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88" r:id="rId5"/>
    <p:sldId id="289" r:id="rId6"/>
    <p:sldId id="259" r:id="rId7"/>
    <p:sldId id="260" r:id="rId8"/>
    <p:sldId id="278" r:id="rId9"/>
    <p:sldId id="282" r:id="rId10"/>
    <p:sldId id="303" r:id="rId11"/>
    <p:sldId id="307" r:id="rId12"/>
    <p:sldId id="308" r:id="rId13"/>
    <p:sldId id="309" r:id="rId14"/>
    <p:sldId id="310" r:id="rId15"/>
    <p:sldId id="311" r:id="rId16"/>
    <p:sldId id="312" r:id="rId17"/>
    <p:sldId id="313" r:id="rId18"/>
    <p:sldId id="314" r:id="rId19"/>
    <p:sldId id="315" r:id="rId2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8EE10C8-53E7-B424-82A4-FB3AEA5D60E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C0E4299-3BD6-0F5F-0F35-64FC86C34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911D0369-1F31-5F44-9270-C5A5155B08ED}"/>
              </a:ext>
            </a:extLst>
          </p:cNvPr>
          <p:cNvSpPr>
            <a:spLocks noGrp="1"/>
          </p:cNvSpPr>
          <p:nvPr>
            <p:ph type="dt" sz="half" idx="10"/>
          </p:nvPr>
        </p:nvSpPr>
        <p:spPr/>
        <p:txBody>
          <a:bodyPr/>
          <a:lstStyle/>
          <a:p>
            <a:fld id="{C3236DAF-325B-41C6-A659-3FD835B93F99}" type="datetimeFigureOut">
              <a:rPr lang="he-IL" smtClean="0"/>
              <a:t>י"א/אייר/תשפ"ג</a:t>
            </a:fld>
            <a:endParaRPr lang="he-IL"/>
          </a:p>
        </p:txBody>
      </p:sp>
      <p:sp>
        <p:nvSpPr>
          <p:cNvPr id="5" name="מציין מיקום של כותרת תחתונה 4">
            <a:extLst>
              <a:ext uri="{FF2B5EF4-FFF2-40B4-BE49-F238E27FC236}">
                <a16:creationId xmlns:a16="http://schemas.microsoft.com/office/drawing/2014/main" id="{DD9073E7-B6A3-3CE0-1CA7-FB5576993DA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B964A16-08C5-6C84-D7F8-6EF043B50657}"/>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32437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B3E8F5-72DF-DEDB-C3C2-C08ED78BB38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7977A39-9276-9CC8-18A4-9135F54E2B77}"/>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2369EE1-FA1C-DF85-A0B6-B1C64873AA27}"/>
              </a:ext>
            </a:extLst>
          </p:cNvPr>
          <p:cNvSpPr>
            <a:spLocks noGrp="1"/>
          </p:cNvSpPr>
          <p:nvPr>
            <p:ph type="dt" sz="half" idx="10"/>
          </p:nvPr>
        </p:nvSpPr>
        <p:spPr/>
        <p:txBody>
          <a:bodyPr/>
          <a:lstStyle/>
          <a:p>
            <a:fld id="{C3236DAF-325B-41C6-A659-3FD835B93F99}" type="datetimeFigureOut">
              <a:rPr lang="he-IL" smtClean="0"/>
              <a:t>י"א/אייר/תשפ"ג</a:t>
            </a:fld>
            <a:endParaRPr lang="he-IL"/>
          </a:p>
        </p:txBody>
      </p:sp>
      <p:sp>
        <p:nvSpPr>
          <p:cNvPr id="5" name="מציין מיקום של כותרת תחתונה 4">
            <a:extLst>
              <a:ext uri="{FF2B5EF4-FFF2-40B4-BE49-F238E27FC236}">
                <a16:creationId xmlns:a16="http://schemas.microsoft.com/office/drawing/2014/main" id="{6221F672-6568-1F1C-D52C-8D1B1F7EA1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E680E54-0667-56BB-0BC2-9702434D26F2}"/>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89140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D4A43BB-9877-6D13-97F2-60365F279E3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22845A9-DFB9-C86A-1522-9B27A1E7C91A}"/>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051CDCB-A215-8C9B-5409-2CD13349E92D}"/>
              </a:ext>
            </a:extLst>
          </p:cNvPr>
          <p:cNvSpPr>
            <a:spLocks noGrp="1"/>
          </p:cNvSpPr>
          <p:nvPr>
            <p:ph type="dt" sz="half" idx="10"/>
          </p:nvPr>
        </p:nvSpPr>
        <p:spPr/>
        <p:txBody>
          <a:bodyPr/>
          <a:lstStyle/>
          <a:p>
            <a:fld id="{C3236DAF-325B-41C6-A659-3FD835B93F99}" type="datetimeFigureOut">
              <a:rPr lang="he-IL" smtClean="0"/>
              <a:t>י"א/אייר/תשפ"ג</a:t>
            </a:fld>
            <a:endParaRPr lang="he-IL"/>
          </a:p>
        </p:txBody>
      </p:sp>
      <p:sp>
        <p:nvSpPr>
          <p:cNvPr id="5" name="מציין מיקום של כותרת תחתונה 4">
            <a:extLst>
              <a:ext uri="{FF2B5EF4-FFF2-40B4-BE49-F238E27FC236}">
                <a16:creationId xmlns:a16="http://schemas.microsoft.com/office/drawing/2014/main" id="{196A2CE6-15A4-F3BD-B9DB-D121BE282B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1470DAD-587A-A642-2E05-BCB9B01D8F88}"/>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29587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BDF96B-1375-108D-E83C-B068C64DAD3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832DE57-32FD-0754-77AB-80F7A2FDF5A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498B300-6627-ACC7-AFE9-901D3EA1758B}"/>
              </a:ext>
            </a:extLst>
          </p:cNvPr>
          <p:cNvSpPr>
            <a:spLocks noGrp="1"/>
          </p:cNvSpPr>
          <p:nvPr>
            <p:ph type="dt" sz="half" idx="10"/>
          </p:nvPr>
        </p:nvSpPr>
        <p:spPr/>
        <p:txBody>
          <a:bodyPr/>
          <a:lstStyle/>
          <a:p>
            <a:fld id="{C3236DAF-325B-41C6-A659-3FD835B93F99}" type="datetimeFigureOut">
              <a:rPr lang="he-IL" smtClean="0"/>
              <a:t>י"א/אייר/תשפ"ג</a:t>
            </a:fld>
            <a:endParaRPr lang="he-IL"/>
          </a:p>
        </p:txBody>
      </p:sp>
      <p:sp>
        <p:nvSpPr>
          <p:cNvPr id="5" name="מציין מיקום של כותרת תחתונה 4">
            <a:extLst>
              <a:ext uri="{FF2B5EF4-FFF2-40B4-BE49-F238E27FC236}">
                <a16:creationId xmlns:a16="http://schemas.microsoft.com/office/drawing/2014/main" id="{A4F37837-4374-F133-903B-3372F11814D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4381A08-1462-E864-DA60-5F384D7C89F2}"/>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286942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6D90B-DB75-0CB4-78D8-712C7A631E0D}"/>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F68A10E-00D5-7920-26FD-E6645B82E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0FC370D1-940B-05DB-5650-B9E1E1F9D5A3}"/>
              </a:ext>
            </a:extLst>
          </p:cNvPr>
          <p:cNvSpPr>
            <a:spLocks noGrp="1"/>
          </p:cNvSpPr>
          <p:nvPr>
            <p:ph type="dt" sz="half" idx="10"/>
          </p:nvPr>
        </p:nvSpPr>
        <p:spPr/>
        <p:txBody>
          <a:bodyPr/>
          <a:lstStyle/>
          <a:p>
            <a:fld id="{C3236DAF-325B-41C6-A659-3FD835B93F99}" type="datetimeFigureOut">
              <a:rPr lang="he-IL" smtClean="0"/>
              <a:t>י"א/אייר/תשפ"ג</a:t>
            </a:fld>
            <a:endParaRPr lang="he-IL"/>
          </a:p>
        </p:txBody>
      </p:sp>
      <p:sp>
        <p:nvSpPr>
          <p:cNvPr id="5" name="מציין מיקום של כותרת תחתונה 4">
            <a:extLst>
              <a:ext uri="{FF2B5EF4-FFF2-40B4-BE49-F238E27FC236}">
                <a16:creationId xmlns:a16="http://schemas.microsoft.com/office/drawing/2014/main" id="{3E1A0D2C-F56F-B270-12FC-960728EBA47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25D4CEE-FFBB-A593-A46B-5D332F22BE69}"/>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71001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5C0813-00DA-1FEB-AB84-690EC5A0C3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47A7CE3-085E-C1E6-D87E-413D104EEA8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B61E440F-C385-4CD0-F93A-E27F7D8AE31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0A0933CF-1397-2E2F-E932-88A64AF132EF}"/>
              </a:ext>
            </a:extLst>
          </p:cNvPr>
          <p:cNvSpPr>
            <a:spLocks noGrp="1"/>
          </p:cNvSpPr>
          <p:nvPr>
            <p:ph type="dt" sz="half" idx="10"/>
          </p:nvPr>
        </p:nvSpPr>
        <p:spPr/>
        <p:txBody>
          <a:bodyPr/>
          <a:lstStyle/>
          <a:p>
            <a:fld id="{C3236DAF-325B-41C6-A659-3FD835B93F99}" type="datetimeFigureOut">
              <a:rPr lang="he-IL" smtClean="0"/>
              <a:t>י"א/אייר/תשפ"ג</a:t>
            </a:fld>
            <a:endParaRPr lang="he-IL"/>
          </a:p>
        </p:txBody>
      </p:sp>
      <p:sp>
        <p:nvSpPr>
          <p:cNvPr id="6" name="מציין מיקום של כותרת תחתונה 5">
            <a:extLst>
              <a:ext uri="{FF2B5EF4-FFF2-40B4-BE49-F238E27FC236}">
                <a16:creationId xmlns:a16="http://schemas.microsoft.com/office/drawing/2014/main" id="{620D530D-1AB1-D4EF-2CE7-C956DD2664F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83294EE-CA86-3397-CD8E-21A49DAE6C26}"/>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183344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3259C6-A75D-FB88-A4FA-DF90778568B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C6ADC79-5B58-536F-0FF3-64088010D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E5F94AD8-28B1-1060-D93B-B8D90D125F13}"/>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979039F0-ECA6-BC52-BFBE-584BF1EE28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6D5266C-2BB0-A92A-0FA4-54F30A2BE26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B41E83DF-365B-CDA6-D5BD-553AE5D5AB13}"/>
              </a:ext>
            </a:extLst>
          </p:cNvPr>
          <p:cNvSpPr>
            <a:spLocks noGrp="1"/>
          </p:cNvSpPr>
          <p:nvPr>
            <p:ph type="dt" sz="half" idx="10"/>
          </p:nvPr>
        </p:nvSpPr>
        <p:spPr/>
        <p:txBody>
          <a:bodyPr/>
          <a:lstStyle/>
          <a:p>
            <a:fld id="{C3236DAF-325B-41C6-A659-3FD835B93F99}" type="datetimeFigureOut">
              <a:rPr lang="he-IL" smtClean="0"/>
              <a:t>י"א/אייר/תשפ"ג</a:t>
            </a:fld>
            <a:endParaRPr lang="he-IL"/>
          </a:p>
        </p:txBody>
      </p:sp>
      <p:sp>
        <p:nvSpPr>
          <p:cNvPr id="8" name="מציין מיקום של כותרת תחתונה 7">
            <a:extLst>
              <a:ext uri="{FF2B5EF4-FFF2-40B4-BE49-F238E27FC236}">
                <a16:creationId xmlns:a16="http://schemas.microsoft.com/office/drawing/2014/main" id="{74950168-A35F-5508-6989-258877485636}"/>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B8852F9-F5E0-1839-318A-D3A8FA4ECAC8}"/>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286806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B33CAC-9FF9-2FDB-3407-BF9D61EAB25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5058A08-52F4-0811-5200-C85CBAED14FB}"/>
              </a:ext>
            </a:extLst>
          </p:cNvPr>
          <p:cNvSpPr>
            <a:spLocks noGrp="1"/>
          </p:cNvSpPr>
          <p:nvPr>
            <p:ph type="dt" sz="half" idx="10"/>
          </p:nvPr>
        </p:nvSpPr>
        <p:spPr/>
        <p:txBody>
          <a:bodyPr/>
          <a:lstStyle/>
          <a:p>
            <a:fld id="{C3236DAF-325B-41C6-A659-3FD835B93F99}" type="datetimeFigureOut">
              <a:rPr lang="he-IL" smtClean="0"/>
              <a:t>י"א/אייר/תשפ"ג</a:t>
            </a:fld>
            <a:endParaRPr lang="he-IL"/>
          </a:p>
        </p:txBody>
      </p:sp>
      <p:sp>
        <p:nvSpPr>
          <p:cNvPr id="4" name="מציין מיקום של כותרת תחתונה 3">
            <a:extLst>
              <a:ext uri="{FF2B5EF4-FFF2-40B4-BE49-F238E27FC236}">
                <a16:creationId xmlns:a16="http://schemas.microsoft.com/office/drawing/2014/main" id="{B02E6B69-6E03-FB2C-4BC0-E387BF6DE54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207F669-46D6-6218-650E-AC38DC389996}"/>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101196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B50648A-970F-F9DD-716D-C63F9A7902FD}"/>
              </a:ext>
            </a:extLst>
          </p:cNvPr>
          <p:cNvSpPr>
            <a:spLocks noGrp="1"/>
          </p:cNvSpPr>
          <p:nvPr>
            <p:ph type="dt" sz="half" idx="10"/>
          </p:nvPr>
        </p:nvSpPr>
        <p:spPr/>
        <p:txBody>
          <a:bodyPr/>
          <a:lstStyle/>
          <a:p>
            <a:fld id="{C3236DAF-325B-41C6-A659-3FD835B93F99}" type="datetimeFigureOut">
              <a:rPr lang="he-IL" smtClean="0"/>
              <a:t>י"א/אייר/תשפ"ג</a:t>
            </a:fld>
            <a:endParaRPr lang="he-IL"/>
          </a:p>
        </p:txBody>
      </p:sp>
      <p:sp>
        <p:nvSpPr>
          <p:cNvPr id="3" name="מציין מיקום של כותרת תחתונה 2">
            <a:extLst>
              <a:ext uri="{FF2B5EF4-FFF2-40B4-BE49-F238E27FC236}">
                <a16:creationId xmlns:a16="http://schemas.microsoft.com/office/drawing/2014/main" id="{69C6DB86-7EEE-6D9E-4107-757215ABD28D}"/>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98FE7929-2701-3ED1-330B-754206E3BE2A}"/>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259625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D0B830-7BF0-B52C-1188-7DAD2CC3F00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35B46BC-015D-B96C-0B81-F6D08C3E9E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0FA68AD2-9D23-4D79-C3CD-0F646C800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19003A3-69F3-F0CE-E27B-0B6020AEB45C}"/>
              </a:ext>
            </a:extLst>
          </p:cNvPr>
          <p:cNvSpPr>
            <a:spLocks noGrp="1"/>
          </p:cNvSpPr>
          <p:nvPr>
            <p:ph type="dt" sz="half" idx="10"/>
          </p:nvPr>
        </p:nvSpPr>
        <p:spPr/>
        <p:txBody>
          <a:bodyPr/>
          <a:lstStyle/>
          <a:p>
            <a:fld id="{C3236DAF-325B-41C6-A659-3FD835B93F99}" type="datetimeFigureOut">
              <a:rPr lang="he-IL" smtClean="0"/>
              <a:t>י"א/אייר/תשפ"ג</a:t>
            </a:fld>
            <a:endParaRPr lang="he-IL"/>
          </a:p>
        </p:txBody>
      </p:sp>
      <p:sp>
        <p:nvSpPr>
          <p:cNvPr id="6" name="מציין מיקום של כותרת תחתונה 5">
            <a:extLst>
              <a:ext uri="{FF2B5EF4-FFF2-40B4-BE49-F238E27FC236}">
                <a16:creationId xmlns:a16="http://schemas.microsoft.com/office/drawing/2014/main" id="{0C202905-944A-41CC-A0F7-8A5271F9751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E7D9313-8254-8BAF-EB9B-595D5ABDE419}"/>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1796302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A80DA2-F7CA-22E1-309A-FA0C0CF8BC9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08B7D03E-C2B5-4E99-6E09-691E6465E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67FB9E0-8608-73D2-84E4-EC04F6EA9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A82E12E1-4020-06B4-D76A-6BB2C3721610}"/>
              </a:ext>
            </a:extLst>
          </p:cNvPr>
          <p:cNvSpPr>
            <a:spLocks noGrp="1"/>
          </p:cNvSpPr>
          <p:nvPr>
            <p:ph type="dt" sz="half" idx="10"/>
          </p:nvPr>
        </p:nvSpPr>
        <p:spPr/>
        <p:txBody>
          <a:bodyPr/>
          <a:lstStyle/>
          <a:p>
            <a:fld id="{C3236DAF-325B-41C6-A659-3FD835B93F99}" type="datetimeFigureOut">
              <a:rPr lang="he-IL" smtClean="0"/>
              <a:t>י"א/אייר/תשפ"ג</a:t>
            </a:fld>
            <a:endParaRPr lang="he-IL"/>
          </a:p>
        </p:txBody>
      </p:sp>
      <p:sp>
        <p:nvSpPr>
          <p:cNvPr id="6" name="מציין מיקום של כותרת תחתונה 5">
            <a:extLst>
              <a:ext uri="{FF2B5EF4-FFF2-40B4-BE49-F238E27FC236}">
                <a16:creationId xmlns:a16="http://schemas.microsoft.com/office/drawing/2014/main" id="{4736A5C8-D07F-E788-8A12-27887C58E1D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F35E47B-4836-ED5A-2508-FB33C5A41010}"/>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16513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0452AF2-2F4A-7E95-3BEA-9E4A361BCF90}"/>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C5DB968-67B3-585F-6BDD-EE9E23EF90DC}"/>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E95135F-B82E-B2D1-D258-CB487659FC47}"/>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3236DAF-325B-41C6-A659-3FD835B93F99}" type="datetimeFigureOut">
              <a:rPr lang="he-IL" smtClean="0"/>
              <a:t>י"א/אייר/תשפ"ג</a:t>
            </a:fld>
            <a:endParaRPr lang="he-IL"/>
          </a:p>
        </p:txBody>
      </p:sp>
      <p:sp>
        <p:nvSpPr>
          <p:cNvPr id="5" name="מציין מיקום של כותרת תחתונה 4">
            <a:extLst>
              <a:ext uri="{FF2B5EF4-FFF2-40B4-BE49-F238E27FC236}">
                <a16:creationId xmlns:a16="http://schemas.microsoft.com/office/drawing/2014/main" id="{E3473F20-2A89-86EF-C7FD-D0FFF5182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B3D4DC16-C1A1-0B12-2A9D-1E0244FE7AE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AC017FD-76BB-43D1-8D1C-C9B1CC8C9978}" type="slidenum">
              <a:rPr lang="he-IL" smtClean="0"/>
              <a:t>‹#›</a:t>
            </a:fld>
            <a:endParaRPr lang="he-IL"/>
          </a:p>
        </p:txBody>
      </p:sp>
    </p:spTree>
    <p:extLst>
      <p:ext uri="{BB962C8B-B14F-4D97-AF65-F5344CB8AC3E}">
        <p14:creationId xmlns:p14="http://schemas.microsoft.com/office/powerpoint/2010/main" val="2817494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41BFE7-DCC6-55C2-4147-8C423331A909}"/>
              </a:ext>
            </a:extLst>
          </p:cNvPr>
          <p:cNvSpPr>
            <a:spLocks noGrp="1"/>
          </p:cNvSpPr>
          <p:nvPr>
            <p:ph type="ctrTitle"/>
          </p:nvPr>
        </p:nvSpPr>
        <p:spPr/>
        <p:txBody>
          <a:bodyPr/>
          <a:lstStyle/>
          <a:p>
            <a:r>
              <a:rPr lang="en-US" dirty="0"/>
              <a:t>YouTube dataset analyzation</a:t>
            </a:r>
            <a:endParaRPr lang="he-IL" dirty="0"/>
          </a:p>
        </p:txBody>
      </p:sp>
      <p:sp>
        <p:nvSpPr>
          <p:cNvPr id="3" name="כותרת משנה 2">
            <a:extLst>
              <a:ext uri="{FF2B5EF4-FFF2-40B4-BE49-F238E27FC236}">
                <a16:creationId xmlns:a16="http://schemas.microsoft.com/office/drawing/2014/main" id="{44807760-2DE8-6517-ED7B-AFDC4135F6A3}"/>
              </a:ext>
            </a:extLst>
          </p:cNvPr>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val="2284295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3</a:t>
            </a:r>
            <a:r>
              <a:rPr lang="en-US" dirty="0"/>
              <a:t/>
            </a:r>
            <a:br>
              <a:rPr lang="en-US" dirty="0"/>
            </a:br>
            <a:r>
              <a:rPr lang="en-US" dirty="0" smtClean="0"/>
              <a:t>video category id </a:t>
            </a:r>
            <a:r>
              <a:rPr lang="en-US" dirty="0"/>
              <a:t>per </a:t>
            </a:r>
            <a:r>
              <a:rPr lang="en-US" dirty="0" smtClean="0"/>
              <a:t>video </a:t>
            </a:r>
            <a:r>
              <a:rPr lang="en-US" dirty="0"/>
              <a:t>view count</a:t>
            </a:r>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967" y="1690688"/>
            <a:ext cx="7184066" cy="5156994"/>
          </a:xfrm>
          <a:prstGeom prst="rect">
            <a:avLst/>
          </a:prstGeom>
        </p:spPr>
      </p:pic>
    </p:spTree>
    <p:extLst>
      <p:ext uri="{BB962C8B-B14F-4D97-AF65-F5344CB8AC3E}">
        <p14:creationId xmlns:p14="http://schemas.microsoft.com/office/powerpoint/2010/main" val="3247770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4</a:t>
            </a:r>
            <a:br>
              <a:rPr lang="en-US" dirty="0" smtClean="0"/>
            </a:br>
            <a:r>
              <a:rPr lang="en-US" dirty="0" err="1"/>
              <a:t>videolike</a:t>
            </a:r>
            <a:r>
              <a:rPr lang="en-US" dirty="0"/>
              <a:t> per </a:t>
            </a:r>
            <a:r>
              <a:rPr lang="en-US" dirty="0" err="1"/>
              <a:t>videoviewcount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949" y="1825625"/>
            <a:ext cx="5568101" cy="4351338"/>
          </a:xfrm>
        </p:spPr>
      </p:pic>
    </p:spTree>
    <p:extLst>
      <p:ext uri="{BB962C8B-B14F-4D97-AF65-F5344CB8AC3E}">
        <p14:creationId xmlns:p14="http://schemas.microsoft.com/office/powerpoint/2010/main" val="3867197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smtClean="0"/>
              <a:t>Graph 5</a:t>
            </a:r>
            <a:r>
              <a:rPr lang="en-US" dirty="0"/>
              <a:t/>
            </a:r>
            <a:br>
              <a:rPr lang="en-US" dirty="0"/>
            </a:br>
            <a:r>
              <a:rPr lang="en-US" dirty="0" err="1"/>
              <a:t>videolike</a:t>
            </a:r>
            <a:r>
              <a:rPr lang="en-US" dirty="0"/>
              <a:t> per subscriber 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949" y="1825625"/>
            <a:ext cx="5568101" cy="4351338"/>
          </a:xfrm>
        </p:spPr>
      </p:pic>
    </p:spTree>
    <p:extLst>
      <p:ext uri="{BB962C8B-B14F-4D97-AF65-F5344CB8AC3E}">
        <p14:creationId xmlns:p14="http://schemas.microsoft.com/office/powerpoint/2010/main" val="3127887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6</a:t>
            </a:r>
            <a:br>
              <a:rPr lang="en-US" dirty="0" smtClean="0"/>
            </a:br>
            <a:r>
              <a:rPr lang="en-US" dirty="0" err="1"/>
              <a:t>videolike</a:t>
            </a:r>
            <a:r>
              <a:rPr lang="en-US" dirty="0"/>
              <a:t> per </a:t>
            </a:r>
            <a:r>
              <a:rPr lang="en-US" dirty="0" err="1"/>
              <a:t>channelvideoviewcount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949" y="1825625"/>
            <a:ext cx="5568101" cy="4351338"/>
          </a:xfrm>
        </p:spPr>
      </p:pic>
    </p:spTree>
    <p:extLst>
      <p:ext uri="{BB962C8B-B14F-4D97-AF65-F5344CB8AC3E}">
        <p14:creationId xmlns:p14="http://schemas.microsoft.com/office/powerpoint/2010/main" val="2646345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7</a:t>
            </a:r>
            <a:br>
              <a:rPr lang="en-US" dirty="0" smtClean="0"/>
            </a:br>
            <a:r>
              <a:rPr lang="en-US" dirty="0"/>
              <a:t>comment per </a:t>
            </a:r>
            <a:r>
              <a:rPr lang="en-US" dirty="0" err="1"/>
              <a:t>videoviewcount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9427" y="1825625"/>
            <a:ext cx="5713145" cy="4351338"/>
          </a:xfrm>
        </p:spPr>
      </p:pic>
    </p:spTree>
    <p:extLst>
      <p:ext uri="{BB962C8B-B14F-4D97-AF65-F5344CB8AC3E}">
        <p14:creationId xmlns:p14="http://schemas.microsoft.com/office/powerpoint/2010/main" val="2662776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8</a:t>
            </a:r>
            <a:br>
              <a:rPr lang="en-US" dirty="0" smtClean="0"/>
            </a:br>
            <a:r>
              <a:rPr lang="en-US" dirty="0" smtClean="0"/>
              <a:t>comment per </a:t>
            </a:r>
            <a:r>
              <a:rPr lang="en-US" dirty="0"/>
              <a:t>subscriber 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9427" y="1825625"/>
            <a:ext cx="5713145" cy="4351338"/>
          </a:xfrm>
        </p:spPr>
      </p:pic>
    </p:spTree>
    <p:extLst>
      <p:ext uri="{BB962C8B-B14F-4D97-AF65-F5344CB8AC3E}">
        <p14:creationId xmlns:p14="http://schemas.microsoft.com/office/powerpoint/2010/main" val="2031404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9</a:t>
            </a:r>
            <a:r>
              <a:rPr lang="en-US" dirty="0"/>
              <a:t/>
            </a:r>
            <a:br>
              <a:rPr lang="en-US" dirty="0"/>
            </a:br>
            <a:r>
              <a:rPr lang="en-US" dirty="0"/>
              <a:t>comment per </a:t>
            </a:r>
            <a:r>
              <a:rPr lang="en-US" dirty="0" err="1" smtClean="0"/>
              <a:t>channelvideoviewcount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3166" y="1825625"/>
            <a:ext cx="5785667" cy="4351338"/>
          </a:xfrm>
        </p:spPr>
      </p:pic>
    </p:spTree>
    <p:extLst>
      <p:ext uri="{BB962C8B-B14F-4D97-AF65-F5344CB8AC3E}">
        <p14:creationId xmlns:p14="http://schemas.microsoft.com/office/powerpoint/2010/main" val="1274136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10</a:t>
            </a:r>
            <a:br>
              <a:rPr lang="en-US" dirty="0" smtClean="0"/>
            </a:br>
            <a:r>
              <a:rPr lang="en-US" dirty="0"/>
              <a:t>elapsed per </a:t>
            </a:r>
            <a:r>
              <a:rPr lang="en-US" dirty="0" err="1"/>
              <a:t>videoviewcount</a:t>
            </a:r>
            <a:endParaRPr lang="he-IL"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5833" y="1825625"/>
            <a:ext cx="5600333" cy="4351338"/>
          </a:xfrm>
        </p:spPr>
      </p:pic>
    </p:spTree>
    <p:extLst>
      <p:ext uri="{BB962C8B-B14F-4D97-AF65-F5344CB8AC3E}">
        <p14:creationId xmlns:p14="http://schemas.microsoft.com/office/powerpoint/2010/main" val="132620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11</a:t>
            </a:r>
            <a:br>
              <a:rPr lang="en-US" dirty="0" smtClean="0"/>
            </a:br>
            <a:r>
              <a:rPr lang="en-US" dirty="0"/>
              <a:t>elapsed </a:t>
            </a:r>
            <a:r>
              <a:rPr lang="en-US" dirty="0" smtClean="0"/>
              <a:t>per </a:t>
            </a:r>
            <a:r>
              <a:rPr lang="en-US" dirty="0" err="1"/>
              <a:t>subscribercount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5833" y="1825625"/>
            <a:ext cx="5600333" cy="4351338"/>
          </a:xfrm>
        </p:spPr>
      </p:pic>
    </p:spTree>
    <p:extLst>
      <p:ext uri="{BB962C8B-B14F-4D97-AF65-F5344CB8AC3E}">
        <p14:creationId xmlns:p14="http://schemas.microsoft.com/office/powerpoint/2010/main" val="1718617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12</a:t>
            </a:r>
            <a:br>
              <a:rPr lang="en-US" dirty="0" smtClean="0"/>
            </a:br>
            <a:r>
              <a:rPr lang="en-US" dirty="0"/>
              <a:t>elapsed per </a:t>
            </a:r>
            <a:r>
              <a:rPr lang="en-US" dirty="0" err="1"/>
              <a:t>channelvideoviewcount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9572" y="1825625"/>
            <a:ext cx="5672855" cy="4351338"/>
          </a:xfrm>
        </p:spPr>
      </p:pic>
    </p:spTree>
    <p:extLst>
      <p:ext uri="{BB962C8B-B14F-4D97-AF65-F5344CB8AC3E}">
        <p14:creationId xmlns:p14="http://schemas.microsoft.com/office/powerpoint/2010/main" val="533002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t>Main objective </a:t>
            </a:r>
            <a:endParaRPr lang="he-IL" dirty="0"/>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lstStyle/>
          <a:p>
            <a:pPr marL="0" indent="0" algn="l">
              <a:buNone/>
            </a:pPr>
            <a:r>
              <a:rPr lang="en-US" dirty="0"/>
              <a:t>The main purpose of this data analyzation is to aid YouTube channel owners to expand or maintain their user base by providing them with useful information regarding YouTube video usage.</a:t>
            </a:r>
          </a:p>
          <a:p>
            <a:pPr marL="0" indent="0" algn="l">
              <a:buNone/>
            </a:pPr>
            <a:r>
              <a:rPr lang="en-US" dirty="0"/>
              <a:t>A secondary purpose can be to aid YouTube common users to find the best quality or most popular channels or videos. </a:t>
            </a:r>
            <a:endParaRPr lang="he-IL" dirty="0"/>
          </a:p>
        </p:txBody>
      </p:sp>
    </p:spTree>
    <p:extLst>
      <p:ext uri="{BB962C8B-B14F-4D97-AF65-F5344CB8AC3E}">
        <p14:creationId xmlns:p14="http://schemas.microsoft.com/office/powerpoint/2010/main" val="3898922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t>Introduction to the dataset</a:t>
            </a:r>
            <a:endParaRPr lang="he-IL" dirty="0"/>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lstStyle/>
          <a:p>
            <a:pPr marL="0" indent="0" algn="l">
              <a:buNone/>
            </a:pPr>
            <a:r>
              <a:rPr lang="en-US" sz="2400" b="0" i="0" u="none" strike="noStrike" dirty="0">
                <a:effectLst/>
              </a:rPr>
              <a:t>The given dataset con</a:t>
            </a:r>
            <a:r>
              <a:rPr lang="en-US" sz="2400" dirty="0"/>
              <a:t>tain 27 different columns, of which the first column is the index column the index number is unique to every row thus it can be defined as the primary key every row has a unique number identifying it. </a:t>
            </a:r>
          </a:p>
          <a:p>
            <a:pPr marL="0" indent="0" algn="l">
              <a:buNone/>
            </a:pPr>
            <a:r>
              <a:rPr lang="en-US" sz="2400" dirty="0"/>
              <a:t>The other 26 remaining columns contain YouTube related data, the channel id column is the unique id of every channel.</a:t>
            </a:r>
          </a:p>
          <a:p>
            <a:pPr marL="0" indent="0" algn="l">
              <a:buNone/>
            </a:pPr>
            <a:r>
              <a:rPr lang="en-US" sz="2400" b="0" i="0" u="none" strike="noStrike" dirty="0">
                <a:effectLst/>
              </a:rPr>
              <a:t>The following columns are divided by categories: positive correlation in which the YouTube channel owners will want to maximize the amount to gain success, negative correlation in which the YouTube channel owners will want to minimize the amount to gain success, unknown correlation in which the effect on the channel success of changing the amount or type of the factor is yet unknown and unrelated correlation in </a:t>
            </a:r>
            <a:r>
              <a:rPr lang="en-US" sz="2400" dirty="0"/>
              <a:t>which the column data is unrelated to the channel </a:t>
            </a:r>
            <a:r>
              <a:rPr lang="en-US" sz="2400" dirty="0" smtClean="0"/>
              <a:t>success</a:t>
            </a:r>
            <a:r>
              <a:rPr lang="en-US" sz="2400" b="0" i="0" u="none" strike="noStrike" dirty="0" smtClean="0">
                <a:effectLst/>
              </a:rPr>
              <a:t>.</a:t>
            </a:r>
            <a:endParaRPr lang="he-IL" sz="24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1242214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t>Introduction to the dataset</a:t>
            </a:r>
            <a:endParaRPr lang="he-IL" dirty="0"/>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lstStyle/>
          <a:p>
            <a:pPr marL="0" indent="0" algn="l" rtl="0">
              <a:buNone/>
            </a:pPr>
            <a:r>
              <a:rPr lang="en-US" sz="1800" b="0" i="0" u="none" strike="noStrike" dirty="0">
                <a:effectLst/>
              </a:rPr>
              <a:t>Positive correlation </a:t>
            </a:r>
            <a:r>
              <a:rPr lang="en-US" sz="1800" dirty="0"/>
              <a:t>:</a:t>
            </a:r>
            <a:r>
              <a:rPr lang="en-US" sz="1800" b="0" i="0" u="none" strike="noStrike" dirty="0">
                <a:effectLst/>
              </a:rPr>
              <a:t> </a:t>
            </a:r>
            <a:r>
              <a:rPr lang="en-US" sz="1800" b="0" i="0" u="none" strike="noStrike" dirty="0" err="1">
                <a:effectLst/>
              </a:rPr>
              <a:t>subscriberCount</a:t>
            </a:r>
            <a:r>
              <a:rPr lang="en-US" sz="1800" b="0" i="0" u="none" strike="noStrike" dirty="0">
                <a:effectLst/>
              </a:rPr>
              <a:t>, </a:t>
            </a:r>
            <a:r>
              <a:rPr lang="en-US" sz="1800" b="0" i="0" u="none" strike="noStrike" dirty="0" err="1">
                <a:effectLst/>
              </a:rPr>
              <a:t>channelViewCount</a:t>
            </a:r>
            <a:r>
              <a:rPr lang="en-US" sz="1800" dirty="0"/>
              <a:t>, </a:t>
            </a:r>
            <a:r>
              <a:rPr lang="en-US" sz="1800" b="0" i="0" u="none" strike="noStrike" dirty="0" err="1">
                <a:effectLst/>
              </a:rPr>
              <a:t>channelCommentCount</a:t>
            </a:r>
            <a:r>
              <a:rPr lang="en-US" sz="1800" dirty="0"/>
              <a:t>, </a:t>
            </a:r>
            <a:r>
              <a:rPr lang="en-US" sz="1800" b="0" i="0" u="none" strike="noStrike" dirty="0" err="1">
                <a:effectLst/>
              </a:rPr>
              <a:t>videoViewCount</a:t>
            </a:r>
            <a:r>
              <a:rPr lang="en-US" sz="1800" dirty="0"/>
              <a:t>, </a:t>
            </a:r>
            <a:r>
              <a:rPr lang="en-US" sz="1800" dirty="0" err="1"/>
              <a:t>videoCount</a:t>
            </a:r>
            <a:r>
              <a:rPr lang="en-US" sz="1800" dirty="0"/>
              <a:t> ,</a:t>
            </a:r>
            <a:r>
              <a:rPr lang="en-US" sz="1800" dirty="0" smtClean="0"/>
              <a:t>likes/dislikes</a:t>
            </a:r>
            <a:r>
              <a:rPr lang="en-US" sz="1800" dirty="0"/>
              <a:t>, </a:t>
            </a:r>
            <a:r>
              <a:rPr lang="en-US" sz="1800" b="0" i="0" u="none" strike="noStrike" dirty="0" err="1" smtClean="0">
                <a:effectLst/>
              </a:rPr>
              <a:t>videoLikeCount</a:t>
            </a:r>
            <a:r>
              <a:rPr lang="en-US" sz="1800" dirty="0" smtClean="0"/>
              <a:t>.</a:t>
            </a:r>
            <a:endParaRPr lang="en-US" sz="1800" dirty="0"/>
          </a:p>
          <a:p>
            <a:pPr marL="0" indent="0" algn="l" rtl="0">
              <a:buNone/>
            </a:pPr>
            <a:endParaRPr lang="en-US" sz="1800" b="0" i="0" u="none" strike="noStrike" dirty="0">
              <a:effectLst/>
            </a:endParaRPr>
          </a:p>
          <a:p>
            <a:pPr marL="0" indent="0" algn="l" rtl="0">
              <a:buNone/>
            </a:pPr>
            <a:r>
              <a:rPr lang="en-US" sz="1800" b="0" i="0" u="none" strike="noStrike" dirty="0">
                <a:effectLst/>
              </a:rPr>
              <a:t>Negative correlation</a:t>
            </a:r>
            <a:r>
              <a:rPr lang="he-IL" sz="1800" b="0" i="0" u="none" strike="noStrike" dirty="0">
                <a:effectLst/>
              </a:rPr>
              <a:t>:</a:t>
            </a:r>
            <a:r>
              <a:rPr lang="en-US" sz="1800" b="0" i="0" u="none" strike="noStrike" dirty="0">
                <a:effectLst/>
              </a:rPr>
              <a:t> dislikes/subscriber, dislikes/views, </a:t>
            </a:r>
            <a:r>
              <a:rPr lang="en-US" sz="1800" b="0" i="0" u="none" strike="noStrike" dirty="0" err="1" smtClean="0">
                <a:effectLst/>
              </a:rPr>
              <a:t>videoDislikeCount</a:t>
            </a:r>
            <a:r>
              <a:rPr lang="en-US" sz="1800" b="0" i="0" u="none" strike="noStrike" dirty="0" smtClean="0">
                <a:effectLst/>
              </a:rPr>
              <a:t>.</a:t>
            </a:r>
          </a:p>
          <a:p>
            <a:pPr marL="0" indent="0" algn="l" rtl="0">
              <a:buNone/>
            </a:pPr>
            <a:endParaRPr lang="en-US" sz="1800" dirty="0"/>
          </a:p>
          <a:p>
            <a:pPr marL="0" indent="0" algn="l" rtl="0">
              <a:buNone/>
            </a:pPr>
            <a:r>
              <a:rPr lang="en-US" sz="1800" b="0" i="0" u="none" strike="noStrike" dirty="0">
                <a:effectLst/>
              </a:rPr>
              <a:t>Unknown correlation</a:t>
            </a:r>
            <a:r>
              <a:rPr lang="he-IL" sz="1800" b="0" i="0" u="none" strike="noStrike" dirty="0">
                <a:effectLst/>
              </a:rPr>
              <a:t>:</a:t>
            </a:r>
            <a:r>
              <a:rPr lang="en-US" sz="1800" b="0" i="0" u="none" strike="noStrike" dirty="0">
                <a:effectLst/>
              </a:rPr>
              <a:t> </a:t>
            </a:r>
            <a:r>
              <a:rPr lang="en-US" sz="1800" b="0" i="0" u="none" strike="noStrike" dirty="0" err="1">
                <a:effectLst/>
              </a:rPr>
              <a:t>videoCategoryId</a:t>
            </a:r>
            <a:r>
              <a:rPr lang="en-US" sz="1800" b="0" i="0" u="none" strike="noStrike" dirty="0" smtClean="0">
                <a:effectLst/>
              </a:rPr>
              <a:t>,, </a:t>
            </a:r>
            <a:r>
              <a:rPr lang="en-US" sz="1800" b="0" i="0" u="none" strike="noStrike" dirty="0">
                <a:effectLst/>
              </a:rPr>
              <a:t>views/subscribers, </a:t>
            </a:r>
            <a:r>
              <a:rPr lang="en-US" sz="1800" b="0" i="0" u="none" strike="noStrike" dirty="0" err="1" smtClean="0">
                <a:effectLst/>
              </a:rPr>
              <a:t>channelelapsedtime</a:t>
            </a:r>
            <a:r>
              <a:rPr lang="en-US" sz="1800" b="0" i="0" u="none" strike="noStrike" dirty="0" smtClean="0">
                <a:effectLst/>
              </a:rPr>
              <a:t>,</a:t>
            </a:r>
            <a:r>
              <a:rPr lang="en-US" sz="1800" dirty="0" smtClean="0"/>
              <a:t>,</a:t>
            </a:r>
            <a:r>
              <a:rPr lang="en-US" sz="1800" b="0" i="0" u="none" strike="noStrike" dirty="0" err="1" smtClean="0">
                <a:effectLst/>
              </a:rPr>
              <a:t>totalviews</a:t>
            </a:r>
            <a:r>
              <a:rPr lang="en-US" sz="1800" b="0" i="0" u="none" strike="noStrike" dirty="0" smtClean="0">
                <a:effectLst/>
              </a:rPr>
              <a:t>/</a:t>
            </a:r>
            <a:r>
              <a:rPr lang="en-US" sz="1800" b="0" i="0" u="none" strike="noStrike" dirty="0" err="1" smtClean="0">
                <a:effectLst/>
              </a:rPr>
              <a:t>channelelapsedtime</a:t>
            </a:r>
            <a:r>
              <a:rPr lang="en-US" sz="1800" dirty="0" smtClean="0"/>
              <a:t> </a:t>
            </a:r>
            <a:r>
              <a:rPr lang="en-US" sz="1800" b="0" i="0" u="none" strike="noStrike" dirty="0">
                <a:effectLst/>
              </a:rPr>
              <a:t>comments/views</a:t>
            </a:r>
            <a:r>
              <a:rPr lang="en-US" sz="1800" dirty="0"/>
              <a:t>, </a:t>
            </a:r>
            <a:r>
              <a:rPr lang="en-US" sz="1800" b="0" i="0" u="none" strike="noStrike" dirty="0">
                <a:effectLst/>
              </a:rPr>
              <a:t>comments/subscriber, likes/subscriber</a:t>
            </a:r>
            <a:r>
              <a:rPr lang="en-US" sz="1800" dirty="0"/>
              <a:t>, </a:t>
            </a:r>
            <a:r>
              <a:rPr lang="en-US" sz="1800" b="0" i="0" u="none" strike="noStrike" dirty="0">
                <a:effectLst/>
              </a:rPr>
              <a:t>likes/views</a:t>
            </a:r>
            <a:r>
              <a:rPr lang="en-US" sz="1800" dirty="0"/>
              <a:t>, </a:t>
            </a:r>
            <a:r>
              <a:rPr lang="en-US" sz="1800" b="0" i="0" u="none" strike="noStrike" dirty="0" err="1">
                <a:effectLst/>
              </a:rPr>
              <a:t>totvideos</a:t>
            </a:r>
            <a:r>
              <a:rPr lang="en-US" sz="1800" b="0" i="0" u="none" strike="noStrike" dirty="0">
                <a:effectLst/>
              </a:rPr>
              <a:t>/</a:t>
            </a:r>
            <a:r>
              <a:rPr lang="en-US" sz="1800" b="0" i="0" u="none" strike="noStrike" dirty="0" err="1">
                <a:effectLst/>
              </a:rPr>
              <a:t>videocount</a:t>
            </a:r>
            <a:r>
              <a:rPr lang="en-US" sz="1800" b="0" i="0" u="none" strike="noStrike" dirty="0">
                <a:effectLst/>
              </a:rPr>
              <a:t>, </a:t>
            </a:r>
            <a:r>
              <a:rPr lang="en-US" sz="1800" b="0" i="0" u="none" strike="noStrike" dirty="0" err="1">
                <a:effectLst/>
              </a:rPr>
              <a:t>elapsedtime</a:t>
            </a:r>
            <a:r>
              <a:rPr lang="en-US" sz="1800" b="0" i="0" u="none" strike="noStrike" dirty="0">
                <a:effectLst/>
              </a:rPr>
              <a:t>,</a:t>
            </a:r>
            <a:r>
              <a:rPr lang="en-US" sz="1800" dirty="0"/>
              <a:t> </a:t>
            </a:r>
            <a:r>
              <a:rPr lang="en-US" sz="1800" b="0" i="0" u="none" strike="noStrike" dirty="0" err="1">
                <a:effectLst/>
              </a:rPr>
              <a:t>totviews</a:t>
            </a:r>
            <a:r>
              <a:rPr lang="en-US" sz="1800" b="0" i="0" u="none" strike="noStrike" dirty="0">
                <a:effectLst/>
              </a:rPr>
              <a:t>/</a:t>
            </a:r>
            <a:r>
              <a:rPr lang="en-US" sz="1800" b="0" i="0" u="none" strike="noStrike" dirty="0" err="1">
                <a:effectLst/>
              </a:rPr>
              <a:t>totsubs</a:t>
            </a:r>
            <a:r>
              <a:rPr lang="en-US" sz="1800" b="0" i="0" u="none" strike="noStrike" dirty="0">
                <a:effectLst/>
              </a:rPr>
              <a:t>, views/</a:t>
            </a:r>
            <a:r>
              <a:rPr lang="en-US" sz="1800" b="0" i="0" u="none" strike="noStrike" dirty="0" err="1">
                <a:effectLst/>
              </a:rPr>
              <a:t>elapsedtime</a:t>
            </a:r>
            <a:r>
              <a:rPr lang="en-US" sz="1800" dirty="0"/>
              <a:t>, </a:t>
            </a:r>
            <a:r>
              <a:rPr lang="en-US" sz="1800" b="0" i="0" u="none" strike="noStrike" dirty="0" err="1" smtClean="0">
                <a:effectLst/>
              </a:rPr>
              <a:t>videoPublished</a:t>
            </a:r>
            <a:r>
              <a:rPr lang="en-US" sz="1800" b="0" i="0" u="none" strike="noStrike" dirty="0" smtClean="0">
                <a:effectLst/>
              </a:rPr>
              <a:t>,</a:t>
            </a:r>
            <a:r>
              <a:rPr lang="en-US" sz="1800" dirty="0" smtClean="0"/>
              <a:t> </a:t>
            </a:r>
            <a:r>
              <a:rPr lang="en-US" sz="1800" dirty="0" err="1" smtClean="0"/>
              <a:t>VideoCommentCount</a:t>
            </a:r>
            <a:r>
              <a:rPr lang="en-US" sz="1800" dirty="0" smtClean="0"/>
              <a:t>.</a:t>
            </a:r>
            <a:endParaRPr lang="en-US" sz="1800" b="0" i="0" u="none" strike="noStrike" dirty="0">
              <a:effectLst/>
            </a:endParaRPr>
          </a:p>
          <a:p>
            <a:pPr marL="0" indent="0" algn="l" rtl="0">
              <a:buNone/>
            </a:pPr>
            <a:r>
              <a:rPr lang="en-US" sz="1800" dirty="0"/>
              <a:t>Unrelated </a:t>
            </a:r>
            <a:r>
              <a:rPr lang="en-US" sz="1800" b="0" i="0" u="none" strike="noStrike" dirty="0">
                <a:effectLst/>
              </a:rPr>
              <a:t>correlation: Index</a:t>
            </a:r>
            <a:r>
              <a:rPr lang="en-US" sz="1800" dirty="0"/>
              <a:t>, </a:t>
            </a:r>
            <a:r>
              <a:rPr lang="en-US" sz="1800" dirty="0" err="1"/>
              <a:t>videoId</a:t>
            </a:r>
            <a:r>
              <a:rPr lang="en-US" sz="1800" dirty="0" smtClean="0"/>
              <a:t>, </a:t>
            </a:r>
            <a:r>
              <a:rPr lang="en-US" sz="1800" b="0" i="0" u="none" strike="noStrike" dirty="0" err="1" smtClean="0">
                <a:effectLst/>
              </a:rPr>
              <a:t>channelId</a:t>
            </a:r>
            <a:r>
              <a:rPr lang="en-US" sz="1800" dirty="0"/>
              <a:t>.</a:t>
            </a:r>
            <a:endParaRPr lang="en-US" sz="18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210935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t>Introduction to the dataset</a:t>
            </a:r>
            <a:endParaRPr lang="he-IL" dirty="0"/>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lstStyle/>
          <a:p>
            <a:pPr marL="0" indent="0" algn="l" rtl="0">
              <a:buNone/>
            </a:pPr>
            <a:r>
              <a:rPr lang="en-US" sz="1800" dirty="0"/>
              <a:t>To achieve the main objective a comparison will be made between factors with known correlation outcome to factors with unknow correlation outcome. This method will help draw conclusions about the factors with the unknown correlation to success.</a:t>
            </a:r>
          </a:p>
          <a:p>
            <a:pPr marL="0" indent="0" algn="l" rtl="0">
              <a:buNone/>
            </a:pPr>
            <a:r>
              <a:rPr lang="en-US" sz="1800" b="0" i="0" u="none" strike="noStrike" dirty="0">
                <a:effectLst/>
              </a:rPr>
              <a:t>This comparison will give </a:t>
            </a:r>
            <a:r>
              <a:rPr lang="en-US" sz="1800" dirty="0"/>
              <a:t>results that will hopefully aid the YouTube channel owner improve his channel success.</a:t>
            </a:r>
            <a:endParaRPr lang="en-US" sz="18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815716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t>The dataset</a:t>
            </a:r>
            <a:endParaRPr lang="he-IL" dirty="0"/>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normAutofit/>
          </a:bodyPr>
          <a:lstStyle/>
          <a:p>
            <a:pPr marL="0" indent="0" algn="l">
              <a:buNone/>
            </a:pPr>
            <a:r>
              <a:rPr lang="en-US" dirty="0"/>
              <a:t>The main objective is to aid the YouTube channel owner to improve or maintain it’s users base, to achieve this various factors will be considered.</a:t>
            </a:r>
            <a:endParaRPr lang="he-IL" dirty="0"/>
          </a:p>
          <a:p>
            <a:pPr marL="0" indent="0" algn="l">
              <a:buNone/>
            </a:pPr>
            <a:r>
              <a:rPr lang="en-US" dirty="0"/>
              <a:t>The logical assumption is that a channel owner will want to maximize his number of subscriptions, views, likes and will want o minimize his number of dislikes. </a:t>
            </a:r>
          </a:p>
          <a:p>
            <a:pPr marL="0" indent="0" algn="l">
              <a:buNone/>
            </a:pPr>
            <a:r>
              <a:rPr lang="en-US" dirty="0"/>
              <a:t>A big amount of likes and views for a specific video can be seen as a short term success and a big amount of subscriptions or a big amount of likes and views per channel can be seen as a long term success.</a:t>
            </a:r>
          </a:p>
        </p:txBody>
      </p:sp>
    </p:spTree>
    <p:extLst>
      <p:ext uri="{BB962C8B-B14F-4D97-AF65-F5344CB8AC3E}">
        <p14:creationId xmlns:p14="http://schemas.microsoft.com/office/powerpoint/2010/main" val="4095045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t>The dataset</a:t>
            </a:r>
            <a:endParaRPr lang="he-IL" dirty="0"/>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normAutofit fontScale="85000" lnSpcReduction="10000"/>
          </a:bodyPr>
          <a:lstStyle/>
          <a:p>
            <a:pPr marL="0" indent="0" algn="l">
              <a:buNone/>
            </a:pPr>
            <a:r>
              <a:rPr lang="en-US" dirty="0"/>
              <a:t>The raw number of for example likes per videos will give us </a:t>
            </a:r>
            <a:r>
              <a:rPr lang="en-US" dirty="0" smtClean="0"/>
              <a:t>partial information </a:t>
            </a:r>
            <a:r>
              <a:rPr lang="en-US" dirty="0"/>
              <a:t>because a video can get a big amount of likes compared to another video, but the amount of subscribers and viewers can vary greatly between them.</a:t>
            </a:r>
            <a:endParaRPr lang="he-IL" dirty="0"/>
          </a:p>
          <a:p>
            <a:pPr marL="0" indent="0" algn="l">
              <a:buNone/>
            </a:pPr>
            <a:r>
              <a:rPr lang="en-US" dirty="0"/>
              <a:t>For example, a video that got 100 likes but have been watched a million times compared to a video that got 100 likes but have been watched only a thousand times, it can be assumed that both videos got very different reactions from the audience.</a:t>
            </a:r>
          </a:p>
          <a:p>
            <a:pPr marL="0" indent="0" algn="l">
              <a:buNone/>
            </a:pPr>
            <a:r>
              <a:rPr lang="en-US" dirty="0"/>
              <a:t>To amend this problem more substantial usage will be made with data that is divided by values which represents the channel popularity for example number of subscriptions, views.</a:t>
            </a:r>
            <a:endParaRPr lang="he-IL" dirty="0"/>
          </a:p>
          <a:p>
            <a:pPr marL="0" indent="0" algn="l">
              <a:buNone/>
            </a:pPr>
            <a:r>
              <a:rPr lang="en-US" dirty="0"/>
              <a:t>The channel that got the most subscriptions or the video that got the most likes\views divided by a factor that represents the video\channel popularity for example number of subscriptions will give a scale of the video\channel success.</a:t>
            </a:r>
          </a:p>
          <a:p>
            <a:pPr marL="0" indent="0" algn="l">
              <a:buNone/>
            </a:pPr>
            <a:endParaRPr lang="he-IL" dirty="0"/>
          </a:p>
        </p:txBody>
      </p:sp>
    </p:spTree>
    <p:extLst>
      <p:ext uri="{BB962C8B-B14F-4D97-AF65-F5344CB8AC3E}">
        <p14:creationId xmlns:p14="http://schemas.microsoft.com/office/powerpoint/2010/main" val="1889291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1</a:t>
            </a:r>
            <a:br>
              <a:rPr lang="en-US" dirty="0" smtClean="0"/>
            </a:br>
            <a:r>
              <a:rPr lang="en-US" dirty="0" smtClean="0"/>
              <a:t>video category id per subscriber count</a:t>
            </a:r>
            <a:endParaRPr lang="he-IL"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59290" y="1690688"/>
            <a:ext cx="7073420" cy="5164103"/>
          </a:xfrm>
        </p:spPr>
      </p:pic>
    </p:spTree>
    <p:extLst>
      <p:ext uri="{BB962C8B-B14F-4D97-AF65-F5344CB8AC3E}">
        <p14:creationId xmlns:p14="http://schemas.microsoft.com/office/powerpoint/2010/main" val="1561935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2</a:t>
            </a:r>
            <a:r>
              <a:rPr lang="en-US" dirty="0"/>
              <a:t/>
            </a:r>
            <a:br>
              <a:rPr lang="en-US" dirty="0"/>
            </a:br>
            <a:r>
              <a:rPr lang="en-US" dirty="0" smtClean="0"/>
              <a:t>video category id </a:t>
            </a:r>
            <a:r>
              <a:rPr lang="en-US" dirty="0"/>
              <a:t>per channel view count</a:t>
            </a:r>
            <a:endParaRPr lang="he-IL"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24125" y="1690688"/>
            <a:ext cx="7143749" cy="5184031"/>
          </a:xfrm>
        </p:spPr>
      </p:pic>
    </p:spTree>
    <p:extLst>
      <p:ext uri="{BB962C8B-B14F-4D97-AF65-F5344CB8AC3E}">
        <p14:creationId xmlns:p14="http://schemas.microsoft.com/office/powerpoint/2010/main" val="3287575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TotalTime>
  <Words>686</Words>
  <Application>Microsoft Office PowerPoint</Application>
  <PresentationFormat>Widescreen</PresentationFormat>
  <Paragraphs>39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ערכת נושא Office</vt:lpstr>
      <vt:lpstr>YouTube dataset analyzation</vt:lpstr>
      <vt:lpstr>Main objective </vt:lpstr>
      <vt:lpstr>Introduction to the dataset</vt:lpstr>
      <vt:lpstr>Introduction to the dataset</vt:lpstr>
      <vt:lpstr>Introduction to the dataset</vt:lpstr>
      <vt:lpstr>The dataset</vt:lpstr>
      <vt:lpstr>The dataset</vt:lpstr>
      <vt:lpstr>Graph 1 video category id per subscriber count</vt:lpstr>
      <vt:lpstr>Graph 2 video category id per channel view count</vt:lpstr>
      <vt:lpstr>Graph 3 video category id per video view count</vt:lpstr>
      <vt:lpstr>Graph 4 videolike per videoviewcount</vt:lpstr>
      <vt:lpstr>Graph 5 videolike per subscriber count</vt:lpstr>
      <vt:lpstr>Graph 6 videolike per channelvideoviewcount</vt:lpstr>
      <vt:lpstr>Graph 7 comment per videoviewcount</vt:lpstr>
      <vt:lpstr>Graph 8 comment per subscriber count</vt:lpstr>
      <vt:lpstr>Graph 9 comment per channelvideoviewcount</vt:lpstr>
      <vt:lpstr>Graph 10 elapsed per videoviewcount</vt:lpstr>
      <vt:lpstr>Graph 11 elapsed per subscribercount</vt:lpstr>
      <vt:lpstr>Graph 12 elapsed per channelvideoviewcount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dataset analyzation</dc:title>
  <dc:creator>Eliane</dc:creator>
  <cp:lastModifiedBy>BD</cp:lastModifiedBy>
  <cp:revision>125</cp:revision>
  <dcterms:created xsi:type="dcterms:W3CDTF">2023-01-02T06:00:42Z</dcterms:created>
  <dcterms:modified xsi:type="dcterms:W3CDTF">2023-05-02T05:51:36Z</dcterms:modified>
</cp:coreProperties>
</file>