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tl="1">
  <p:sldMasterIdLst>
    <p:sldMasterId id="2147483648" r:id="rId1"/>
    <p:sldMasterId id="2147483660" r:id="rId3"/>
  </p:sldMasterIdLst>
  <p:sldIdLst>
    <p:sldId id="256" r:id="rId4"/>
    <p:sldId id="257" r:id="rId5"/>
    <p:sldId id="258" r:id="rId6"/>
    <p:sldId id="288" r:id="rId7"/>
    <p:sldId id="289" r:id="rId8"/>
    <p:sldId id="259" r:id="rId9"/>
    <p:sldId id="260" r:id="rId10"/>
    <p:sldId id="278" r:id="rId11"/>
    <p:sldId id="282" r:id="rId12"/>
    <p:sldId id="303" r:id="rId13"/>
    <p:sldId id="307" r:id="rId14"/>
    <p:sldId id="308" r:id="rId15"/>
    <p:sldId id="309" r:id="rId16"/>
    <p:sldId id="310" r:id="rId17"/>
    <p:sldId id="311" r:id="rId18"/>
    <p:sldId id="312" r:id="rId19"/>
    <p:sldId id="313" r:id="rId20"/>
    <p:sldId id="314" r:id="rId21"/>
    <p:sldId id="315" r:id="rId22"/>
    <p:sldId id="317" r:id="rId23"/>
    <p:sldId id="316" r:id="rId2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hasCustomPrompt="1"/>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he-IL"/>
          </a:p>
        </p:txBody>
      </p:sp>
      <p:sp>
        <p:nvSpPr>
          <p:cNvPr id="3" name="כותרת משנה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hasCustomPrompt="1"/>
          </p:nvPr>
        </p:nvSpPr>
        <p:spPr/>
        <p:txBody>
          <a:bodyPr/>
          <a:lstStyle/>
          <a:p>
            <a:r>
              <a:rPr lang="he-IL"/>
              <a:t>לחץ כדי לערוך סגנון כותרת של תבנית בסיס</a:t>
            </a:r>
            <a:endParaRPr lang="he-IL"/>
          </a:p>
        </p:txBody>
      </p:sp>
      <p:sp>
        <p:nvSpPr>
          <p:cNvPr id="3" name="מציין מיקום של טקסט אנכי 2"/>
          <p:cNvSpPr>
            <a:spLocks noGrp="1"/>
          </p:cNvSpPr>
          <p:nvPr>
            <p:ph type="body" orient="vert" idx="1" hasCustomPrompt="1"/>
          </p:nvPr>
        </p:nvSpPr>
        <p:spPr/>
        <p:txBody>
          <a:bodyPr vert="eaVert"/>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hasCustomPrompt="1"/>
          </p:nvPr>
        </p:nvSpPr>
        <p:spPr>
          <a:xfrm>
            <a:off x="8724900" y="365125"/>
            <a:ext cx="2628900" cy="5811838"/>
          </a:xfrm>
        </p:spPr>
        <p:txBody>
          <a:bodyPr vert="eaVert"/>
          <a:lstStyle/>
          <a:p>
            <a:r>
              <a:rPr lang="he-IL"/>
              <a:t>לחץ כדי לערוך סגנון כותרת של תבנית בסיס</a:t>
            </a:r>
            <a:endParaRPr lang="he-IL"/>
          </a:p>
        </p:txBody>
      </p:sp>
      <p:sp>
        <p:nvSpPr>
          <p:cNvPr id="3" name="מציין מיקום של טקסט אנכי 2"/>
          <p:cNvSpPr>
            <a:spLocks noGrp="1"/>
          </p:cNvSpPr>
          <p:nvPr>
            <p:ph type="body" orient="vert" idx="1" hasCustomPrompt="1"/>
          </p:nvPr>
        </p:nvSpPr>
        <p:spPr>
          <a:xfrm>
            <a:off x="838200" y="365125"/>
            <a:ext cx="7734300" cy="5811838"/>
          </a:xfrm>
        </p:spPr>
        <p:txBody>
          <a:bodyPr vert="eaVert"/>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hasCustomPrompt="1"/>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he-IL"/>
          </a:p>
        </p:txBody>
      </p:sp>
      <p:sp>
        <p:nvSpPr>
          <p:cNvPr id="3" name="כותרת משנה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hasCustomPrompt="1"/>
          </p:nvPr>
        </p:nvSpPr>
        <p:spPr/>
        <p:txBody>
          <a:bodyPr/>
          <a:lstStyle/>
          <a:p>
            <a:r>
              <a:rPr lang="he-IL"/>
              <a:t>לחץ כדי לערוך סגנון כותרת של תבנית בסיס</a:t>
            </a:r>
            <a:endParaRPr lang="he-IL"/>
          </a:p>
        </p:txBody>
      </p:sp>
      <p:sp>
        <p:nvSpPr>
          <p:cNvPr id="3" name="מציין מיקום תוכן 2"/>
          <p:cNvSpPr>
            <a:spLocks noGrp="1"/>
          </p:cNvSpPr>
          <p:nvPr>
            <p:ph idx="1" hasCustomPrompt="1"/>
          </p:nvPr>
        </p:nvSpPr>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831850" y="1709738"/>
            <a:ext cx="10515600" cy="2852737"/>
          </a:xfrm>
        </p:spPr>
        <p:txBody>
          <a:bodyPr anchor="b"/>
          <a:lstStyle>
            <a:lvl1pPr>
              <a:defRPr sz="6000"/>
            </a:lvl1pPr>
          </a:lstStyle>
          <a:p>
            <a:r>
              <a:rPr lang="he-IL"/>
              <a:t>לחץ כדי לערוך סגנון כותרת של תבנית בסיס</a:t>
            </a:r>
            <a:endParaRPr lang="he-IL"/>
          </a:p>
        </p:txBody>
      </p:sp>
      <p:sp>
        <p:nvSpPr>
          <p:cNvPr id="3" name="מציין מיקום טקסט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hasCustomPrompt="1"/>
          </p:nvPr>
        </p:nvSpPr>
        <p:spPr/>
        <p:txBody>
          <a:bodyPr/>
          <a:lstStyle/>
          <a:p>
            <a:r>
              <a:rPr lang="he-IL"/>
              <a:t>לחץ כדי לערוך סגנון כותרת של תבנית בסיס</a:t>
            </a:r>
            <a:endParaRPr lang="he-IL"/>
          </a:p>
        </p:txBody>
      </p:sp>
      <p:sp>
        <p:nvSpPr>
          <p:cNvPr id="3" name="מציין מיקום תוכן 2"/>
          <p:cNvSpPr>
            <a:spLocks noGrp="1"/>
          </p:cNvSpPr>
          <p:nvPr>
            <p:ph sz="half" idx="1" hasCustomPrompt="1"/>
          </p:nvPr>
        </p:nvSpPr>
        <p:spPr>
          <a:xfrm>
            <a:off x="838200" y="1825625"/>
            <a:ext cx="5181600" cy="4351338"/>
          </a:xfrm>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תוכן 3"/>
          <p:cNvSpPr>
            <a:spLocks noGrp="1"/>
          </p:cNvSpPr>
          <p:nvPr>
            <p:ph sz="half" idx="2" hasCustomPrompt="1"/>
          </p:nvPr>
        </p:nvSpPr>
        <p:spPr>
          <a:xfrm>
            <a:off x="6172200" y="1825625"/>
            <a:ext cx="5181600" cy="4351338"/>
          </a:xfrm>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5" name="מציין מיקום של תאריך 4"/>
          <p:cNvSpPr>
            <a:spLocks noGrp="1"/>
          </p:cNvSpPr>
          <p:nvPr>
            <p:ph type="dt" sz="half" idx="10"/>
          </p:nvPr>
        </p:nvSpPr>
        <p:spPr/>
        <p:txBody>
          <a:bodyPr/>
          <a:lstStyle/>
          <a:p>
            <a:fld id="{C3236DAF-325B-41C6-A659-3FD835B93F99}" type="datetimeFigureOut">
              <a:rPr lang="he-IL" smtClean="0"/>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839788" y="365125"/>
            <a:ext cx="10515600" cy="1325563"/>
          </a:xfrm>
        </p:spPr>
        <p:txBody>
          <a:bodyPr/>
          <a:lstStyle/>
          <a:p>
            <a:r>
              <a:rPr lang="he-IL"/>
              <a:t>לחץ כדי לערוך סגנון כותרת של תבנית בסיס</a:t>
            </a:r>
            <a:endParaRPr lang="he-IL"/>
          </a:p>
        </p:txBody>
      </p:sp>
      <p:sp>
        <p:nvSpPr>
          <p:cNvPr id="3" name="מציין מיקום טקסט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endParaRPr lang="he-IL"/>
          </a:p>
        </p:txBody>
      </p:sp>
      <p:sp>
        <p:nvSpPr>
          <p:cNvPr id="4" name="מציין מיקום תוכן 3"/>
          <p:cNvSpPr>
            <a:spLocks noGrp="1"/>
          </p:cNvSpPr>
          <p:nvPr>
            <p:ph sz="half" idx="2" hasCustomPrompt="1"/>
          </p:nvPr>
        </p:nvSpPr>
        <p:spPr>
          <a:xfrm>
            <a:off x="839788" y="2505075"/>
            <a:ext cx="5157787" cy="3684588"/>
          </a:xfrm>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5" name="מציין מיקום טקסט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endParaRPr lang="he-IL"/>
          </a:p>
        </p:txBody>
      </p:sp>
      <p:sp>
        <p:nvSpPr>
          <p:cNvPr id="6" name="מציין מיקום תוכן 5"/>
          <p:cNvSpPr>
            <a:spLocks noGrp="1"/>
          </p:cNvSpPr>
          <p:nvPr>
            <p:ph sz="quarter" idx="4" hasCustomPrompt="1"/>
          </p:nvPr>
        </p:nvSpPr>
        <p:spPr>
          <a:xfrm>
            <a:off x="6172200" y="2505075"/>
            <a:ext cx="5183188" cy="3684588"/>
          </a:xfrm>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7" name="מציין מיקום של תאריך 6"/>
          <p:cNvSpPr>
            <a:spLocks noGrp="1"/>
          </p:cNvSpPr>
          <p:nvPr>
            <p:ph type="dt" sz="half" idx="10"/>
          </p:nvPr>
        </p:nvSpPr>
        <p:spPr/>
        <p:txBody>
          <a:bodyPr/>
          <a:lstStyle/>
          <a:p>
            <a:fld id="{C3236DAF-325B-41C6-A659-3FD835B93F99}" type="datetimeFigureOut">
              <a:rPr lang="he-IL" smtClean="0"/>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hasCustomPrompt="1"/>
          </p:nvPr>
        </p:nvSpPr>
        <p:spPr/>
        <p:txBody>
          <a:bodyPr/>
          <a:lstStyle/>
          <a:p>
            <a:r>
              <a:rPr lang="he-IL"/>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C3236DAF-325B-41C6-A659-3FD835B93F99}" type="datetimeFigureOut">
              <a:rPr lang="he-IL" smtClean="0"/>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C3236DAF-325B-41C6-A659-3FD835B93F99}" type="datetimeFigureOut">
              <a:rPr lang="he-IL" smtClean="0"/>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839788" y="457200"/>
            <a:ext cx="3932237" cy="1600200"/>
          </a:xfrm>
        </p:spPr>
        <p:txBody>
          <a:bodyPr anchor="b"/>
          <a:lstStyle>
            <a:lvl1pPr>
              <a:defRPr sz="3200"/>
            </a:lvl1pPr>
          </a:lstStyle>
          <a:p>
            <a:r>
              <a:rPr lang="he-IL"/>
              <a:t>לחץ כדי לערוך סגנון כותרת של תבנית בסיס</a:t>
            </a:r>
            <a:endParaRPr lang="he-IL"/>
          </a:p>
        </p:txBody>
      </p:sp>
      <p:sp>
        <p:nvSpPr>
          <p:cNvPr id="3" name="מציין מיקום תוכן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טקסט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endParaRPr lang="he-IL"/>
          </a:p>
        </p:txBody>
      </p:sp>
      <p:sp>
        <p:nvSpPr>
          <p:cNvPr id="5" name="מציין מיקום של תאריך 4"/>
          <p:cNvSpPr>
            <a:spLocks noGrp="1"/>
          </p:cNvSpPr>
          <p:nvPr>
            <p:ph type="dt" sz="half" idx="10"/>
          </p:nvPr>
        </p:nvSpPr>
        <p:spPr/>
        <p:txBody>
          <a:bodyPr/>
          <a:lstStyle/>
          <a:p>
            <a:fld id="{C3236DAF-325B-41C6-A659-3FD835B93F99}" type="datetimeFigureOut">
              <a:rPr lang="he-IL" smtClean="0"/>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hasCustomPrompt="1"/>
          </p:nvPr>
        </p:nvSpPr>
        <p:spPr/>
        <p:txBody>
          <a:bodyPr/>
          <a:lstStyle/>
          <a:p>
            <a:r>
              <a:rPr lang="he-IL"/>
              <a:t>לחץ כדי לערוך סגנון כותרת של תבנית בסיס</a:t>
            </a:r>
            <a:endParaRPr lang="he-IL"/>
          </a:p>
        </p:txBody>
      </p:sp>
      <p:sp>
        <p:nvSpPr>
          <p:cNvPr id="3" name="מציין מיקום תוכן 2"/>
          <p:cNvSpPr>
            <a:spLocks noGrp="1"/>
          </p:cNvSpPr>
          <p:nvPr>
            <p:ph idx="1" hasCustomPrompt="1"/>
          </p:nvPr>
        </p:nvSpPr>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839788" y="457200"/>
            <a:ext cx="3932237" cy="1600200"/>
          </a:xfrm>
        </p:spPr>
        <p:txBody>
          <a:bodyPr anchor="b"/>
          <a:lstStyle>
            <a:lvl1pPr>
              <a:defRPr sz="3200"/>
            </a:lvl1pPr>
          </a:lstStyle>
          <a:p>
            <a:r>
              <a:rPr lang="he-IL"/>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endParaRPr lang="he-IL"/>
          </a:p>
        </p:txBody>
      </p:sp>
      <p:sp>
        <p:nvSpPr>
          <p:cNvPr id="5" name="מציין מיקום של תאריך 4"/>
          <p:cNvSpPr>
            <a:spLocks noGrp="1"/>
          </p:cNvSpPr>
          <p:nvPr>
            <p:ph type="dt" sz="half" idx="10"/>
          </p:nvPr>
        </p:nvSpPr>
        <p:spPr/>
        <p:txBody>
          <a:bodyPr/>
          <a:lstStyle/>
          <a:p>
            <a:fld id="{C3236DAF-325B-41C6-A659-3FD835B93F99}" type="datetimeFigureOut">
              <a:rPr lang="he-IL" smtClean="0"/>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hasCustomPrompt="1"/>
          </p:nvPr>
        </p:nvSpPr>
        <p:spPr/>
        <p:txBody>
          <a:bodyPr/>
          <a:lstStyle/>
          <a:p>
            <a:r>
              <a:rPr lang="he-IL"/>
              <a:t>לחץ כדי לערוך סגנון כותרת של תבנית בסיס</a:t>
            </a:r>
            <a:endParaRPr lang="he-IL"/>
          </a:p>
        </p:txBody>
      </p:sp>
      <p:sp>
        <p:nvSpPr>
          <p:cNvPr id="3" name="מציין מיקום של טקסט אנכי 2"/>
          <p:cNvSpPr>
            <a:spLocks noGrp="1"/>
          </p:cNvSpPr>
          <p:nvPr>
            <p:ph type="body" orient="vert" idx="1" hasCustomPrompt="1"/>
          </p:nvPr>
        </p:nvSpPr>
        <p:spPr/>
        <p:txBody>
          <a:bodyPr vert="eaVert"/>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hasCustomPrompt="1"/>
          </p:nvPr>
        </p:nvSpPr>
        <p:spPr>
          <a:xfrm>
            <a:off x="8724900" y="365125"/>
            <a:ext cx="2628900" cy="5811838"/>
          </a:xfrm>
        </p:spPr>
        <p:txBody>
          <a:bodyPr vert="eaVert"/>
          <a:lstStyle/>
          <a:p>
            <a:r>
              <a:rPr lang="he-IL"/>
              <a:t>לחץ כדי לערוך סגנון כותרת של תבנית בסיס</a:t>
            </a:r>
            <a:endParaRPr lang="he-IL"/>
          </a:p>
        </p:txBody>
      </p:sp>
      <p:sp>
        <p:nvSpPr>
          <p:cNvPr id="3" name="מציין מיקום של טקסט אנכי 2"/>
          <p:cNvSpPr>
            <a:spLocks noGrp="1"/>
          </p:cNvSpPr>
          <p:nvPr>
            <p:ph type="body" orient="vert" idx="1" hasCustomPrompt="1"/>
          </p:nvPr>
        </p:nvSpPr>
        <p:spPr>
          <a:xfrm>
            <a:off x="838200" y="365125"/>
            <a:ext cx="7734300" cy="5811838"/>
          </a:xfrm>
        </p:spPr>
        <p:txBody>
          <a:bodyPr vert="eaVert"/>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831850" y="1709738"/>
            <a:ext cx="10515600" cy="2852737"/>
          </a:xfrm>
        </p:spPr>
        <p:txBody>
          <a:bodyPr anchor="b"/>
          <a:lstStyle>
            <a:lvl1pPr>
              <a:defRPr sz="6000"/>
            </a:lvl1pPr>
          </a:lstStyle>
          <a:p>
            <a:r>
              <a:rPr lang="he-IL"/>
              <a:t>לחץ כדי לערוך סגנון כותרת של תבנית בסיס</a:t>
            </a:r>
            <a:endParaRPr lang="he-IL"/>
          </a:p>
        </p:txBody>
      </p:sp>
      <p:sp>
        <p:nvSpPr>
          <p:cNvPr id="3" name="מציין מיקום טקסט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hasCustomPrompt="1"/>
          </p:nvPr>
        </p:nvSpPr>
        <p:spPr/>
        <p:txBody>
          <a:bodyPr/>
          <a:lstStyle/>
          <a:p>
            <a:r>
              <a:rPr lang="he-IL"/>
              <a:t>לחץ כדי לערוך סגנון כותרת של תבנית בסיס</a:t>
            </a:r>
            <a:endParaRPr lang="he-IL"/>
          </a:p>
        </p:txBody>
      </p:sp>
      <p:sp>
        <p:nvSpPr>
          <p:cNvPr id="3" name="מציין מיקום תוכן 2"/>
          <p:cNvSpPr>
            <a:spLocks noGrp="1"/>
          </p:cNvSpPr>
          <p:nvPr>
            <p:ph sz="half" idx="1" hasCustomPrompt="1"/>
          </p:nvPr>
        </p:nvSpPr>
        <p:spPr>
          <a:xfrm>
            <a:off x="838200" y="1825625"/>
            <a:ext cx="5181600" cy="4351338"/>
          </a:xfrm>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תוכן 3"/>
          <p:cNvSpPr>
            <a:spLocks noGrp="1"/>
          </p:cNvSpPr>
          <p:nvPr>
            <p:ph sz="half" idx="2" hasCustomPrompt="1"/>
          </p:nvPr>
        </p:nvSpPr>
        <p:spPr>
          <a:xfrm>
            <a:off x="6172200" y="1825625"/>
            <a:ext cx="5181600" cy="4351338"/>
          </a:xfrm>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5" name="מציין מיקום של תאריך 4"/>
          <p:cNvSpPr>
            <a:spLocks noGrp="1"/>
          </p:cNvSpPr>
          <p:nvPr>
            <p:ph type="dt" sz="half" idx="10"/>
          </p:nvPr>
        </p:nvSpPr>
        <p:spPr/>
        <p:txBody>
          <a:bodyPr/>
          <a:lstStyle/>
          <a:p>
            <a:fld id="{C3236DAF-325B-41C6-A659-3FD835B93F99}" type="datetimeFigureOut">
              <a:rPr lang="he-IL" smtClean="0"/>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839788" y="365125"/>
            <a:ext cx="10515600" cy="1325563"/>
          </a:xfrm>
        </p:spPr>
        <p:txBody>
          <a:bodyPr/>
          <a:lstStyle/>
          <a:p>
            <a:r>
              <a:rPr lang="he-IL"/>
              <a:t>לחץ כדי לערוך סגנון כותרת של תבנית בסיס</a:t>
            </a:r>
            <a:endParaRPr lang="he-IL"/>
          </a:p>
        </p:txBody>
      </p:sp>
      <p:sp>
        <p:nvSpPr>
          <p:cNvPr id="3" name="מציין מיקום טקסט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endParaRPr lang="he-IL"/>
          </a:p>
        </p:txBody>
      </p:sp>
      <p:sp>
        <p:nvSpPr>
          <p:cNvPr id="4" name="מציין מיקום תוכן 3"/>
          <p:cNvSpPr>
            <a:spLocks noGrp="1"/>
          </p:cNvSpPr>
          <p:nvPr>
            <p:ph sz="half" idx="2" hasCustomPrompt="1"/>
          </p:nvPr>
        </p:nvSpPr>
        <p:spPr>
          <a:xfrm>
            <a:off x="839788" y="2505075"/>
            <a:ext cx="5157787" cy="3684588"/>
          </a:xfrm>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5" name="מציין מיקום טקסט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endParaRPr lang="he-IL"/>
          </a:p>
        </p:txBody>
      </p:sp>
      <p:sp>
        <p:nvSpPr>
          <p:cNvPr id="6" name="מציין מיקום תוכן 5"/>
          <p:cNvSpPr>
            <a:spLocks noGrp="1"/>
          </p:cNvSpPr>
          <p:nvPr>
            <p:ph sz="quarter" idx="4" hasCustomPrompt="1"/>
          </p:nvPr>
        </p:nvSpPr>
        <p:spPr>
          <a:xfrm>
            <a:off x="6172200" y="2505075"/>
            <a:ext cx="5183188" cy="3684588"/>
          </a:xfrm>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7" name="מציין מיקום של תאריך 6"/>
          <p:cNvSpPr>
            <a:spLocks noGrp="1"/>
          </p:cNvSpPr>
          <p:nvPr>
            <p:ph type="dt" sz="half" idx="10"/>
          </p:nvPr>
        </p:nvSpPr>
        <p:spPr/>
        <p:txBody>
          <a:bodyPr/>
          <a:lstStyle/>
          <a:p>
            <a:fld id="{C3236DAF-325B-41C6-A659-3FD835B93F99}" type="datetimeFigureOut">
              <a:rPr lang="he-IL" smtClean="0"/>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hasCustomPrompt="1"/>
          </p:nvPr>
        </p:nvSpPr>
        <p:spPr/>
        <p:txBody>
          <a:bodyPr/>
          <a:lstStyle/>
          <a:p>
            <a:r>
              <a:rPr lang="he-IL"/>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C3236DAF-325B-41C6-A659-3FD835B93F99}" type="datetimeFigureOut">
              <a:rPr lang="he-IL" smtClean="0"/>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C3236DAF-325B-41C6-A659-3FD835B93F99}" type="datetimeFigureOut">
              <a:rPr lang="he-IL" smtClean="0"/>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839788" y="457200"/>
            <a:ext cx="3932237" cy="1600200"/>
          </a:xfrm>
        </p:spPr>
        <p:txBody>
          <a:bodyPr anchor="b"/>
          <a:lstStyle>
            <a:lvl1pPr>
              <a:defRPr sz="3200"/>
            </a:lvl1pPr>
          </a:lstStyle>
          <a:p>
            <a:r>
              <a:rPr lang="he-IL"/>
              <a:t>לחץ כדי לערוך סגנון כותרת של תבנית בסיס</a:t>
            </a:r>
            <a:endParaRPr lang="he-IL"/>
          </a:p>
        </p:txBody>
      </p:sp>
      <p:sp>
        <p:nvSpPr>
          <p:cNvPr id="3" name="מציין מיקום תוכן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טקסט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endParaRPr lang="he-IL"/>
          </a:p>
        </p:txBody>
      </p:sp>
      <p:sp>
        <p:nvSpPr>
          <p:cNvPr id="5" name="מציין מיקום של תאריך 4"/>
          <p:cNvSpPr>
            <a:spLocks noGrp="1"/>
          </p:cNvSpPr>
          <p:nvPr>
            <p:ph type="dt" sz="half" idx="10"/>
          </p:nvPr>
        </p:nvSpPr>
        <p:spPr/>
        <p:txBody>
          <a:bodyPr/>
          <a:lstStyle/>
          <a:p>
            <a:fld id="{C3236DAF-325B-41C6-A659-3FD835B93F99}" type="datetimeFigureOut">
              <a:rPr lang="he-IL" smtClean="0"/>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839788" y="457200"/>
            <a:ext cx="3932237" cy="1600200"/>
          </a:xfrm>
        </p:spPr>
        <p:txBody>
          <a:bodyPr anchor="b"/>
          <a:lstStyle>
            <a:lvl1pPr>
              <a:defRPr sz="3200"/>
            </a:lvl1pPr>
          </a:lstStyle>
          <a:p>
            <a:r>
              <a:rPr lang="he-IL"/>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endParaRPr lang="he-IL"/>
          </a:p>
        </p:txBody>
      </p:sp>
      <p:sp>
        <p:nvSpPr>
          <p:cNvPr id="5" name="מציין מיקום של תאריך 4"/>
          <p:cNvSpPr>
            <a:spLocks noGrp="1"/>
          </p:cNvSpPr>
          <p:nvPr>
            <p:ph type="dt" sz="half" idx="10"/>
          </p:nvPr>
        </p:nvSpPr>
        <p:spPr/>
        <p:txBody>
          <a:bodyPr/>
          <a:lstStyle/>
          <a:p>
            <a:fld id="{C3236DAF-325B-41C6-A659-3FD835B93F99}" type="datetimeFigureOut">
              <a:rPr lang="he-IL" smtClean="0"/>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9000" b="-9000"/>
          </a:stretch>
        </a:blip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9AC017FD-76BB-43D1-8D1C-C9B1CC8C9978}" type="slidenum">
              <a:rPr lang="he-IL" smtClean="0"/>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9000" b="-9000"/>
          </a:stretch>
        </a:blip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9AC017FD-76BB-43D1-8D1C-C9B1CC8C9978}" type="slidenum">
              <a:rPr lang="he-IL" smtClean="0"/>
            </a:fld>
            <a:endParaRPr lang="he-I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en-US" dirty="0"/>
              <a:t>YouTube dataset analyzation</a:t>
            </a:r>
            <a:endParaRPr lang="he-IL" dirty="0"/>
          </a:p>
        </p:txBody>
      </p:sp>
      <p:sp>
        <p:nvSpPr>
          <p:cNvPr id="3" name="כותרת משנה 2"/>
          <p:cNvSpPr>
            <a:spLocks noGrp="1"/>
          </p:cNvSpPr>
          <p:nvPr>
            <p:ph type="subTitle" idx="1"/>
          </p:nvPr>
        </p:nvSpPr>
        <p:spPr/>
        <p:txBody>
          <a:bodyPr/>
          <a:lstStyle/>
          <a:p>
            <a:endParaRPr lang="he-I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Graph </a:t>
            </a:r>
            <a:r>
              <a:rPr lang="en-US" dirty="0" smtClean="0"/>
              <a:t>3</a:t>
            </a:r>
            <a:br>
              <a:rPr lang="en-US" dirty="0"/>
            </a:br>
            <a:r>
              <a:rPr lang="en-US" dirty="0" smtClean="0"/>
              <a:t>video category id </a:t>
            </a:r>
            <a:r>
              <a:rPr lang="en-US" dirty="0"/>
              <a:t>per </a:t>
            </a:r>
            <a:r>
              <a:rPr lang="en-US" dirty="0" smtClean="0"/>
              <a:t>video </a:t>
            </a:r>
            <a:r>
              <a:rPr lang="en-US" dirty="0"/>
              <a:t>view count</a:t>
            </a:r>
            <a:endParaRPr lang="he-IL"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03967" y="1690688"/>
            <a:ext cx="7184066" cy="515699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a:t>Graph </a:t>
            </a:r>
            <a:r>
              <a:rPr lang="en-US" dirty="0" smtClean="0"/>
              <a:t>4</a:t>
            </a:r>
            <a:br>
              <a:rPr lang="en-US" dirty="0" smtClean="0"/>
            </a:br>
            <a:r>
              <a:rPr lang="en-US" dirty="0" err="1">
                <a:sym typeface="+mn-ea"/>
              </a:rPr>
              <a:t>videoLikeCount</a:t>
            </a:r>
            <a:r>
              <a:rPr lang="en-US" dirty="0">
                <a:sym typeface="+mn-ea"/>
              </a:rPr>
              <a:t> </a:t>
            </a:r>
            <a:r>
              <a:rPr lang="en-US" dirty="0"/>
              <a:t>per </a:t>
            </a:r>
            <a:r>
              <a:rPr lang="en-US" dirty="0" err="1"/>
              <a:t>videoviewcount</a:t>
            </a:r>
            <a:endParaRPr lang="he-IL"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311949" y="1825625"/>
            <a:ext cx="5568101" cy="4351338"/>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smtClean="0"/>
              <a:t>Graph 5</a:t>
            </a:r>
            <a:br>
              <a:rPr lang="en-US" dirty="0"/>
            </a:br>
            <a:r>
              <a:rPr lang="en-US" dirty="0" err="1">
                <a:sym typeface="+mn-ea"/>
              </a:rPr>
              <a:t>videoLikeCount</a:t>
            </a:r>
            <a:r>
              <a:rPr lang="en-US" dirty="0">
                <a:sym typeface="+mn-ea"/>
              </a:rPr>
              <a:t> </a:t>
            </a:r>
            <a:r>
              <a:rPr lang="en-US" dirty="0"/>
              <a:t>per subscriber count</a:t>
            </a:r>
            <a:endParaRPr lang="he-IL"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311949" y="1825625"/>
            <a:ext cx="5568101" cy="4351338"/>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a:t>Graph </a:t>
            </a:r>
            <a:r>
              <a:rPr lang="en-US" dirty="0" smtClean="0"/>
              <a:t>6</a:t>
            </a:r>
            <a:br>
              <a:rPr lang="en-US" dirty="0" smtClean="0"/>
            </a:br>
            <a:r>
              <a:rPr lang="en-US" dirty="0" err="1"/>
              <a:t>videoLikeCount</a:t>
            </a:r>
            <a:r>
              <a:rPr lang="en-US" dirty="0"/>
              <a:t> per </a:t>
            </a:r>
            <a:r>
              <a:rPr lang="en-US" dirty="0" err="1"/>
              <a:t>channelvideoviewcount</a:t>
            </a:r>
            <a:endParaRPr lang="he-IL"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311949" y="1825625"/>
            <a:ext cx="5568101" cy="4351338"/>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a:t>Graph </a:t>
            </a:r>
            <a:r>
              <a:rPr lang="en-US" dirty="0" smtClean="0"/>
              <a:t>7</a:t>
            </a:r>
            <a:br>
              <a:rPr lang="en-US" dirty="0" smtClean="0"/>
            </a:br>
            <a:r>
              <a:rPr lang="en-US" dirty="0" err="1">
                <a:sym typeface="+mn-ea"/>
              </a:rPr>
              <a:t>Video</a:t>
            </a:r>
            <a:r>
              <a:rPr lang="en-US" dirty="0"/>
              <a:t>commentCount per </a:t>
            </a:r>
            <a:r>
              <a:rPr lang="en-US" dirty="0" err="1"/>
              <a:t>videoviewcount</a:t>
            </a:r>
            <a:endParaRPr lang="he-IL"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39427" y="1825625"/>
            <a:ext cx="5713145" cy="4351338"/>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a:t>Graph </a:t>
            </a:r>
            <a:r>
              <a:rPr lang="en-US" dirty="0" smtClean="0"/>
              <a:t>8</a:t>
            </a:r>
            <a:br>
              <a:rPr lang="en-US" dirty="0" smtClean="0"/>
            </a:br>
            <a:r>
              <a:rPr lang="en-US" dirty="0" err="1">
                <a:sym typeface="+mn-ea"/>
              </a:rPr>
              <a:t>Video</a:t>
            </a:r>
            <a:r>
              <a:rPr lang="en-US" dirty="0">
                <a:sym typeface="+mn-ea"/>
              </a:rPr>
              <a:t>commentCount </a:t>
            </a:r>
            <a:r>
              <a:rPr lang="en-US" dirty="0" smtClean="0"/>
              <a:t>per </a:t>
            </a:r>
            <a:r>
              <a:rPr lang="en-US" dirty="0"/>
              <a:t>subscriber count</a:t>
            </a:r>
            <a:endParaRPr lang="he-IL"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39427" y="1825625"/>
            <a:ext cx="5713145" cy="4351338"/>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a:t>Graph </a:t>
            </a:r>
            <a:r>
              <a:rPr lang="en-US" dirty="0" smtClean="0"/>
              <a:t>9</a:t>
            </a:r>
            <a:br>
              <a:rPr lang="en-US" dirty="0"/>
            </a:br>
            <a:r>
              <a:rPr lang="en-US" dirty="0" err="1">
                <a:sym typeface="+mn-ea"/>
              </a:rPr>
              <a:t>Video</a:t>
            </a:r>
            <a:r>
              <a:rPr lang="en-US" dirty="0">
                <a:sym typeface="+mn-ea"/>
              </a:rPr>
              <a:t>commentCount </a:t>
            </a:r>
            <a:r>
              <a:rPr lang="en-US" dirty="0"/>
              <a:t>per </a:t>
            </a:r>
            <a:r>
              <a:rPr lang="en-US" dirty="0" err="1" smtClean="0"/>
              <a:t>channelvideoviewcount</a:t>
            </a:r>
            <a:endParaRPr lang="he-IL"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03166" y="1825625"/>
            <a:ext cx="5785667" cy="4351338"/>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a:t>Graph </a:t>
            </a:r>
            <a:r>
              <a:rPr lang="en-US" dirty="0" smtClean="0"/>
              <a:t>10</a:t>
            </a:r>
            <a:br>
              <a:rPr lang="en-US" dirty="0" smtClean="0"/>
            </a:br>
            <a:r>
              <a:rPr lang="en-US" dirty="0">
                <a:sym typeface="+mn-ea"/>
              </a:rPr>
              <a:t>elapsedtime </a:t>
            </a:r>
            <a:r>
              <a:rPr lang="en-US" dirty="0"/>
              <a:t>per </a:t>
            </a:r>
            <a:r>
              <a:rPr lang="en-US" dirty="0" err="1"/>
              <a:t>videoviewcount</a:t>
            </a:r>
            <a:endParaRPr lang="he-IL"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95833" y="1825625"/>
            <a:ext cx="5600333" cy="4351338"/>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a:t>Graph </a:t>
            </a:r>
            <a:r>
              <a:rPr lang="en-US" dirty="0" smtClean="0"/>
              <a:t>11</a:t>
            </a:r>
            <a:br>
              <a:rPr lang="en-US" dirty="0" smtClean="0"/>
            </a:br>
            <a:r>
              <a:rPr lang="en-US" dirty="0">
                <a:sym typeface="+mn-ea"/>
              </a:rPr>
              <a:t>elapsedtime </a:t>
            </a:r>
            <a:r>
              <a:rPr lang="en-US" dirty="0" smtClean="0"/>
              <a:t>per </a:t>
            </a:r>
            <a:r>
              <a:rPr lang="en-US" dirty="0" err="1"/>
              <a:t>subscribercount</a:t>
            </a:r>
            <a:endParaRPr lang="he-IL"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95833" y="1825625"/>
            <a:ext cx="5600333" cy="4351338"/>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a:t>Graph </a:t>
            </a:r>
            <a:r>
              <a:rPr lang="en-US" dirty="0" smtClean="0"/>
              <a:t>12</a:t>
            </a:r>
            <a:br>
              <a:rPr lang="en-US" dirty="0" smtClean="0"/>
            </a:br>
            <a:r>
              <a:rPr lang="en-US" dirty="0"/>
              <a:t>elapsedtime per </a:t>
            </a:r>
            <a:r>
              <a:rPr lang="en-US" dirty="0" err="1"/>
              <a:t>channelvideoviewcount</a:t>
            </a:r>
            <a:endParaRPr lang="he-IL"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59572" y="1825625"/>
            <a:ext cx="5672855" cy="4351338"/>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a:r>
              <a:rPr lang="en-US" dirty="0"/>
              <a:t>Main objective </a:t>
            </a:r>
            <a:endParaRPr lang="he-IL" dirty="0"/>
          </a:p>
        </p:txBody>
      </p:sp>
      <p:sp>
        <p:nvSpPr>
          <p:cNvPr id="3" name="מציין מיקום תוכן 2"/>
          <p:cNvSpPr>
            <a:spLocks noGrp="1"/>
          </p:cNvSpPr>
          <p:nvPr>
            <p:ph idx="1"/>
          </p:nvPr>
        </p:nvSpPr>
        <p:spPr/>
        <p:txBody>
          <a:bodyPr/>
          <a:lstStyle/>
          <a:p>
            <a:pPr marL="0" indent="0" algn="l">
              <a:buNone/>
            </a:pPr>
            <a:r>
              <a:rPr lang="en-US" dirty="0"/>
              <a:t>The main purpose of this data analyzation is to aid YouTube channel owners to expand or maintain their user base by providing them with useful information regarding YouTube video usage.</a:t>
            </a:r>
            <a:endParaRPr lang="en-US" dirty="0"/>
          </a:p>
          <a:p>
            <a:pPr marL="0" indent="0" algn="l">
              <a:buNone/>
            </a:pPr>
            <a:r>
              <a:rPr lang="en-US" dirty="0"/>
              <a:t>A secondary purpose can be to aid YouTube common users to find the best quality or most popular channels or videos. </a:t>
            </a:r>
            <a:endParaRPr lang="he-IL"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sz="4890" dirty="0"/>
              <a:t>Graph </a:t>
            </a:r>
            <a:r>
              <a:rPr lang="en-US" sz="4890" dirty="0" smtClean="0"/>
              <a:t>13</a:t>
            </a:r>
            <a:br>
              <a:rPr lang="en-US" sz="4890" dirty="0" smtClean="0"/>
            </a:br>
            <a:r>
              <a:rPr lang="en-US" sz="4890" dirty="0" smtClean="0"/>
              <a:t>sample linear regression</a:t>
            </a:r>
            <a:br>
              <a:rPr lang="en-US" sz="4890" dirty="0" smtClean="0"/>
            </a:br>
            <a:r>
              <a:rPr lang="en-US" sz="4890" dirty="0">
                <a:sym typeface="+mn-ea"/>
              </a:rPr>
              <a:t>elapsedtime </a:t>
            </a:r>
            <a:r>
              <a:rPr lang="en-US" sz="4890" dirty="0"/>
              <a:t>per </a:t>
            </a:r>
            <a:r>
              <a:rPr lang="en-US" sz="4890" dirty="0" err="1">
                <a:sym typeface="+mn-ea"/>
              </a:rPr>
              <a:t>videoviewcount</a:t>
            </a:r>
            <a:endParaRPr lang="he-IL" sz="4890" dirty="0"/>
          </a:p>
        </p:txBody>
      </p:sp>
      <p:pic>
        <p:nvPicPr>
          <p:cNvPr id="5" name="Picture 4" descr="linear regresion for 2000 points"/>
          <p:cNvPicPr>
            <a:picLocks noChangeAspect="1"/>
          </p:cNvPicPr>
          <p:nvPr/>
        </p:nvPicPr>
        <p:blipFill>
          <a:blip r:embed="rId1"/>
          <a:stretch>
            <a:fillRect/>
          </a:stretch>
        </p:blipFill>
        <p:spPr>
          <a:xfrm>
            <a:off x="3348990" y="1825625"/>
            <a:ext cx="5494020" cy="429387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sz="4890" dirty="0"/>
              <a:t>Graph </a:t>
            </a:r>
            <a:r>
              <a:rPr lang="en-US" sz="4890" dirty="0" smtClean="0"/>
              <a:t>14</a:t>
            </a:r>
            <a:br>
              <a:rPr lang="en-US" sz="4890" dirty="0" smtClean="0"/>
            </a:br>
            <a:r>
              <a:rPr lang="en-US" sz="4890" dirty="0" smtClean="0">
                <a:sym typeface="+mn-ea"/>
              </a:rPr>
              <a:t>sample polynomial regression</a:t>
            </a:r>
            <a:br>
              <a:rPr lang="en-US" sz="4890" dirty="0" smtClean="0"/>
            </a:br>
            <a:r>
              <a:rPr lang="en-US" sz="4890" dirty="0">
                <a:sym typeface="+mn-ea"/>
              </a:rPr>
              <a:t>elapsedtime </a:t>
            </a:r>
            <a:r>
              <a:rPr lang="en-US" sz="4890" dirty="0"/>
              <a:t>per </a:t>
            </a:r>
            <a:r>
              <a:rPr lang="en-US" sz="4890" dirty="0" err="1">
                <a:sym typeface="+mn-ea"/>
              </a:rPr>
              <a:t>videoviewcount</a:t>
            </a:r>
            <a:endParaRPr lang="he-IL" sz="4890" dirty="0"/>
          </a:p>
        </p:txBody>
      </p:sp>
      <p:pic>
        <p:nvPicPr>
          <p:cNvPr id="5" name="Picture 4" descr="polynomial regresion for 2000 points"/>
          <p:cNvPicPr>
            <a:picLocks noChangeAspect="1"/>
          </p:cNvPicPr>
          <p:nvPr/>
        </p:nvPicPr>
        <p:blipFill>
          <a:blip r:embed="rId1"/>
          <a:stretch>
            <a:fillRect/>
          </a:stretch>
        </p:blipFill>
        <p:spPr>
          <a:xfrm>
            <a:off x="3427730" y="1825625"/>
            <a:ext cx="5337175" cy="42513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a:r>
              <a:rPr lang="en-US" dirty="0"/>
              <a:t>Introduction to the dataset</a:t>
            </a:r>
            <a:endParaRPr lang="he-IL" dirty="0"/>
          </a:p>
        </p:txBody>
      </p:sp>
      <p:sp>
        <p:nvSpPr>
          <p:cNvPr id="3" name="מציין מיקום תוכן 2"/>
          <p:cNvSpPr>
            <a:spLocks noGrp="1"/>
          </p:cNvSpPr>
          <p:nvPr>
            <p:ph idx="1"/>
          </p:nvPr>
        </p:nvSpPr>
        <p:spPr/>
        <p:txBody>
          <a:bodyPr/>
          <a:lstStyle/>
          <a:p>
            <a:pPr marL="0" indent="0" algn="l">
              <a:buNone/>
            </a:pPr>
            <a:r>
              <a:rPr lang="en-US" sz="2400" b="0" i="0" u="none" strike="noStrike" dirty="0">
                <a:effectLst/>
              </a:rPr>
              <a:t>The given dataset con</a:t>
            </a:r>
            <a:r>
              <a:rPr lang="en-US" sz="2400" dirty="0"/>
              <a:t>tain 27 different columns, of which the first column is the index column the index number is unique to every row thus it can be defined as the primary key every row has a unique number identifying it. </a:t>
            </a:r>
            <a:endParaRPr lang="en-US" sz="2400" dirty="0"/>
          </a:p>
          <a:p>
            <a:pPr marL="0" indent="0" algn="l">
              <a:buNone/>
            </a:pPr>
            <a:r>
              <a:rPr lang="en-US" sz="2400" dirty="0"/>
              <a:t>The other 26 remaining columns contain YouTube related data, the channel id column is the unique id of every channel.</a:t>
            </a:r>
            <a:endParaRPr lang="en-US" sz="2400" dirty="0"/>
          </a:p>
          <a:p>
            <a:pPr marL="0" indent="0" algn="l">
              <a:buNone/>
            </a:pPr>
            <a:r>
              <a:rPr lang="en-US" sz="2400" b="0" i="0" u="none" strike="noStrike" dirty="0">
                <a:effectLst/>
              </a:rPr>
              <a:t>The following columns are divided by categories: positive correlation in which the YouTube channel owners will want to maximize the amount to gain success, negative correlation in which the YouTube channel owners will want to minimize the amount to gain success, unknown correlation in which the effect on the channel success of changing the amount or type of the factor is yet unknown and unrelated correlation in </a:t>
            </a:r>
            <a:r>
              <a:rPr lang="en-US" sz="2400" dirty="0"/>
              <a:t>which the column data is unrelated to the channel </a:t>
            </a:r>
            <a:r>
              <a:rPr lang="en-US" sz="2400" dirty="0" smtClean="0"/>
              <a:t>success</a:t>
            </a:r>
            <a:r>
              <a:rPr lang="en-US" sz="2400" b="0" i="0" u="none" strike="noStrike" dirty="0" smtClean="0">
                <a:effectLst/>
              </a:rPr>
              <a:t>.</a:t>
            </a:r>
            <a:endParaRPr lang="he-IL" sz="2400" b="0" i="0" u="none" strike="noStrike" dirty="0">
              <a:effectLst/>
            </a:endParaRPr>
          </a:p>
          <a:p>
            <a:pPr marL="0" indent="0" algn="l">
              <a:buNone/>
            </a:pPr>
            <a:endParaRPr lang="he-IL" sz="1800" dirty="0"/>
          </a:p>
          <a:p>
            <a:pPr marL="0" indent="0" algn="l">
              <a:buNone/>
            </a:pPr>
            <a:endParaRPr lang="he-IL" sz="1800" b="0" i="0" u="none" strike="noStrike" dirty="0">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a:r>
              <a:rPr lang="en-US" dirty="0"/>
              <a:t>Introduction to the dataset</a:t>
            </a:r>
            <a:endParaRPr lang="he-IL" dirty="0"/>
          </a:p>
        </p:txBody>
      </p:sp>
      <p:sp>
        <p:nvSpPr>
          <p:cNvPr id="3" name="מציין מיקום תוכן 2"/>
          <p:cNvSpPr>
            <a:spLocks noGrp="1"/>
          </p:cNvSpPr>
          <p:nvPr>
            <p:ph idx="1"/>
          </p:nvPr>
        </p:nvSpPr>
        <p:spPr/>
        <p:txBody>
          <a:bodyPr/>
          <a:lstStyle/>
          <a:p>
            <a:pPr marL="0" indent="0" algn="l" rtl="0">
              <a:buNone/>
            </a:pPr>
            <a:r>
              <a:rPr lang="en-US" sz="1800" b="0" i="0" u="none" strike="noStrike" dirty="0">
                <a:effectLst/>
              </a:rPr>
              <a:t>Positive correlation </a:t>
            </a:r>
            <a:r>
              <a:rPr lang="en-US" sz="1800" dirty="0"/>
              <a:t>:</a:t>
            </a:r>
            <a:r>
              <a:rPr lang="en-US" sz="1800" b="0" i="0" u="none" strike="noStrike" dirty="0">
                <a:effectLst/>
              </a:rPr>
              <a:t> </a:t>
            </a:r>
            <a:r>
              <a:rPr lang="en-US" sz="1800" b="0" i="0" u="none" strike="noStrike" dirty="0" err="1">
                <a:effectLst/>
              </a:rPr>
              <a:t>subscriberCount</a:t>
            </a:r>
            <a:r>
              <a:rPr lang="en-US" sz="1800" b="0" i="0" u="none" strike="noStrike" dirty="0">
                <a:effectLst/>
              </a:rPr>
              <a:t>, </a:t>
            </a:r>
            <a:r>
              <a:rPr lang="en-US" sz="1800" b="0" i="0" u="none" strike="noStrike" dirty="0" err="1">
                <a:effectLst/>
              </a:rPr>
              <a:t>channelViewCount</a:t>
            </a:r>
            <a:r>
              <a:rPr lang="en-US" sz="1800" dirty="0"/>
              <a:t>, </a:t>
            </a:r>
            <a:r>
              <a:rPr lang="en-US" sz="1800" b="0" i="0" u="none" strike="noStrike" dirty="0" err="1">
                <a:effectLst/>
              </a:rPr>
              <a:t>channelCommentCount</a:t>
            </a:r>
            <a:r>
              <a:rPr lang="en-US" sz="1800" dirty="0"/>
              <a:t>, </a:t>
            </a:r>
            <a:r>
              <a:rPr lang="en-US" sz="1800" b="0" i="0" u="none" strike="noStrike" dirty="0" err="1">
                <a:effectLst/>
              </a:rPr>
              <a:t>videoViewCount</a:t>
            </a:r>
            <a:r>
              <a:rPr lang="en-US" sz="1800" dirty="0"/>
              <a:t>, </a:t>
            </a:r>
            <a:r>
              <a:rPr lang="en-US" sz="1800" dirty="0" err="1"/>
              <a:t>videoCount</a:t>
            </a:r>
            <a:r>
              <a:rPr lang="en-US" sz="1800" dirty="0"/>
              <a:t> ,</a:t>
            </a:r>
            <a:r>
              <a:rPr lang="en-US" sz="1800" dirty="0" smtClean="0"/>
              <a:t>likes/dislikes</a:t>
            </a:r>
            <a:r>
              <a:rPr lang="en-US" sz="1800" dirty="0"/>
              <a:t>, </a:t>
            </a:r>
            <a:r>
              <a:rPr lang="en-US" sz="1800" b="0" i="0" u="none" strike="noStrike" dirty="0" err="1" smtClean="0">
                <a:effectLst/>
              </a:rPr>
              <a:t>videoLikeCount</a:t>
            </a:r>
            <a:r>
              <a:rPr lang="en-US" sz="1800" dirty="0" smtClean="0"/>
              <a:t>.</a:t>
            </a:r>
            <a:endParaRPr lang="en-US" sz="1800" dirty="0"/>
          </a:p>
          <a:p>
            <a:pPr marL="0" indent="0" algn="l" rtl="0">
              <a:buNone/>
            </a:pPr>
            <a:endParaRPr lang="en-US" sz="1800" b="0" i="0" u="none" strike="noStrike" dirty="0">
              <a:effectLst/>
            </a:endParaRPr>
          </a:p>
          <a:p>
            <a:pPr marL="0" indent="0" algn="l" rtl="0">
              <a:buNone/>
            </a:pPr>
            <a:r>
              <a:rPr lang="en-US" sz="1800" b="0" i="0" u="none" strike="noStrike" dirty="0">
                <a:effectLst/>
              </a:rPr>
              <a:t>Negative correlation</a:t>
            </a:r>
            <a:r>
              <a:rPr lang="he-IL" sz="1800" b="0" i="0" u="none" strike="noStrike" dirty="0">
                <a:effectLst/>
              </a:rPr>
              <a:t>:</a:t>
            </a:r>
            <a:r>
              <a:rPr lang="en-US" sz="1800" b="0" i="0" u="none" strike="noStrike" dirty="0">
                <a:effectLst/>
              </a:rPr>
              <a:t> dislikes/subscriber, dislikes/views, </a:t>
            </a:r>
            <a:r>
              <a:rPr lang="en-US" sz="1800" b="0" i="0" u="none" strike="noStrike" dirty="0" err="1" smtClean="0">
                <a:effectLst/>
              </a:rPr>
              <a:t>videoDislikeCount</a:t>
            </a:r>
            <a:r>
              <a:rPr lang="en-US" sz="1800" b="0" i="0" u="none" strike="noStrike" dirty="0" smtClean="0">
                <a:effectLst/>
              </a:rPr>
              <a:t>.</a:t>
            </a:r>
            <a:endParaRPr lang="en-US" sz="1800" b="0" i="0" u="none" strike="noStrike" dirty="0" smtClean="0">
              <a:effectLst/>
            </a:endParaRPr>
          </a:p>
          <a:p>
            <a:pPr marL="0" indent="0" algn="l" rtl="0">
              <a:buNone/>
            </a:pPr>
            <a:endParaRPr lang="en-US" sz="1800" dirty="0"/>
          </a:p>
          <a:p>
            <a:pPr marL="0" indent="0" algn="l" rtl="0">
              <a:buNone/>
            </a:pPr>
            <a:r>
              <a:rPr lang="en-US" sz="1800" b="0" i="0" u="none" strike="noStrike" dirty="0">
                <a:effectLst/>
              </a:rPr>
              <a:t>Unknown correlation</a:t>
            </a:r>
            <a:r>
              <a:rPr lang="he-IL" sz="1800" b="0" i="0" u="none" strike="noStrike" dirty="0">
                <a:effectLst/>
              </a:rPr>
              <a:t>:</a:t>
            </a:r>
            <a:r>
              <a:rPr lang="en-US" sz="1800" b="0" i="0" u="none" strike="noStrike" dirty="0">
                <a:effectLst/>
              </a:rPr>
              <a:t> </a:t>
            </a:r>
            <a:r>
              <a:rPr lang="en-US" sz="1800" b="0" i="0" u="none" strike="noStrike" dirty="0" err="1">
                <a:effectLst/>
              </a:rPr>
              <a:t>videoCategoryId</a:t>
            </a:r>
            <a:r>
              <a:rPr lang="en-US" sz="1800" b="0" i="0" u="none" strike="noStrike" dirty="0" smtClean="0">
                <a:effectLst/>
              </a:rPr>
              <a:t>,, </a:t>
            </a:r>
            <a:r>
              <a:rPr lang="en-US" sz="1800" b="0" i="0" u="none" strike="noStrike" dirty="0">
                <a:effectLst/>
              </a:rPr>
              <a:t>views/subscribers, </a:t>
            </a:r>
            <a:r>
              <a:rPr lang="en-US" sz="1800" b="0" i="0" u="none" strike="noStrike" dirty="0" err="1" smtClean="0">
                <a:effectLst/>
              </a:rPr>
              <a:t>channelelapsedtime</a:t>
            </a:r>
            <a:r>
              <a:rPr lang="en-US" sz="1800" b="0" i="0" u="none" strike="noStrike" dirty="0" smtClean="0">
                <a:effectLst/>
              </a:rPr>
              <a:t>,</a:t>
            </a:r>
            <a:r>
              <a:rPr lang="en-US" sz="1800" dirty="0" smtClean="0"/>
              <a:t>,</a:t>
            </a:r>
            <a:r>
              <a:rPr lang="en-US" sz="1800" b="0" i="0" u="none" strike="noStrike" dirty="0" err="1" smtClean="0">
                <a:effectLst/>
              </a:rPr>
              <a:t>totalviews</a:t>
            </a:r>
            <a:r>
              <a:rPr lang="en-US" sz="1800" b="0" i="0" u="none" strike="noStrike" dirty="0" smtClean="0">
                <a:effectLst/>
              </a:rPr>
              <a:t>/</a:t>
            </a:r>
            <a:r>
              <a:rPr lang="en-US" sz="1800" b="0" i="0" u="none" strike="noStrike" dirty="0" err="1" smtClean="0">
                <a:effectLst/>
              </a:rPr>
              <a:t>channelelapsedtime</a:t>
            </a:r>
            <a:r>
              <a:rPr lang="en-US" sz="1800" dirty="0" smtClean="0"/>
              <a:t> </a:t>
            </a:r>
            <a:r>
              <a:rPr lang="en-US" sz="1800" b="0" i="0" u="none" strike="noStrike" dirty="0">
                <a:effectLst/>
              </a:rPr>
              <a:t>comments/views</a:t>
            </a:r>
            <a:r>
              <a:rPr lang="en-US" sz="1800" dirty="0"/>
              <a:t>, </a:t>
            </a:r>
            <a:r>
              <a:rPr lang="en-US" sz="1800" b="0" i="0" u="none" strike="noStrike" dirty="0">
                <a:effectLst/>
              </a:rPr>
              <a:t>comments/subscriber, likes/subscriber</a:t>
            </a:r>
            <a:r>
              <a:rPr lang="en-US" sz="1800" dirty="0"/>
              <a:t>, </a:t>
            </a:r>
            <a:r>
              <a:rPr lang="en-US" sz="1800" b="0" i="0" u="none" strike="noStrike" dirty="0">
                <a:effectLst/>
              </a:rPr>
              <a:t>likes/views</a:t>
            </a:r>
            <a:r>
              <a:rPr lang="en-US" sz="1800" dirty="0"/>
              <a:t>, </a:t>
            </a:r>
            <a:r>
              <a:rPr lang="en-US" sz="1800" b="0" i="0" u="none" strike="noStrike" dirty="0" err="1">
                <a:effectLst/>
              </a:rPr>
              <a:t>totvideos</a:t>
            </a:r>
            <a:r>
              <a:rPr lang="en-US" sz="1800" b="0" i="0" u="none" strike="noStrike" dirty="0">
                <a:effectLst/>
              </a:rPr>
              <a:t>/</a:t>
            </a:r>
            <a:r>
              <a:rPr lang="en-US" sz="1800" b="0" i="0" u="none" strike="noStrike" dirty="0" err="1">
                <a:effectLst/>
              </a:rPr>
              <a:t>videocount</a:t>
            </a:r>
            <a:r>
              <a:rPr lang="en-US" sz="1800" b="0" i="0" u="none" strike="noStrike" dirty="0">
                <a:effectLst/>
              </a:rPr>
              <a:t>, </a:t>
            </a:r>
            <a:r>
              <a:rPr lang="en-US" sz="1800" b="0" i="0" u="none" strike="noStrike" dirty="0" err="1">
                <a:effectLst/>
              </a:rPr>
              <a:t>elapsedtime</a:t>
            </a:r>
            <a:r>
              <a:rPr lang="en-US" sz="1800" b="0" i="0" u="none" strike="noStrike" dirty="0">
                <a:effectLst/>
              </a:rPr>
              <a:t>,</a:t>
            </a:r>
            <a:r>
              <a:rPr lang="en-US" sz="1800" dirty="0"/>
              <a:t> </a:t>
            </a:r>
            <a:r>
              <a:rPr lang="en-US" sz="1800" b="0" i="0" u="none" strike="noStrike" dirty="0" err="1">
                <a:effectLst/>
              </a:rPr>
              <a:t>totviews</a:t>
            </a:r>
            <a:r>
              <a:rPr lang="en-US" sz="1800" b="0" i="0" u="none" strike="noStrike" dirty="0">
                <a:effectLst/>
              </a:rPr>
              <a:t>/</a:t>
            </a:r>
            <a:r>
              <a:rPr lang="en-US" sz="1800" b="0" i="0" u="none" strike="noStrike" dirty="0" err="1">
                <a:effectLst/>
              </a:rPr>
              <a:t>totsubs</a:t>
            </a:r>
            <a:r>
              <a:rPr lang="en-US" sz="1800" b="0" i="0" u="none" strike="noStrike" dirty="0">
                <a:effectLst/>
              </a:rPr>
              <a:t>, views/</a:t>
            </a:r>
            <a:r>
              <a:rPr lang="en-US" sz="1800" b="0" i="0" u="none" strike="noStrike" dirty="0" err="1">
                <a:effectLst/>
              </a:rPr>
              <a:t>elapsedtime</a:t>
            </a:r>
            <a:r>
              <a:rPr lang="en-US" sz="1800" dirty="0"/>
              <a:t>, </a:t>
            </a:r>
            <a:r>
              <a:rPr lang="en-US" sz="1800" b="0" i="0" u="none" strike="noStrike" dirty="0" err="1" smtClean="0">
                <a:effectLst/>
              </a:rPr>
              <a:t>videoPublished</a:t>
            </a:r>
            <a:r>
              <a:rPr lang="en-US" sz="1800" b="0" i="0" u="none" strike="noStrike" dirty="0" smtClean="0">
                <a:effectLst/>
              </a:rPr>
              <a:t>,</a:t>
            </a:r>
            <a:r>
              <a:rPr lang="en-US" sz="1800" dirty="0" smtClean="0"/>
              <a:t> </a:t>
            </a:r>
            <a:r>
              <a:rPr lang="en-US" sz="1800" dirty="0" err="1" smtClean="0"/>
              <a:t>VideoCommentCount</a:t>
            </a:r>
            <a:r>
              <a:rPr lang="en-US" sz="1800" dirty="0" smtClean="0"/>
              <a:t>.</a:t>
            </a:r>
            <a:endParaRPr lang="en-US" sz="1800" b="0" i="0" u="none" strike="noStrike" dirty="0">
              <a:effectLst/>
            </a:endParaRPr>
          </a:p>
          <a:p>
            <a:pPr marL="0" indent="0" algn="l" rtl="0">
              <a:buNone/>
            </a:pPr>
            <a:r>
              <a:rPr lang="en-US" sz="1800" dirty="0"/>
              <a:t>Unrelated </a:t>
            </a:r>
            <a:r>
              <a:rPr lang="en-US" sz="1800" b="0" i="0" u="none" strike="noStrike" dirty="0">
                <a:effectLst/>
              </a:rPr>
              <a:t>correlation: Index</a:t>
            </a:r>
            <a:r>
              <a:rPr lang="en-US" sz="1800" dirty="0"/>
              <a:t>, </a:t>
            </a:r>
            <a:r>
              <a:rPr lang="en-US" sz="1800" dirty="0" err="1"/>
              <a:t>videoId</a:t>
            </a:r>
            <a:r>
              <a:rPr lang="en-US" sz="1800" dirty="0" smtClean="0"/>
              <a:t>, </a:t>
            </a:r>
            <a:r>
              <a:rPr lang="en-US" sz="1800" b="0" i="0" u="none" strike="noStrike" dirty="0" err="1" smtClean="0">
                <a:effectLst/>
              </a:rPr>
              <a:t>channelId</a:t>
            </a:r>
            <a:r>
              <a:rPr lang="en-US" sz="1800" dirty="0"/>
              <a:t>.</a:t>
            </a:r>
            <a:endParaRPr lang="en-US" sz="1800" b="0" i="0" u="none" strike="noStrike" dirty="0">
              <a:effectLst/>
            </a:endParaRPr>
          </a:p>
          <a:p>
            <a:pPr marL="0" indent="0" algn="l">
              <a:buNone/>
            </a:pPr>
            <a:endParaRPr lang="he-IL" sz="1800" dirty="0"/>
          </a:p>
          <a:p>
            <a:pPr marL="0" indent="0" algn="l">
              <a:buNone/>
            </a:pPr>
            <a:endParaRPr lang="he-IL" sz="1800" b="0" i="0" u="none" strike="noStrike" dirty="0">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a:r>
              <a:rPr lang="en-US" dirty="0"/>
              <a:t>Introduction to the dataset</a:t>
            </a:r>
            <a:endParaRPr lang="he-IL" dirty="0"/>
          </a:p>
        </p:txBody>
      </p:sp>
      <p:sp>
        <p:nvSpPr>
          <p:cNvPr id="3" name="מציין מיקום תוכן 2"/>
          <p:cNvSpPr>
            <a:spLocks noGrp="1"/>
          </p:cNvSpPr>
          <p:nvPr>
            <p:ph idx="1"/>
          </p:nvPr>
        </p:nvSpPr>
        <p:spPr/>
        <p:txBody>
          <a:bodyPr/>
          <a:lstStyle/>
          <a:p>
            <a:pPr marL="0" indent="0" algn="l" rtl="0">
              <a:buNone/>
            </a:pPr>
            <a:r>
              <a:rPr lang="en-US" sz="1800" dirty="0"/>
              <a:t>To achieve the main objective a comparison will be made between factors with known correlation outcome to factors with unknow correlation outcome. This method will help draw conclusions about the factors with the unknown correlation to success.</a:t>
            </a:r>
            <a:endParaRPr lang="en-US" sz="1800" dirty="0"/>
          </a:p>
          <a:p>
            <a:pPr marL="0" indent="0" algn="l" rtl="0">
              <a:buNone/>
            </a:pPr>
            <a:r>
              <a:rPr lang="en-US" sz="1800" b="0" i="0" u="none" strike="noStrike" dirty="0">
                <a:effectLst/>
              </a:rPr>
              <a:t>This comparison will give </a:t>
            </a:r>
            <a:r>
              <a:rPr lang="en-US" sz="1800" dirty="0"/>
              <a:t>results that will hopefully aid the YouTube channel owner improve his channel success.</a:t>
            </a:r>
            <a:endParaRPr lang="en-US" sz="1800" b="0" i="0" u="none" strike="noStrike" dirty="0">
              <a:effectLst/>
            </a:endParaRPr>
          </a:p>
          <a:p>
            <a:pPr marL="0" indent="0" algn="l">
              <a:buNone/>
            </a:pPr>
            <a:endParaRPr lang="he-IL" sz="1800" dirty="0"/>
          </a:p>
          <a:p>
            <a:pPr marL="0" indent="0" algn="l">
              <a:buNone/>
            </a:pPr>
            <a:endParaRPr lang="he-IL" sz="1800" b="0" i="0" u="none" strike="noStrike" dirty="0">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a:r>
              <a:rPr lang="en-US" dirty="0"/>
              <a:t>The dataset</a:t>
            </a:r>
            <a:endParaRPr lang="he-IL" dirty="0"/>
          </a:p>
        </p:txBody>
      </p:sp>
      <p:sp>
        <p:nvSpPr>
          <p:cNvPr id="3" name="מציין מיקום תוכן 2"/>
          <p:cNvSpPr>
            <a:spLocks noGrp="1"/>
          </p:cNvSpPr>
          <p:nvPr>
            <p:ph idx="1"/>
          </p:nvPr>
        </p:nvSpPr>
        <p:spPr/>
        <p:txBody>
          <a:bodyPr>
            <a:normAutofit/>
          </a:bodyPr>
          <a:lstStyle/>
          <a:p>
            <a:pPr marL="0" indent="0" algn="l">
              <a:buNone/>
            </a:pPr>
            <a:r>
              <a:rPr lang="en-US" dirty="0"/>
              <a:t>The main objective is to aid the YouTube channel owner to improve or maintain it’s users base, to achieve this various factors will be considered.</a:t>
            </a:r>
            <a:endParaRPr lang="he-IL" dirty="0"/>
          </a:p>
          <a:p>
            <a:pPr marL="0" indent="0" algn="l">
              <a:buNone/>
            </a:pPr>
            <a:r>
              <a:rPr lang="en-US" dirty="0"/>
              <a:t>The logical assumption is that a channel owner will want to maximize his number of subscriptions, views, likes and will want o minimize his number of dislikes. </a:t>
            </a:r>
            <a:endParaRPr lang="en-US" dirty="0"/>
          </a:p>
          <a:p>
            <a:pPr marL="0" indent="0" algn="l">
              <a:buNone/>
            </a:pPr>
            <a:r>
              <a:rPr lang="en-US" dirty="0"/>
              <a:t>A big amount of likes and views for a specific video can be seen as a short term success and a big amount of subscriptions or a big amount of likes and views per channel can be seen as a long term success.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a:r>
              <a:rPr lang="en-US" dirty="0"/>
              <a:t>The dataset</a:t>
            </a:r>
            <a:endParaRPr lang="he-IL" dirty="0"/>
          </a:p>
        </p:txBody>
      </p:sp>
      <p:sp>
        <p:nvSpPr>
          <p:cNvPr id="3" name="מציין מיקום תוכן 2"/>
          <p:cNvSpPr>
            <a:spLocks noGrp="1"/>
          </p:cNvSpPr>
          <p:nvPr>
            <p:ph idx="1"/>
          </p:nvPr>
        </p:nvSpPr>
        <p:spPr/>
        <p:txBody>
          <a:bodyPr>
            <a:normAutofit fontScale="85000" lnSpcReduction="10000"/>
          </a:bodyPr>
          <a:lstStyle/>
          <a:p>
            <a:pPr marL="0" indent="0" algn="l">
              <a:buNone/>
            </a:pPr>
            <a:r>
              <a:rPr lang="en-US" dirty="0"/>
              <a:t>The raw number of for example likes per videos will give us </a:t>
            </a:r>
            <a:r>
              <a:rPr lang="en-US" dirty="0" smtClean="0"/>
              <a:t>partial information </a:t>
            </a:r>
            <a:r>
              <a:rPr lang="en-US" dirty="0"/>
              <a:t>because a video can get a big amount of likes compared to another video, but the amount of subscribers and viewers can vary greatly between them.</a:t>
            </a:r>
            <a:endParaRPr lang="he-IL" dirty="0"/>
          </a:p>
          <a:p>
            <a:pPr marL="0" indent="0" algn="l">
              <a:buNone/>
            </a:pPr>
            <a:r>
              <a:rPr lang="en-US" dirty="0"/>
              <a:t>For example, a video that got 100 likes but have been watched a million times compared to a video that got 100 likes but have been watched only a thousand times, it can be assumed that both videos got very different reactions from the audience.</a:t>
            </a:r>
            <a:endParaRPr lang="en-US" dirty="0"/>
          </a:p>
          <a:p>
            <a:pPr marL="0" indent="0" algn="l">
              <a:buNone/>
            </a:pPr>
            <a:r>
              <a:rPr lang="en-US" dirty="0"/>
              <a:t>To amend this problem more substantial usage will be made with data that is divided by values which represents the channel popularity for example number of subscriptions, views.</a:t>
            </a:r>
            <a:endParaRPr lang="he-IL" dirty="0"/>
          </a:p>
          <a:p>
            <a:pPr marL="0" indent="0" algn="l">
              <a:buNone/>
            </a:pPr>
            <a:r>
              <a:rPr lang="en-US" dirty="0"/>
              <a:t>The channel that got the most subscriptions or the video that got the most likes\views divided by a factor that represents the video\channel popularity for example number of subscriptions will give a scale of the video\channel success.</a:t>
            </a:r>
            <a:endParaRPr lang="en-US" dirty="0"/>
          </a:p>
          <a:p>
            <a:pPr marL="0" indent="0" algn="l">
              <a:buNone/>
            </a:pPr>
            <a:endParaRPr lang="he-IL"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Graph </a:t>
            </a:r>
            <a:r>
              <a:rPr lang="en-US" dirty="0" smtClean="0"/>
              <a:t>1</a:t>
            </a:r>
            <a:br>
              <a:rPr lang="en-US" dirty="0" smtClean="0"/>
            </a:br>
            <a:r>
              <a:rPr lang="en-US" dirty="0" smtClean="0"/>
              <a:t>video category id per subscriber count</a:t>
            </a:r>
            <a:endParaRPr lang="he-IL" dirty="0"/>
          </a:p>
        </p:txBody>
      </p:sp>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2559290" y="1690688"/>
            <a:ext cx="7073420" cy="5164103"/>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Graph </a:t>
            </a:r>
            <a:r>
              <a:rPr lang="en-US" dirty="0" smtClean="0"/>
              <a:t>2</a:t>
            </a:r>
            <a:br>
              <a:rPr lang="en-US" dirty="0"/>
            </a:br>
            <a:r>
              <a:rPr lang="en-US" dirty="0" smtClean="0"/>
              <a:t>video category id </a:t>
            </a:r>
            <a:r>
              <a:rPr lang="en-US" dirty="0"/>
              <a:t>per channel view count</a:t>
            </a:r>
            <a:endParaRPr lang="he-IL" dirty="0"/>
          </a:p>
        </p:txBody>
      </p:sp>
      <p:pic>
        <p:nvPicPr>
          <p:cNvPr id="5" name="Content Placeholder 4"/>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2524125" y="1690688"/>
            <a:ext cx="7143749" cy="5184031"/>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4222</Words>
  <Application>WPS Presentation</Application>
  <PresentationFormat>Widescreen</PresentationFormat>
  <Paragraphs>75</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21</vt:i4>
      </vt:variant>
    </vt:vector>
  </HeadingPairs>
  <TitlesOfParts>
    <vt:vector size="32" baseType="lpstr">
      <vt:lpstr>Arial</vt:lpstr>
      <vt:lpstr>SimSun</vt:lpstr>
      <vt:lpstr>Wingdings</vt:lpstr>
      <vt:lpstr>Calibri Light</vt:lpstr>
      <vt:lpstr>Calibri</vt:lpstr>
      <vt:lpstr>Microsoft YaHei</vt:lpstr>
      <vt:lpstr>Arial Unicode MS</vt:lpstr>
      <vt:lpstr>Times New Roman</vt:lpstr>
      <vt:lpstr>MS Gothic</vt:lpstr>
      <vt:lpstr>ערכת נושא Office</vt:lpstr>
      <vt:lpstr>1_ערכת נושא Office</vt:lpstr>
      <vt:lpstr>YouTube dataset analyzation</vt:lpstr>
      <vt:lpstr>Main objective </vt:lpstr>
      <vt:lpstr>Introduction to the dataset</vt:lpstr>
      <vt:lpstr>Introduction to the dataset</vt:lpstr>
      <vt:lpstr>Introduction to the dataset</vt:lpstr>
      <vt:lpstr>The dataset</vt:lpstr>
      <vt:lpstr>The dataset</vt:lpstr>
      <vt:lpstr>Graph 1 video category id per subscriber count</vt:lpstr>
      <vt:lpstr>Graph 2 video category id per channel view count</vt:lpstr>
      <vt:lpstr>Graph 3 video category id per video view count</vt:lpstr>
      <vt:lpstr>Graph 4 videoLikeCount per videoviewcount</vt:lpstr>
      <vt:lpstr>Graph 5 videoLikeCount per subscriber count</vt:lpstr>
      <vt:lpstr>Graph 6 videoLikeCount per channelvideoviewcount</vt:lpstr>
      <vt:lpstr>Graph 7 VideocommentCount per videoviewcount</vt:lpstr>
      <vt:lpstr>Graph 8 VideocommentCount per subscriber count</vt:lpstr>
      <vt:lpstr>Graph 9 VideocommentCount per channelvideoviewcount</vt:lpstr>
      <vt:lpstr>Graph 10 elapsedtime per videoviewcount</vt:lpstr>
      <vt:lpstr>Graph 11 elapsedtime per subscribercount</vt:lpstr>
      <vt:lpstr>Graph 12 elapsedtime per channelvideoviewcount</vt:lpstr>
      <vt:lpstr>Graph 13 sample linear regression elapsedtime per videoviewcount</vt:lpstr>
      <vt:lpstr>Graph 14 sample polynomial regression elapsedtime per videoviewcount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dataset analyzation</dc:title>
  <dc:creator>Eliane</dc:creator>
  <cp:lastModifiedBy>Ubidub</cp:lastModifiedBy>
  <cp:revision>129</cp:revision>
  <dcterms:created xsi:type="dcterms:W3CDTF">2023-01-02T06:00:00Z</dcterms:created>
  <dcterms:modified xsi:type="dcterms:W3CDTF">2023-06-06T06:57:07Z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B95D751E89E34F3AB3D1D68F1029D046</vt:lpwstr>
  </property>
  <property fmtid="{D5CDD505-2E9C-101B-9397-08002B2CF9AE}" pid="3" name="KSOProductBuildVer">
    <vt:lpwstr>1033-11.2.0.11219</vt:lpwstr>
  </property>
</Properties>
</file>