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88" r:id="rId5"/>
    <p:sldId id="289" r:id="rId6"/>
    <p:sldId id="259" r:id="rId7"/>
    <p:sldId id="260" r:id="rId8"/>
    <p:sldId id="278" r:id="rId9"/>
    <p:sldId id="279" r:id="rId10"/>
    <p:sldId id="280" r:id="rId11"/>
    <p:sldId id="290" r:id="rId12"/>
    <p:sldId id="291" r:id="rId13"/>
    <p:sldId id="282" r:id="rId14"/>
    <p:sldId id="283" r:id="rId15"/>
    <p:sldId id="281" r:id="rId16"/>
    <p:sldId id="284" r:id="rId17"/>
    <p:sldId id="285" r:id="rId18"/>
    <p:sldId id="286"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100" d="100"/>
          <a:sy n="100" d="100"/>
        </p:scale>
        <p:origin x="-7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EE10C8-53E7-B424-82A4-FB3AEA5D60E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C0E4299-3BD6-0F5F-0F35-64FC86C34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11D0369-1F31-5F44-9270-C5A5155B08ED}"/>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5" name="מציין מיקום של כותרת תחתונה 4">
            <a:extLst>
              <a:ext uri="{FF2B5EF4-FFF2-40B4-BE49-F238E27FC236}">
                <a16:creationId xmlns:a16="http://schemas.microsoft.com/office/drawing/2014/main" id="{DD9073E7-B6A3-3CE0-1CA7-FB5576993DA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B964A16-08C5-6C84-D7F8-6EF043B50657}"/>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32437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B3E8F5-72DF-DEDB-C3C2-C08ED78BB38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7977A39-9276-9CC8-18A4-9135F54E2B7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2369EE1-FA1C-DF85-A0B6-B1C64873AA27}"/>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5" name="מציין מיקום של כותרת תחתונה 4">
            <a:extLst>
              <a:ext uri="{FF2B5EF4-FFF2-40B4-BE49-F238E27FC236}">
                <a16:creationId xmlns:a16="http://schemas.microsoft.com/office/drawing/2014/main" id="{6221F672-6568-1F1C-D52C-8D1B1F7EA1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E680E54-0667-56BB-0BC2-9702434D26F2}"/>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89140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D4A43BB-9877-6D13-97F2-60365F279E3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22845A9-DFB9-C86A-1522-9B27A1E7C91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051CDCB-A215-8C9B-5409-2CD13349E92D}"/>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5" name="מציין מיקום של כותרת תחתונה 4">
            <a:extLst>
              <a:ext uri="{FF2B5EF4-FFF2-40B4-BE49-F238E27FC236}">
                <a16:creationId xmlns:a16="http://schemas.microsoft.com/office/drawing/2014/main" id="{196A2CE6-15A4-F3BD-B9DB-D121BE282B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470DAD-587A-A642-2E05-BCB9B01D8F88}"/>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29587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BDF96B-1375-108D-E83C-B068C64DAD3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32DE57-32FD-0754-77AB-80F7A2FDF5A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498B300-6627-ACC7-AFE9-901D3EA1758B}"/>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5" name="מציין מיקום של כותרת תחתונה 4">
            <a:extLst>
              <a:ext uri="{FF2B5EF4-FFF2-40B4-BE49-F238E27FC236}">
                <a16:creationId xmlns:a16="http://schemas.microsoft.com/office/drawing/2014/main" id="{A4F37837-4374-F133-903B-3372F11814D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4381A08-1462-E864-DA60-5F384D7C89F2}"/>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86942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6D90B-DB75-0CB4-78D8-712C7A631E0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F68A10E-00D5-7920-26FD-E6645B82E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FC370D1-940B-05DB-5650-B9E1E1F9D5A3}"/>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5" name="מציין מיקום של כותרת תחתונה 4">
            <a:extLst>
              <a:ext uri="{FF2B5EF4-FFF2-40B4-BE49-F238E27FC236}">
                <a16:creationId xmlns:a16="http://schemas.microsoft.com/office/drawing/2014/main" id="{3E1A0D2C-F56F-B270-12FC-960728EBA4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25D4CEE-FFBB-A593-A46B-5D332F22BE69}"/>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71001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5C0813-00DA-1FEB-AB84-690EC5A0C3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47A7CE3-085E-C1E6-D87E-413D104EEA8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61E440F-C385-4CD0-F93A-E27F7D8AE31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A0933CF-1397-2E2F-E932-88A64AF132EF}"/>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6" name="מציין מיקום של כותרת תחתונה 5">
            <a:extLst>
              <a:ext uri="{FF2B5EF4-FFF2-40B4-BE49-F238E27FC236}">
                <a16:creationId xmlns:a16="http://schemas.microsoft.com/office/drawing/2014/main" id="{620D530D-1AB1-D4EF-2CE7-C956DD2664F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83294EE-CA86-3397-CD8E-21A49DAE6C26}"/>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83344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3259C6-A75D-FB88-A4FA-DF90778568B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C6ADC79-5B58-536F-0FF3-64088010D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5F94AD8-28B1-1060-D93B-B8D90D125F1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79039F0-ECA6-BC52-BFBE-584BF1EE2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D5266C-2BB0-A92A-0FA4-54F30A2BE26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41E83DF-365B-CDA6-D5BD-553AE5D5AB13}"/>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8" name="מציין מיקום של כותרת תחתונה 7">
            <a:extLst>
              <a:ext uri="{FF2B5EF4-FFF2-40B4-BE49-F238E27FC236}">
                <a16:creationId xmlns:a16="http://schemas.microsoft.com/office/drawing/2014/main" id="{74950168-A35F-5508-6989-25887748563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B8852F9-F5E0-1839-318A-D3A8FA4ECAC8}"/>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86806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B33CAC-9FF9-2FDB-3407-BF9D61EAB25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5058A08-52F4-0811-5200-C85CBAED14FB}"/>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4" name="מציין מיקום של כותרת תחתונה 3">
            <a:extLst>
              <a:ext uri="{FF2B5EF4-FFF2-40B4-BE49-F238E27FC236}">
                <a16:creationId xmlns:a16="http://schemas.microsoft.com/office/drawing/2014/main" id="{B02E6B69-6E03-FB2C-4BC0-E387BF6DE54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207F669-46D6-6218-650E-AC38DC389996}"/>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01196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B50648A-970F-F9DD-716D-C63F9A7902FD}"/>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3" name="מציין מיקום של כותרת תחתונה 2">
            <a:extLst>
              <a:ext uri="{FF2B5EF4-FFF2-40B4-BE49-F238E27FC236}">
                <a16:creationId xmlns:a16="http://schemas.microsoft.com/office/drawing/2014/main" id="{69C6DB86-7EEE-6D9E-4107-757215ABD28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8FE7929-2701-3ED1-330B-754206E3BE2A}"/>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59625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D0B830-7BF0-B52C-1188-7DAD2CC3F00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5B46BC-015D-B96C-0B81-F6D08C3E9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FA68AD2-9D23-4D79-C3CD-0F646C800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19003A3-69F3-F0CE-E27B-0B6020AEB45C}"/>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6" name="מציין מיקום של כותרת תחתונה 5">
            <a:extLst>
              <a:ext uri="{FF2B5EF4-FFF2-40B4-BE49-F238E27FC236}">
                <a16:creationId xmlns:a16="http://schemas.microsoft.com/office/drawing/2014/main" id="{0C202905-944A-41CC-A0F7-8A5271F9751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E7D9313-8254-8BAF-EB9B-595D5ABDE419}"/>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79630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80DA2-F7CA-22E1-309A-FA0C0CF8BC9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8B7D03E-C2B5-4E99-6E09-691E6465E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67FB9E0-8608-73D2-84E4-EC04F6EA9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82E12E1-4020-06B4-D76A-6BB2C3721610}"/>
              </a:ext>
            </a:extLst>
          </p:cNvPr>
          <p:cNvSpPr>
            <a:spLocks noGrp="1"/>
          </p:cNvSpPr>
          <p:nvPr>
            <p:ph type="dt" sz="half" idx="10"/>
          </p:nvPr>
        </p:nvSpPr>
        <p:spPr/>
        <p:txBody>
          <a:bodyPr/>
          <a:lstStyle/>
          <a:p>
            <a:fld id="{C3236DAF-325B-41C6-A659-3FD835B93F99}" type="datetimeFigureOut">
              <a:rPr lang="he-IL" smtClean="0"/>
              <a:t>י'/טבת/תשפ"ג</a:t>
            </a:fld>
            <a:endParaRPr lang="he-IL"/>
          </a:p>
        </p:txBody>
      </p:sp>
      <p:sp>
        <p:nvSpPr>
          <p:cNvPr id="6" name="מציין מיקום של כותרת תחתונה 5">
            <a:extLst>
              <a:ext uri="{FF2B5EF4-FFF2-40B4-BE49-F238E27FC236}">
                <a16:creationId xmlns:a16="http://schemas.microsoft.com/office/drawing/2014/main" id="{4736A5C8-D07F-E788-8A12-27887C58E1D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F35E47B-4836-ED5A-2508-FB33C5A41010}"/>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16513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0452AF2-2F4A-7E95-3BEA-9E4A361BCF9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C5DB968-67B3-585F-6BDD-EE9E23EF90D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E95135F-B82E-B2D1-D258-CB487659FC4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t>י'/טבת/תשפ"ג</a:t>
            </a:fld>
            <a:endParaRPr lang="he-IL"/>
          </a:p>
        </p:txBody>
      </p:sp>
      <p:sp>
        <p:nvSpPr>
          <p:cNvPr id="5" name="מציין מיקום של כותרת תחתונה 4">
            <a:extLst>
              <a:ext uri="{FF2B5EF4-FFF2-40B4-BE49-F238E27FC236}">
                <a16:creationId xmlns:a16="http://schemas.microsoft.com/office/drawing/2014/main" id="{E3473F20-2A89-86EF-C7FD-D0FFF5182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3D4DC16-C1A1-0B12-2A9D-1E0244FE7AE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t>‹#›</a:t>
            </a:fld>
            <a:endParaRPr lang="he-IL"/>
          </a:p>
        </p:txBody>
      </p:sp>
    </p:spTree>
    <p:extLst>
      <p:ext uri="{BB962C8B-B14F-4D97-AF65-F5344CB8AC3E}">
        <p14:creationId xmlns:p14="http://schemas.microsoft.com/office/powerpoint/2010/main" val="2817494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41BFE7-DCC6-55C2-4147-8C423331A909}"/>
              </a:ext>
            </a:extLst>
          </p:cNvPr>
          <p:cNvSpPr>
            <a:spLocks noGrp="1"/>
          </p:cNvSpPr>
          <p:nvPr>
            <p:ph type="ctrTitle"/>
          </p:nvPr>
        </p:nvSpPr>
        <p:spPr/>
        <p:txBody>
          <a:bodyPr/>
          <a:lstStyle/>
          <a:p>
            <a:r>
              <a:rPr lang="en-US" dirty="0">
                <a:solidFill>
                  <a:schemeClr val="bg1"/>
                </a:solidFill>
              </a:rPr>
              <a:t>YouTube dataset analyzation</a:t>
            </a:r>
            <a:endParaRPr lang="he-IL" dirty="0">
              <a:solidFill>
                <a:schemeClr val="bg1"/>
              </a:solidFill>
            </a:endParaRPr>
          </a:p>
        </p:txBody>
      </p:sp>
      <p:sp>
        <p:nvSpPr>
          <p:cNvPr id="3" name="כותרת משנה 2">
            <a:extLst>
              <a:ext uri="{FF2B5EF4-FFF2-40B4-BE49-F238E27FC236}">
                <a16:creationId xmlns:a16="http://schemas.microsoft.com/office/drawing/2014/main" id="{44807760-2DE8-6517-ED7B-AFDC4135F6A3}"/>
              </a:ext>
            </a:extLst>
          </p:cNvPr>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228429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3</a:t>
            </a:r>
            <a:br>
              <a:rPr lang="en-US" dirty="0" smtClean="0">
                <a:solidFill>
                  <a:schemeClr val="bg1"/>
                </a:solidFill>
              </a:rPr>
            </a:br>
            <a:r>
              <a:rPr lang="en-US" dirty="0" err="1" smtClean="0">
                <a:solidFill>
                  <a:schemeClr val="bg1"/>
                </a:solidFill>
              </a:rPr>
              <a:t>video</a:t>
            </a:r>
            <a:r>
              <a:rPr lang="en-US" dirty="0" err="1">
                <a:solidFill>
                  <a:schemeClr val="bg1"/>
                </a:solidFill>
              </a:rPr>
              <a:t>comment</a:t>
            </a:r>
            <a:r>
              <a:rPr lang="en-US" dirty="0" err="1" smtClean="0">
                <a:solidFill>
                  <a:schemeClr val="bg1"/>
                </a:solidFill>
              </a:rPr>
              <a:t>count</a:t>
            </a:r>
            <a:r>
              <a:rPr lang="en-US" dirty="0" smtClean="0">
                <a:solidFill>
                  <a:schemeClr val="bg1"/>
                </a:solidFill>
              </a:rPr>
              <a:t> per </a:t>
            </a:r>
            <a:r>
              <a:rPr lang="en-US" dirty="0">
                <a:solidFill>
                  <a:schemeClr val="bg1"/>
                </a:solidFill>
              </a:rPr>
              <a:t>subscriber </a:t>
            </a:r>
            <a:r>
              <a:rPr lang="en-US" dirty="0" smtClean="0">
                <a:solidFill>
                  <a:schemeClr val="bg1"/>
                </a:solidFill>
              </a:rPr>
              <a:t>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086" y="1825625"/>
            <a:ext cx="8317828" cy="4351338"/>
          </a:xfrm>
        </p:spPr>
      </p:pic>
    </p:spTree>
    <p:extLst>
      <p:ext uri="{BB962C8B-B14F-4D97-AF65-F5344CB8AC3E}">
        <p14:creationId xmlns:p14="http://schemas.microsoft.com/office/powerpoint/2010/main" val="294952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normAutofit/>
          </a:bodyPr>
          <a:lstStyle/>
          <a:p>
            <a:pPr algn="ctr"/>
            <a:r>
              <a:rPr lang="en-US" dirty="0">
                <a:solidFill>
                  <a:schemeClr val="bg1"/>
                </a:solidFill>
              </a:rPr>
              <a:t>Graph </a:t>
            </a:r>
            <a:r>
              <a:rPr lang="en-US" dirty="0" smtClean="0">
                <a:solidFill>
                  <a:schemeClr val="bg1"/>
                </a:solidFill>
              </a:rPr>
              <a:t>4</a:t>
            </a:r>
            <a:r>
              <a:rPr lang="en-US" dirty="0">
                <a:solidFill>
                  <a:schemeClr val="bg1"/>
                </a:solidFill>
              </a:rPr>
              <a:t/>
            </a:r>
            <a:br>
              <a:rPr lang="en-US" dirty="0">
                <a:solidFill>
                  <a:schemeClr val="bg1"/>
                </a:solidFill>
              </a:rPr>
            </a:br>
            <a:r>
              <a:rPr lang="en-US" dirty="0" smtClean="0">
                <a:solidFill>
                  <a:schemeClr val="bg1"/>
                </a:solidFill>
              </a:rPr>
              <a:t>comments/views </a:t>
            </a:r>
            <a:r>
              <a:rPr lang="en-US" dirty="0">
                <a:solidFill>
                  <a:schemeClr val="bg1"/>
                </a:solidFill>
              </a:rPr>
              <a:t>per channel elapsed time</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39" y="1825625"/>
            <a:ext cx="8251122" cy="4351338"/>
          </a:xfrm>
        </p:spPr>
      </p:pic>
    </p:spTree>
    <p:extLst>
      <p:ext uri="{BB962C8B-B14F-4D97-AF65-F5344CB8AC3E}">
        <p14:creationId xmlns:p14="http://schemas.microsoft.com/office/powerpoint/2010/main" val="397811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smtClean="0">
                <a:solidFill>
                  <a:schemeClr val="bg1"/>
                </a:solidFill>
              </a:rPr>
              <a:t>Graph 5</a:t>
            </a:r>
            <a:br>
              <a:rPr lang="en-US" dirty="0" smtClean="0">
                <a:solidFill>
                  <a:schemeClr val="bg1"/>
                </a:solidFill>
              </a:rPr>
            </a:br>
            <a:r>
              <a:rPr lang="en-US" dirty="0" smtClean="0">
                <a:solidFill>
                  <a:schemeClr val="bg1"/>
                </a:solidFill>
              </a:rPr>
              <a:t> likes/views per subscriber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39" y="1825625"/>
            <a:ext cx="8251122" cy="4351338"/>
          </a:xfrm>
        </p:spPr>
      </p:pic>
    </p:spTree>
    <p:extLst>
      <p:ext uri="{BB962C8B-B14F-4D97-AF65-F5344CB8AC3E}">
        <p14:creationId xmlns:p14="http://schemas.microsoft.com/office/powerpoint/2010/main" val="189444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6</a:t>
            </a:r>
            <a:r>
              <a:rPr lang="en-US" dirty="0">
                <a:solidFill>
                  <a:schemeClr val="bg1"/>
                </a:solidFill>
              </a:rPr>
              <a:t/>
            </a:r>
            <a:br>
              <a:rPr lang="en-US" dirty="0">
                <a:solidFill>
                  <a:schemeClr val="bg1"/>
                </a:solidFill>
              </a:rPr>
            </a:br>
            <a:r>
              <a:rPr lang="en-US" dirty="0" err="1" smtClean="0">
                <a:solidFill>
                  <a:schemeClr val="bg1"/>
                </a:solidFill>
              </a:rPr>
              <a:t>videocategoryid</a:t>
            </a:r>
            <a:r>
              <a:rPr lang="en-US" dirty="0" smtClean="0">
                <a:solidFill>
                  <a:schemeClr val="bg1"/>
                </a:solidFill>
              </a:rPr>
              <a:t> </a:t>
            </a:r>
            <a:r>
              <a:rPr lang="en-US" dirty="0">
                <a:solidFill>
                  <a:schemeClr val="bg1"/>
                </a:solidFill>
              </a:rPr>
              <a:t>per channel view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086" y="1825625"/>
            <a:ext cx="8317828" cy="4351338"/>
          </a:xfrm>
        </p:spPr>
      </p:pic>
    </p:spTree>
    <p:extLst>
      <p:ext uri="{BB962C8B-B14F-4D97-AF65-F5344CB8AC3E}">
        <p14:creationId xmlns:p14="http://schemas.microsoft.com/office/powerpoint/2010/main" val="328757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7</a:t>
            </a:r>
            <a:r>
              <a:rPr lang="en-US" dirty="0">
                <a:solidFill>
                  <a:schemeClr val="bg1"/>
                </a:solidFill>
              </a:rPr>
              <a:t/>
            </a:r>
            <a:br>
              <a:rPr lang="en-US" dirty="0">
                <a:solidFill>
                  <a:schemeClr val="bg1"/>
                </a:solidFill>
              </a:rPr>
            </a:br>
            <a:r>
              <a:rPr lang="en-US" dirty="0" smtClean="0">
                <a:solidFill>
                  <a:schemeClr val="bg1"/>
                </a:solidFill>
              </a:rPr>
              <a:t>likes/dislikes </a:t>
            </a:r>
            <a:r>
              <a:rPr lang="en-US" dirty="0">
                <a:solidFill>
                  <a:schemeClr val="bg1"/>
                </a:solidFill>
              </a:rPr>
              <a:t>per </a:t>
            </a:r>
            <a:r>
              <a:rPr lang="en-US" dirty="0" smtClean="0">
                <a:solidFill>
                  <a:schemeClr val="bg1"/>
                </a:solidFill>
              </a:rPr>
              <a:t>channel view </a:t>
            </a:r>
            <a:r>
              <a:rPr lang="en-US" dirty="0">
                <a:solidFill>
                  <a:schemeClr val="bg1"/>
                </a:solidFill>
              </a:rPr>
              <a:t>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086" y="1825625"/>
            <a:ext cx="8317828" cy="4351338"/>
          </a:xfrm>
        </p:spPr>
      </p:pic>
    </p:spTree>
    <p:extLst>
      <p:ext uri="{BB962C8B-B14F-4D97-AF65-F5344CB8AC3E}">
        <p14:creationId xmlns:p14="http://schemas.microsoft.com/office/powerpoint/2010/main" val="1418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normAutofit/>
          </a:bodyPr>
          <a:lstStyle/>
          <a:p>
            <a:pPr algn="ctr"/>
            <a:r>
              <a:rPr lang="en-US" dirty="0">
                <a:solidFill>
                  <a:schemeClr val="bg1"/>
                </a:solidFill>
              </a:rPr>
              <a:t>Graph </a:t>
            </a:r>
            <a:r>
              <a:rPr lang="en-US" dirty="0" smtClean="0">
                <a:solidFill>
                  <a:schemeClr val="bg1"/>
                </a:solidFill>
              </a:rPr>
              <a:t>8</a:t>
            </a:r>
            <a:r>
              <a:rPr lang="en-US" dirty="0">
                <a:solidFill>
                  <a:schemeClr val="bg1"/>
                </a:solidFill>
              </a:rPr>
              <a:t/>
            </a:r>
            <a:br>
              <a:rPr lang="en-US" dirty="0">
                <a:solidFill>
                  <a:schemeClr val="bg1"/>
                </a:solidFill>
              </a:rPr>
            </a:br>
            <a:r>
              <a:rPr lang="en-US" dirty="0" smtClean="0">
                <a:solidFill>
                  <a:schemeClr val="bg1"/>
                </a:solidFill>
              </a:rPr>
              <a:t>comments/views </a:t>
            </a:r>
            <a:r>
              <a:rPr lang="en-US" dirty="0">
                <a:solidFill>
                  <a:schemeClr val="bg1"/>
                </a:solidFill>
              </a:rPr>
              <a:t>per channel view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086" y="1825625"/>
            <a:ext cx="8317828" cy="4351338"/>
          </a:xfrm>
        </p:spPr>
      </p:pic>
    </p:spTree>
    <p:extLst>
      <p:ext uri="{BB962C8B-B14F-4D97-AF65-F5344CB8AC3E}">
        <p14:creationId xmlns:p14="http://schemas.microsoft.com/office/powerpoint/2010/main" val="223179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9</a:t>
            </a:r>
            <a:r>
              <a:rPr lang="en-US" dirty="0">
                <a:solidFill>
                  <a:schemeClr val="bg1"/>
                </a:solidFill>
              </a:rPr>
              <a:t/>
            </a:r>
            <a:br>
              <a:rPr lang="en-US" dirty="0">
                <a:solidFill>
                  <a:schemeClr val="bg1"/>
                </a:solidFill>
              </a:rPr>
            </a:br>
            <a:r>
              <a:rPr lang="en-US" dirty="0" err="1" smtClean="0">
                <a:solidFill>
                  <a:schemeClr val="bg1"/>
                </a:solidFill>
              </a:rPr>
              <a:t>channelelapsedtime</a:t>
            </a:r>
            <a:r>
              <a:rPr lang="en-US" dirty="0" smtClean="0">
                <a:solidFill>
                  <a:schemeClr val="bg1"/>
                </a:solidFill>
              </a:rPr>
              <a:t> </a:t>
            </a:r>
            <a:r>
              <a:rPr lang="en-US" dirty="0">
                <a:solidFill>
                  <a:schemeClr val="bg1"/>
                </a:solidFill>
              </a:rPr>
              <a:t>per channel view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086" y="1825625"/>
            <a:ext cx="8317828" cy="4351338"/>
          </a:xfrm>
        </p:spPr>
      </p:pic>
    </p:spTree>
    <p:extLst>
      <p:ext uri="{BB962C8B-B14F-4D97-AF65-F5344CB8AC3E}">
        <p14:creationId xmlns:p14="http://schemas.microsoft.com/office/powerpoint/2010/main" val="217914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10</a:t>
            </a:r>
            <a:r>
              <a:rPr lang="en-US" dirty="0">
                <a:solidFill>
                  <a:schemeClr val="bg1"/>
                </a:solidFill>
              </a:rPr>
              <a:t/>
            </a:r>
            <a:br>
              <a:rPr lang="en-US" dirty="0">
                <a:solidFill>
                  <a:schemeClr val="bg1"/>
                </a:solidFill>
              </a:rPr>
            </a:br>
            <a:r>
              <a:rPr lang="en-US" dirty="0" smtClean="0">
                <a:solidFill>
                  <a:schemeClr val="bg1"/>
                </a:solidFill>
              </a:rPr>
              <a:t>dislike/subscriber </a:t>
            </a:r>
            <a:r>
              <a:rPr lang="en-US" dirty="0">
                <a:solidFill>
                  <a:schemeClr val="bg1"/>
                </a:solidFill>
              </a:rPr>
              <a:t>per channel view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086" y="1825625"/>
            <a:ext cx="8317828" cy="4351338"/>
          </a:xfrm>
        </p:spPr>
      </p:pic>
    </p:spTree>
    <p:extLst>
      <p:ext uri="{BB962C8B-B14F-4D97-AF65-F5344CB8AC3E}">
        <p14:creationId xmlns:p14="http://schemas.microsoft.com/office/powerpoint/2010/main" val="2297763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228" y="1825625"/>
            <a:ext cx="8629544" cy="4351338"/>
          </a:xfrm>
        </p:spPr>
      </p:pic>
      <p:sp>
        <p:nvSpPr>
          <p:cNvPr id="5" name="Title 4"/>
          <p:cNvSpPr>
            <a:spLocks noGrp="1"/>
          </p:cNvSpPr>
          <p:nvPr>
            <p:ph type="title"/>
          </p:nvPr>
        </p:nvSpPr>
        <p:spPr/>
        <p:txBody>
          <a:bodyPr/>
          <a:lstStyle/>
          <a:p>
            <a:pPr algn="ctr"/>
            <a:r>
              <a:rPr lang="en-US" smtClean="0">
                <a:solidFill>
                  <a:schemeClr val="bg1"/>
                </a:solidFill>
              </a:rPr>
              <a:t>Graph 11</a:t>
            </a:r>
            <a:r>
              <a:rPr lang="en-US" dirty="0" smtClean="0">
                <a:solidFill>
                  <a:schemeClr val="bg1"/>
                </a:solidFill>
              </a:rPr>
              <a:t/>
            </a:r>
            <a:br>
              <a:rPr lang="en-US" dirty="0" smtClean="0">
                <a:solidFill>
                  <a:schemeClr val="bg1"/>
                </a:solidFill>
              </a:rPr>
            </a:br>
            <a:r>
              <a:rPr lang="en-US" dirty="0" smtClean="0">
                <a:solidFill>
                  <a:schemeClr val="bg1"/>
                </a:solidFill>
              </a:rPr>
              <a:t>dislikes/subscriber </a:t>
            </a:r>
            <a:r>
              <a:rPr lang="en-US" dirty="0">
                <a:solidFill>
                  <a:schemeClr val="bg1"/>
                </a:solidFill>
              </a:rPr>
              <a:t>per channel </a:t>
            </a:r>
            <a:r>
              <a:rPr lang="en-US" dirty="0" smtClean="0">
                <a:solidFill>
                  <a:schemeClr val="bg1"/>
                </a:solidFill>
              </a:rPr>
              <a:t>elapsed time</a:t>
            </a:r>
            <a:endParaRPr lang="he-IL" dirty="0"/>
          </a:p>
        </p:txBody>
      </p:sp>
    </p:spTree>
    <p:extLst>
      <p:ext uri="{BB962C8B-B14F-4D97-AF65-F5344CB8AC3E}">
        <p14:creationId xmlns:p14="http://schemas.microsoft.com/office/powerpoint/2010/main" val="176790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solidFill>
                  <a:schemeClr val="bg1"/>
                </a:solidFill>
              </a:rPr>
              <a:t>Main objective </a:t>
            </a:r>
            <a:endParaRPr lang="he-IL" dirty="0">
              <a:solidFill>
                <a:schemeClr val="bg1"/>
              </a:solidFill>
            </a:endParaRPr>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a:buNone/>
            </a:pPr>
            <a:r>
              <a:rPr lang="en-US" dirty="0">
                <a:solidFill>
                  <a:schemeClr val="bg1"/>
                </a:solidFill>
              </a:rPr>
              <a:t>The main purpose of this data analyzation is to aid YouTube channel owners to expand or maintain their user base by providing them with useful information regarding YouTube video usage.</a:t>
            </a:r>
          </a:p>
          <a:p>
            <a:pPr marL="0" indent="0" algn="l">
              <a:buNone/>
            </a:pPr>
            <a:r>
              <a:rPr lang="en-US" dirty="0">
                <a:solidFill>
                  <a:schemeClr val="bg1"/>
                </a:solidFill>
              </a:rPr>
              <a:t>A secondary purpose can be to aid YouTube common users to find the best quality or most popular channels or videos. </a:t>
            </a:r>
            <a:endParaRPr lang="he-IL" dirty="0">
              <a:solidFill>
                <a:schemeClr val="bg1"/>
              </a:solidFill>
            </a:endParaRPr>
          </a:p>
        </p:txBody>
      </p:sp>
    </p:spTree>
    <p:extLst>
      <p:ext uri="{BB962C8B-B14F-4D97-AF65-F5344CB8AC3E}">
        <p14:creationId xmlns:p14="http://schemas.microsoft.com/office/powerpoint/2010/main" val="389892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solidFill>
                  <a:schemeClr val="bg1"/>
                </a:solidFill>
              </a:rPr>
              <a:t>Introduction to the dataset</a:t>
            </a:r>
            <a:endParaRPr lang="he-IL" dirty="0">
              <a:solidFill>
                <a:schemeClr val="bg1"/>
              </a:solidFill>
            </a:endParaRPr>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a:buNone/>
            </a:pPr>
            <a:r>
              <a:rPr lang="en-US" sz="2400" b="0" i="0" u="none" strike="noStrike" dirty="0">
                <a:solidFill>
                  <a:schemeClr val="bg1"/>
                </a:solidFill>
                <a:effectLst/>
              </a:rPr>
              <a:t>The given dataset con</a:t>
            </a:r>
            <a:r>
              <a:rPr lang="en-US" sz="2400" dirty="0">
                <a:solidFill>
                  <a:schemeClr val="bg1"/>
                </a:solidFill>
              </a:rPr>
              <a:t>tain 27 different columns, of which the first column is the index column the index number is unique to every row thus it can be defined as the primary key every row has a unique number identifying it. </a:t>
            </a:r>
          </a:p>
          <a:p>
            <a:pPr marL="0" indent="0" algn="l">
              <a:buNone/>
            </a:pPr>
            <a:r>
              <a:rPr lang="en-US" sz="2400" dirty="0">
                <a:solidFill>
                  <a:schemeClr val="bg1"/>
                </a:solidFill>
              </a:rPr>
              <a:t>The other 26 remaining columns contain YouTube related data, the channel id column is the unique id of every channel.</a:t>
            </a:r>
          </a:p>
          <a:p>
            <a:pPr marL="0" indent="0" algn="l">
              <a:buNone/>
            </a:pPr>
            <a:r>
              <a:rPr lang="en-US" sz="2400" b="0" i="0" u="none" strike="noStrike" dirty="0">
                <a:solidFill>
                  <a:schemeClr val="bg1"/>
                </a:solidFill>
                <a:effectLst/>
              </a:rPr>
              <a:t>The following columns are divided by categories: positive correlation in which the YouTube channel owners will want to maximize the amount to gain success, negative correlation in which the YouTube channel owners will want to minimize the amount to gain success, unknown correlation in which the effect on the channel success of changing the amount or type of the factor is yet unknown and unrelated correlation in </a:t>
            </a:r>
            <a:r>
              <a:rPr lang="en-US" sz="2400" dirty="0">
                <a:solidFill>
                  <a:schemeClr val="bg1"/>
                </a:solidFill>
              </a:rPr>
              <a:t>which the column data is unrelated to the channel </a:t>
            </a:r>
            <a:r>
              <a:rPr lang="en-US" sz="2400" dirty="0" smtClean="0">
                <a:solidFill>
                  <a:schemeClr val="bg1"/>
                </a:solidFill>
              </a:rPr>
              <a:t>success</a:t>
            </a:r>
            <a:r>
              <a:rPr lang="en-US" sz="2400" b="0" i="0" u="none" strike="noStrike" dirty="0" smtClean="0">
                <a:solidFill>
                  <a:schemeClr val="bg1"/>
                </a:solidFill>
                <a:effectLst/>
              </a:rPr>
              <a:t>.</a:t>
            </a:r>
            <a:endParaRPr lang="he-IL" sz="2400" b="0" i="0" u="none" strike="noStrike" dirty="0">
              <a:solidFill>
                <a:schemeClr val="bg1"/>
              </a:solidFill>
              <a:effectLst/>
            </a:endParaRPr>
          </a:p>
          <a:p>
            <a:pPr marL="0" indent="0" algn="l">
              <a:buNone/>
            </a:pPr>
            <a:endParaRPr lang="he-IL" sz="1800" dirty="0">
              <a:solidFill>
                <a:schemeClr val="bg1"/>
              </a:solidFill>
            </a:endParaRPr>
          </a:p>
          <a:p>
            <a:pPr marL="0" indent="0" algn="l">
              <a:buNone/>
            </a:pPr>
            <a:endParaRPr lang="he-IL" sz="18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24221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solidFill>
                  <a:schemeClr val="bg1"/>
                </a:solidFill>
              </a:rPr>
              <a:t>Introduction to the dataset</a:t>
            </a:r>
            <a:endParaRPr lang="he-IL" dirty="0">
              <a:solidFill>
                <a:schemeClr val="bg1"/>
              </a:solidFill>
            </a:endParaRPr>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rtl="0">
              <a:buNone/>
            </a:pPr>
            <a:r>
              <a:rPr lang="en-US" sz="1800" b="0" i="0" u="none" strike="noStrike" dirty="0">
                <a:solidFill>
                  <a:schemeClr val="bg1"/>
                </a:solidFill>
                <a:effectLst/>
              </a:rPr>
              <a:t>Positive correlation </a:t>
            </a:r>
            <a:r>
              <a:rPr lang="en-US" sz="1800" dirty="0">
                <a:solidFill>
                  <a:schemeClr val="bg1"/>
                </a:solidFill>
              </a:rPr>
              <a:t>:</a:t>
            </a:r>
            <a:r>
              <a:rPr lang="en-US" sz="1800" b="0" i="0" u="none" strike="noStrike" dirty="0">
                <a:solidFill>
                  <a:schemeClr val="bg1"/>
                </a:solidFill>
                <a:effectLst/>
              </a:rPr>
              <a:t> </a:t>
            </a:r>
            <a:r>
              <a:rPr lang="en-US" sz="1800" b="0" i="0" u="none" strike="noStrike" dirty="0" err="1">
                <a:solidFill>
                  <a:schemeClr val="bg1"/>
                </a:solidFill>
                <a:effectLst/>
              </a:rPr>
              <a:t>subscriberCount</a:t>
            </a:r>
            <a:r>
              <a:rPr lang="en-US" sz="1800" b="0" i="0" u="none" strike="noStrike" dirty="0">
                <a:solidFill>
                  <a:schemeClr val="bg1"/>
                </a:solidFill>
                <a:effectLst/>
              </a:rPr>
              <a:t>, </a:t>
            </a:r>
            <a:r>
              <a:rPr lang="en-US" sz="1800" b="0" i="0" u="none" strike="noStrike" dirty="0" err="1">
                <a:solidFill>
                  <a:schemeClr val="bg1"/>
                </a:solidFill>
                <a:effectLst/>
              </a:rPr>
              <a:t>channelViewCount</a:t>
            </a:r>
            <a:r>
              <a:rPr lang="en-US" sz="1800" dirty="0">
                <a:solidFill>
                  <a:schemeClr val="bg1"/>
                </a:solidFill>
              </a:rPr>
              <a:t>, </a:t>
            </a:r>
            <a:r>
              <a:rPr lang="en-US" sz="1800" b="0" i="0" u="none" strike="noStrike" dirty="0" err="1">
                <a:solidFill>
                  <a:schemeClr val="bg1"/>
                </a:solidFill>
                <a:effectLst/>
              </a:rPr>
              <a:t>channelCommentCount</a:t>
            </a:r>
            <a:r>
              <a:rPr lang="en-US" sz="1800" dirty="0">
                <a:solidFill>
                  <a:schemeClr val="bg1"/>
                </a:solidFill>
              </a:rPr>
              <a:t>, </a:t>
            </a:r>
            <a:r>
              <a:rPr lang="en-US" sz="1800" b="0" i="0" u="none" strike="noStrike" dirty="0" err="1">
                <a:solidFill>
                  <a:schemeClr val="bg1"/>
                </a:solidFill>
                <a:effectLst/>
              </a:rPr>
              <a:t>videoViewCount</a:t>
            </a:r>
            <a:r>
              <a:rPr lang="en-US" sz="1800" dirty="0">
                <a:solidFill>
                  <a:schemeClr val="bg1"/>
                </a:solidFill>
              </a:rPr>
              <a:t>, </a:t>
            </a:r>
            <a:r>
              <a:rPr lang="en-US" sz="1800" b="0" i="0" u="none" strike="noStrike" dirty="0">
                <a:solidFill>
                  <a:schemeClr val="bg1"/>
                </a:solidFill>
                <a:effectLst/>
              </a:rPr>
              <a:t>likes/dislikes</a:t>
            </a:r>
            <a:r>
              <a:rPr lang="en-US" sz="1800" dirty="0">
                <a:solidFill>
                  <a:schemeClr val="bg1"/>
                </a:solidFill>
              </a:rPr>
              <a:t>, </a:t>
            </a:r>
            <a:r>
              <a:rPr lang="en-US" sz="1800" b="0" i="0" u="none" strike="noStrike" dirty="0" err="1" smtClean="0">
                <a:solidFill>
                  <a:schemeClr val="bg1"/>
                </a:solidFill>
                <a:effectLst/>
              </a:rPr>
              <a:t>videoLikeCount</a:t>
            </a:r>
            <a:r>
              <a:rPr lang="en-US" sz="1800" dirty="0" smtClean="0">
                <a:solidFill>
                  <a:schemeClr val="bg1"/>
                </a:solidFill>
              </a:rPr>
              <a:t>.</a:t>
            </a:r>
            <a:endParaRPr lang="en-US" sz="1800" dirty="0">
              <a:solidFill>
                <a:schemeClr val="bg1"/>
              </a:solidFill>
            </a:endParaRPr>
          </a:p>
          <a:p>
            <a:pPr marL="0" indent="0" algn="l" rtl="0">
              <a:buNone/>
            </a:pPr>
            <a:endParaRPr lang="en-US" sz="1800" b="0" i="0" u="none" strike="noStrike" dirty="0">
              <a:solidFill>
                <a:schemeClr val="bg1"/>
              </a:solidFill>
              <a:effectLst/>
            </a:endParaRPr>
          </a:p>
          <a:p>
            <a:pPr marL="0" indent="0" algn="l" rtl="0">
              <a:buNone/>
            </a:pPr>
            <a:r>
              <a:rPr lang="en-US" sz="1800" b="0" i="0" u="none" strike="noStrike" dirty="0">
                <a:solidFill>
                  <a:schemeClr val="bg1"/>
                </a:solidFill>
                <a:effectLst/>
              </a:rPr>
              <a:t>Negative correlation</a:t>
            </a:r>
            <a:r>
              <a:rPr lang="he-IL" sz="1800" b="0" i="0" u="none" strike="noStrike" dirty="0">
                <a:solidFill>
                  <a:schemeClr val="bg1"/>
                </a:solidFill>
                <a:effectLst/>
              </a:rPr>
              <a:t>:</a:t>
            </a:r>
            <a:r>
              <a:rPr lang="en-US" sz="1800" b="0" i="0" u="none" strike="noStrike" dirty="0">
                <a:solidFill>
                  <a:schemeClr val="bg1"/>
                </a:solidFill>
                <a:effectLst/>
              </a:rPr>
              <a:t> dislikes/subscriber, dislikes/views, </a:t>
            </a:r>
            <a:r>
              <a:rPr lang="en-US" sz="1800" b="0" i="0" u="none" strike="noStrike" dirty="0" err="1" smtClean="0">
                <a:solidFill>
                  <a:schemeClr val="bg1"/>
                </a:solidFill>
                <a:effectLst/>
              </a:rPr>
              <a:t>videoDislikeCount</a:t>
            </a:r>
            <a:r>
              <a:rPr lang="en-US" sz="1800" b="0" i="0" u="none" strike="noStrike" dirty="0" smtClean="0">
                <a:solidFill>
                  <a:schemeClr val="bg1"/>
                </a:solidFill>
                <a:effectLst/>
              </a:rPr>
              <a:t>.</a:t>
            </a:r>
            <a:endParaRPr lang="en-US" sz="1800" dirty="0">
              <a:solidFill>
                <a:schemeClr val="bg1"/>
              </a:solidFill>
            </a:endParaRPr>
          </a:p>
          <a:p>
            <a:pPr marL="0" indent="0" algn="l" rtl="0">
              <a:buNone/>
            </a:pPr>
            <a:r>
              <a:rPr lang="en-US" sz="1800" b="0" i="0" u="none" strike="noStrike" dirty="0">
                <a:solidFill>
                  <a:schemeClr val="bg1"/>
                </a:solidFill>
                <a:effectLst/>
              </a:rPr>
              <a:t>Unknown correlation</a:t>
            </a:r>
            <a:r>
              <a:rPr lang="he-IL" sz="1800" b="0" i="0" u="none" strike="noStrike" dirty="0">
                <a:solidFill>
                  <a:schemeClr val="bg1"/>
                </a:solidFill>
                <a:effectLst/>
              </a:rPr>
              <a:t>:</a:t>
            </a:r>
            <a:r>
              <a:rPr lang="en-US" sz="1800" b="0" i="0" u="none" strike="noStrike" dirty="0">
                <a:solidFill>
                  <a:schemeClr val="bg1"/>
                </a:solidFill>
                <a:effectLst/>
              </a:rPr>
              <a:t> </a:t>
            </a:r>
            <a:r>
              <a:rPr lang="en-US" sz="1800" b="0" i="0" u="none" strike="noStrike" dirty="0" err="1">
                <a:solidFill>
                  <a:schemeClr val="bg1"/>
                </a:solidFill>
                <a:effectLst/>
              </a:rPr>
              <a:t>videoCategoryId</a:t>
            </a:r>
            <a:r>
              <a:rPr lang="en-US" sz="1800" b="0" i="0" u="none" strike="noStrike" dirty="0">
                <a:solidFill>
                  <a:schemeClr val="bg1"/>
                </a:solidFill>
                <a:effectLst/>
              </a:rPr>
              <a:t>, </a:t>
            </a:r>
            <a:r>
              <a:rPr lang="en-US" sz="1800" b="0" i="0" u="none" strike="noStrike" dirty="0" err="1">
                <a:solidFill>
                  <a:schemeClr val="bg1"/>
                </a:solidFill>
                <a:effectLst/>
              </a:rPr>
              <a:t>videoCount</a:t>
            </a:r>
            <a:r>
              <a:rPr lang="en-US" sz="1800" b="0" i="0" u="none" strike="noStrike" dirty="0">
                <a:solidFill>
                  <a:schemeClr val="bg1"/>
                </a:solidFill>
                <a:effectLst/>
              </a:rPr>
              <a:t>, views/subscribers, </a:t>
            </a:r>
            <a:r>
              <a:rPr lang="en-US" sz="1800" b="0" i="0" u="none" strike="noStrike" dirty="0" err="1" smtClean="0">
                <a:solidFill>
                  <a:schemeClr val="bg1"/>
                </a:solidFill>
                <a:effectLst/>
              </a:rPr>
              <a:t>channelelapsedtime</a:t>
            </a:r>
            <a:r>
              <a:rPr lang="en-US" sz="1800" b="0" i="0" u="none" strike="noStrike" dirty="0" smtClean="0">
                <a:solidFill>
                  <a:schemeClr val="bg1"/>
                </a:solidFill>
                <a:effectLst/>
              </a:rPr>
              <a:t>, </a:t>
            </a:r>
            <a:r>
              <a:rPr lang="en-US" sz="1800" b="0" i="0" u="none" strike="noStrike" dirty="0" err="1" smtClean="0">
                <a:solidFill>
                  <a:schemeClr val="bg1"/>
                </a:solidFill>
                <a:effectLst/>
              </a:rPr>
              <a:t>videoId</a:t>
            </a:r>
            <a:r>
              <a:rPr lang="en-US" sz="1800" dirty="0">
                <a:solidFill>
                  <a:schemeClr val="bg1"/>
                </a:solidFill>
              </a:rPr>
              <a:t>,</a:t>
            </a:r>
            <a:r>
              <a:rPr lang="en-US" sz="1800" b="0" i="0" u="none" strike="noStrike" dirty="0">
                <a:solidFill>
                  <a:schemeClr val="bg1"/>
                </a:solidFill>
                <a:effectLst/>
              </a:rPr>
              <a:t> </a:t>
            </a:r>
            <a:r>
              <a:rPr lang="en-US" sz="1800" b="0" i="0" u="none" strike="noStrike" dirty="0" err="1">
                <a:solidFill>
                  <a:schemeClr val="bg1"/>
                </a:solidFill>
                <a:effectLst/>
              </a:rPr>
              <a:t>totalviews</a:t>
            </a:r>
            <a:r>
              <a:rPr lang="en-US" sz="1800" b="0" i="0" u="none" strike="noStrike" dirty="0">
                <a:solidFill>
                  <a:schemeClr val="bg1"/>
                </a:solidFill>
                <a:effectLst/>
              </a:rPr>
              <a:t>/</a:t>
            </a:r>
            <a:r>
              <a:rPr lang="en-US" sz="1800" b="0" i="0" u="none" strike="noStrike" dirty="0" err="1">
                <a:solidFill>
                  <a:schemeClr val="bg1"/>
                </a:solidFill>
                <a:effectLst/>
              </a:rPr>
              <a:t>channelelapsedtime</a:t>
            </a:r>
            <a:r>
              <a:rPr lang="en-US" sz="1800" dirty="0">
                <a:solidFill>
                  <a:schemeClr val="bg1"/>
                </a:solidFill>
              </a:rPr>
              <a:t> </a:t>
            </a:r>
            <a:r>
              <a:rPr lang="en-US" sz="1800" b="0" i="0" u="none" strike="noStrike" dirty="0">
                <a:solidFill>
                  <a:schemeClr val="bg1"/>
                </a:solidFill>
                <a:effectLst/>
              </a:rPr>
              <a:t>comments/views</a:t>
            </a:r>
            <a:r>
              <a:rPr lang="en-US" sz="1800" dirty="0">
                <a:solidFill>
                  <a:schemeClr val="bg1"/>
                </a:solidFill>
              </a:rPr>
              <a:t>, </a:t>
            </a:r>
            <a:r>
              <a:rPr lang="en-US" sz="1800" b="0" i="0" u="none" strike="noStrike" dirty="0">
                <a:solidFill>
                  <a:schemeClr val="bg1"/>
                </a:solidFill>
                <a:effectLst/>
              </a:rPr>
              <a:t>comments/subscriber, likes/subscriber</a:t>
            </a:r>
            <a:r>
              <a:rPr lang="en-US" sz="1800" dirty="0">
                <a:solidFill>
                  <a:schemeClr val="bg1"/>
                </a:solidFill>
              </a:rPr>
              <a:t>, </a:t>
            </a:r>
            <a:r>
              <a:rPr lang="en-US" sz="1800" b="0" i="0" u="none" strike="noStrike" dirty="0">
                <a:solidFill>
                  <a:schemeClr val="bg1"/>
                </a:solidFill>
                <a:effectLst/>
              </a:rPr>
              <a:t>likes/views</a:t>
            </a:r>
            <a:r>
              <a:rPr lang="en-US" sz="1800" dirty="0">
                <a:solidFill>
                  <a:schemeClr val="bg1"/>
                </a:solidFill>
              </a:rPr>
              <a:t>, </a:t>
            </a:r>
            <a:r>
              <a:rPr lang="en-US" sz="1800" b="0" i="0" u="none" strike="noStrike" dirty="0" err="1">
                <a:solidFill>
                  <a:schemeClr val="bg1"/>
                </a:solidFill>
                <a:effectLst/>
              </a:rPr>
              <a:t>totvideos</a:t>
            </a:r>
            <a:r>
              <a:rPr lang="en-US" sz="1800" b="0" i="0" u="none" strike="noStrike" dirty="0">
                <a:solidFill>
                  <a:schemeClr val="bg1"/>
                </a:solidFill>
                <a:effectLst/>
              </a:rPr>
              <a:t>/</a:t>
            </a:r>
            <a:r>
              <a:rPr lang="en-US" sz="1800" b="0" i="0" u="none" strike="noStrike" dirty="0" err="1">
                <a:solidFill>
                  <a:schemeClr val="bg1"/>
                </a:solidFill>
                <a:effectLst/>
              </a:rPr>
              <a:t>videocount</a:t>
            </a:r>
            <a:r>
              <a:rPr lang="en-US" sz="1800" b="0" i="0" u="none" strike="noStrike" dirty="0">
                <a:solidFill>
                  <a:schemeClr val="bg1"/>
                </a:solidFill>
                <a:effectLst/>
              </a:rPr>
              <a:t>, </a:t>
            </a:r>
            <a:r>
              <a:rPr lang="en-US" sz="1800" b="0" i="0" u="none" strike="noStrike" dirty="0" err="1">
                <a:solidFill>
                  <a:schemeClr val="bg1"/>
                </a:solidFill>
                <a:effectLst/>
              </a:rPr>
              <a:t>elapsedtime</a:t>
            </a:r>
            <a:r>
              <a:rPr lang="en-US" sz="1800" b="0" i="0" u="none" strike="noStrike" dirty="0">
                <a:solidFill>
                  <a:schemeClr val="bg1"/>
                </a:solidFill>
                <a:effectLst/>
              </a:rPr>
              <a:t>,</a:t>
            </a:r>
            <a:r>
              <a:rPr lang="en-US" sz="1800" dirty="0">
                <a:solidFill>
                  <a:schemeClr val="bg1"/>
                </a:solidFill>
              </a:rPr>
              <a:t> </a:t>
            </a:r>
            <a:r>
              <a:rPr lang="en-US" sz="1800" b="0" i="0" u="none" strike="noStrike" dirty="0" err="1">
                <a:solidFill>
                  <a:schemeClr val="bg1"/>
                </a:solidFill>
                <a:effectLst/>
              </a:rPr>
              <a:t>totviews</a:t>
            </a:r>
            <a:r>
              <a:rPr lang="en-US" sz="1800" b="0" i="0" u="none" strike="noStrike" dirty="0">
                <a:solidFill>
                  <a:schemeClr val="bg1"/>
                </a:solidFill>
                <a:effectLst/>
              </a:rPr>
              <a:t>/</a:t>
            </a:r>
            <a:r>
              <a:rPr lang="en-US" sz="1800" b="0" i="0" u="none" strike="noStrike" dirty="0" err="1">
                <a:solidFill>
                  <a:schemeClr val="bg1"/>
                </a:solidFill>
                <a:effectLst/>
              </a:rPr>
              <a:t>totsubs</a:t>
            </a:r>
            <a:r>
              <a:rPr lang="en-US" sz="1800" b="0" i="0" u="none" strike="noStrike" dirty="0">
                <a:solidFill>
                  <a:schemeClr val="bg1"/>
                </a:solidFill>
                <a:effectLst/>
              </a:rPr>
              <a:t>, views/</a:t>
            </a:r>
            <a:r>
              <a:rPr lang="en-US" sz="1800" b="0" i="0" u="none" strike="noStrike" dirty="0" err="1">
                <a:solidFill>
                  <a:schemeClr val="bg1"/>
                </a:solidFill>
                <a:effectLst/>
              </a:rPr>
              <a:t>elapsedtime</a:t>
            </a:r>
            <a:r>
              <a:rPr lang="en-US" sz="1800" dirty="0">
                <a:solidFill>
                  <a:schemeClr val="bg1"/>
                </a:solidFill>
              </a:rPr>
              <a:t>, </a:t>
            </a:r>
            <a:r>
              <a:rPr lang="en-US" sz="1800" b="0" i="0" u="none" strike="noStrike" dirty="0" err="1" smtClean="0">
                <a:solidFill>
                  <a:schemeClr val="bg1"/>
                </a:solidFill>
                <a:effectLst/>
              </a:rPr>
              <a:t>videoPublished</a:t>
            </a:r>
            <a:r>
              <a:rPr lang="en-US" sz="1800" b="0" i="0" u="none" strike="noStrike" dirty="0" smtClean="0">
                <a:solidFill>
                  <a:schemeClr val="bg1"/>
                </a:solidFill>
                <a:effectLst/>
              </a:rPr>
              <a:t>,</a:t>
            </a:r>
            <a:r>
              <a:rPr lang="en-US" sz="1800" dirty="0" smtClean="0">
                <a:solidFill>
                  <a:schemeClr val="bg1"/>
                </a:solidFill>
              </a:rPr>
              <a:t> </a:t>
            </a:r>
            <a:r>
              <a:rPr lang="en-US" sz="1800" dirty="0" err="1" smtClean="0">
                <a:solidFill>
                  <a:schemeClr val="bg1"/>
                </a:solidFill>
              </a:rPr>
              <a:t>VideoCommentCount</a:t>
            </a:r>
            <a:r>
              <a:rPr lang="en-US" sz="1800" dirty="0" smtClean="0">
                <a:solidFill>
                  <a:schemeClr val="bg1"/>
                </a:solidFill>
              </a:rPr>
              <a:t>.</a:t>
            </a:r>
            <a:endParaRPr lang="en-US" sz="1800" b="0" i="0" u="none" strike="noStrike" dirty="0">
              <a:solidFill>
                <a:schemeClr val="bg1"/>
              </a:solidFill>
              <a:effectLst/>
            </a:endParaRPr>
          </a:p>
          <a:p>
            <a:pPr marL="0" indent="0" algn="l" rtl="0">
              <a:buNone/>
            </a:pPr>
            <a:r>
              <a:rPr lang="en-US" sz="1800" dirty="0">
                <a:solidFill>
                  <a:schemeClr val="bg1"/>
                </a:solidFill>
              </a:rPr>
              <a:t>Unrelated </a:t>
            </a:r>
            <a:r>
              <a:rPr lang="en-US" sz="1800" b="0" i="0" u="none" strike="noStrike" dirty="0">
                <a:solidFill>
                  <a:schemeClr val="bg1"/>
                </a:solidFill>
                <a:effectLst/>
              </a:rPr>
              <a:t>correlation: Index</a:t>
            </a:r>
            <a:r>
              <a:rPr lang="en-US" sz="1800" dirty="0">
                <a:solidFill>
                  <a:schemeClr val="bg1"/>
                </a:solidFill>
              </a:rPr>
              <a:t>, </a:t>
            </a:r>
            <a:r>
              <a:rPr lang="en-US" sz="1800" b="0" i="0" u="none" strike="noStrike" dirty="0" err="1">
                <a:solidFill>
                  <a:schemeClr val="bg1"/>
                </a:solidFill>
                <a:effectLst/>
              </a:rPr>
              <a:t>channelId</a:t>
            </a:r>
            <a:r>
              <a:rPr lang="en-US" sz="1800" b="0" i="0" u="none" strike="noStrike" dirty="0">
                <a:solidFill>
                  <a:schemeClr val="bg1"/>
                </a:solidFill>
                <a:effectLst/>
              </a:rPr>
              <a:t>,</a:t>
            </a:r>
          </a:p>
          <a:p>
            <a:pPr marL="0" indent="0" algn="l">
              <a:buNone/>
            </a:pPr>
            <a:endParaRPr lang="he-IL" sz="1800" dirty="0">
              <a:solidFill>
                <a:schemeClr val="bg1"/>
              </a:solidFill>
            </a:endParaRPr>
          </a:p>
          <a:p>
            <a:pPr marL="0" indent="0" algn="l">
              <a:buNone/>
            </a:pPr>
            <a:endParaRPr lang="he-IL" sz="18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0935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solidFill>
                  <a:schemeClr val="bg1"/>
                </a:solidFill>
              </a:rPr>
              <a:t>Introduction to the dataset</a:t>
            </a:r>
            <a:endParaRPr lang="he-IL" dirty="0">
              <a:solidFill>
                <a:schemeClr val="bg1"/>
              </a:solidFill>
            </a:endParaRPr>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rtl="0">
              <a:buNone/>
            </a:pPr>
            <a:r>
              <a:rPr lang="en-US" sz="1800" dirty="0">
                <a:solidFill>
                  <a:schemeClr val="bg1"/>
                </a:solidFill>
              </a:rPr>
              <a:t>To achieve the main objective a comparison will be made between factors with known correlation outcome to factors with unknow correlation outcome. This method will help draw conclusions about the factors with the unknown correlation to success.</a:t>
            </a:r>
          </a:p>
          <a:p>
            <a:pPr marL="0" indent="0" algn="l" rtl="0">
              <a:buNone/>
            </a:pPr>
            <a:r>
              <a:rPr lang="en-US" sz="1800" b="0" i="0" u="none" strike="noStrike" dirty="0">
                <a:solidFill>
                  <a:schemeClr val="bg1"/>
                </a:solidFill>
                <a:effectLst/>
              </a:rPr>
              <a:t>This comparison will give </a:t>
            </a:r>
            <a:r>
              <a:rPr lang="en-US" sz="1800" dirty="0">
                <a:solidFill>
                  <a:schemeClr val="bg1"/>
                </a:solidFill>
              </a:rPr>
              <a:t>results that will hopefully aid the YouTube channel owner improve his channel success.</a:t>
            </a:r>
            <a:endParaRPr lang="en-US" sz="1800" b="0" i="0" u="none" strike="noStrike" dirty="0">
              <a:solidFill>
                <a:schemeClr val="bg1"/>
              </a:solidFill>
              <a:effectLst/>
            </a:endParaRPr>
          </a:p>
          <a:p>
            <a:pPr marL="0" indent="0" algn="l">
              <a:buNone/>
            </a:pPr>
            <a:endParaRPr lang="he-IL" sz="1800" dirty="0">
              <a:solidFill>
                <a:schemeClr val="bg1"/>
              </a:solidFill>
            </a:endParaRPr>
          </a:p>
          <a:p>
            <a:pPr marL="0" indent="0" algn="l">
              <a:buNone/>
            </a:pPr>
            <a:endParaRPr lang="he-IL" sz="18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81571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solidFill>
                  <a:schemeClr val="bg1"/>
                </a:solidFill>
              </a:rPr>
              <a:t>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normAutofit/>
          </a:bodyPr>
          <a:lstStyle/>
          <a:p>
            <a:pPr marL="0" indent="0" algn="l">
              <a:buNone/>
            </a:pPr>
            <a:r>
              <a:rPr lang="en-US" dirty="0">
                <a:solidFill>
                  <a:schemeClr val="bg1"/>
                </a:solidFill>
              </a:rPr>
              <a:t>The main objective is to aid the YouTube channel owner to improve or maintain it’s users base, to achieve this various factors will be considered.</a:t>
            </a:r>
            <a:endParaRPr lang="he-IL" dirty="0">
              <a:solidFill>
                <a:schemeClr val="bg1"/>
              </a:solidFill>
            </a:endParaRPr>
          </a:p>
          <a:p>
            <a:pPr marL="0" indent="0" algn="l">
              <a:buNone/>
            </a:pPr>
            <a:r>
              <a:rPr lang="en-US" dirty="0">
                <a:solidFill>
                  <a:schemeClr val="bg1"/>
                </a:solidFill>
              </a:rPr>
              <a:t>The logical assumption is that a channel owner will want to maximize his number of subscriptions, views, likes and will want o minimize his number of dislikes. </a:t>
            </a:r>
          </a:p>
          <a:p>
            <a:pPr marL="0" indent="0" algn="l">
              <a:buNone/>
            </a:pPr>
            <a:r>
              <a:rPr lang="en-US" dirty="0">
                <a:solidFill>
                  <a:schemeClr val="bg1"/>
                </a:solidFill>
              </a:rPr>
              <a:t>A big amount of likes and views for a specific video can be seen as a short term success and a big amount of subscriptions or a big amount of likes and views per channel can be seen as a long term success.</a:t>
            </a:r>
          </a:p>
        </p:txBody>
      </p:sp>
    </p:spTree>
    <p:extLst>
      <p:ext uri="{BB962C8B-B14F-4D97-AF65-F5344CB8AC3E}">
        <p14:creationId xmlns:p14="http://schemas.microsoft.com/office/powerpoint/2010/main" val="409504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solidFill>
                  <a:schemeClr val="bg1"/>
                </a:solidFill>
              </a:rPr>
              <a:t>The dataset</a:t>
            </a:r>
            <a:endParaRPr lang="he-IL" dirty="0">
              <a:solidFill>
                <a:schemeClr val="bg1"/>
              </a:solidFill>
            </a:endParaRPr>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normAutofit fontScale="85000" lnSpcReduction="10000"/>
          </a:bodyPr>
          <a:lstStyle/>
          <a:p>
            <a:pPr marL="0" indent="0" algn="l">
              <a:buNone/>
            </a:pPr>
            <a:r>
              <a:rPr lang="en-US" dirty="0">
                <a:solidFill>
                  <a:schemeClr val="bg1"/>
                </a:solidFill>
              </a:rPr>
              <a:t>The raw number of for example likes per videos will give us </a:t>
            </a:r>
            <a:r>
              <a:rPr lang="en-US" dirty="0" smtClean="0">
                <a:solidFill>
                  <a:schemeClr val="bg1"/>
                </a:solidFill>
              </a:rPr>
              <a:t>partial information </a:t>
            </a:r>
            <a:r>
              <a:rPr lang="en-US" dirty="0">
                <a:solidFill>
                  <a:schemeClr val="bg1"/>
                </a:solidFill>
              </a:rPr>
              <a:t>because a video can get a big amount of likes compared to another video, but the amount of subscribers and viewers can vary greatly between them.</a:t>
            </a:r>
            <a:endParaRPr lang="he-IL" dirty="0">
              <a:solidFill>
                <a:schemeClr val="bg1"/>
              </a:solidFill>
            </a:endParaRPr>
          </a:p>
          <a:p>
            <a:pPr marL="0" indent="0" algn="l">
              <a:buNone/>
            </a:pPr>
            <a:r>
              <a:rPr lang="en-US" dirty="0">
                <a:solidFill>
                  <a:schemeClr val="bg1"/>
                </a:solidFill>
              </a:rPr>
              <a:t>For example, a video that got 100 likes but have been watched a million times compared to a video that got 100 likes but have been watched only a thousand times, it can be assumed that both videos got very different reactions from the audience.</a:t>
            </a:r>
          </a:p>
          <a:p>
            <a:pPr marL="0" indent="0" algn="l">
              <a:buNone/>
            </a:pPr>
            <a:r>
              <a:rPr lang="en-US" dirty="0">
                <a:solidFill>
                  <a:schemeClr val="bg1"/>
                </a:solidFill>
              </a:rPr>
              <a:t>To amend this problem more substantial usage will be made with data that is divided by values which represents the channel popularity for example number of subscriptions, views.</a:t>
            </a:r>
            <a:endParaRPr lang="he-IL" dirty="0">
              <a:solidFill>
                <a:schemeClr val="bg1"/>
              </a:solidFill>
            </a:endParaRPr>
          </a:p>
          <a:p>
            <a:pPr marL="0" indent="0" algn="l">
              <a:buNone/>
            </a:pPr>
            <a:r>
              <a:rPr lang="en-US" dirty="0">
                <a:solidFill>
                  <a:schemeClr val="bg1"/>
                </a:solidFill>
              </a:rPr>
              <a:t>The channel that got the most subscriptions or the video that got the most likes\views divided by a factor that represents the video\channel popularity for example number of subscriptions will give a scale of the video\channel success.</a:t>
            </a:r>
          </a:p>
          <a:p>
            <a:pPr marL="0" indent="0" algn="l">
              <a:buNone/>
            </a:pPr>
            <a:endParaRPr lang="he-IL" dirty="0"/>
          </a:p>
        </p:txBody>
      </p:sp>
    </p:spTree>
    <p:extLst>
      <p:ext uri="{BB962C8B-B14F-4D97-AF65-F5344CB8AC3E}">
        <p14:creationId xmlns:p14="http://schemas.microsoft.com/office/powerpoint/2010/main" val="188929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1</a:t>
            </a:r>
            <a:br>
              <a:rPr lang="en-US" dirty="0" smtClean="0">
                <a:solidFill>
                  <a:schemeClr val="bg1"/>
                </a:solidFill>
              </a:rPr>
            </a:br>
            <a:r>
              <a:rPr lang="en-US" dirty="0" smtClean="0">
                <a:solidFill>
                  <a:schemeClr val="bg1"/>
                </a:solidFill>
              </a:rPr>
              <a:t>video category id per subscriber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39" y="1825625"/>
            <a:ext cx="8251122" cy="4351338"/>
          </a:xfrm>
        </p:spPr>
      </p:pic>
    </p:spTree>
    <p:extLst>
      <p:ext uri="{BB962C8B-B14F-4D97-AF65-F5344CB8AC3E}">
        <p14:creationId xmlns:p14="http://schemas.microsoft.com/office/powerpoint/2010/main" val="156193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solidFill>
                  <a:schemeClr val="bg1"/>
                </a:solidFill>
              </a:rPr>
              <a:t>Graph </a:t>
            </a:r>
            <a:r>
              <a:rPr lang="en-US" dirty="0" smtClean="0">
                <a:solidFill>
                  <a:schemeClr val="bg1"/>
                </a:solidFill>
              </a:rPr>
              <a:t>2</a:t>
            </a:r>
            <a:br>
              <a:rPr lang="en-US" dirty="0" smtClean="0">
                <a:solidFill>
                  <a:schemeClr val="bg1"/>
                </a:solidFill>
              </a:rPr>
            </a:br>
            <a:r>
              <a:rPr lang="en-US" dirty="0" smtClean="0">
                <a:solidFill>
                  <a:schemeClr val="bg1"/>
                </a:solidFill>
              </a:rPr>
              <a:t>dislikes/views per </a:t>
            </a:r>
            <a:r>
              <a:rPr lang="en-US" dirty="0">
                <a:solidFill>
                  <a:schemeClr val="bg1"/>
                </a:solidFill>
              </a:rPr>
              <a:t>subscriber count</a:t>
            </a:r>
            <a:endParaRPr lang="he-IL"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39" y="1825625"/>
            <a:ext cx="8251122" cy="4351338"/>
          </a:xfrm>
        </p:spPr>
      </p:pic>
    </p:spTree>
    <p:extLst>
      <p:ext uri="{BB962C8B-B14F-4D97-AF65-F5344CB8AC3E}">
        <p14:creationId xmlns:p14="http://schemas.microsoft.com/office/powerpoint/2010/main" val="145017232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688</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ערכת נושא Office</vt:lpstr>
      <vt:lpstr>YouTube dataset analyzation</vt:lpstr>
      <vt:lpstr>Main objective </vt:lpstr>
      <vt:lpstr>Introduction to the dataset</vt:lpstr>
      <vt:lpstr>Introduction to the dataset</vt:lpstr>
      <vt:lpstr>Introduction to the dataset</vt:lpstr>
      <vt:lpstr>The dataset</vt:lpstr>
      <vt:lpstr>The dataset</vt:lpstr>
      <vt:lpstr>Graph 1 video category id per subscriber count</vt:lpstr>
      <vt:lpstr>Graph 2 dislikes/views per subscriber count</vt:lpstr>
      <vt:lpstr>Graph 3 videocommentcount per subscriber count</vt:lpstr>
      <vt:lpstr>Graph 4 comments/views per channel elapsed time</vt:lpstr>
      <vt:lpstr>Graph 5  likes/views per subscriber count</vt:lpstr>
      <vt:lpstr>Graph 6 videocategoryid per channel view count</vt:lpstr>
      <vt:lpstr>Graph 7 likes/dislikes per channel view count</vt:lpstr>
      <vt:lpstr>Graph 8 comments/views per channel view count</vt:lpstr>
      <vt:lpstr>Graph 9 channelelapsedtime per channel view count</vt:lpstr>
      <vt:lpstr>Graph 10 dislike/subscriber per channel view count</vt:lpstr>
      <vt:lpstr>Graph 11 dislikes/subscriber per channel elapsed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 analyzation</dc:title>
  <dc:creator>Eliane</dc:creator>
  <cp:lastModifiedBy>BD</cp:lastModifiedBy>
  <cp:revision>74</cp:revision>
  <dcterms:created xsi:type="dcterms:W3CDTF">2023-01-02T06:00:42Z</dcterms:created>
  <dcterms:modified xsi:type="dcterms:W3CDTF">2023-01-03T11:28:08Z</dcterms:modified>
</cp:coreProperties>
</file>