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90" r:id="rId3"/>
    <p:sldId id="257" r:id="rId4"/>
    <p:sldId id="291" r:id="rId5"/>
    <p:sldId id="258" r:id="rId6"/>
    <p:sldId id="259" r:id="rId7"/>
    <p:sldId id="263" r:id="rId8"/>
    <p:sldId id="264" r:id="rId9"/>
    <p:sldId id="260" r:id="rId10"/>
    <p:sldId id="265" r:id="rId11"/>
    <p:sldId id="266" r:id="rId12"/>
    <p:sldId id="261" r:id="rId13"/>
    <p:sldId id="267" r:id="rId14"/>
    <p:sldId id="262" r:id="rId15"/>
    <p:sldId id="270" r:id="rId16"/>
    <p:sldId id="288" r:id="rId17"/>
    <p:sldId id="273" r:id="rId18"/>
    <p:sldId id="271" r:id="rId19"/>
    <p:sldId id="268" r:id="rId20"/>
    <p:sldId id="287" r:id="rId21"/>
    <p:sldId id="269" r:id="rId22"/>
    <p:sldId id="272" r:id="rId23"/>
    <p:sldId id="274" r:id="rId24"/>
    <p:sldId id="275" r:id="rId25"/>
    <p:sldId id="276" r:id="rId26"/>
    <p:sldId id="289" r:id="rId27"/>
    <p:sldId id="277" r:id="rId28"/>
    <p:sldId id="278" r:id="rId29"/>
    <p:sldId id="279" r:id="rId30"/>
    <p:sldId id="283" r:id="rId31"/>
    <p:sldId id="284" r:id="rId32"/>
    <p:sldId id="285" r:id="rId33"/>
    <p:sldId id="280" r:id="rId34"/>
    <p:sldId id="286" r:id="rId35"/>
    <p:sldId id="281" r:id="rId36"/>
    <p:sldId id="2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783FE-E517-138E-CA7A-FBA72748DBED}" v="273" dt="2024-05-23T14:03:17.015"/>
    <p1510:client id="{2466E500-2C49-FA3F-3648-BEBB9F9481AB}" v="12" dt="2024-05-22T22:26:43.761"/>
    <p1510:client id="{B52BF6D9-AFDE-BD0F-722B-9417C232E2DF}" v="595" dt="2024-05-22T20:23:35.555"/>
    <p1510:client id="{E5150F00-8BE3-F463-3805-3F600C28D431}" v="1" dt="2024-05-23T14:21:24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ML - May 2024, MIU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essintha/credit-card-customer-churn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9834"/>
            <a:ext cx="9144000" cy="20569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Predicting Customer Attrition: A Comprehensive Machine Learning Approach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A Step-by-Step Analysis and Implementation</a:t>
            </a:r>
          </a:p>
          <a:p>
            <a:r>
              <a:rPr lang="en-US" sz="3200" dirty="0"/>
              <a:t>Group 5: Nathnael Seyoum, Yonatan Embiza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41519-3E38-C02C-2F95-B5DAB217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preprocessing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BC6451-D951-BF20-C04E-E3CF72EB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600" y="777341"/>
            <a:ext cx="7916510" cy="53009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C711B-E7EF-26A2-A92F-5B979B5D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224AE-3B0A-9C70-CAA4-47EAE20D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6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4BECD2E0-B94C-B5C1-4509-77CAD58F0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543" y="145198"/>
            <a:ext cx="8180535" cy="65476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92E49-A23E-65E6-37C1-A2BADB69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D5628-5732-85D6-2111-5C8A1ECD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0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E42F-BD5F-2D00-AD5A-62689438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F735-B586-6230-263C-F21D6E32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Imbalance</a:t>
            </a:r>
            <a:r>
              <a:rPr lang="en-US" dirty="0">
                <a:ea typeface="+mn-lt"/>
                <a:cs typeface="+mn-lt"/>
              </a:rPr>
              <a:t>: Identified severe class imbalance in the target variable.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Techniques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SMOTE (Synthetic Minority Over-sampling Technique).</a:t>
            </a:r>
            <a:endParaRPr lang="en-US" dirty="0"/>
          </a:p>
          <a:p>
            <a:pPr lvl="1"/>
            <a:r>
              <a:rPr lang="en-US" sz="2800" dirty="0" err="1">
                <a:ea typeface="+mn-lt"/>
                <a:cs typeface="+mn-lt"/>
              </a:rPr>
              <a:t>Undersampling</a:t>
            </a:r>
            <a:r>
              <a:rPr lang="en-US" sz="2800" dirty="0">
                <a:ea typeface="+mn-lt"/>
                <a:cs typeface="+mn-lt"/>
              </a:rPr>
              <a:t> the majority class.</a:t>
            </a:r>
            <a:endParaRPr lang="en-US" dirty="0"/>
          </a:p>
          <a:p>
            <a:pPr lvl="1"/>
            <a:r>
              <a:rPr lang="en-US" sz="2800" dirty="0">
                <a:ea typeface="+mn-lt"/>
                <a:cs typeface="+mn-lt"/>
              </a:rPr>
              <a:t>Adjusting class weights in models.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429B6-3122-66EE-212C-5D14F7D1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9A5F-AD4A-4FDE-0269-1C1985BC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with blue squares&#10;&#10;Description automatically generated">
            <a:extLst>
              <a:ext uri="{FF2B5EF4-FFF2-40B4-BE49-F238E27FC236}">
                <a16:creationId xmlns:a16="http://schemas.microsoft.com/office/drawing/2014/main" id="{703C65D2-CF9D-1F97-553A-7B6F22B6A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" y="1953240"/>
            <a:ext cx="3756263" cy="29459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13846-D507-3C02-2035-C80D2D68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6F830-8FB7-4836-192E-B7BBFAE1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graph with blue squares&#10;&#10;Description automatically generated">
            <a:extLst>
              <a:ext uri="{FF2B5EF4-FFF2-40B4-BE49-F238E27FC236}">
                <a16:creationId xmlns:a16="http://schemas.microsoft.com/office/drawing/2014/main" id="{AB329B28-054D-160C-B777-34603D6E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341" y="1927285"/>
            <a:ext cx="3799396" cy="2974675"/>
          </a:xfrm>
          <a:prstGeom prst="rect">
            <a:avLst/>
          </a:prstGeom>
        </p:spPr>
      </p:pic>
      <p:pic>
        <p:nvPicPr>
          <p:cNvPr id="8" name="Picture 7" descr="A graph of a class distribution&#10;&#10;Description automatically generated">
            <a:extLst>
              <a:ext uri="{FF2B5EF4-FFF2-40B4-BE49-F238E27FC236}">
                <a16:creationId xmlns:a16="http://schemas.microsoft.com/office/drawing/2014/main" id="{FBF57B89-EA61-ED81-A9A6-28952FBA3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412" y="1946425"/>
            <a:ext cx="3823478" cy="29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2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E392-7471-B2A0-18DC-DC3113FF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FC1B-9F3C-49DE-E795-A168BB7C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Initial Model</a:t>
            </a:r>
            <a:r>
              <a:rPr lang="en-US" dirty="0">
                <a:ea typeface="+mn-lt"/>
                <a:cs typeface="+mn-lt"/>
              </a:rPr>
              <a:t>: Logistic Regression.</a:t>
            </a:r>
          </a:p>
          <a:p>
            <a:r>
              <a:rPr lang="en-US" b="1" dirty="0">
                <a:ea typeface="+mn-lt"/>
                <a:cs typeface="+mn-lt"/>
              </a:rPr>
              <a:t>Purpose</a:t>
            </a:r>
            <a:r>
              <a:rPr lang="en-US" dirty="0">
                <a:ea typeface="+mn-lt"/>
                <a:cs typeface="+mn-lt"/>
              </a:rPr>
              <a:t>: Establish a benchmark for comparison.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Performance Metrics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Training accuracy: 0.85.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Testing accuracy: 0.82.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Precision, Recall, F1-Score.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Performance metrics table.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9866-7992-4511-4750-74A40192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AFD70-462D-7847-B052-6CBE0E40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2380-458C-6E8E-3117-4B729B34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890"/>
            <a:ext cx="10515600" cy="578907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Performance results</a:t>
            </a:r>
            <a:endParaRPr lang="en-US"/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Baseline Model - Training Score: 0.85</a:t>
            </a:r>
            <a:endParaRPr lang="en-US" b="1" dirty="0"/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Baseline Model - Testing Score: 0.82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Classification Report (Baseline Model):</a:t>
            </a:r>
            <a:endParaRPr lang="en-US" b="1" dirty="0"/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              precision    recall  f1-score   support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           0       0.73      0.50      0.59       325</a:t>
            </a:r>
            <a:endParaRPr lang="en-US" b="1" dirty="0"/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           1       0.91      0.96      0.94      1701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    accuracy                           0.85      2026</a:t>
            </a:r>
            <a:endParaRPr lang="en-US" b="1" dirty="0"/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   macro avg       0.82      0.73      0.76      2026</a:t>
            </a:r>
            <a:endParaRPr lang="en-US" b="1" dirty="0"/>
          </a:p>
          <a:p>
            <a:pPr>
              <a:buNone/>
            </a:pPr>
            <a:r>
              <a:rPr lang="en-US" b="1" dirty="0">
                <a:latin typeface="Courier New"/>
                <a:cs typeface="Courier New"/>
              </a:rPr>
              <a:t>weighted avg       0.88      0.89      0.88      2026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89EF-A2D6-99B9-E167-DF3E9006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9BE80-4A3D-4DEA-DB34-2A816DEA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6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96472-E5F5-B87C-AD18-D5F09E22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 (Logistic Regression)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03FE26-F25F-CAC0-54EF-A606172B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576" y="530492"/>
            <a:ext cx="7339869" cy="580800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E8E4-E041-5146-3A93-3F5F365A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20354-ABA4-8231-6D78-71A0AD96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0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curve&#10;&#10;Description automatically generated">
            <a:extLst>
              <a:ext uri="{FF2B5EF4-FFF2-40B4-BE49-F238E27FC236}">
                <a16:creationId xmlns:a16="http://schemas.microsoft.com/office/drawing/2014/main" id="{F337CB62-4E25-4F65-6D4B-55C6CCB05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001" y="582900"/>
            <a:ext cx="8816374" cy="57009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F791-679A-8413-8D7F-D9BFABEB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3A1E9-B5B4-7162-C187-E07B5D83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B0A1-BB59-8462-2306-2E780C0C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4561-4700-5E94-F801-84F52D99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Correlation Analysis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Heatmaps to visualize correlations.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Identified highly correlated pairs.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Feature Selection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Removed features to reduce redundancy and multicollinearity.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Final set of features used for modeling.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A591D-5FFB-FB92-7D5E-8D3131A5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1E4C8-AF66-2746-9E5D-41D62228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C7B6CAB5-21E6-1601-E38A-311F3C9FA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313" y="197854"/>
            <a:ext cx="8247751" cy="647106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8A5EE-8AAD-095F-89C9-C685E729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7BC51-7AF7-80A7-4A0E-E292B9D4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4F65-E420-47D4-94C2-FB7F2AFF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69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7D1E-FB62-32B4-176D-5CCB0CD9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450" y="1313656"/>
            <a:ext cx="5062537" cy="48633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Introduction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Dataset Description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Exploratory Data Analysis (EDA)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Data Preprocessing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Handling Class Imbalance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Baseline Model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Feature Engineering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Model Training And Evaluation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Model Comparison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Performance Corves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Advanced Techniques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/>
              <a:t>Final Report and Documentation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211DC-8B4C-8AF4-0333-E3010026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DDA08-6533-1968-C343-87B18905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1603-4816-0494-A789-5BF69794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6BB0-8397-384E-F268-65C9FDFD0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94" y="1337469"/>
            <a:ext cx="10908506" cy="483949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Credit_Limit            Avg_Open_To_Buy          0.995981
Total_Trans_Amt         </a:t>
            </a:r>
            <a:r>
              <a:rPr lang="en-US" dirty="0" err="1">
                <a:latin typeface="Consolas"/>
              </a:rPr>
              <a:t>Total_Trans_Ct</a:t>
            </a:r>
            <a:r>
              <a:rPr lang="en-US" dirty="0">
                <a:latin typeface="Consolas"/>
              </a:rPr>
              <a:t>           0.807192
</a:t>
            </a:r>
            <a:r>
              <a:rPr lang="en-US" dirty="0" err="1">
                <a:latin typeface="Consolas"/>
              </a:rPr>
              <a:t>Customer_Age</a:t>
            </a:r>
            <a:r>
              <a:rPr lang="en-US" dirty="0">
                <a:latin typeface="Consolas"/>
              </a:rPr>
              <a:t>            </a:t>
            </a:r>
            <a:r>
              <a:rPr lang="en-US" dirty="0" err="1">
                <a:latin typeface="Consolas"/>
              </a:rPr>
              <a:t>Months_on_book</a:t>
            </a:r>
            <a:r>
              <a:rPr lang="en-US" dirty="0">
                <a:latin typeface="Consolas"/>
              </a:rPr>
              <a:t>           0.788912
</a:t>
            </a:r>
            <a:r>
              <a:rPr lang="en-US" dirty="0" err="1">
                <a:latin typeface="Consolas"/>
              </a:rPr>
              <a:t>Marital_Status_Married</a:t>
            </a:r>
            <a:r>
              <a:rPr lang="en-US" dirty="0">
                <a:latin typeface="Consolas"/>
              </a:rPr>
              <a:t>  </a:t>
            </a:r>
            <a:r>
              <a:rPr lang="en-US" dirty="0" err="1">
                <a:latin typeface="Consolas"/>
              </a:rPr>
              <a:t>Marital_Status_Single</a:t>
            </a:r>
            <a:r>
              <a:rPr lang="en-US" dirty="0">
                <a:latin typeface="Consolas"/>
              </a:rPr>
              <a:t>    0.741185
</a:t>
            </a:r>
            <a:r>
              <a:rPr lang="en-US" dirty="0" err="1">
                <a:latin typeface="Consolas"/>
              </a:rPr>
              <a:t>Total_Revolving_Bal</a:t>
            </a:r>
            <a:r>
              <a:rPr lang="en-US" dirty="0">
                <a:latin typeface="Consolas"/>
              </a:rPr>
              <a:t>     </a:t>
            </a:r>
            <a:r>
              <a:rPr lang="en-US" dirty="0" err="1">
                <a:latin typeface="Consolas"/>
              </a:rPr>
              <a:t>Avg_Utilization_Ratio</a:t>
            </a:r>
            <a:r>
              <a:rPr lang="en-US" dirty="0">
                <a:latin typeface="Consolas"/>
              </a:rPr>
              <a:t>    0.624022
</a:t>
            </a:r>
            <a:r>
              <a:rPr lang="en-US" dirty="0" err="1">
                <a:latin typeface="Consolas"/>
              </a:rPr>
              <a:t>Avg_Open_To_Buy</a:t>
            </a:r>
            <a:r>
              <a:rPr lang="en-US" dirty="0">
                <a:latin typeface="Consolas"/>
              </a:rPr>
              <a:t>         </a:t>
            </a:r>
            <a:r>
              <a:rPr lang="en-US" dirty="0" err="1">
                <a:latin typeface="Consolas"/>
              </a:rPr>
              <a:t>Avg_Utilization_Ratio</a:t>
            </a:r>
            <a:r>
              <a:rPr lang="en-US" dirty="0">
                <a:latin typeface="Consolas"/>
              </a:rPr>
              <a:t>    0.538808
</a:t>
            </a:r>
            <a:r>
              <a:rPr lang="en-US" dirty="0" err="1">
                <a:latin typeface="Consolas"/>
              </a:rPr>
              <a:t>Card_Category</a:t>
            </a:r>
            <a:r>
              <a:rPr lang="en-US" dirty="0">
                <a:latin typeface="Consolas"/>
              </a:rPr>
              <a:t>           </a:t>
            </a:r>
            <a:r>
              <a:rPr lang="en-US" dirty="0" err="1">
                <a:latin typeface="Consolas"/>
              </a:rPr>
              <a:t>Credit_Limit</a:t>
            </a:r>
            <a:r>
              <a:rPr lang="en-US" dirty="0">
                <a:latin typeface="Consolas"/>
              </a:rPr>
              <a:t>             0.492446
                        </a:t>
            </a:r>
            <a:r>
              <a:rPr lang="en-US" dirty="0" err="1">
                <a:latin typeface="Consolas"/>
              </a:rPr>
              <a:t>Avg_Open_To_Buy</a:t>
            </a:r>
            <a:r>
              <a:rPr lang="en-US" dirty="0">
                <a:latin typeface="Consolas"/>
              </a:rPr>
              <a:t>          0.489985
</a:t>
            </a:r>
            <a:r>
              <a:rPr lang="en-US" dirty="0" err="1">
                <a:latin typeface="Consolas"/>
              </a:rPr>
              <a:t>Credit_Limit</a:t>
            </a:r>
            <a:r>
              <a:rPr lang="en-US" dirty="0">
                <a:latin typeface="Consolas"/>
              </a:rPr>
              <a:t>            </a:t>
            </a:r>
            <a:r>
              <a:rPr lang="en-US" dirty="0" err="1">
                <a:latin typeface="Consolas"/>
              </a:rPr>
              <a:t>Avg_Utilization_Ratio</a:t>
            </a:r>
            <a:r>
              <a:rPr lang="en-US" dirty="0">
                <a:latin typeface="Consolas"/>
              </a:rPr>
              <a:t>    0.482965
</a:t>
            </a:r>
            <a:r>
              <a:rPr lang="en-US" dirty="0" err="1">
                <a:latin typeface="Consolas"/>
              </a:rPr>
              <a:t>Income_Category</a:t>
            </a:r>
            <a:r>
              <a:rPr lang="en-US" dirty="0">
                <a:latin typeface="Consolas"/>
              </a:rPr>
              <a:t>         </a:t>
            </a:r>
            <a:r>
              <a:rPr lang="en-US" dirty="0" err="1">
                <a:latin typeface="Consolas"/>
              </a:rPr>
              <a:t>Credit_Limit</a:t>
            </a:r>
            <a:r>
              <a:rPr lang="en-US" dirty="0">
                <a:latin typeface="Consolas"/>
              </a:rPr>
              <a:t>             0.446349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CDF9-F6B8-5ADE-F587-9DCCBD58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86F37-1EBB-BEBC-6960-A5309A88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88BEE-05E3-B970-FC63-631A4FBF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3049F-913E-0BFF-85EF-467B414C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A chart with red and blue squares&#10;&#10;Description automatically generated">
            <a:extLst>
              <a:ext uri="{FF2B5EF4-FFF2-40B4-BE49-F238E27FC236}">
                <a16:creationId xmlns:a16="http://schemas.microsoft.com/office/drawing/2014/main" id="{ED43F29A-1C59-C90A-2537-18E1A0F8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45" y="42414"/>
            <a:ext cx="8410934" cy="67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2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ED0A-77C0-BE88-1FCB-EF4A7E14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AE1E-3716-62DE-2DCB-05E64DDC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Algorithms Used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 err="1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Logistic Regression, KNN, SVC, Decision Tree, Random Forest.</a:t>
            </a:r>
            <a:endParaRPr lang="en-US" dirty="0"/>
          </a:p>
          <a:p>
            <a:pPr lvl="1"/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, AdaBoost, Gradient Boosting, MLP, </a:t>
            </a:r>
            <a:r>
              <a:rPr lang="en-US" dirty="0" err="1">
                <a:ea typeface="+mn-lt"/>
                <a:cs typeface="+mn-lt"/>
              </a:rPr>
              <a:t>CatBoost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LightGBM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Evaluation Metrics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Accuracy, Precision, Recall, F1-Score.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ROC-AUC for model comparison.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Visual Aids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ROC-AUC curve.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Performance metrics table.</a:t>
            </a:r>
            <a:endParaRPr lang="en-US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A83A9-80D2-6E25-85C6-A4D4A0DC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24BF5-6FA3-85D1-BEB3-2DA36A3A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9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433AE74-5FDF-D0AE-935A-180BCD02E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19" y="2105740"/>
            <a:ext cx="11809562" cy="264091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514C9-ED35-EC6E-EDE2-4007515B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24EC6-FA93-D33A-4287-A014883F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D6CB99F-892D-FE4B-DB19-532F0117A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0" y="2180882"/>
            <a:ext cx="11910203" cy="25050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9378F-A457-D679-B629-D9EE440C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1AB6D-63F6-C7DF-0849-1AC61E50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22C10E9-6A97-6A24-8610-649B9E706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24" y="2157541"/>
            <a:ext cx="12068353" cy="253731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5FB9F-4C00-F959-817F-813A3833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542B0-01B9-D6EC-1220-1CFAF6FF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6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42BF3-7520-5F3E-1A7C-4EE589DD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 (Gradient Boosting)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6F0DE86F-6D6D-FE9F-22F1-BC53B04DD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444" y="487360"/>
            <a:ext cx="7383002" cy="58655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8B32F-9C63-9B5A-E220-FEE5B67C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09E99-023E-C751-7761-7AAD8E50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8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4FA0-053D-3D51-0F84-9B3EFE93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5492-A996-731B-B2C8-59D2EB22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Performance Summary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Table of metrics for each model.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Best performing models highlighted.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Visualizations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ROC Curves: Comparison of all models.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Precision-Recall Curves: Additional insights.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Visual Aids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ROC and Precision-Recall curves.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3557A-6B91-A36A-024F-87702ADD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59952-1903-92C1-E3A9-52E4797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34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8330-04EE-7AF6-879C-1F49C613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B212-28B1-F7D1-FAD1-17FE9903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Stacking Classifier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Base models: Logistic Regression, Random Forest,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, etc.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Meta-Classifier: Logistic Regression.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Performance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Improved accuracy and robustness.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Performance comparison before and after stacking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55845-A1C5-7337-842F-316C328C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E629D-E48B-2F55-5654-333A4632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85DA-3A3C-52C9-651B-4151A85C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582D-1E35-097C-1217-FD70C346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Training vs. Testing Curves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Visualize overfitting/underfitting.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ROC-AUC Curves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Showcasing model performance.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Importance of ROC-AUC in model evaluation.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Training and testing accuracy plots.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ROC-AUC curves for all models.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92151-D322-DCD7-CA37-8242CB14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ECF51-5135-3FA1-80E6-C192CCC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DCCE-3CB9-B55C-B00A-92DB4EA5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087D-6CA5-2068-2623-E3ECD774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Project Overview</a:t>
            </a:r>
            <a:r>
              <a:rPr lang="en-US" dirty="0">
                <a:ea typeface="+mn-lt"/>
                <a:cs typeface="+mn-lt"/>
              </a:rPr>
              <a:t>: This </a:t>
            </a:r>
            <a:r>
              <a:rPr lang="en-US" sz="2800" dirty="0">
                <a:ea typeface="+mn-lt"/>
                <a:cs typeface="+mn-lt"/>
              </a:rPr>
              <a:t>project</a:t>
            </a:r>
            <a:r>
              <a:rPr lang="en-US" dirty="0">
                <a:ea typeface="+mn-lt"/>
                <a:cs typeface="+mn-lt"/>
              </a:rPr>
              <a:t> aims to predict customer attrition in a bank using various machine learning techniques.</a:t>
            </a:r>
            <a:endParaRPr lang="en-US" dirty="0"/>
          </a:p>
          <a:p>
            <a:pPr marL="228600">
              <a:spcBef>
                <a:spcPts val="1000"/>
              </a:spcBef>
              <a:buFont typeface="Arial"/>
            </a:pPr>
            <a:r>
              <a:rPr lang="en-US" sz="2800" b="1" dirty="0">
                <a:ea typeface="+mn-lt"/>
                <a:cs typeface="+mn-lt"/>
              </a:rPr>
              <a:t>Importance</a:t>
            </a:r>
            <a:r>
              <a:rPr lang="en-US" dirty="0">
                <a:ea typeface="+mn-lt"/>
                <a:cs typeface="+mn-lt"/>
              </a:rPr>
              <a:t>: Understanding and</a:t>
            </a:r>
            <a:r>
              <a:rPr lang="en-US" sz="2800" dirty="0">
                <a:ea typeface="+mn-lt"/>
                <a:cs typeface="+mn-lt"/>
              </a:rPr>
              <a:t> predicting customer </a:t>
            </a:r>
            <a:r>
              <a:rPr lang="en-US" dirty="0">
                <a:ea typeface="+mn-lt"/>
                <a:cs typeface="+mn-lt"/>
              </a:rPr>
              <a:t>churn helps </a:t>
            </a:r>
            <a:r>
              <a:rPr lang="en-US" sz="2800" dirty="0">
                <a:ea typeface="+mn-lt"/>
                <a:cs typeface="+mn-lt"/>
              </a:rPr>
              <a:t>in </a:t>
            </a:r>
            <a:r>
              <a:rPr lang="en-US" dirty="0">
                <a:ea typeface="+mn-lt"/>
                <a:cs typeface="+mn-lt"/>
              </a:rPr>
              <a:t>retaining valuable customers and planning effective retention strategies.</a:t>
            </a:r>
            <a:endParaRPr lang="en-US" dirty="0"/>
          </a:p>
          <a:p>
            <a:pPr marL="228600">
              <a:spcBef>
                <a:spcPts val="1000"/>
              </a:spcBef>
              <a:buFont typeface="Arial"/>
            </a:pPr>
            <a:r>
              <a:rPr lang="en-US" sz="2800" b="1" dirty="0">
                <a:ea typeface="+mn-lt"/>
                <a:cs typeface="+mn-lt"/>
              </a:rPr>
              <a:t>Objectives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</a:pPr>
            <a:r>
              <a:rPr lang="en-US" sz="2800" dirty="0">
                <a:ea typeface="+mn-lt"/>
                <a:cs typeface="+mn-lt"/>
              </a:rPr>
              <a:t>Develop a robust predictive model.</a:t>
            </a:r>
            <a:endParaRPr lang="en-US" dirty="0"/>
          </a:p>
          <a:p>
            <a:pPr marL="971550" lvl="1" indent="-285750">
              <a:buFont typeface="Arial"/>
            </a:pPr>
            <a:r>
              <a:rPr lang="en-US" sz="2800" dirty="0">
                <a:ea typeface="+mn-lt"/>
                <a:cs typeface="+mn-lt"/>
              </a:rPr>
              <a:t>Handle class imbalance.</a:t>
            </a:r>
            <a:endParaRPr lang="en-US" dirty="0"/>
          </a:p>
          <a:p>
            <a:pPr marL="971550" lvl="1" indent="-285750">
              <a:buFont typeface="Arial"/>
            </a:pPr>
            <a:r>
              <a:rPr lang="en-US" sz="2800" dirty="0">
                <a:ea typeface="+mn-lt"/>
                <a:cs typeface="+mn-lt"/>
              </a:rPr>
              <a:t>Compare various machine learning algorithms.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228600" lvl="1">
              <a:spcBef>
                <a:spcPts val="1000"/>
              </a:spcBef>
            </a:pPr>
            <a:endParaRPr lang="en-US" sz="280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77AE9-C850-B9FB-AFFE-32168FA5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705B-306A-0278-20E8-CF575B9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67B69-7974-94A0-4229-8E52D90D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3C084-EC81-5334-B5E8-AEE8D5F1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94D7713-05DE-87A1-48C2-6B1A67D7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3" y="1264669"/>
            <a:ext cx="6040467" cy="434304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AD3B067-4A2D-DCAE-638F-5C0FE994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824" y="1259368"/>
            <a:ext cx="6026090" cy="40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0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29FD8-2398-80A4-2EC3-0F100637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FA52A-4734-9A1D-FED8-4B083C37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F7F91C9-7878-F19B-FC6B-1FE8B35F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6" y="1346171"/>
            <a:ext cx="5618671" cy="416566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2DA74FF-72F8-4E08-21DD-05438985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28" y="1326492"/>
            <a:ext cx="6150634" cy="41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1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78EA6-7E22-5C43-98EF-9A452BB6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AC9DA-ABAA-C3F7-1D16-39492C86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D468828-53D3-E08E-E21E-C0B7ECEB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7" y="1346171"/>
            <a:ext cx="5810429" cy="4180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754DB-0486-799D-72F8-EEF7067C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85" y="1345632"/>
            <a:ext cx="5829659" cy="39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2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6893-C1BD-4E16-B1BB-542FC589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8B96-0C2E-04E3-DF3F-7F743CF1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Improvements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Hyperparameter tuning: Grid Search, Random Search.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Advanced Ensembles: Bagging, Boosting.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Deep Learning: Neural networks for complex data patterns.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Data Augmentation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Gathering more data: Surveys, additional sources.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Synthesizing new samples: Techniques like SMOTE.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Deep learning model architecture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C19C-6FC6-1B81-E0B7-2AD4BE99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3EC64-3385-36AC-B1A5-2FE55642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5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3B65C-F9F8-0B03-6B9C-8C0D6134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A537F-88BD-5300-82BA-B58F3FB2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A42CBCE9-4790-1E37-12B9-9246DE1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69" y="406970"/>
            <a:ext cx="9308440" cy="59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2324-AC20-E6CF-7DF2-5ABFCB54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and Documentation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308C-04C8-6414-ECB6-3EB7EAFB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Documentation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Detailed steps of the project.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Key findings and insights.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Importance of transparency and reproducibility.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41FC5-E279-A374-2D2C-CBFAB36B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1FF6B-29DB-CC34-A637-9DF17DB7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10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8F6C-ADD5-FCAD-C3E7-AB227E38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917"/>
            <a:ext cx="10515600" cy="561001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Discussion Time :)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BE2C6-A807-C9BB-243F-A83A2BD0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4967E-9723-847A-3BFC-49424C50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519F7-E9A2-8B16-2753-762C3796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/>
              <a:t>Collaboration and Development Environment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D65A-2AA0-C63E-A3E6-139E8ED9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Google's colab for coding</a:t>
            </a:r>
          </a:p>
          <a:p>
            <a:r>
              <a:rPr lang="en-US" sz="2200"/>
              <a:t>Git for collaboration</a:t>
            </a:r>
          </a:p>
          <a:p>
            <a:r>
              <a:rPr lang="en-US" sz="2200"/>
              <a:t>Teams</a:t>
            </a:r>
          </a:p>
        </p:txBody>
      </p:sp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0219886-E0B0-20A9-ED85-662D0441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88" y="244838"/>
            <a:ext cx="7924511" cy="610953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7DB22-431B-F8B8-4424-BB181DBA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2A05-32B5-AD5F-BA14-5278ADE0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4147-D5EF-2C09-B0E2-F6ECD089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6199-0625-C572-1D0E-3101F3CC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Source of the dataset: From Kaggle - Bank Customer Churn Data (</a:t>
            </a:r>
            <a:r>
              <a:rPr lang="en-US" dirty="0">
                <a:latin typeface="Times New Roman"/>
                <a:ea typeface="+mn-lt"/>
                <a:cs typeface="Times New Roman"/>
                <a:hlinkClick r:id="rId2"/>
              </a:rPr>
              <a:t>https://www.kaggle.com/code/jessintha/credit-card-customer-churn-prediction</a:t>
            </a:r>
            <a:r>
              <a:rPr lang="en-US" dirty="0">
                <a:latin typeface="Times New Roman"/>
                <a:ea typeface="+mn-lt"/>
                <a:cs typeface="Times New Roman"/>
              </a:rPr>
              <a:t>)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ea typeface="+mn-lt"/>
                <a:cs typeface="+mn-lt"/>
              </a:rPr>
              <a:t>Key Features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b="1" dirty="0">
                <a:ea typeface="+mn-lt"/>
                <a:cs typeface="+mn-lt"/>
              </a:rPr>
              <a:t>Demographics</a:t>
            </a:r>
            <a:r>
              <a:rPr lang="en-US" dirty="0">
                <a:ea typeface="+mn-lt"/>
                <a:cs typeface="+mn-lt"/>
              </a:rPr>
              <a:t>: Customer Age, Gender, Marital Status, Education Level, Income Category.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Transaction History</a:t>
            </a:r>
            <a:r>
              <a:rPr lang="en-US" dirty="0">
                <a:ea typeface="+mn-lt"/>
                <a:cs typeface="+mn-lt"/>
              </a:rPr>
              <a:t>: Total Transaction Count, Total Transaction Amount.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Credit Card Information</a:t>
            </a:r>
            <a:r>
              <a:rPr lang="en-US" dirty="0">
                <a:ea typeface="+mn-lt"/>
                <a:cs typeface="+mn-lt"/>
              </a:rPr>
              <a:t>: Credit Limit, Balance, Utilization Ratio.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Target Variable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Attrition_Flag</a:t>
            </a:r>
            <a:r>
              <a:rPr lang="en-US" dirty="0">
                <a:ea typeface="+mn-lt"/>
                <a:cs typeface="+mn-lt"/>
              </a:rPr>
              <a:t> (whether a customer has churned or not).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7F29D-EFDC-8E9E-A85C-26B0F035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27A41-0D71-C158-51AF-4A2BAE63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FA4-DCDA-4D4E-1A2D-E8EAA683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C612-7346-83A0-DCD9-E3FCE64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Initial Inspection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Number of rows and columns.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Data types and null values.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Visualizations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Histograms: Distribution of numerical features.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Count plots: Distribution of categorical features.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Findings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Most customers are in the middle-income category.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Education level has a high percentage of 'Unknown'.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Visual Aids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Bar charts showing distribution of categorical variables.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Histograms for numerical variables.</a:t>
            </a:r>
            <a:endParaRPr lang="en-US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66725-D0C4-E57D-1267-98427B8C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70B5E-CD7A-9B8B-2857-AC76B31F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8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197B1-A658-8A84-E925-8B65C887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Before preprocessing </a:t>
            </a:r>
          </a:p>
        </p:txBody>
      </p:sp>
      <p:pic>
        <p:nvPicPr>
          <p:cNvPr id="6" name="Content Placeholder 5" descr="A group of blue and white bars&#10;&#10;Description automatically generated">
            <a:extLst>
              <a:ext uri="{FF2B5EF4-FFF2-40B4-BE49-F238E27FC236}">
                <a16:creationId xmlns:a16="http://schemas.microsoft.com/office/drawing/2014/main" id="{3E836F39-13D6-000D-6264-7C4B9E86D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965" y="154636"/>
            <a:ext cx="6459363" cy="65607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393B4-59C5-4DD1-72E0-412E0DE8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98BF-8CDD-315E-2FC1-401A7400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8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48D5E80-807C-3146-02FA-5A54D79B6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520" y="250690"/>
            <a:ext cx="8050960" cy="63653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DC7A7-C41E-F4B2-1BD9-20C18979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D264A-0ABD-9F1D-D9CD-4C879EC2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0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EFD8-0314-042A-7FC8-46D72F9E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0569-89C7-803C-3A83-4C982633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Handling Missing Values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Checked for </a:t>
            </a:r>
            <a:r>
              <a:rPr lang="en-US" dirty="0" err="1">
                <a:ea typeface="+mn-lt"/>
                <a:cs typeface="+mn-lt"/>
              </a:rPr>
              <a:t>NaN</a:t>
            </a:r>
            <a:r>
              <a:rPr lang="en-US" dirty="0">
                <a:ea typeface="+mn-lt"/>
                <a:cs typeface="+mn-lt"/>
              </a:rPr>
              <a:t> values and 'Unknown' categories.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Strategies to handle missing data.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Feature Encoding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One-Hot Encoding: Gender, Marital Status.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Label Encoding: Education Level, Income Category, Card Category.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Outlier Detection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Z-score method to identify outliers.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Treatment of outliers: Removal or adjustment.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3CE9B-8CD7-E944-A0E7-87A27B2F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- May 2024, MIU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05BEA-20CB-C7D9-CE36-16A5E870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Predicting Customer Attrition: A Comprehensive Machine Learning Approach</vt:lpstr>
      <vt:lpstr>Content</vt:lpstr>
      <vt:lpstr>Introduction</vt:lpstr>
      <vt:lpstr>Collaboration and Development Environment</vt:lpstr>
      <vt:lpstr>Dataset Description</vt:lpstr>
      <vt:lpstr>Exploratory Data Analysis (EDA)</vt:lpstr>
      <vt:lpstr>Before preprocessing </vt:lpstr>
      <vt:lpstr>PowerPoint Presentation</vt:lpstr>
      <vt:lpstr>Data Preprocessing</vt:lpstr>
      <vt:lpstr>After preprocessing</vt:lpstr>
      <vt:lpstr>PowerPoint Presentation</vt:lpstr>
      <vt:lpstr>Handling Class Imbalance</vt:lpstr>
      <vt:lpstr>PowerPoint Presentation</vt:lpstr>
      <vt:lpstr>Baseline Model</vt:lpstr>
      <vt:lpstr>PowerPoint Presentation</vt:lpstr>
      <vt:lpstr>Confusion Matrix (Logistic Regression)</vt:lpstr>
      <vt:lpstr>PowerPoint Presentation</vt:lpstr>
      <vt:lpstr>Feature Engineering</vt:lpstr>
      <vt:lpstr>PowerPoint Presentation</vt:lpstr>
      <vt:lpstr>Correlation Result</vt:lpstr>
      <vt:lpstr>PowerPoint Presentation</vt:lpstr>
      <vt:lpstr>Model Training and Evaluation</vt:lpstr>
      <vt:lpstr>PowerPoint Presentation</vt:lpstr>
      <vt:lpstr>PowerPoint Presentation</vt:lpstr>
      <vt:lpstr>PowerPoint Presentation</vt:lpstr>
      <vt:lpstr>Confusion Matrix (Gradient Boosting)</vt:lpstr>
      <vt:lpstr>Model Comparison</vt:lpstr>
      <vt:lpstr>Ensemble Learning</vt:lpstr>
      <vt:lpstr>Performance Curves</vt:lpstr>
      <vt:lpstr>PowerPoint Presentation</vt:lpstr>
      <vt:lpstr>PowerPoint Presentation</vt:lpstr>
      <vt:lpstr>PowerPoint Presentation</vt:lpstr>
      <vt:lpstr>Advanced Techniques</vt:lpstr>
      <vt:lpstr>PowerPoint Presentation</vt:lpstr>
      <vt:lpstr>Final Report and Documentation </vt:lpstr>
      <vt:lpstr>Discussion Time :)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393</cp:revision>
  <dcterms:created xsi:type="dcterms:W3CDTF">2024-05-22T18:48:24Z</dcterms:created>
  <dcterms:modified xsi:type="dcterms:W3CDTF">2024-05-23T14:21:42Z</dcterms:modified>
</cp:coreProperties>
</file>