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996" r:id="rId1"/>
  </p:sldMasterIdLst>
  <p:notesMasterIdLst>
    <p:notesMasterId r:id="rId44"/>
  </p:notesMasterIdLst>
  <p:sldIdLst>
    <p:sldId id="350" r:id="rId2"/>
    <p:sldId id="383" r:id="rId3"/>
    <p:sldId id="388" r:id="rId4"/>
    <p:sldId id="389" r:id="rId5"/>
    <p:sldId id="304" r:id="rId6"/>
    <p:sldId id="390" r:id="rId7"/>
    <p:sldId id="306" r:id="rId8"/>
    <p:sldId id="394" r:id="rId9"/>
    <p:sldId id="366" r:id="rId10"/>
    <p:sldId id="319" r:id="rId11"/>
    <p:sldId id="391" r:id="rId12"/>
    <p:sldId id="392" r:id="rId13"/>
    <p:sldId id="309" r:id="rId14"/>
    <p:sldId id="352" r:id="rId15"/>
    <p:sldId id="353" r:id="rId16"/>
    <p:sldId id="354" r:id="rId17"/>
    <p:sldId id="355" r:id="rId18"/>
    <p:sldId id="362" r:id="rId19"/>
    <p:sldId id="317" r:id="rId20"/>
    <p:sldId id="335" r:id="rId21"/>
    <p:sldId id="358" r:id="rId22"/>
    <p:sldId id="336" r:id="rId23"/>
    <p:sldId id="367" r:id="rId24"/>
    <p:sldId id="368" r:id="rId25"/>
    <p:sldId id="377" r:id="rId26"/>
    <p:sldId id="378" r:id="rId27"/>
    <p:sldId id="369" r:id="rId28"/>
    <p:sldId id="370" r:id="rId29"/>
    <p:sldId id="386" r:id="rId30"/>
    <p:sldId id="371" r:id="rId31"/>
    <p:sldId id="375" r:id="rId32"/>
    <p:sldId id="376" r:id="rId33"/>
    <p:sldId id="379" r:id="rId34"/>
    <p:sldId id="397" r:id="rId35"/>
    <p:sldId id="395" r:id="rId36"/>
    <p:sldId id="398" r:id="rId37"/>
    <p:sldId id="400" r:id="rId38"/>
    <p:sldId id="399" r:id="rId39"/>
    <p:sldId id="360" r:id="rId40"/>
    <p:sldId id="332" r:id="rId41"/>
    <p:sldId id="396" r:id="rId42"/>
    <p:sldId id="364" r:id="rId43"/>
  </p:sldIdLst>
  <p:sldSz cx="9144000" cy="6858000" type="screen4x3"/>
  <p:notesSz cx="7772400" cy="10058400"/>
  <p:embeddedFontLst>
    <p:embeddedFont>
      <p:font typeface="Tw Cen MT" panose="020B0602020104020603" pitchFamily="34" charset="0"/>
      <p:regular r:id="rId45"/>
      <p:bold r:id="rId46"/>
      <p:italic r:id="rId47"/>
      <p:boldItalic r:id="rId48"/>
    </p:embeddedFont>
    <p:embeddedFont>
      <p:font typeface="Cambria Math" panose="02040503050406030204" pitchFamily="18" charset="0"/>
      <p:regular r:id="rId49"/>
    </p:embeddedFont>
    <p:embeddedFont>
      <p:font typeface="Levenim MT" panose="02010502060101010101" pitchFamily="2" charset="-79"/>
      <p:regular r:id="rId50"/>
      <p:bold r:id="rId51"/>
    </p:embeddedFont>
    <p:embeddedFont>
      <p:font typeface="Century Gothic" panose="020B0502020202020204" pitchFamily="34" charset="0"/>
      <p:regular r:id="rId52"/>
      <p:bold r:id="rId53"/>
      <p:italic r:id="rId54"/>
      <p:boldItalic r:id="rId55"/>
    </p:embeddedFont>
    <p:embeddedFont>
      <p:font typeface="Book Antiqua" panose="02040602050305030304" pitchFamily="18" charset="0"/>
      <p:regular r:id="rId56"/>
      <p:bold r:id="rId57"/>
      <p:italic r:id="rId58"/>
      <p:boldItalic r:id="rId59"/>
    </p:embeddedFont>
  </p:embeddedFontLst>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5pPr>
    <a:lvl6pPr marL="2286000" algn="r" defTabSz="914400" rtl="1" eaLnBrk="1" latinLnBrk="0" hangingPunct="1">
      <a:defRPr kern="1200">
        <a:solidFill>
          <a:schemeClr val="bg1"/>
        </a:solidFill>
        <a:latin typeface="Arial" pitchFamily="34" charset="0"/>
        <a:ea typeface="+mn-ea"/>
        <a:cs typeface="+mn-cs"/>
      </a:defRPr>
    </a:lvl6pPr>
    <a:lvl7pPr marL="2743200" algn="r" defTabSz="914400" rtl="1" eaLnBrk="1" latinLnBrk="0" hangingPunct="1">
      <a:defRPr kern="1200">
        <a:solidFill>
          <a:schemeClr val="bg1"/>
        </a:solidFill>
        <a:latin typeface="Arial" pitchFamily="34" charset="0"/>
        <a:ea typeface="+mn-ea"/>
        <a:cs typeface="+mn-cs"/>
      </a:defRPr>
    </a:lvl7pPr>
    <a:lvl8pPr marL="3200400" algn="r" defTabSz="914400" rtl="1" eaLnBrk="1" latinLnBrk="0" hangingPunct="1">
      <a:defRPr kern="1200">
        <a:solidFill>
          <a:schemeClr val="bg1"/>
        </a:solidFill>
        <a:latin typeface="Arial" pitchFamily="34" charset="0"/>
        <a:ea typeface="+mn-ea"/>
        <a:cs typeface="+mn-cs"/>
      </a:defRPr>
    </a:lvl8pPr>
    <a:lvl9pPr marL="3657600" algn="r" defTabSz="914400" rtl="1" eaLnBrk="1" latinLnBrk="0" hangingPunct="1">
      <a:defRPr kern="1200">
        <a:solidFill>
          <a:schemeClr val="bg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50"/>
    <a:srgbClr val="FFFF99"/>
    <a:srgbClr val="00B0F0"/>
    <a:srgbClr val="003A1A"/>
    <a:srgbClr val="7DDDFF"/>
    <a:srgbClr val="B7E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57" autoAdjust="0"/>
    <p:restoredTop sz="98150" autoAdjust="0"/>
  </p:normalViewPr>
  <p:slideViewPr>
    <p:cSldViewPr>
      <p:cViewPr>
        <p:scale>
          <a:sx n="100" d="100"/>
          <a:sy n="100" d="100"/>
        </p:scale>
        <p:origin x="-72" y="186"/>
      </p:cViewPr>
      <p:guideLst>
        <p:guide orient="horz" pos="2160"/>
        <p:guide pos="2880"/>
      </p:guideLst>
    </p:cSldViewPr>
  </p:slideViewPr>
  <p:outlineViewPr>
    <p:cViewPr varScale="1">
      <p:scale>
        <a:sx n="170" d="200"/>
        <a:sy n="170" d="200"/>
      </p:scale>
      <p:origin x="0" y="384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9" d="100"/>
          <a:sy n="79" d="100"/>
        </p:scale>
        <p:origin x="-126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3" name="AutoShape 6"/>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4" name="AutoShape 7"/>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5" name="AutoShape 8"/>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6" name="AutoShape 9"/>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7" name="AutoShape 10"/>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8" name="AutoShape 1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9" name="AutoShape 1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0" name="AutoShape 1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1" name="AutoShape 1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2" name="AutoShape 1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3" name="AutoShape 16"/>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4" name="AutoShape 17"/>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5" name="AutoShape 18"/>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6" name="AutoShape 19"/>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7" name="AutoShape 20"/>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8" name="AutoShape 2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9" name="AutoShape 2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0" name="AutoShape 2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1" name="AutoShape 2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2" name="AutoShape 2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3" name="AutoShape 26"/>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4" name="AutoShape 27"/>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5" name="AutoShape 28"/>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6" name="AutoShape 29"/>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7" name="AutoShape 30"/>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8" name="AutoShape 3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9" name="AutoShape 3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0" name="AutoShape 3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1" name="AutoShape 3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2" name="AutoShape 3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3" name="AutoShape 36"/>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4" name="AutoShape 37"/>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5" name="Rectangle 38"/>
          <p:cNvSpPr>
            <a:spLocks noGrp="1" noRot="1" noChangeAspect="1" noChangeArrowheads="1"/>
          </p:cNvSpPr>
          <p:nvPr>
            <p:ph type="sldImg"/>
          </p:nvPr>
        </p:nvSpPr>
        <p:spPr bwMode="auto">
          <a:xfrm>
            <a:off x="1371600" y="763588"/>
            <a:ext cx="4968875" cy="371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87" name="Rectangle 39"/>
          <p:cNvSpPr>
            <a:spLocks noGrp="1" noChangeArrowheads="1"/>
          </p:cNvSpPr>
          <p:nvPr>
            <p:ph type="body"/>
          </p:nvPr>
        </p:nvSpPr>
        <p:spPr bwMode="auto">
          <a:xfrm>
            <a:off x="777875" y="4776788"/>
            <a:ext cx="6157913" cy="446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he-IL" noProof="0" smtClean="0"/>
          </a:p>
        </p:txBody>
      </p:sp>
      <p:sp>
        <p:nvSpPr>
          <p:cNvPr id="34857" name="Text Box 40"/>
          <p:cNvSpPr txBox="1">
            <a:spLocks noChangeArrowheads="1"/>
          </p:cNvSpPr>
          <p:nvPr/>
        </p:nvSpPr>
        <p:spPr bwMode="auto">
          <a:xfrm>
            <a:off x="0" y="0"/>
            <a:ext cx="33591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8" name="Text Box 41"/>
          <p:cNvSpPr txBox="1">
            <a:spLocks noChangeArrowheads="1"/>
          </p:cNvSpPr>
          <p:nvPr/>
        </p:nvSpPr>
        <p:spPr bwMode="auto">
          <a:xfrm>
            <a:off x="4398963" y="0"/>
            <a:ext cx="33591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9" name="Text Box 42"/>
          <p:cNvSpPr txBox="1">
            <a:spLocks noChangeArrowheads="1"/>
          </p:cNvSpPr>
          <p:nvPr/>
        </p:nvSpPr>
        <p:spPr bwMode="auto">
          <a:xfrm>
            <a:off x="0" y="9555163"/>
            <a:ext cx="33591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2091" name="Rectangle 43"/>
          <p:cNvSpPr>
            <a:spLocks noGrp="1" noChangeArrowheads="1"/>
          </p:cNvSpPr>
          <p:nvPr>
            <p:ph type="sldNum"/>
          </p:nvPr>
        </p:nvSpPr>
        <p:spPr bwMode="auto">
          <a:xfrm>
            <a:off x="4398963" y="9555163"/>
            <a:ext cx="331311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8" charset="0"/>
                <a:ea typeface="DejaVu Sans" pitchFamily="32" charset="0"/>
                <a:cs typeface="DejaVu Sans" pitchFamily="32" charset="0"/>
              </a:defRPr>
            </a:lvl1pPr>
          </a:lstStyle>
          <a:p>
            <a:fld id="{FE35BE52-774D-41FD-85A7-452CB6D53426}" type="slidenum">
              <a:rPr lang="he-IL" altLang="he-IL"/>
              <a:pPr/>
              <a:t>‹#›</a:t>
            </a:fld>
            <a:endParaRPr lang="en-US" altLang="he-IL"/>
          </a:p>
        </p:txBody>
      </p:sp>
    </p:spTree>
    <p:extLst>
      <p:ext uri="{BB962C8B-B14F-4D97-AF65-F5344CB8AC3E}">
        <p14:creationId xmlns:p14="http://schemas.microsoft.com/office/powerpoint/2010/main" val="46091768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4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eaLnBrk="1"/>
            <a:fld id="{899B0826-88A3-40B1-A9DF-026F01B7CBB9}" type="slidenum">
              <a:rPr lang="he-IL" altLang="he-IL">
                <a:solidFill>
                  <a:srgbClr val="000000"/>
                </a:solidFill>
                <a:latin typeface="Times New Roman" pitchFamily="18" charset="0"/>
              </a:rPr>
              <a:pPr eaLnBrk="1"/>
              <a:t>1</a:t>
            </a:fld>
            <a:endParaRPr lang="en-US" altLang="he-IL">
              <a:solidFill>
                <a:srgbClr val="000000"/>
              </a:solidFill>
              <a:latin typeface="Times New Roman" pitchFamily="18" charset="0"/>
            </a:endParaRPr>
          </a:p>
        </p:txBody>
      </p:sp>
      <p:sp>
        <p:nvSpPr>
          <p:cNvPr id="35843" name="Text Box 1"/>
          <p:cNvSpPr txBox="1">
            <a:spLocks noChangeArrowheads="1"/>
          </p:cNvSpPr>
          <p:nvPr/>
        </p:nvSpPr>
        <p:spPr bwMode="auto">
          <a:xfrm>
            <a:off x="4398963" y="9555163"/>
            <a:ext cx="331311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91F37071-47F1-4416-B841-5CCEE0D8C5A0}"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4" name="Text Box 2"/>
          <p:cNvSpPr txBox="1">
            <a:spLocks noChangeArrowheads="1"/>
          </p:cNvSpPr>
          <p:nvPr/>
        </p:nvSpPr>
        <p:spPr bwMode="auto">
          <a:xfrm>
            <a:off x="4398963" y="9555163"/>
            <a:ext cx="3314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8ED15B3F-5ECA-446F-9B68-65A2309B1F4C}"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5" name="Text Box 3"/>
          <p:cNvSpPr txBox="1">
            <a:spLocks noChangeArrowheads="1"/>
          </p:cNvSpPr>
          <p:nvPr/>
        </p:nvSpPr>
        <p:spPr bwMode="auto">
          <a:xfrm>
            <a:off x="4398963" y="9555163"/>
            <a:ext cx="33242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1E94DF0B-3CA4-4F28-BD6E-A4D37F35A081}"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6" name="Text Box 4"/>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904423F0-EC14-4D25-8A17-660F70FD06F8}"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7" name="Text Box 5"/>
          <p:cNvSpPr txBox="1">
            <a:spLocks noChangeArrowheads="1"/>
          </p:cNvSpPr>
          <p:nvPr/>
        </p:nvSpPr>
        <p:spPr bwMode="auto">
          <a:xfrm>
            <a:off x="4398963" y="9555163"/>
            <a:ext cx="332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DF4394AE-CBD2-4BB0-ABDE-96FF40EEEF37}"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8" name="Text Box 6"/>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0F08278B-69D2-4A97-86FA-9FCF93A16403}"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9" name="Text Box 7"/>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807B8680-D7A1-496E-BCDF-44975E7E35E7}"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50" name="Text Box 8"/>
          <p:cNvSpPr txBox="1">
            <a:spLocks noChangeArrowheads="1"/>
          </p:cNvSpPr>
          <p:nvPr/>
        </p:nvSpPr>
        <p:spPr bwMode="auto">
          <a:xfrm>
            <a:off x="4398963" y="9555163"/>
            <a:ext cx="3338512"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255E3746-F7B3-4512-BF48-FA72857B9CC4}"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51" name="Text Box 9"/>
          <p:cNvSpPr txBox="1">
            <a:spLocks noChangeArrowheads="1"/>
          </p:cNvSpPr>
          <p:nvPr/>
        </p:nvSpPr>
        <p:spPr bwMode="auto">
          <a:xfrm>
            <a:off x="4398963" y="9555163"/>
            <a:ext cx="33591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2449DE01-DD59-4964-8480-2C28C445D6C7}"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52" name="Rectangle 10"/>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53" name="Text Box 11"/>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5854" name="Text Box 12"/>
          <p:cNvSpPr txBox="1">
            <a:spLocks noChangeArrowheads="1"/>
          </p:cNvSpPr>
          <p:nvPr/>
        </p:nvSpPr>
        <p:spPr bwMode="auto">
          <a:xfrm>
            <a:off x="777875" y="4776788"/>
            <a:ext cx="6172200" cy="447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2" name="Notes Placeholder 1"/>
          <p:cNvSpPr>
            <a:spLocks noGrp="1"/>
          </p:cNvSpPr>
          <p:nvPr>
            <p:ph type="body" idx="1"/>
          </p:nvPr>
        </p:nvSpPr>
        <p:spPr/>
        <p:txBody>
          <a:bodyPr/>
          <a:lstStyle/>
          <a:p>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25" y="763588"/>
            <a:ext cx="4949825" cy="3711575"/>
          </a:xfrm>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idx="10"/>
          </p:nvPr>
        </p:nvSpPr>
        <p:spPr/>
        <p:txBody>
          <a:bodyPr/>
          <a:lstStyle/>
          <a:p>
            <a:fld id="{FE35BE52-774D-41FD-85A7-452CB6D53426}" type="slidenum">
              <a:rPr lang="he-IL" altLang="he-IL" smtClean="0"/>
              <a:pPr/>
              <a:t>2</a:t>
            </a:fld>
            <a:endParaRPr lang="en-US" altLang="he-IL"/>
          </a:p>
        </p:txBody>
      </p:sp>
    </p:spTree>
    <p:extLst>
      <p:ext uri="{BB962C8B-B14F-4D97-AF65-F5344CB8AC3E}">
        <p14:creationId xmlns:p14="http://schemas.microsoft.com/office/powerpoint/2010/main" val="34855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25" y="763588"/>
            <a:ext cx="4949825" cy="3711575"/>
          </a:xfrm>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idx="10"/>
          </p:nvPr>
        </p:nvSpPr>
        <p:spPr/>
        <p:txBody>
          <a:bodyPr/>
          <a:lstStyle/>
          <a:p>
            <a:fld id="{FE35BE52-774D-41FD-85A7-452CB6D53426}" type="slidenum">
              <a:rPr lang="he-IL" altLang="he-IL" smtClean="0"/>
              <a:pPr/>
              <a:t>3</a:t>
            </a:fld>
            <a:endParaRPr lang="en-US" altLang="he-IL"/>
          </a:p>
        </p:txBody>
      </p:sp>
    </p:spTree>
    <p:extLst>
      <p:ext uri="{BB962C8B-B14F-4D97-AF65-F5344CB8AC3E}">
        <p14:creationId xmlns:p14="http://schemas.microsoft.com/office/powerpoint/2010/main" val="34855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25" y="763588"/>
            <a:ext cx="4949825" cy="3711575"/>
          </a:xfrm>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idx="10"/>
          </p:nvPr>
        </p:nvSpPr>
        <p:spPr/>
        <p:txBody>
          <a:bodyPr/>
          <a:lstStyle/>
          <a:p>
            <a:fld id="{FE35BE52-774D-41FD-85A7-452CB6D53426}" type="slidenum">
              <a:rPr lang="he-IL" altLang="he-IL" smtClean="0"/>
              <a:pPr/>
              <a:t>4</a:t>
            </a:fld>
            <a:endParaRPr lang="en-US" altLang="he-IL"/>
          </a:p>
        </p:txBody>
      </p:sp>
    </p:spTree>
    <p:extLst>
      <p:ext uri="{BB962C8B-B14F-4D97-AF65-F5344CB8AC3E}">
        <p14:creationId xmlns:p14="http://schemas.microsoft.com/office/powerpoint/2010/main" val="348551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381125" y="763588"/>
            <a:ext cx="4949825" cy="3711575"/>
          </a:xfrm>
        </p:spPr>
      </p:sp>
      <p:sp>
        <p:nvSpPr>
          <p:cNvPr id="37891" name="Notes Placeholder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endParaRPr lang="he-IL" altLang="he-IL" smtClean="0"/>
          </a:p>
        </p:txBody>
      </p:sp>
      <p:sp>
        <p:nvSpPr>
          <p:cNvPr id="37892" name="Slide Number Placeholder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eaLnBrk="1"/>
            <a:fld id="{62CD53B3-9E3F-4B98-BAF9-770650C943C0}" type="slidenum">
              <a:rPr lang="he-IL" altLang="he-IL">
                <a:solidFill>
                  <a:srgbClr val="000000"/>
                </a:solidFill>
                <a:latin typeface="Times New Roman" pitchFamily="18" charset="0"/>
              </a:rPr>
              <a:pPr eaLnBrk="1"/>
              <a:t>5</a:t>
            </a:fld>
            <a:endParaRPr lang="en-US" altLang="he-IL">
              <a:solidFill>
                <a:srgbClr val="000000"/>
              </a:solidFill>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25" y="763588"/>
            <a:ext cx="4949825" cy="3711575"/>
          </a:xfrm>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idx="10"/>
          </p:nvPr>
        </p:nvSpPr>
        <p:spPr/>
        <p:txBody>
          <a:bodyPr/>
          <a:lstStyle/>
          <a:p>
            <a:fld id="{FE35BE52-774D-41FD-85A7-452CB6D53426}" type="slidenum">
              <a:rPr lang="he-IL" altLang="he-IL" smtClean="0"/>
              <a:pPr/>
              <a:t>6</a:t>
            </a:fld>
            <a:endParaRPr lang="en-US" altLang="he-IL"/>
          </a:p>
        </p:txBody>
      </p:sp>
    </p:spTree>
    <p:extLst>
      <p:ext uri="{BB962C8B-B14F-4D97-AF65-F5344CB8AC3E}">
        <p14:creationId xmlns:p14="http://schemas.microsoft.com/office/powerpoint/2010/main" val="34855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381125" y="763588"/>
            <a:ext cx="4949825" cy="3711575"/>
          </a:xfrm>
        </p:spPr>
      </p:sp>
      <p:sp>
        <p:nvSpPr>
          <p:cNvPr id="37891" name="Notes Placeholder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endParaRPr lang="he-IL" altLang="he-IL" smtClean="0"/>
          </a:p>
        </p:txBody>
      </p:sp>
      <p:sp>
        <p:nvSpPr>
          <p:cNvPr id="37892" name="Slide Number Placeholder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eaLnBrk="1"/>
            <a:fld id="{62CD53B3-9E3F-4B98-BAF9-770650C943C0}" type="slidenum">
              <a:rPr lang="he-IL" altLang="he-IL">
                <a:solidFill>
                  <a:srgbClr val="000000"/>
                </a:solidFill>
                <a:latin typeface="Times New Roman" pitchFamily="18" charset="0"/>
              </a:rPr>
              <a:pPr eaLnBrk="1"/>
              <a:t>8</a:t>
            </a:fld>
            <a:endParaRPr lang="en-US" altLang="he-IL">
              <a:solidFill>
                <a:srgbClr val="000000"/>
              </a:solidFill>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45"/>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eaLnBrk="1"/>
            <a:fld id="{1E2F02D9-1C93-4D47-ABF6-1037CFD4ED0D}" type="slidenum">
              <a:rPr lang="he-IL" altLang="he-IL">
                <a:solidFill>
                  <a:srgbClr val="000000"/>
                </a:solidFill>
                <a:latin typeface="Times New Roman" pitchFamily="18" charset="0"/>
              </a:rPr>
              <a:pPr eaLnBrk="1"/>
              <a:t>25</a:t>
            </a:fld>
            <a:endParaRPr lang="en-US" altLang="he-IL">
              <a:solidFill>
                <a:srgbClr val="000000"/>
              </a:solidFill>
              <a:latin typeface="Times New Roman" pitchFamily="18" charset="0"/>
            </a:endParaRPr>
          </a:p>
        </p:txBody>
      </p:sp>
      <p:sp>
        <p:nvSpPr>
          <p:cNvPr id="38915" name="Rectangle 1"/>
          <p:cNvSpPr>
            <a:spLocks noGrp="1" noRot="1" noChangeAspect="1" noChangeArrowheads="1" noTextEdit="1"/>
          </p:cNvSpPr>
          <p:nvPr>
            <p:ph type="sldImg"/>
          </p:nvPr>
        </p:nvSpPr>
        <p:spPr>
          <a:xfrm>
            <a:off x="1381125" y="763588"/>
            <a:ext cx="4949825" cy="37115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p:cNvSpPr txBox="1">
            <a:spLocks noChangeArrowheads="1"/>
          </p:cNvSpPr>
          <p:nvPr/>
        </p:nvSpPr>
        <p:spPr bwMode="auto">
          <a:xfrm>
            <a:off x="777875" y="4776788"/>
            <a:ext cx="6157913" cy="446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381125" y="763588"/>
            <a:ext cx="4949825" cy="3711575"/>
          </a:xfrm>
        </p:spPr>
      </p:sp>
      <p:sp>
        <p:nvSpPr>
          <p:cNvPr id="40963" name="Notes Placeholder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endParaRPr lang="en-US" altLang="he-IL" smtClean="0"/>
          </a:p>
        </p:txBody>
      </p:sp>
      <p:sp>
        <p:nvSpPr>
          <p:cNvPr id="40964" name="Slide Number Placeholder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eaLnBrk="1"/>
            <a:fld id="{191EDEF8-7929-4C47-B9A2-D2FDFAFCDA78}" type="slidenum">
              <a:rPr lang="en-US" altLang="he-IL">
                <a:solidFill>
                  <a:srgbClr val="000000"/>
                </a:solidFill>
                <a:latin typeface="Times New Roman" pitchFamily="18" charset="0"/>
              </a:rPr>
              <a:pPr eaLnBrk="1"/>
              <a:t>42</a:t>
            </a:fld>
            <a:endParaRPr lang="en-US" altLang="he-IL">
              <a:solidFill>
                <a:srgbClr val="000000"/>
              </a:solidFill>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7712075" y="3136900"/>
            <a:ext cx="911225" cy="207486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446088" y="3055938"/>
            <a:ext cx="694690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41338" y="4559300"/>
            <a:ext cx="675640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539750" y="3140075"/>
            <a:ext cx="6759575" cy="207645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
        <p:nvSpPr>
          <p:cNvPr id="12" name="Date Placeholder 3"/>
          <p:cNvSpPr>
            <a:spLocks noGrp="1"/>
          </p:cNvSpPr>
          <p:nvPr>
            <p:ph type="dt" sz="half" idx="10"/>
          </p:nvPr>
        </p:nvSpPr>
        <p:spPr/>
        <p:txBody>
          <a:bodyPr/>
          <a:lstStyle>
            <a:lvl1pPr>
              <a:defRPr/>
            </a:lvl1pPr>
          </a:lstStyle>
          <a:p>
            <a:pPr>
              <a:defRPr/>
            </a:pPr>
            <a:fld id="{540DDC67-BCA9-4560-B2F7-5888F6460EF5}" type="datetimeFigureOut">
              <a:rPr lang="he-IL"/>
              <a:pPr>
                <a:defRPr/>
              </a:pPr>
              <a:t>כ"א/אב/תשע"ו</a:t>
            </a:fld>
            <a:endParaRPr lang="he-IL"/>
          </a:p>
        </p:txBody>
      </p:sp>
      <p:sp>
        <p:nvSpPr>
          <p:cNvPr id="13" name="Footer Placeholder 4"/>
          <p:cNvSpPr>
            <a:spLocks noGrp="1"/>
          </p:cNvSpPr>
          <p:nvPr>
            <p:ph type="ftr" sz="quarter" idx="11"/>
          </p:nvPr>
        </p:nvSpPr>
        <p:spPr/>
        <p:txBody>
          <a:bodyPr/>
          <a:lstStyle>
            <a:lvl1pPr>
              <a:defRPr/>
            </a:lvl1pPr>
          </a:lstStyle>
          <a:p>
            <a:pPr>
              <a:defRPr/>
            </a:pPr>
            <a:endParaRPr lang="he-IL"/>
          </a:p>
        </p:txBody>
      </p:sp>
      <p:sp>
        <p:nvSpPr>
          <p:cNvPr id="14" name="Slide Number Placeholder 5"/>
          <p:cNvSpPr>
            <a:spLocks noGrp="1"/>
          </p:cNvSpPr>
          <p:nvPr>
            <p:ph type="sldNum" sz="quarter" idx="12"/>
          </p:nvPr>
        </p:nvSpPr>
        <p:spPr>
          <a:xfrm>
            <a:off x="7786688" y="4625975"/>
            <a:ext cx="762000" cy="457200"/>
          </a:xfrm>
        </p:spPr>
        <p:txBody>
          <a:bodyPr/>
          <a:lstStyle>
            <a:lvl1pPr algn="ctr">
              <a:defRPr sz="2800">
                <a:solidFill>
                  <a:schemeClr val="accent1">
                    <a:lumMod val="50000"/>
                  </a:schemeClr>
                </a:solidFill>
              </a:defRPr>
            </a:lvl1pPr>
          </a:lstStyle>
          <a:p>
            <a:pPr>
              <a:defRPr/>
            </a:pPr>
            <a:fld id="{BA2C3619-7868-4673-AE31-4F6DE3CDA52C}" type="slidenum">
              <a:rPr lang="he-IL"/>
              <a:pPr>
                <a:defRPr/>
              </a:pPr>
              <a:t>‹#›</a:t>
            </a:fld>
            <a:endParaRPr lang="he-IL"/>
          </a:p>
        </p:txBody>
      </p:sp>
    </p:spTree>
    <p:extLst>
      <p:ext uri="{BB962C8B-B14F-4D97-AF65-F5344CB8AC3E}">
        <p14:creationId xmlns:p14="http://schemas.microsoft.com/office/powerpoint/2010/main" val="286232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4F85203-BAE8-4358-AB88-D355C477257E}" type="datetimeFigureOut">
              <a:rPr lang="he-IL"/>
              <a:pPr>
                <a:defRPr/>
              </a:pPr>
              <a:t>כ"א/אב/תשע"ו</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370FB154-6539-4B09-AC67-AC8BCCB97CBF}" type="slidenum">
              <a:rPr lang="he-IL"/>
              <a:pPr>
                <a:defRPr/>
              </a:pPr>
              <a:t>‹#›</a:t>
            </a:fld>
            <a:endParaRPr lang="he-IL"/>
          </a:p>
        </p:txBody>
      </p:sp>
    </p:spTree>
    <p:extLst>
      <p:ext uri="{BB962C8B-B14F-4D97-AF65-F5344CB8AC3E}">
        <p14:creationId xmlns:p14="http://schemas.microsoft.com/office/powerpoint/2010/main" val="308941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6861175" y="228600"/>
            <a:ext cx="1860550" cy="6122988"/>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hangingPunct="1">
              <a:defRPr/>
            </a:pPr>
            <a:endParaRPr lang="en-US"/>
          </a:p>
        </p:txBody>
      </p:sp>
      <p:sp>
        <p:nvSpPr>
          <p:cNvPr id="5" name="Rectangle 4"/>
          <p:cNvSpPr/>
          <p:nvPr/>
        </p:nvSpPr>
        <p:spPr>
          <a:xfrm>
            <a:off x="6954838" y="350838"/>
            <a:ext cx="1673225" cy="587692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987A44F0-960F-4F2B-B7FC-15AC48FA50C7}" type="datetimeFigureOut">
              <a:rPr lang="he-IL"/>
              <a:pPr>
                <a:defRPr/>
              </a:pPr>
              <a:t>כ"א/אב/תשע"ו</a:t>
            </a:fld>
            <a:endParaRPr lang="he-IL"/>
          </a:p>
        </p:txBody>
      </p:sp>
      <p:sp>
        <p:nvSpPr>
          <p:cNvPr id="7" name="Footer Placeholder 4"/>
          <p:cNvSpPr>
            <a:spLocks noGrp="1"/>
          </p:cNvSpPr>
          <p:nvPr>
            <p:ph type="ftr" sz="quarter" idx="11"/>
          </p:nvPr>
        </p:nvSpPr>
        <p:spPr/>
        <p:txBody>
          <a:bodyPr/>
          <a:lstStyle>
            <a:lvl1pPr>
              <a:defRPr/>
            </a:lvl1pPr>
          </a:lstStyle>
          <a:p>
            <a:pPr>
              <a:defRPr/>
            </a:pPr>
            <a:endParaRPr lang="he-IL"/>
          </a:p>
        </p:txBody>
      </p:sp>
      <p:sp>
        <p:nvSpPr>
          <p:cNvPr id="8" name="Slide Number Placeholder 5"/>
          <p:cNvSpPr>
            <a:spLocks noGrp="1"/>
          </p:cNvSpPr>
          <p:nvPr>
            <p:ph type="sldNum" sz="quarter" idx="12"/>
          </p:nvPr>
        </p:nvSpPr>
        <p:spPr/>
        <p:txBody>
          <a:bodyPr/>
          <a:lstStyle>
            <a:lvl1pPr>
              <a:defRPr/>
            </a:lvl1pPr>
          </a:lstStyle>
          <a:p>
            <a:pPr>
              <a:defRPr/>
            </a:pPr>
            <a:fld id="{C05B4A1B-1F04-4CA5-8BCB-7E52F7AD480E}" type="slidenum">
              <a:rPr lang="he-IL"/>
              <a:pPr>
                <a:defRPr/>
              </a:pPr>
              <a:t>‹#›</a:t>
            </a:fld>
            <a:endParaRPr lang="he-IL"/>
          </a:p>
        </p:txBody>
      </p:sp>
    </p:spTree>
    <p:extLst>
      <p:ext uri="{BB962C8B-B14F-4D97-AF65-F5344CB8AC3E}">
        <p14:creationId xmlns:p14="http://schemas.microsoft.com/office/powerpoint/2010/main" val="363946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84F3C9-AD08-4C07-944B-6358BF58BE13}" type="datetimeFigureOut">
              <a:rPr lang="he-IL"/>
              <a:pPr>
                <a:defRPr/>
              </a:pPr>
              <a:t>כ"א/אב/תשע"ו</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8EDDCBDA-4FE7-4EA4-BAFD-C5A68652D91B}" type="slidenum">
              <a:rPr lang="he-IL"/>
              <a:pPr>
                <a:defRPr/>
              </a:pPr>
              <a:t>‹#›</a:t>
            </a:fld>
            <a:endParaRPr lang="he-IL"/>
          </a:p>
        </p:txBody>
      </p:sp>
    </p:spTree>
    <p:extLst>
      <p:ext uri="{BB962C8B-B14F-4D97-AF65-F5344CB8AC3E}">
        <p14:creationId xmlns:p14="http://schemas.microsoft.com/office/powerpoint/2010/main" val="312304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68325" y="3048000"/>
            <a:ext cx="803275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676275" y="4541838"/>
            <a:ext cx="781685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76275" y="3124200"/>
            <a:ext cx="7816850" cy="2078038"/>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Date Placeholder 3"/>
          <p:cNvSpPr>
            <a:spLocks noGrp="1"/>
          </p:cNvSpPr>
          <p:nvPr>
            <p:ph type="dt" sz="half" idx="10"/>
          </p:nvPr>
        </p:nvSpPr>
        <p:spPr/>
        <p:txBody>
          <a:bodyPr/>
          <a:lstStyle>
            <a:lvl1pPr>
              <a:defRPr/>
            </a:lvl1pPr>
          </a:lstStyle>
          <a:p>
            <a:pPr>
              <a:defRPr/>
            </a:pPr>
            <a:fld id="{009FF7E0-6DDD-4A67-BD26-E23F0D62B288}" type="datetimeFigureOut">
              <a:rPr lang="he-IL"/>
              <a:pPr>
                <a:defRPr/>
              </a:pPr>
              <a:t>כ"א/אב/תשע"ו</a:t>
            </a:fld>
            <a:endParaRPr lang="he-IL"/>
          </a:p>
        </p:txBody>
      </p:sp>
      <p:sp>
        <p:nvSpPr>
          <p:cNvPr id="11" name="Footer Placeholder 4"/>
          <p:cNvSpPr>
            <a:spLocks noGrp="1"/>
          </p:cNvSpPr>
          <p:nvPr>
            <p:ph type="ftr" sz="quarter" idx="11"/>
          </p:nvPr>
        </p:nvSpPr>
        <p:spPr/>
        <p:txBody>
          <a:bodyPr/>
          <a:lstStyle>
            <a:lvl1pPr>
              <a:defRPr/>
            </a:lvl1pPr>
          </a:lstStyle>
          <a:p>
            <a:pPr>
              <a:defRPr/>
            </a:pPr>
            <a:endParaRPr lang="he-IL"/>
          </a:p>
        </p:txBody>
      </p:sp>
      <p:sp>
        <p:nvSpPr>
          <p:cNvPr id="12" name="Slide Number Placeholder 5"/>
          <p:cNvSpPr>
            <a:spLocks noGrp="1"/>
          </p:cNvSpPr>
          <p:nvPr>
            <p:ph type="sldNum" sz="quarter" idx="12"/>
          </p:nvPr>
        </p:nvSpPr>
        <p:spPr/>
        <p:txBody>
          <a:bodyPr/>
          <a:lstStyle>
            <a:lvl1pPr>
              <a:defRPr/>
            </a:lvl1pPr>
          </a:lstStyle>
          <a:p>
            <a:pPr>
              <a:defRPr/>
            </a:pPr>
            <a:fld id="{3086D287-FF8E-4991-A5EB-AE67021B7C15}" type="slidenum">
              <a:rPr lang="he-IL"/>
              <a:pPr>
                <a:defRPr/>
              </a:pPr>
              <a:t>‹#›</a:t>
            </a:fld>
            <a:endParaRPr lang="he-IL"/>
          </a:p>
        </p:txBody>
      </p:sp>
    </p:spTree>
    <p:extLst>
      <p:ext uri="{BB962C8B-B14F-4D97-AF65-F5344CB8AC3E}">
        <p14:creationId xmlns:p14="http://schemas.microsoft.com/office/powerpoint/2010/main" val="20287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164922B-0637-46C5-B24F-8EF749BE65E0}" type="datetimeFigureOut">
              <a:rPr lang="he-IL"/>
              <a:pPr>
                <a:defRPr/>
              </a:pPr>
              <a:t>כ"א/אב/תשע"ו</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D6C7D375-2FDF-469A-9E81-982905C11452}" type="slidenum">
              <a:rPr lang="he-IL"/>
              <a:pPr>
                <a:defRPr/>
              </a:pPr>
              <a:t>‹#›</a:t>
            </a:fld>
            <a:endParaRPr lang="he-IL"/>
          </a:p>
        </p:txBody>
      </p:sp>
    </p:spTree>
    <p:extLst>
      <p:ext uri="{BB962C8B-B14F-4D97-AF65-F5344CB8AC3E}">
        <p14:creationId xmlns:p14="http://schemas.microsoft.com/office/powerpoint/2010/main" val="188491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2FF07032-1E3A-4324-8ECE-1F5D322966C9}" type="datetimeFigureOut">
              <a:rPr lang="he-IL"/>
              <a:pPr>
                <a:defRPr/>
              </a:pPr>
              <a:t>כ"א/אב/תשע"ו</a:t>
            </a:fld>
            <a:endParaRPr lang="he-IL"/>
          </a:p>
        </p:txBody>
      </p:sp>
      <p:sp>
        <p:nvSpPr>
          <p:cNvPr id="8" name="Footer Placeholder 4"/>
          <p:cNvSpPr>
            <a:spLocks noGrp="1"/>
          </p:cNvSpPr>
          <p:nvPr>
            <p:ph type="ftr" sz="quarter" idx="11"/>
          </p:nvPr>
        </p:nvSpPr>
        <p:spPr/>
        <p:txBody>
          <a:bodyPr/>
          <a:lstStyle>
            <a:lvl1pPr>
              <a:defRPr/>
            </a:lvl1pPr>
          </a:lstStyle>
          <a:p>
            <a:pPr>
              <a:defRPr/>
            </a:pPr>
            <a:endParaRPr lang="he-IL"/>
          </a:p>
        </p:txBody>
      </p:sp>
      <p:sp>
        <p:nvSpPr>
          <p:cNvPr id="9" name="Slide Number Placeholder 5"/>
          <p:cNvSpPr>
            <a:spLocks noGrp="1"/>
          </p:cNvSpPr>
          <p:nvPr>
            <p:ph type="sldNum" sz="quarter" idx="12"/>
          </p:nvPr>
        </p:nvSpPr>
        <p:spPr/>
        <p:txBody>
          <a:bodyPr/>
          <a:lstStyle>
            <a:lvl1pPr>
              <a:defRPr/>
            </a:lvl1pPr>
          </a:lstStyle>
          <a:p>
            <a:pPr>
              <a:defRPr/>
            </a:pPr>
            <a:fld id="{0BA147E5-19D0-4C42-B3D9-70AE5D2AEF97}" type="slidenum">
              <a:rPr lang="he-IL"/>
              <a:pPr>
                <a:defRPr/>
              </a:pPr>
              <a:t>‹#›</a:t>
            </a:fld>
            <a:endParaRPr lang="he-IL"/>
          </a:p>
        </p:txBody>
      </p:sp>
    </p:spTree>
    <p:extLst>
      <p:ext uri="{BB962C8B-B14F-4D97-AF65-F5344CB8AC3E}">
        <p14:creationId xmlns:p14="http://schemas.microsoft.com/office/powerpoint/2010/main" val="170718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6CB3310-9743-435F-9786-85B052498FC1}" type="datetimeFigureOut">
              <a:rPr lang="he-IL"/>
              <a:pPr>
                <a:defRPr/>
              </a:pPr>
              <a:t>כ"א/אב/תשע"ו</a:t>
            </a:fld>
            <a:endParaRPr lang="he-IL"/>
          </a:p>
        </p:txBody>
      </p:sp>
      <p:sp>
        <p:nvSpPr>
          <p:cNvPr id="4" name="Footer Placeholder 4"/>
          <p:cNvSpPr>
            <a:spLocks noGrp="1"/>
          </p:cNvSpPr>
          <p:nvPr>
            <p:ph type="ftr" sz="quarter" idx="11"/>
          </p:nvPr>
        </p:nvSpPr>
        <p:spPr/>
        <p:txBody>
          <a:bodyPr/>
          <a:lstStyle>
            <a:lvl1pPr>
              <a:defRPr/>
            </a:lvl1pPr>
          </a:lstStyle>
          <a:p>
            <a:pPr>
              <a:defRPr/>
            </a:pPr>
            <a:endParaRPr lang="he-IL"/>
          </a:p>
        </p:txBody>
      </p:sp>
      <p:sp>
        <p:nvSpPr>
          <p:cNvPr id="5" name="Slide Number Placeholder 5"/>
          <p:cNvSpPr>
            <a:spLocks noGrp="1"/>
          </p:cNvSpPr>
          <p:nvPr>
            <p:ph type="sldNum" sz="quarter" idx="12"/>
          </p:nvPr>
        </p:nvSpPr>
        <p:spPr/>
        <p:txBody>
          <a:bodyPr/>
          <a:lstStyle>
            <a:lvl1pPr>
              <a:defRPr/>
            </a:lvl1pPr>
          </a:lstStyle>
          <a:p>
            <a:pPr>
              <a:defRPr/>
            </a:pPr>
            <a:fld id="{A54E20BA-C716-4CC2-874E-F99F42121A26}" type="slidenum">
              <a:rPr lang="he-IL"/>
              <a:pPr>
                <a:defRPr/>
              </a:pPr>
              <a:t>‹#›</a:t>
            </a:fld>
            <a:endParaRPr lang="he-IL"/>
          </a:p>
        </p:txBody>
      </p:sp>
    </p:spTree>
    <p:extLst>
      <p:ext uri="{BB962C8B-B14F-4D97-AF65-F5344CB8AC3E}">
        <p14:creationId xmlns:p14="http://schemas.microsoft.com/office/powerpoint/2010/main" val="297649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3" name="Rounded Rectangle 2"/>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p:txBody>
          <a:bodyPr/>
          <a:lstStyle>
            <a:lvl1pPr>
              <a:defRPr/>
            </a:lvl1pPr>
          </a:lstStyle>
          <a:p>
            <a:pPr>
              <a:defRPr/>
            </a:pPr>
            <a:fld id="{D9B685AF-5A07-46D3-A001-57CCD1524621}" type="datetimeFigureOut">
              <a:rPr lang="he-IL"/>
              <a:pPr>
                <a:defRPr/>
              </a:pPr>
              <a:t>כ"א/אב/תשע"ו</a:t>
            </a:fld>
            <a:endParaRPr lang="he-IL"/>
          </a:p>
        </p:txBody>
      </p:sp>
      <p:sp>
        <p:nvSpPr>
          <p:cNvPr id="5" name="Footer Placeholder 2"/>
          <p:cNvSpPr>
            <a:spLocks noGrp="1"/>
          </p:cNvSpPr>
          <p:nvPr>
            <p:ph type="ftr" sz="quarter" idx="11"/>
          </p:nvPr>
        </p:nvSpPr>
        <p:spPr/>
        <p:txBody>
          <a:bodyPr/>
          <a:lstStyle>
            <a:lvl1pPr>
              <a:defRPr/>
            </a:lvl1pPr>
          </a:lstStyle>
          <a:p>
            <a:pPr>
              <a:defRPr/>
            </a:pPr>
            <a:endParaRPr lang="he-IL"/>
          </a:p>
        </p:txBody>
      </p:sp>
      <p:sp>
        <p:nvSpPr>
          <p:cNvPr id="6" name="Slide Number Placeholder 3"/>
          <p:cNvSpPr>
            <a:spLocks noGrp="1"/>
          </p:cNvSpPr>
          <p:nvPr>
            <p:ph type="sldNum" sz="quarter" idx="12"/>
          </p:nvPr>
        </p:nvSpPr>
        <p:spPr/>
        <p:txBody>
          <a:bodyPr/>
          <a:lstStyle>
            <a:lvl1pPr>
              <a:defRPr/>
            </a:lvl1pPr>
          </a:lstStyle>
          <a:p>
            <a:pPr>
              <a:defRPr/>
            </a:pPr>
            <a:fld id="{1708EDB6-D8B1-4C9E-B79B-590987841FBC}" type="slidenum">
              <a:rPr lang="he-IL"/>
              <a:pPr>
                <a:defRPr/>
              </a:pPr>
              <a:t>‹#›</a:t>
            </a:fld>
            <a:endParaRPr lang="he-IL"/>
          </a:p>
        </p:txBody>
      </p:sp>
    </p:spTree>
    <p:extLst>
      <p:ext uri="{BB962C8B-B14F-4D97-AF65-F5344CB8AC3E}">
        <p14:creationId xmlns:p14="http://schemas.microsoft.com/office/powerpoint/2010/main" val="141491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676275" y="1643063"/>
            <a:ext cx="2484438" cy="3233737"/>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lstStyle>
            <a:lvl1pPr algn="l">
              <a:defRPr sz="2000" b="0">
                <a:solidFill>
                  <a:schemeClr val="accent1">
                    <a:lumMod val="75000"/>
                  </a:schemeClr>
                </a:solidFill>
              </a:defRPr>
            </a:lvl1pPr>
          </a:lstStyle>
          <a:p>
            <a:r>
              <a:rPr lang="en-US"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pPr>
              <a:defRPr/>
            </a:pPr>
            <a:fld id="{B3019F03-72C3-4A90-AF6C-BAAF1BCDA531}" type="datetimeFigureOut">
              <a:rPr lang="he-IL"/>
              <a:pPr>
                <a:defRPr/>
              </a:pPr>
              <a:t>כ"א/אב/תשע"ו</a:t>
            </a:fld>
            <a:endParaRPr lang="he-IL"/>
          </a:p>
        </p:txBody>
      </p:sp>
      <p:sp>
        <p:nvSpPr>
          <p:cNvPr id="10" name="Footer Placeholder 5"/>
          <p:cNvSpPr>
            <a:spLocks noGrp="1"/>
          </p:cNvSpPr>
          <p:nvPr>
            <p:ph type="ftr" sz="quarter" idx="11"/>
          </p:nvPr>
        </p:nvSpPr>
        <p:spPr/>
        <p:txBody>
          <a:bodyPr/>
          <a:lstStyle>
            <a:lvl1pPr>
              <a:defRPr/>
            </a:lvl1pPr>
          </a:lstStyle>
          <a:p>
            <a:pPr>
              <a:defRPr/>
            </a:pPr>
            <a:endParaRPr lang="he-IL"/>
          </a:p>
        </p:txBody>
      </p:sp>
      <p:sp>
        <p:nvSpPr>
          <p:cNvPr id="11" name="Slide Number Placeholder 6"/>
          <p:cNvSpPr>
            <a:spLocks noGrp="1"/>
          </p:cNvSpPr>
          <p:nvPr>
            <p:ph type="sldNum" sz="quarter" idx="12"/>
          </p:nvPr>
        </p:nvSpPr>
        <p:spPr/>
        <p:txBody>
          <a:bodyPr/>
          <a:lstStyle>
            <a:lvl1pPr>
              <a:defRPr/>
            </a:lvl1pPr>
          </a:lstStyle>
          <a:p>
            <a:pPr>
              <a:defRPr/>
            </a:pPr>
            <a:fld id="{22006A85-9DF5-4C32-9B60-21BC1D533C99}" type="slidenum">
              <a:rPr lang="he-IL"/>
              <a:pPr>
                <a:defRPr/>
              </a:pPr>
              <a:t>‹#›</a:t>
            </a:fld>
            <a:endParaRPr lang="he-IL"/>
          </a:p>
        </p:txBody>
      </p:sp>
    </p:spTree>
    <p:extLst>
      <p:ext uri="{BB962C8B-B14F-4D97-AF65-F5344CB8AC3E}">
        <p14:creationId xmlns:p14="http://schemas.microsoft.com/office/powerpoint/2010/main" val="355789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762000" y="5029200"/>
            <a:ext cx="7600950" cy="12033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914400" y="5638800"/>
            <a:ext cx="7327900"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604838" y="5075238"/>
            <a:ext cx="7947025" cy="1096962"/>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0"/>
          <a:lstStyle>
            <a:lvl1pPr algn="ctr">
              <a:defRPr sz="2000" b="0">
                <a:solidFill>
                  <a:schemeClr val="accent1">
                    <a:lumMod val="75000"/>
                  </a:schemeClr>
                </a:solidFill>
              </a:defRPr>
            </a:lvl1pPr>
          </a:lstStyle>
          <a:p>
            <a:r>
              <a:rPr lang="en-US" smtClean="0"/>
              <a:t>Click to edit Master title style</a:t>
            </a:r>
            <a:endParaRPr lang="en-US" dirty="0"/>
          </a:p>
        </p:txBody>
      </p:sp>
      <p:sp>
        <p:nvSpPr>
          <p:cNvPr id="11" name="Date Placeholder 4"/>
          <p:cNvSpPr>
            <a:spLocks noGrp="1"/>
          </p:cNvSpPr>
          <p:nvPr>
            <p:ph type="dt" sz="half" idx="10"/>
          </p:nvPr>
        </p:nvSpPr>
        <p:spPr/>
        <p:txBody>
          <a:bodyPr/>
          <a:lstStyle>
            <a:lvl1pPr>
              <a:defRPr/>
            </a:lvl1pPr>
          </a:lstStyle>
          <a:p>
            <a:pPr>
              <a:defRPr/>
            </a:pPr>
            <a:fld id="{5BFA3BC8-0428-44DB-982B-E3DF80480F87}" type="datetimeFigureOut">
              <a:rPr lang="he-IL"/>
              <a:pPr>
                <a:defRPr/>
              </a:pPr>
              <a:t>כ"א/אב/תשע"ו</a:t>
            </a:fld>
            <a:endParaRPr lang="he-IL"/>
          </a:p>
        </p:txBody>
      </p:sp>
      <p:sp>
        <p:nvSpPr>
          <p:cNvPr id="12" name="Slide Number Placeholder 6"/>
          <p:cNvSpPr>
            <a:spLocks noGrp="1"/>
          </p:cNvSpPr>
          <p:nvPr>
            <p:ph type="sldNum" sz="quarter" idx="11"/>
          </p:nvPr>
        </p:nvSpPr>
        <p:spPr/>
        <p:txBody>
          <a:bodyPr/>
          <a:lstStyle>
            <a:lvl1pPr>
              <a:defRPr/>
            </a:lvl1pPr>
          </a:lstStyle>
          <a:p>
            <a:pPr>
              <a:defRPr/>
            </a:pPr>
            <a:fld id="{E295763B-F4CE-4A42-8609-0FAA4F229E87}" type="slidenum">
              <a:rPr lang="he-IL"/>
              <a:pPr>
                <a:defRPr/>
              </a:pPr>
              <a:t>‹#›</a:t>
            </a:fld>
            <a:endParaRPr lang="he-IL"/>
          </a:p>
        </p:txBody>
      </p:sp>
      <p:sp>
        <p:nvSpPr>
          <p:cNvPr id="13" name="Footer Placeholder 5"/>
          <p:cNvSpPr>
            <a:spLocks noGrp="1"/>
          </p:cNvSpPr>
          <p:nvPr>
            <p:ph type="ftr" sz="quarter" idx="12"/>
          </p:nvPr>
        </p:nvSpPr>
        <p:spPr/>
        <p:txBody>
          <a:bodyPr/>
          <a:lstStyle>
            <a:lvl1pPr>
              <a:defRPr/>
            </a:lvl1pPr>
          </a:lstStyle>
          <a:p>
            <a:pPr>
              <a:defRPr/>
            </a:pPr>
            <a:endParaRPr lang="he-IL"/>
          </a:p>
        </p:txBody>
      </p:sp>
    </p:spTree>
    <p:extLst>
      <p:ext uri="{BB962C8B-B14F-4D97-AF65-F5344CB8AC3E}">
        <p14:creationId xmlns:p14="http://schemas.microsoft.com/office/powerpoint/2010/main" val="376185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7" name="Rounded Rectangle 6"/>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8" name="Text Placeholder 2"/>
          <p:cNvSpPr>
            <a:spLocks noGrp="1"/>
          </p:cNvSpPr>
          <p:nvPr>
            <p:ph type="body" idx="1"/>
          </p:nvPr>
        </p:nvSpPr>
        <p:spPr bwMode="auto">
          <a:xfrm>
            <a:off x="457200" y="1752600"/>
            <a:ext cx="82296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F2397115-3027-4CFB-AAC1-1938F4C99E50}" type="datetimeFigureOut">
              <a:rPr lang="he-IL"/>
              <a:pPr>
                <a:defRPr/>
              </a:pPr>
              <a:t>כ"א/אב/תשע"ו</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he-I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DE6DD44A-048A-42A9-A339-48CF67F10504}" type="slidenum">
              <a:rPr lang="he-IL"/>
              <a:pPr>
                <a:defRPr/>
              </a:pPr>
              <a:t>‹#›</a:t>
            </a:fld>
            <a:endParaRPr lang="he-IL"/>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hangingPunct="1">
              <a:defRPr/>
            </a:pPr>
            <a:endParaRPr lang="en-US"/>
          </a:p>
        </p:txBody>
      </p:sp>
      <p:sp>
        <p:nvSpPr>
          <p:cNvPr id="10" name="Rectangle 9"/>
          <p:cNvSpPr/>
          <p:nvPr/>
        </p:nvSpPr>
        <p:spPr>
          <a:xfrm>
            <a:off x="373063" y="373063"/>
            <a:ext cx="8380412" cy="111760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25450" y="407988"/>
            <a:ext cx="8261350" cy="10398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206" r:id="rId1"/>
    <p:sldLayoutId id="2147484201" r:id="rId2"/>
    <p:sldLayoutId id="2147484207" r:id="rId3"/>
    <p:sldLayoutId id="2147484202" r:id="rId4"/>
    <p:sldLayoutId id="2147484203" r:id="rId5"/>
    <p:sldLayoutId id="2147484204" r:id="rId6"/>
    <p:sldLayoutId id="2147484208" r:id="rId7"/>
    <p:sldLayoutId id="2147484209" r:id="rId8"/>
    <p:sldLayoutId id="2147484210" r:id="rId9"/>
    <p:sldLayoutId id="2147484205" r:id="rId10"/>
    <p:sldLayoutId id="2147484211" r:id="rId11"/>
  </p:sldLayoutIdLst>
  <p:txStyles>
    <p:titleStyle>
      <a:lvl1pPr algn="ctr" rtl="1" eaLnBrk="0" fontAlgn="base" hangingPunct="0">
        <a:spcBef>
          <a:spcPct val="0"/>
        </a:spcBef>
        <a:spcAft>
          <a:spcPct val="0"/>
        </a:spcAft>
        <a:defRPr sz="3500" kern="1200" cap="all">
          <a:solidFill>
            <a:srgbClr val="6B7D72"/>
          </a:solidFill>
          <a:latin typeface="+mj-lt"/>
          <a:ea typeface="+mj-ea"/>
          <a:cs typeface="+mj-cs"/>
        </a:defRPr>
      </a:lvl1pPr>
      <a:lvl2pPr algn="ctr" rtl="1" eaLnBrk="0" fontAlgn="base" hangingPunct="0">
        <a:spcBef>
          <a:spcPct val="0"/>
        </a:spcBef>
        <a:spcAft>
          <a:spcPct val="0"/>
        </a:spcAft>
        <a:defRPr sz="3500">
          <a:solidFill>
            <a:srgbClr val="6B7D72"/>
          </a:solidFill>
          <a:latin typeface="Tw Cen MT" pitchFamily="34" charset="0"/>
        </a:defRPr>
      </a:lvl2pPr>
      <a:lvl3pPr algn="ctr" rtl="1" eaLnBrk="0" fontAlgn="base" hangingPunct="0">
        <a:spcBef>
          <a:spcPct val="0"/>
        </a:spcBef>
        <a:spcAft>
          <a:spcPct val="0"/>
        </a:spcAft>
        <a:defRPr sz="3500">
          <a:solidFill>
            <a:srgbClr val="6B7D72"/>
          </a:solidFill>
          <a:latin typeface="Tw Cen MT" pitchFamily="34" charset="0"/>
        </a:defRPr>
      </a:lvl3pPr>
      <a:lvl4pPr algn="ctr" rtl="1" eaLnBrk="0" fontAlgn="base" hangingPunct="0">
        <a:spcBef>
          <a:spcPct val="0"/>
        </a:spcBef>
        <a:spcAft>
          <a:spcPct val="0"/>
        </a:spcAft>
        <a:defRPr sz="3500">
          <a:solidFill>
            <a:srgbClr val="6B7D72"/>
          </a:solidFill>
          <a:latin typeface="Tw Cen MT" pitchFamily="34" charset="0"/>
        </a:defRPr>
      </a:lvl4pPr>
      <a:lvl5pPr algn="ctr" rtl="1" eaLnBrk="0" fontAlgn="base" hangingPunct="0">
        <a:spcBef>
          <a:spcPct val="0"/>
        </a:spcBef>
        <a:spcAft>
          <a:spcPct val="0"/>
        </a:spcAft>
        <a:defRPr sz="3500">
          <a:solidFill>
            <a:srgbClr val="6B7D72"/>
          </a:solidFill>
          <a:latin typeface="Tw Cen MT" pitchFamily="34" charset="0"/>
        </a:defRPr>
      </a:lvl5pPr>
      <a:lvl6pPr marL="457200" algn="ctr" rtl="1" fontAlgn="base">
        <a:spcBef>
          <a:spcPct val="0"/>
        </a:spcBef>
        <a:spcAft>
          <a:spcPct val="0"/>
        </a:spcAft>
        <a:defRPr sz="3500">
          <a:solidFill>
            <a:srgbClr val="6B7D72"/>
          </a:solidFill>
          <a:latin typeface="Book Antiqua" pitchFamily="18" charset="0"/>
        </a:defRPr>
      </a:lvl6pPr>
      <a:lvl7pPr marL="914400" algn="ctr" rtl="1" fontAlgn="base">
        <a:spcBef>
          <a:spcPct val="0"/>
        </a:spcBef>
        <a:spcAft>
          <a:spcPct val="0"/>
        </a:spcAft>
        <a:defRPr sz="3500">
          <a:solidFill>
            <a:srgbClr val="6B7D72"/>
          </a:solidFill>
          <a:latin typeface="Book Antiqua" pitchFamily="18" charset="0"/>
        </a:defRPr>
      </a:lvl7pPr>
      <a:lvl8pPr marL="1371600" algn="ctr" rtl="1" fontAlgn="base">
        <a:spcBef>
          <a:spcPct val="0"/>
        </a:spcBef>
        <a:spcAft>
          <a:spcPct val="0"/>
        </a:spcAft>
        <a:defRPr sz="3500">
          <a:solidFill>
            <a:srgbClr val="6B7D72"/>
          </a:solidFill>
          <a:latin typeface="Book Antiqua" pitchFamily="18" charset="0"/>
        </a:defRPr>
      </a:lvl8pPr>
      <a:lvl9pPr marL="1828800" algn="ctr" rtl="1" fontAlgn="base">
        <a:spcBef>
          <a:spcPct val="0"/>
        </a:spcBef>
        <a:spcAft>
          <a:spcPct val="0"/>
        </a:spcAft>
        <a:defRPr sz="3500">
          <a:solidFill>
            <a:srgbClr val="6B7D72"/>
          </a:solidFill>
          <a:latin typeface="Book Antiqua" pitchFamily="18" charset="0"/>
        </a:defRPr>
      </a:lvl9pPr>
    </p:titleStyle>
    <p:bodyStyle>
      <a:lvl1pPr marL="342900" indent="-228600" algn="r" rtl="1" eaLnBrk="0" fontAlgn="base" hangingPunct="0">
        <a:spcBef>
          <a:spcPct val="20000"/>
        </a:spcBef>
        <a:spcAft>
          <a:spcPct val="0"/>
        </a:spcAft>
        <a:buClr>
          <a:schemeClr val="accent1"/>
        </a:buClr>
        <a:buFont typeface="Arial" pitchFamily="34" charset="0"/>
        <a:buChar char="•"/>
        <a:defRPr sz="2400" kern="1200">
          <a:solidFill>
            <a:schemeClr val="tx2"/>
          </a:solidFill>
          <a:latin typeface="+mn-lt"/>
          <a:ea typeface="+mn-ea"/>
          <a:cs typeface="+mn-cs"/>
        </a:defRPr>
      </a:lvl1pPr>
      <a:lvl2pPr marL="639763" indent="-228600" algn="r" rtl="1" eaLnBrk="0" fontAlgn="base" hangingPunct="0">
        <a:spcBef>
          <a:spcPct val="20000"/>
        </a:spcBef>
        <a:spcAft>
          <a:spcPct val="0"/>
        </a:spcAft>
        <a:buClr>
          <a:schemeClr val="accent2"/>
        </a:buClr>
        <a:buFont typeface="Arial" pitchFamily="34" charset="0"/>
        <a:buChar char="•"/>
        <a:defRPr sz="2000" kern="1200">
          <a:solidFill>
            <a:schemeClr val="tx2"/>
          </a:solidFill>
          <a:latin typeface="+mn-lt"/>
          <a:ea typeface="+mn-ea"/>
          <a:cs typeface="+mn-cs"/>
        </a:defRPr>
      </a:lvl2pPr>
      <a:lvl3pPr marL="914400" indent="-228600" algn="r" rtl="1" eaLnBrk="0" fontAlgn="base" hangingPunct="0">
        <a:spcBef>
          <a:spcPct val="20000"/>
        </a:spcBef>
        <a:spcAft>
          <a:spcPct val="0"/>
        </a:spcAft>
        <a:buClr>
          <a:srgbClr val="B5AE53"/>
        </a:buClr>
        <a:buFont typeface="Arial" pitchFamily="34" charset="0"/>
        <a:buChar char="•"/>
        <a:defRPr kern="1200">
          <a:solidFill>
            <a:schemeClr val="tx2"/>
          </a:solidFill>
          <a:latin typeface="+mn-lt"/>
          <a:ea typeface="+mn-ea"/>
          <a:cs typeface="+mn-cs"/>
        </a:defRPr>
      </a:lvl3pPr>
      <a:lvl4pPr marL="1279525" indent="-228600" algn="r" rtl="1" eaLnBrk="0" fontAlgn="base" hangingPunct="0">
        <a:spcBef>
          <a:spcPct val="20000"/>
        </a:spcBef>
        <a:spcAft>
          <a:spcPct val="0"/>
        </a:spcAft>
        <a:buClr>
          <a:srgbClr val="848058"/>
        </a:buClr>
        <a:buFont typeface="Arial" pitchFamily="34" charset="0"/>
        <a:buChar char="•"/>
        <a:defRPr sz="1600" kern="1200">
          <a:solidFill>
            <a:schemeClr val="tx2"/>
          </a:solidFill>
          <a:latin typeface="+mn-lt"/>
          <a:ea typeface="+mn-ea"/>
          <a:cs typeface="+mn-cs"/>
        </a:defRPr>
      </a:lvl4pPr>
      <a:lvl5pPr marL="1554163" indent="-228600" algn="r" rtl="1" eaLnBrk="0" fontAlgn="base" hangingPunct="0">
        <a:spcBef>
          <a:spcPct val="20000"/>
        </a:spcBef>
        <a:spcAft>
          <a:spcPct val="0"/>
        </a:spcAft>
        <a:buClr>
          <a:srgbClr val="E8B54D"/>
        </a:buClr>
        <a:buFont typeface="Arial" pitchFamily="34" charset="0"/>
        <a:buChar char="•"/>
        <a:defRPr sz="1600" kern="1200">
          <a:solidFill>
            <a:schemeClr val="tx2"/>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r" defTabSz="914400" rtl="1"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r" defTabSz="914400" rtl="1"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r" defTabSz="914400" rtl="1"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4.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xml"/><Relationship Id="rId5" Type="http://schemas.openxmlformats.org/officeDocument/2006/relationships/image" Target="../media/image8.wmf"/><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hyperlink" Target="http://findicons.com/files/icons/77/icandy_junior_toolbar/128/stop_2.png" TargetMode="External"/><Relationship Id="rId5" Type="http://schemas.openxmlformats.org/officeDocument/2006/relationships/image" Target="../media/image9.png"/><Relationship Id="rId4" Type="http://schemas.openxmlformats.org/officeDocument/2006/relationships/hyperlink" Target="http://findicons.com/files/icons/1035/human_o2/128/emblem_ok.pn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6.xml"/><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notesSlide" Target="../notesSlides/notesSlide7.xml"/><Relationship Id="rId7" Type="http://schemas.openxmlformats.org/officeDocument/2006/relationships/image" Target="../media/image11.jpe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8.wmf"/><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5" name="Freeform 2"/>
          <p:cNvSpPr>
            <a:spLocks noChangeArrowheads="1"/>
          </p:cNvSpPr>
          <p:nvPr/>
        </p:nvSpPr>
        <p:spPr bwMode="auto">
          <a:xfrm>
            <a:off x="152400" y="152400"/>
            <a:ext cx="7938" cy="7938"/>
          </a:xfrm>
          <a:custGeom>
            <a:avLst/>
            <a:gdLst>
              <a:gd name="T0" fmla="*/ 0 w 7938"/>
              <a:gd name="T1" fmla="*/ 0 h 7938"/>
              <a:gd name="T2" fmla="*/ 21 w 7938"/>
              <a:gd name="T3" fmla="*/ 0 h 7938"/>
              <a:gd name="T4" fmla="*/ 21 w 7938"/>
              <a:gd name="T5" fmla="*/ 21 h 7938"/>
              <a:gd name="T6" fmla="*/ 0 w 7938"/>
              <a:gd name="T7" fmla="*/ 21 h 7938"/>
              <a:gd name="T8" fmla="*/ 0 w 7938"/>
              <a:gd name="T9" fmla="*/ 0 h 7938"/>
              <a:gd name="T10" fmla="*/ 0 60000 65536"/>
              <a:gd name="T11" fmla="*/ 0 60000 65536"/>
              <a:gd name="T12" fmla="*/ 0 60000 65536"/>
              <a:gd name="T13" fmla="*/ 0 60000 65536"/>
              <a:gd name="T14" fmla="*/ 0 60000 65536"/>
              <a:gd name="T15" fmla="*/ 0 w 7938"/>
              <a:gd name="T16" fmla="*/ 0 h 7938"/>
              <a:gd name="T17" fmla="*/ 7938 w 7938"/>
              <a:gd name="T18" fmla="*/ 7938 h 7938"/>
            </a:gdLst>
            <a:ahLst/>
            <a:cxnLst>
              <a:cxn ang="T10">
                <a:pos x="T0" y="T1"/>
              </a:cxn>
              <a:cxn ang="T11">
                <a:pos x="T2" y="T3"/>
              </a:cxn>
              <a:cxn ang="T12">
                <a:pos x="T4" y="T5"/>
              </a:cxn>
              <a:cxn ang="T13">
                <a:pos x="T6" y="T7"/>
              </a:cxn>
              <a:cxn ang="T14">
                <a:pos x="T8" y="T9"/>
              </a:cxn>
            </a:cxnLst>
            <a:rect l="T15" t="T16" r="T17" b="T18"/>
            <a:pathLst>
              <a:path w="7938" h="7938">
                <a:moveTo>
                  <a:pt x="0" y="0"/>
                </a:moveTo>
                <a:lnTo>
                  <a:pt x="21" y="0"/>
                </a:lnTo>
                <a:lnTo>
                  <a:pt x="21" y="21"/>
                </a:lnTo>
                <a:lnTo>
                  <a:pt x="0" y="21"/>
                </a:lnTo>
                <a:lnTo>
                  <a:pt x="0" y="0"/>
                </a:lnTo>
                <a:close/>
              </a:path>
            </a:pathLst>
          </a:custGeom>
          <a:blipFill dpi="0" rotWithShape="0">
            <a:blip r:embed="rId4"/>
            <a:srcRect/>
            <a:stretch>
              <a:fillRect/>
            </a:stretch>
          </a:blip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p>
        </p:txBody>
      </p:sp>
      <p:pic>
        <p:nvPicPr>
          <p:cNvPr id="819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1262" y="5427244"/>
            <a:ext cx="1735137" cy="13700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7" name="Text Box 4"/>
          <p:cNvSpPr txBox="1">
            <a:spLocks noChangeArrowheads="1"/>
          </p:cNvSpPr>
          <p:nvPr/>
        </p:nvSpPr>
        <p:spPr bwMode="auto">
          <a:xfrm>
            <a:off x="17463" y="690067"/>
            <a:ext cx="9126537" cy="2125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gn="r" rtl="1" eaLnBrk="0">
              <a:spcBef>
                <a:spcPct val="20000"/>
              </a:spcBef>
              <a:buClr>
                <a:schemeClr val="accent1"/>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5pPr>
            <a:lvl6pPr marL="20113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6pPr>
            <a:lvl7pPr marL="24685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7pPr>
            <a:lvl8pPr marL="29257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8pPr>
            <a:lvl9pPr marL="33829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9pPr>
          </a:lstStyle>
          <a:p>
            <a:pPr algn="ctr" rtl="0" eaLnBrk="1">
              <a:lnSpc>
                <a:spcPct val="100000"/>
              </a:lnSpc>
              <a:spcBef>
                <a:spcPct val="0"/>
              </a:spcBef>
              <a:buClrTx/>
              <a:buSzTx/>
              <a:buFontTx/>
              <a:buNone/>
            </a:pPr>
            <a:r>
              <a:rPr lang="en-US" altLang="he-IL" sz="6600" b="1" smtClean="0">
                <a:solidFill>
                  <a:srgbClr val="75FF52"/>
                </a:solidFill>
                <a:ea typeface="WenQuanYi Micro Hei" charset="0"/>
                <a:cs typeface="Arial" pitchFamily="34" charset="0"/>
              </a:rPr>
              <a:t>Fair-and-Square:</a:t>
            </a:r>
          </a:p>
          <a:p>
            <a:pPr algn="ctr" rtl="0" eaLnBrk="1">
              <a:lnSpc>
                <a:spcPct val="100000"/>
              </a:lnSpc>
              <a:spcBef>
                <a:spcPct val="0"/>
              </a:spcBef>
              <a:buClrTx/>
              <a:buSzTx/>
              <a:buFontTx/>
              <a:buNone/>
            </a:pPr>
            <a:r>
              <a:rPr lang="en-US" altLang="he-IL" sz="6600" b="1" smtClean="0">
                <a:solidFill>
                  <a:srgbClr val="75FF52"/>
                </a:solidFill>
                <a:ea typeface="WenQuanYi Micro Hei" charset="0"/>
                <a:cs typeface="Arial" pitchFamily="34" charset="0"/>
              </a:rPr>
              <a:t>Fair Division of Land</a:t>
            </a:r>
            <a:endParaRPr lang="en-US" altLang="he-IL" sz="6600" b="1">
              <a:solidFill>
                <a:srgbClr val="75FF52"/>
              </a:solidFill>
              <a:ea typeface="WenQuanYi Micro Hei" charset="0"/>
              <a:cs typeface="Arial" pitchFamily="34" charset="0"/>
            </a:endParaRPr>
          </a:p>
        </p:txBody>
      </p:sp>
      <p:sp>
        <p:nvSpPr>
          <p:cNvPr id="8198" name="Text Box 5"/>
          <p:cNvSpPr txBox="1">
            <a:spLocks noChangeArrowheads="1"/>
          </p:cNvSpPr>
          <p:nvPr/>
        </p:nvSpPr>
        <p:spPr bwMode="auto">
          <a:xfrm>
            <a:off x="173038" y="2378075"/>
            <a:ext cx="8788400"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gn="r" rtl="1" eaLnBrk="0">
              <a:spcBef>
                <a:spcPct val="20000"/>
              </a:spcBef>
              <a:buClr>
                <a:schemeClr val="accent1"/>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5pPr>
            <a:lvl6pPr marL="20113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6pPr>
            <a:lvl7pPr marL="24685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7pPr>
            <a:lvl8pPr marL="29257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8pPr>
            <a:lvl9pPr marL="33829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9pPr>
          </a:lstStyle>
          <a:p>
            <a:pPr algn="ctr" rtl="0" eaLnBrk="1">
              <a:lnSpc>
                <a:spcPct val="100000"/>
              </a:lnSpc>
              <a:spcBef>
                <a:spcPct val="0"/>
              </a:spcBef>
              <a:buClrTx/>
              <a:buSzTx/>
              <a:buFontTx/>
              <a:buNone/>
            </a:pPr>
            <a:endParaRPr lang="en-US" altLang="he-IL" sz="3200" b="1" smtClean="0">
              <a:solidFill>
                <a:srgbClr val="FFFFFF"/>
              </a:solidFill>
              <a:ea typeface="WenQuanYi Micro Hei" charset="0"/>
              <a:cs typeface="Arial" pitchFamily="34" charset="0"/>
            </a:endParaRPr>
          </a:p>
          <a:p>
            <a:pPr algn="ctr" rtl="0" eaLnBrk="1">
              <a:lnSpc>
                <a:spcPct val="100000"/>
              </a:lnSpc>
              <a:spcBef>
                <a:spcPct val="0"/>
              </a:spcBef>
              <a:buClrTx/>
              <a:buSzTx/>
              <a:buNone/>
            </a:pPr>
            <a:r>
              <a:rPr lang="en-US" altLang="he-IL" sz="3200" b="1" smtClean="0">
                <a:solidFill>
                  <a:srgbClr val="FFFFFF"/>
                </a:solidFill>
                <a:ea typeface="WenQuanYi Micro Hei" charset="0"/>
                <a:cs typeface="Arial" pitchFamily="34" charset="0"/>
              </a:rPr>
              <a:t>Erel Segal-haLevi</a:t>
            </a:r>
          </a:p>
          <a:p>
            <a:pPr algn="ctr" rtl="0" eaLnBrk="1">
              <a:lnSpc>
                <a:spcPct val="100000"/>
              </a:lnSpc>
              <a:spcBef>
                <a:spcPct val="0"/>
              </a:spcBef>
              <a:buClrTx/>
              <a:buSzTx/>
              <a:buNone/>
            </a:pPr>
            <a:endParaRPr lang="en-US" altLang="he-IL" sz="3200" b="1">
              <a:solidFill>
                <a:srgbClr val="FFFFFF"/>
              </a:solidFill>
              <a:ea typeface="WenQuanYi Micro Hei" charset="0"/>
              <a:cs typeface="Arial" pitchFamily="34" charset="0"/>
            </a:endParaRPr>
          </a:p>
          <a:p>
            <a:pPr algn="ctr" rtl="0" eaLnBrk="1">
              <a:lnSpc>
                <a:spcPct val="100000"/>
              </a:lnSpc>
              <a:spcBef>
                <a:spcPct val="0"/>
              </a:spcBef>
              <a:buClrTx/>
              <a:buSzTx/>
              <a:buFontTx/>
              <a:buNone/>
            </a:pPr>
            <a:r>
              <a:rPr lang="en-US" altLang="he-IL" sz="3200" b="1" smtClean="0">
                <a:solidFill>
                  <a:srgbClr val="FFFFFF"/>
                </a:solidFill>
                <a:ea typeface="WenQuanYi Micro Hei" charset="0"/>
                <a:cs typeface="Arial" pitchFamily="34" charset="0"/>
              </a:rPr>
              <a:t>Advisors</a:t>
            </a:r>
            <a:r>
              <a:rPr lang="en-US" altLang="he-IL" sz="3200" b="1">
                <a:solidFill>
                  <a:srgbClr val="FFFFFF"/>
                </a:solidFill>
                <a:ea typeface="WenQuanYi Micro Hei" charset="0"/>
                <a:cs typeface="Arial" pitchFamily="34" charset="0"/>
              </a:rPr>
              <a:t>:</a:t>
            </a:r>
          </a:p>
          <a:p>
            <a:pPr algn="ctr" rtl="0" eaLnBrk="1">
              <a:lnSpc>
                <a:spcPct val="100000"/>
              </a:lnSpc>
              <a:spcBef>
                <a:spcPct val="0"/>
              </a:spcBef>
              <a:buClrTx/>
              <a:buSzTx/>
              <a:buFontTx/>
              <a:buNone/>
            </a:pPr>
            <a:r>
              <a:rPr lang="en-US" altLang="he-IL" sz="3200" b="1">
                <a:solidFill>
                  <a:srgbClr val="FFFFFF"/>
                </a:solidFill>
                <a:ea typeface="WenQuanYi Micro Hei" charset="0"/>
                <a:cs typeface="Arial" pitchFamily="34" charset="0"/>
              </a:rPr>
              <a:t>Yonatan Aumann</a:t>
            </a:r>
          </a:p>
          <a:p>
            <a:pPr algn="ctr" rtl="0" eaLnBrk="1">
              <a:lnSpc>
                <a:spcPct val="100000"/>
              </a:lnSpc>
              <a:spcBef>
                <a:spcPct val="0"/>
              </a:spcBef>
              <a:buClrTx/>
              <a:buSzTx/>
              <a:buFontTx/>
              <a:buNone/>
            </a:pPr>
            <a:r>
              <a:rPr lang="en-US" altLang="he-IL" sz="3200" b="1">
                <a:solidFill>
                  <a:srgbClr val="FFFFFF"/>
                </a:solidFill>
                <a:ea typeface="WenQuanYi Micro Hei" charset="0"/>
                <a:cs typeface="Arial" pitchFamily="34" charset="0"/>
              </a:rPr>
              <a:t>Avinatan Hassidim</a:t>
            </a:r>
          </a:p>
        </p:txBody>
      </p:sp>
      <p:pic>
        <p:nvPicPr>
          <p:cNvPr id="819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675438" cy="461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0" name="Rectangle 7"/>
          <p:cNvSpPr>
            <a:spLocks noChangeArrowheads="1"/>
          </p:cNvSpPr>
          <p:nvPr/>
        </p:nvSpPr>
        <p:spPr bwMode="auto">
          <a:xfrm>
            <a:off x="6610350" y="0"/>
            <a:ext cx="2533650" cy="460375"/>
          </a:xfrm>
          <a:prstGeom prst="rect">
            <a:avLst/>
          </a:prstGeom>
          <a:solidFill>
            <a:srgbClr val="000000"/>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ctr" eaLnBrk="1">
              <a:lnSpc>
                <a:spcPct val="100000"/>
              </a:lnSpc>
              <a:buClrTx/>
              <a:buFontTx/>
              <a:buNone/>
            </a:pPr>
            <a:r>
              <a:rPr lang="en-US" altLang="he-IL" sz="2400" b="1">
                <a:solidFill>
                  <a:srgbClr val="FFFFFF"/>
                </a:solidFill>
                <a:ea typeface="WenQuanYi Micro Hei" charset="0"/>
                <a:cs typeface="Arial" pitchFamily="34" charset="0"/>
              </a:rPr>
              <a:t>(Ezekiel 47:14)</a:t>
            </a:r>
          </a:p>
        </p:txBody>
      </p:sp>
    </p:spTree>
  </p:cSld>
  <p:clrMapOvr>
    <a:masterClrMapping/>
  </p:clrMapOvr>
  <p:transition spd="med" advTm="2048"/>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188913"/>
            <a:ext cx="8856663" cy="1511300"/>
          </a:xfrm>
        </p:spPr>
        <p:txBody>
          <a:bodyPr/>
          <a:lstStyle/>
          <a:p>
            <a:pPr rtl="0" eaLnBrk="1" fontAlgn="auto" hangingPunct="1">
              <a:spcAft>
                <a:spcPts val="0"/>
              </a:spcAft>
              <a:defRPr/>
            </a:pPr>
            <a:r>
              <a:rPr lang="en-US" sz="4800" smtClean="0">
                <a:solidFill>
                  <a:schemeClr val="accent1">
                    <a:lumMod val="75000"/>
                  </a:schemeClr>
                </a:solidFill>
              </a:rPr>
              <a:t>QUESTIONS</a:t>
            </a:r>
            <a:endParaRPr lang="he-IL" sz="4800">
              <a:solidFill>
                <a:schemeClr val="accent1">
                  <a:lumMod val="75000"/>
                </a:schemeClr>
              </a:solidFill>
            </a:endParaRPr>
          </a:p>
        </p:txBody>
      </p:sp>
      <p:sp>
        <p:nvSpPr>
          <p:cNvPr id="20" name="Content Placeholder 3"/>
          <p:cNvSpPr txBox="1">
            <a:spLocks/>
          </p:cNvSpPr>
          <p:nvPr/>
        </p:nvSpPr>
        <p:spPr bwMode="auto">
          <a:xfrm>
            <a:off x="4499992" y="1628775"/>
            <a:ext cx="4644008"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rtl="0" fontAlgn="auto">
              <a:lnSpc>
                <a:spcPct val="100000"/>
              </a:lnSpc>
              <a:spcAft>
                <a:spcPts val="0"/>
              </a:spcAft>
              <a:buSzTx/>
              <a:buNone/>
              <a:defRPr/>
            </a:pPr>
            <a:r>
              <a:rPr lang="en-US" sz="3600">
                <a:solidFill>
                  <a:schemeClr val="tx1"/>
                </a:solidFill>
              </a:rPr>
              <a:t>Is it </a:t>
            </a:r>
            <a:r>
              <a:rPr lang="en-US" sz="3600" b="1" smtClean="0">
                <a:solidFill>
                  <a:schemeClr val="tx1"/>
                </a:solidFill>
              </a:rPr>
              <a:t>always</a:t>
            </a:r>
            <a:r>
              <a:rPr lang="en-US" sz="3600" smtClean="0">
                <a:solidFill>
                  <a:schemeClr val="tx1"/>
                </a:solidFill>
              </a:rPr>
              <a:t> possible to guarantee each person:</a:t>
            </a:r>
          </a:p>
          <a:p>
            <a:pPr marL="571500" indent="-457200" algn="l" rtl="0" fontAlgn="auto">
              <a:lnSpc>
                <a:spcPct val="100000"/>
              </a:lnSpc>
              <a:spcAft>
                <a:spcPts val="0"/>
              </a:spcAft>
              <a:buSzTx/>
              <a:defRPr/>
            </a:pPr>
            <a:r>
              <a:rPr lang="en-US" sz="3600" smtClean="0">
                <a:solidFill>
                  <a:schemeClr val="tx1"/>
                </a:solidFill>
              </a:rPr>
              <a:t>value at </a:t>
            </a:r>
            <a:r>
              <a:rPr lang="en-US" sz="3600">
                <a:solidFill>
                  <a:schemeClr val="tx1"/>
                </a:solidFill>
              </a:rPr>
              <a:t>least </a:t>
            </a:r>
            <a:r>
              <a:rPr lang="en-US" sz="3600" b="1" smtClean="0">
                <a:solidFill>
                  <a:schemeClr val="tx1"/>
                </a:solidFill>
              </a:rPr>
              <a:t>1/4</a:t>
            </a:r>
            <a:r>
              <a:rPr lang="en-US" sz="3600">
                <a:solidFill>
                  <a:schemeClr val="tx1"/>
                </a:solidFill>
              </a:rPr>
              <a:t> </a:t>
            </a:r>
            <a:r>
              <a:rPr lang="en-US" sz="3600" smtClean="0">
                <a:solidFill>
                  <a:schemeClr val="tx1"/>
                </a:solidFill>
              </a:rPr>
              <a:t/>
            </a:r>
            <a:br>
              <a:rPr lang="en-US" sz="3600" smtClean="0">
                <a:solidFill>
                  <a:schemeClr val="tx1"/>
                </a:solidFill>
              </a:rPr>
            </a:br>
            <a:r>
              <a:rPr lang="en-US" sz="3600" smtClean="0">
                <a:solidFill>
                  <a:schemeClr val="tx1"/>
                </a:solidFill>
              </a:rPr>
              <a:t>in a square?</a:t>
            </a:r>
          </a:p>
          <a:p>
            <a:pPr marL="571500" indent="-457200" algn="l" rtl="0" fontAlgn="auto">
              <a:lnSpc>
                <a:spcPct val="100000"/>
              </a:lnSpc>
              <a:spcAft>
                <a:spcPts val="0"/>
              </a:spcAft>
              <a:buSzTx/>
              <a:defRPr/>
            </a:pPr>
            <a:r>
              <a:rPr lang="en-US" sz="3600" smtClean="0">
                <a:solidFill>
                  <a:schemeClr val="tx1"/>
                </a:solidFill>
              </a:rPr>
              <a:t>value of at least </a:t>
            </a:r>
            <a:r>
              <a:rPr lang="en-US" sz="3600" b="1" smtClean="0">
                <a:solidFill>
                  <a:schemeClr val="tx1"/>
                </a:solidFill>
              </a:rPr>
              <a:t>1/2</a:t>
            </a:r>
            <a:r>
              <a:rPr lang="en-US" sz="3600" smtClean="0">
                <a:solidFill>
                  <a:schemeClr val="tx1"/>
                </a:solidFill>
              </a:rPr>
              <a:t> in a 2-fat rectangle </a:t>
            </a:r>
            <a:r>
              <a:rPr lang="en-US" sz="2800" smtClean="0">
                <a:solidFill>
                  <a:schemeClr val="tx1"/>
                </a:solidFill>
              </a:rPr>
              <a:t>(length/width ≤ 2</a:t>
            </a:r>
            <a:r>
              <a:rPr lang="en-US" sz="2800">
                <a:solidFill>
                  <a:schemeClr val="tx1"/>
                </a:solidFill>
              </a:rPr>
              <a:t>)</a:t>
            </a:r>
            <a:r>
              <a:rPr lang="en-US" sz="3600">
                <a:solidFill>
                  <a:schemeClr val="tx1"/>
                </a:solidFill>
              </a:rPr>
              <a:t> ?</a:t>
            </a:r>
            <a:endParaRPr lang="en-US" sz="3600" smtClean="0">
              <a:solidFill>
                <a:schemeClr val="tx1"/>
              </a:solidFill>
            </a:endParaRPr>
          </a:p>
        </p:txBody>
      </p:sp>
      <p:sp>
        <p:nvSpPr>
          <p:cNvPr id="4" name="Rectangle 3"/>
          <p:cNvSpPr/>
          <p:nvPr/>
        </p:nvSpPr>
        <p:spPr>
          <a:xfrm>
            <a:off x="107950" y="1844675"/>
            <a:ext cx="4264025" cy="41767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5" name="Rectangle 4"/>
          <p:cNvSpPr/>
          <p:nvPr/>
        </p:nvSpPr>
        <p:spPr>
          <a:xfrm>
            <a:off x="398463" y="2378075"/>
            <a:ext cx="2914650" cy="280987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6" name="Rectangle 5"/>
          <p:cNvSpPr/>
          <p:nvPr/>
        </p:nvSpPr>
        <p:spPr>
          <a:xfrm>
            <a:off x="712788" y="2762250"/>
            <a:ext cx="3027362" cy="2990850"/>
          </a:xfrm>
          <a:prstGeom prst="rect">
            <a:avLst/>
          </a:prstGeom>
          <a:noFill/>
          <a:ln w="571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 name="Explosion 2 6"/>
          <p:cNvSpPr/>
          <p:nvPr/>
        </p:nvSpPr>
        <p:spPr>
          <a:xfrm>
            <a:off x="1758950" y="3783013"/>
            <a:ext cx="935038" cy="677862"/>
          </a:xfrm>
          <a:prstGeom prst="irregularSeal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 name="Oval 7"/>
          <p:cNvSpPr/>
          <p:nvPr/>
        </p:nvSpPr>
        <p:spPr>
          <a:xfrm>
            <a:off x="3995738" y="198278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Oval 8"/>
          <p:cNvSpPr/>
          <p:nvPr/>
        </p:nvSpPr>
        <p:spPr>
          <a:xfrm>
            <a:off x="3603625" y="207803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Oval 9"/>
          <p:cNvSpPr/>
          <p:nvPr/>
        </p:nvSpPr>
        <p:spPr>
          <a:xfrm>
            <a:off x="257175" y="192563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 name="Oval 10"/>
          <p:cNvSpPr/>
          <p:nvPr/>
        </p:nvSpPr>
        <p:spPr>
          <a:xfrm>
            <a:off x="165100" y="230663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 name="Oval 11"/>
          <p:cNvSpPr/>
          <p:nvPr/>
        </p:nvSpPr>
        <p:spPr>
          <a:xfrm>
            <a:off x="3630613" y="562768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 name="Oval 12"/>
          <p:cNvSpPr/>
          <p:nvPr/>
        </p:nvSpPr>
        <p:spPr>
          <a:xfrm>
            <a:off x="3943350" y="5783263"/>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Oval 13"/>
          <p:cNvSpPr/>
          <p:nvPr/>
        </p:nvSpPr>
        <p:spPr>
          <a:xfrm>
            <a:off x="571500" y="5676900"/>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 name="Oval 14"/>
          <p:cNvSpPr/>
          <p:nvPr/>
        </p:nvSpPr>
        <p:spPr>
          <a:xfrm>
            <a:off x="168275" y="5114925"/>
            <a:ext cx="376238"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cSld>
  <p:clrMapOvr>
    <a:masterClrMapping/>
  </p:clrMapOvr>
  <p:transition spd="slow" advTm="1830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188913"/>
            <a:ext cx="8856663" cy="1511300"/>
          </a:xfrm>
        </p:spPr>
        <p:txBody>
          <a:bodyPr/>
          <a:lstStyle/>
          <a:p>
            <a:pPr rtl="0" eaLnBrk="1" fontAlgn="auto" hangingPunct="1">
              <a:spcAft>
                <a:spcPts val="0"/>
              </a:spcAft>
              <a:defRPr/>
            </a:pPr>
            <a:r>
              <a:rPr lang="en-US" sz="4800" smtClean="0">
                <a:solidFill>
                  <a:schemeClr val="accent1">
                    <a:lumMod val="75000"/>
                  </a:schemeClr>
                </a:solidFill>
              </a:rPr>
              <a:t>Geometric </a:t>
            </a:r>
            <a:r>
              <a:rPr lang="en-US" sz="4800" b="1" smtClean="0">
                <a:solidFill>
                  <a:schemeClr val="accent1">
                    <a:lumMod val="75000"/>
                  </a:schemeClr>
                </a:solidFill>
              </a:rPr>
              <a:t>prop</a:t>
            </a:r>
            <a:r>
              <a:rPr lang="en-US" sz="4800" smtClean="0">
                <a:solidFill>
                  <a:schemeClr val="accent1">
                    <a:lumMod val="75000"/>
                  </a:schemeClr>
                </a:solidFill>
              </a:rPr>
              <a:t> function</a:t>
            </a:r>
            <a:endParaRPr lang="he-IL" sz="4800">
              <a:solidFill>
                <a:schemeClr val="accent1">
                  <a:lumMod val="75000"/>
                </a:schemeClr>
              </a:solidFill>
            </a:endParaRPr>
          </a:p>
        </p:txBody>
      </p:sp>
      <p:sp>
        <p:nvSpPr>
          <p:cNvPr id="20" name="Content Placeholder 3"/>
          <p:cNvSpPr txBox="1">
            <a:spLocks/>
          </p:cNvSpPr>
          <p:nvPr/>
        </p:nvSpPr>
        <p:spPr bwMode="auto">
          <a:xfrm>
            <a:off x="107950" y="1628775"/>
            <a:ext cx="89376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buNone/>
            </a:pPr>
            <a:r>
              <a:rPr lang="en-US" altLang="he-IL" sz="3200" b="1">
                <a:solidFill>
                  <a:schemeClr val="tx1"/>
                </a:solidFill>
                <a:latin typeface="Century Gothic" pitchFamily="34" charset="0"/>
              </a:rPr>
              <a:t>Prop</a:t>
            </a:r>
            <a:r>
              <a:rPr lang="en-US" altLang="he-IL" sz="3200" b="1" i="1" smtClean="0">
                <a:solidFill>
                  <a:schemeClr val="tx1"/>
                </a:solidFill>
                <a:latin typeface="Times New Roman" pitchFamily="18" charset="0"/>
                <a:cs typeface="Times New Roman" pitchFamily="18" charset="0"/>
              </a:rPr>
              <a:t>(C,S,n)</a:t>
            </a:r>
            <a:r>
              <a:rPr lang="en-US" altLang="he-IL" sz="3200" i="1" smtClean="0">
                <a:solidFill>
                  <a:schemeClr val="tx1"/>
                </a:solidFill>
                <a:latin typeface="Century Gothic" pitchFamily="34" charset="0"/>
              </a:rPr>
              <a:t>:= </a:t>
            </a:r>
            <a:r>
              <a:rPr lang="en-US" altLang="he-IL" sz="3200">
                <a:solidFill>
                  <a:schemeClr val="tx1"/>
                </a:solidFill>
                <a:latin typeface="Century Gothic" pitchFamily="34" charset="0"/>
              </a:rPr>
              <a:t>highest value that can </a:t>
            </a:r>
            <a:r>
              <a:rPr lang="en-US" altLang="he-IL" sz="3200" smtClean="0">
                <a:solidFill>
                  <a:schemeClr val="tx1"/>
                </a:solidFill>
                <a:latin typeface="Century Gothic" pitchFamily="34" charset="0"/>
              </a:rPr>
              <a:t>be</a:t>
            </a:r>
          </a:p>
          <a:p>
            <a:pPr algn="l" defTabSz="914400" rtl="0" eaLnBrk="1" hangingPunct="1">
              <a:lnSpc>
                <a:spcPct val="100000"/>
              </a:lnSpc>
              <a:buSzTx/>
              <a:buFont typeface="Arial" pitchFamily="34" charset="0"/>
              <a:buNone/>
            </a:pPr>
            <a:r>
              <a:rPr lang="en-US" altLang="he-IL" sz="3200">
                <a:solidFill>
                  <a:schemeClr val="tx1"/>
                </a:solidFill>
                <a:latin typeface="Century Gothic" pitchFamily="34" charset="0"/>
              </a:rPr>
              <a:t> </a:t>
            </a:r>
            <a:r>
              <a:rPr lang="en-US" altLang="he-IL" sz="3200" smtClean="0">
                <a:solidFill>
                  <a:schemeClr val="tx1"/>
                </a:solidFill>
                <a:latin typeface="Century Gothic" pitchFamily="34" charset="0"/>
              </a:rPr>
              <a:t>            guaranteed </a:t>
            </a:r>
            <a:r>
              <a:rPr lang="en-US" altLang="he-IL" sz="3200">
                <a:solidFill>
                  <a:schemeClr val="tx1"/>
                </a:solidFill>
                <a:latin typeface="Century Gothic" pitchFamily="34" charset="0"/>
              </a:rPr>
              <a:t>when dividing cake </a:t>
            </a:r>
            <a:r>
              <a:rPr lang="en-US" altLang="he-IL" sz="3200" b="1" i="1">
                <a:solidFill>
                  <a:schemeClr val="tx1"/>
                </a:solidFill>
                <a:latin typeface="Century Gothic" pitchFamily="34" charset="0"/>
              </a:rPr>
              <a:t>C</a:t>
            </a:r>
            <a:r>
              <a:rPr lang="en-US" altLang="he-IL" sz="3200">
                <a:solidFill>
                  <a:schemeClr val="tx1"/>
                </a:solidFill>
                <a:latin typeface="Century Gothic" pitchFamily="34" charset="0"/>
              </a:rPr>
              <a:t> </a:t>
            </a:r>
            <a:endParaRPr lang="en-US" altLang="he-IL" sz="3200" smtClean="0">
              <a:solidFill>
                <a:schemeClr val="tx1"/>
              </a:solidFill>
              <a:latin typeface="Century Gothic" pitchFamily="34" charset="0"/>
            </a:endParaRPr>
          </a:p>
          <a:p>
            <a:pPr algn="l" defTabSz="914400" rtl="0" eaLnBrk="1" hangingPunct="1">
              <a:lnSpc>
                <a:spcPct val="100000"/>
              </a:lnSpc>
              <a:buSzTx/>
              <a:buFont typeface="Arial" pitchFamily="34" charset="0"/>
              <a:buNone/>
            </a:pPr>
            <a:r>
              <a:rPr lang="en-US" altLang="he-IL" sz="3200">
                <a:solidFill>
                  <a:schemeClr val="tx1"/>
                </a:solidFill>
                <a:latin typeface="Century Gothic" pitchFamily="34" charset="0"/>
              </a:rPr>
              <a:t> </a:t>
            </a:r>
            <a:r>
              <a:rPr lang="en-US" altLang="he-IL" sz="3200" smtClean="0">
                <a:solidFill>
                  <a:schemeClr val="tx1"/>
                </a:solidFill>
                <a:latin typeface="Century Gothic" pitchFamily="34" charset="0"/>
              </a:rPr>
              <a:t>            with </a:t>
            </a:r>
            <a:r>
              <a:rPr lang="en-US" altLang="he-IL" sz="3200">
                <a:solidFill>
                  <a:schemeClr val="tx1"/>
                </a:solidFill>
                <a:latin typeface="Century Gothic" pitchFamily="34" charset="0"/>
              </a:rPr>
              <a:t>pieces of </a:t>
            </a:r>
            <a:r>
              <a:rPr lang="en-US" altLang="he-IL" sz="3200" smtClean="0">
                <a:solidFill>
                  <a:schemeClr val="tx1"/>
                </a:solidFill>
                <a:latin typeface="Century Gothic" pitchFamily="34" charset="0"/>
              </a:rPr>
              <a:t>family </a:t>
            </a:r>
            <a:r>
              <a:rPr lang="en-US" altLang="he-IL" sz="3200" b="1" i="1" smtClean="0">
                <a:solidFill>
                  <a:schemeClr val="tx1"/>
                </a:solidFill>
                <a:latin typeface="Century Gothic" pitchFamily="34" charset="0"/>
              </a:rPr>
              <a:t>S   </a:t>
            </a:r>
            <a:r>
              <a:rPr lang="en-US" altLang="he-IL" sz="3200" smtClean="0">
                <a:solidFill>
                  <a:schemeClr val="tx1"/>
                </a:solidFill>
                <a:latin typeface="Century Gothic" pitchFamily="34" charset="0"/>
              </a:rPr>
              <a:t>to </a:t>
            </a:r>
            <a:r>
              <a:rPr lang="en-US" altLang="he-IL" sz="3200" b="1" i="1">
                <a:solidFill>
                  <a:schemeClr val="tx1"/>
                </a:solidFill>
                <a:latin typeface="Times New Roman" pitchFamily="18" charset="0"/>
                <a:cs typeface="Times New Roman" pitchFamily="18" charset="0"/>
              </a:rPr>
              <a:t>n</a:t>
            </a:r>
            <a:r>
              <a:rPr lang="en-US" altLang="he-IL" sz="3200">
                <a:solidFill>
                  <a:schemeClr val="tx1"/>
                </a:solidFill>
                <a:latin typeface="Century Gothic" pitchFamily="34" charset="0"/>
              </a:rPr>
              <a:t> </a:t>
            </a:r>
            <a:r>
              <a:rPr lang="en-US" altLang="he-IL" sz="3200" smtClean="0">
                <a:solidFill>
                  <a:schemeClr val="tx1"/>
                </a:solidFill>
                <a:latin typeface="Century Gothic" pitchFamily="34" charset="0"/>
              </a:rPr>
              <a:t>people.</a:t>
            </a:r>
            <a:endParaRPr lang="en-US" altLang="he-IL" sz="3200">
              <a:solidFill>
                <a:schemeClr val="tx1"/>
              </a:solidFill>
              <a:latin typeface="Century Gothic" pitchFamily="34" charset="0"/>
            </a:endParaRPr>
          </a:p>
          <a:p>
            <a:pPr algn="l" defTabSz="914400" rtl="0" eaLnBrk="1" hangingPunct="1">
              <a:lnSpc>
                <a:spcPct val="100000"/>
              </a:lnSpc>
              <a:buSzTx/>
              <a:buFont typeface="Arial" pitchFamily="34" charset="0"/>
              <a:buNone/>
            </a:pPr>
            <a:endParaRPr lang="en-US" altLang="he-IL" sz="3200">
              <a:solidFill>
                <a:schemeClr val="tx1"/>
              </a:solidFill>
              <a:latin typeface="Century Gothic" pitchFamily="34" charset="0"/>
            </a:endParaRPr>
          </a:p>
          <a:p>
            <a:pPr algn="l" defTabSz="914400" rtl="0" eaLnBrk="1" hangingPunct="1">
              <a:lnSpc>
                <a:spcPct val="100000"/>
              </a:lnSpc>
              <a:buSzTx/>
              <a:buFont typeface="Arial" pitchFamily="34" charset="0"/>
              <a:buNone/>
            </a:pPr>
            <a:r>
              <a:rPr lang="en-US" altLang="he-IL" sz="3200">
                <a:solidFill>
                  <a:schemeClr val="tx1"/>
                </a:solidFill>
                <a:latin typeface="Century Gothic" pitchFamily="34" charset="0"/>
              </a:rPr>
              <a:t>Classic result:</a:t>
            </a:r>
          </a:p>
          <a:p>
            <a:pPr algn="l" defTabSz="914400" rtl="0" eaLnBrk="1" hangingPunct="1">
              <a:lnSpc>
                <a:spcPct val="100000"/>
              </a:lnSpc>
              <a:buSzTx/>
              <a:buFont typeface="Arial" pitchFamily="34" charset="0"/>
              <a:buNone/>
            </a:pPr>
            <a:r>
              <a:rPr lang="en-US" altLang="he-IL" sz="3200" b="1">
                <a:solidFill>
                  <a:schemeClr val="tx1"/>
                </a:solidFill>
                <a:latin typeface="Century Gothic" pitchFamily="34" charset="0"/>
              </a:rPr>
              <a:t>        Prop(Rectangle, rectangles, </a:t>
            </a:r>
            <a:r>
              <a:rPr lang="en-US" altLang="he-IL" sz="3200" b="1" i="1">
                <a:solidFill>
                  <a:schemeClr val="tx1"/>
                </a:solidFill>
                <a:latin typeface="Times New Roman" pitchFamily="18" charset="0"/>
                <a:cs typeface="Times New Roman" pitchFamily="18" charset="0"/>
              </a:rPr>
              <a:t>n</a:t>
            </a:r>
            <a:r>
              <a:rPr lang="en-US" altLang="he-IL" sz="3200" b="1">
                <a:solidFill>
                  <a:schemeClr val="tx1"/>
                </a:solidFill>
                <a:latin typeface="Century Gothic" pitchFamily="34" charset="0"/>
              </a:rPr>
              <a:t>) = </a:t>
            </a:r>
            <a:r>
              <a:rPr lang="en-US" altLang="he-IL" sz="3200" b="1">
                <a:solidFill>
                  <a:schemeClr val="tx1"/>
                </a:solidFill>
                <a:latin typeface="Times New Roman" pitchFamily="18" charset="0"/>
                <a:cs typeface="Times New Roman" pitchFamily="18" charset="0"/>
              </a:rPr>
              <a:t>1/</a:t>
            </a:r>
            <a:r>
              <a:rPr lang="en-US" altLang="he-IL" sz="3200" b="1" i="1">
                <a:solidFill>
                  <a:schemeClr val="tx1"/>
                </a:solidFill>
                <a:latin typeface="Times New Roman" pitchFamily="18" charset="0"/>
                <a:cs typeface="Times New Roman" pitchFamily="18" charset="0"/>
              </a:rPr>
              <a:t>n</a:t>
            </a:r>
          </a:p>
          <a:p>
            <a:pPr algn="l" defTabSz="914400" rtl="0" eaLnBrk="1" hangingPunct="1">
              <a:lnSpc>
                <a:spcPct val="100000"/>
              </a:lnSpc>
              <a:buSzTx/>
              <a:buFont typeface="Arial" pitchFamily="34" charset="0"/>
              <a:buNone/>
            </a:pPr>
            <a:r>
              <a:rPr lang="en-US" altLang="he-IL" sz="3200">
                <a:solidFill>
                  <a:schemeClr val="tx1"/>
                </a:solidFill>
                <a:latin typeface="Century Gothic" pitchFamily="34" charset="0"/>
              </a:rPr>
              <a:t/>
            </a:r>
            <a:br>
              <a:rPr lang="en-US" altLang="he-IL" sz="3200">
                <a:solidFill>
                  <a:schemeClr val="tx1"/>
                </a:solidFill>
                <a:latin typeface="Century Gothic" pitchFamily="34" charset="0"/>
              </a:rPr>
            </a:br>
            <a:r>
              <a:rPr lang="en-US" altLang="he-IL" sz="3200">
                <a:solidFill>
                  <a:schemeClr val="tx1"/>
                </a:solidFill>
                <a:latin typeface="Century Gothic" pitchFamily="34" charset="0"/>
              </a:rPr>
              <a:t>We have just seen:</a:t>
            </a:r>
          </a:p>
          <a:p>
            <a:pPr algn="l" defTabSz="914400" rtl="0" eaLnBrk="1" hangingPunct="1">
              <a:lnSpc>
                <a:spcPct val="100000"/>
              </a:lnSpc>
              <a:buSzTx/>
              <a:buFont typeface="Arial" pitchFamily="34" charset="0"/>
              <a:buNone/>
            </a:pPr>
            <a:r>
              <a:rPr lang="en-US" altLang="he-IL" sz="3200" b="1">
                <a:solidFill>
                  <a:schemeClr val="tx1"/>
                </a:solidFill>
                <a:latin typeface="Century Gothic" pitchFamily="34" charset="0"/>
              </a:rPr>
              <a:t>             Prop(Square, squares, 2) ≤ </a:t>
            </a:r>
            <a:r>
              <a:rPr lang="en-US" altLang="he-IL" sz="3200" b="1">
                <a:solidFill>
                  <a:schemeClr val="tx1"/>
                </a:solidFill>
                <a:latin typeface="Times New Roman" pitchFamily="18" charset="0"/>
                <a:cs typeface="Times New Roman" pitchFamily="18" charset="0"/>
              </a:rPr>
              <a:t>1/4</a:t>
            </a:r>
          </a:p>
        </p:txBody>
      </p:sp>
    </p:spTree>
    <p:custDataLst>
      <p:tags r:id="rId1"/>
    </p:custDataLst>
    <p:extLst>
      <p:ext uri="{BB962C8B-B14F-4D97-AF65-F5344CB8AC3E}">
        <p14:creationId xmlns:p14="http://schemas.microsoft.com/office/powerpoint/2010/main" val="3317866567"/>
      </p:ext>
    </p:extLst>
  </p:cSld>
  <p:clrMapOvr>
    <a:masterClrMapping/>
  </p:clrMapOvr>
  <p:transition spd="slow" advTm="1830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8" y="407988"/>
            <a:ext cx="8855075" cy="1039812"/>
          </a:xfrm>
        </p:spPr>
        <p:txBody>
          <a:bodyPr/>
          <a:lstStyle/>
          <a:p>
            <a:pPr rtl="0" eaLnBrk="1" fontAlgn="auto" hangingPunct="1">
              <a:spcAft>
                <a:spcPts val="0"/>
              </a:spcAft>
              <a:defRPr/>
            </a:pPr>
            <a:r>
              <a:rPr lang="en-US" sz="3600" smtClean="0">
                <a:solidFill>
                  <a:schemeClr val="accent1">
                    <a:lumMod val="75000"/>
                  </a:schemeClr>
                </a:solidFill>
              </a:rPr>
              <a:t>1 person, Any LAND</a:t>
            </a:r>
            <a:r>
              <a:rPr lang="en-US" sz="3600">
                <a:solidFill>
                  <a:schemeClr val="accent1">
                    <a:lumMod val="75000"/>
                  </a:schemeClr>
                </a:solidFill>
              </a:rPr>
              <a:t>, </a:t>
            </a:r>
            <a:r>
              <a:rPr lang="en-US" sz="3600" smtClean="0">
                <a:solidFill>
                  <a:schemeClr val="accent1">
                    <a:lumMod val="75000"/>
                  </a:schemeClr>
                </a:solidFill>
              </a:rPr>
              <a:t>Any plots</a:t>
            </a:r>
            <a:endParaRPr lang="he-IL" sz="3600">
              <a:solidFill>
                <a:schemeClr val="accent1">
                  <a:lumMod val="75000"/>
                </a:schemeClr>
              </a:solidFill>
            </a:endParaRPr>
          </a:p>
        </p:txBody>
      </p:sp>
      <p:sp>
        <p:nvSpPr>
          <p:cNvPr id="23556" name="Content Placeholder 3"/>
          <p:cNvSpPr txBox="1">
            <a:spLocks/>
          </p:cNvSpPr>
          <p:nvPr/>
        </p:nvSpPr>
        <p:spPr bwMode="auto">
          <a:xfrm>
            <a:off x="179512" y="5301208"/>
            <a:ext cx="8748464" cy="1321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marL="114300" indent="0" algn="l" defTabSz="914400" rtl="0" eaLnBrk="1" hangingPunct="1">
              <a:lnSpc>
                <a:spcPct val="100000"/>
              </a:lnSpc>
              <a:buSzTx/>
              <a:buNone/>
            </a:pPr>
            <a:r>
              <a:rPr lang="en-US" altLang="he-IL" sz="3200" i="1" smtClean="0">
                <a:solidFill>
                  <a:schemeClr val="tx1"/>
                </a:solidFill>
                <a:latin typeface="Century Gothic" pitchFamily="34" charset="0"/>
              </a:rPr>
              <a:t>Lemma</a:t>
            </a:r>
            <a:r>
              <a:rPr lang="en-US" altLang="he-IL" sz="3200" smtClean="0">
                <a:solidFill>
                  <a:schemeClr val="tx1"/>
                </a:solidFill>
                <a:latin typeface="Century Gothic" pitchFamily="34" charset="0"/>
              </a:rPr>
              <a:t>: For every cake </a:t>
            </a:r>
            <a:r>
              <a:rPr lang="en-US" altLang="he-IL" sz="3200" b="1" smtClean="0">
                <a:solidFill>
                  <a:schemeClr val="tx1"/>
                </a:solidFill>
                <a:latin typeface="Century Gothic" pitchFamily="34" charset="0"/>
              </a:rPr>
              <a:t>C</a:t>
            </a:r>
            <a:r>
              <a:rPr lang="en-US" altLang="he-IL" sz="3200" smtClean="0">
                <a:solidFill>
                  <a:schemeClr val="tx1"/>
                </a:solidFill>
                <a:latin typeface="Century Gothic" pitchFamily="34" charset="0"/>
              </a:rPr>
              <a:t> and family </a:t>
            </a:r>
            <a:r>
              <a:rPr lang="en-US" altLang="he-IL" sz="3200" b="1" smtClean="0">
                <a:solidFill>
                  <a:schemeClr val="tx1"/>
                </a:solidFill>
                <a:latin typeface="Century Gothic" pitchFamily="34" charset="0"/>
              </a:rPr>
              <a:t>S</a:t>
            </a:r>
            <a:r>
              <a:rPr lang="en-US" altLang="he-IL" sz="3200" smtClean="0">
                <a:solidFill>
                  <a:schemeClr val="tx1"/>
                </a:solidFill>
                <a:latin typeface="Century Gothic" pitchFamily="34" charset="0"/>
              </a:rPr>
              <a:t>:</a:t>
            </a:r>
          </a:p>
          <a:p>
            <a:pPr marL="114300" indent="0" algn="ctr" defTabSz="914400" rtl="0" eaLnBrk="1" hangingPunct="1">
              <a:lnSpc>
                <a:spcPct val="100000"/>
              </a:lnSpc>
              <a:buSzTx/>
              <a:buNone/>
            </a:pPr>
            <a:r>
              <a:rPr lang="en-US" altLang="he-IL" sz="3200" b="1">
                <a:solidFill>
                  <a:schemeClr val="tx1"/>
                </a:solidFill>
                <a:latin typeface="Century Gothic" pitchFamily="34" charset="0"/>
              </a:rPr>
              <a:t> </a:t>
            </a:r>
            <a:r>
              <a:rPr lang="en-US" altLang="he-IL" sz="3200" b="1" smtClean="0">
                <a:solidFill>
                  <a:schemeClr val="tx1"/>
                </a:solidFill>
                <a:latin typeface="Century Gothic" pitchFamily="34" charset="0"/>
              </a:rPr>
              <a:t>Prop(C, S, 1) ≥ 1/CoverNum(C,S)</a:t>
            </a:r>
            <a:endParaRPr lang="en-US" altLang="he-IL" sz="3200">
              <a:solidFill>
                <a:schemeClr val="tx1"/>
              </a:solidFill>
              <a:latin typeface="Century Gothic" pitchFamily="34" charset="0"/>
            </a:endParaRPr>
          </a:p>
        </p:txBody>
      </p:sp>
      <p:pic>
        <p:nvPicPr>
          <p:cNvPr id="2050" name="Picture 2" descr="F:\Dropbox\papers\BISFAI\reuve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6329" y="4231506"/>
            <a:ext cx="1201647" cy="106970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3"/>
          <p:cNvSpPr txBox="1">
            <a:spLocks/>
          </p:cNvSpPr>
          <p:nvPr/>
        </p:nvSpPr>
        <p:spPr bwMode="auto">
          <a:xfrm>
            <a:off x="251520" y="1628800"/>
            <a:ext cx="8748464"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marL="114300" indent="0" algn="l" defTabSz="914400" rtl="0" eaLnBrk="1" hangingPunct="1">
              <a:lnSpc>
                <a:spcPct val="100000"/>
              </a:lnSpc>
              <a:buSzTx/>
              <a:buNone/>
            </a:pPr>
            <a:r>
              <a:rPr lang="en-US" altLang="he-IL" sz="3200" i="1">
                <a:solidFill>
                  <a:schemeClr val="tx1"/>
                </a:solidFill>
                <a:latin typeface="Century Gothic" pitchFamily="34" charset="0"/>
              </a:rPr>
              <a:t>Definition</a:t>
            </a:r>
            <a:r>
              <a:rPr lang="en-US" altLang="he-IL" sz="3200">
                <a:solidFill>
                  <a:schemeClr val="tx1"/>
                </a:solidFill>
                <a:latin typeface="Century Gothic" pitchFamily="34" charset="0"/>
              </a:rPr>
              <a:t>: </a:t>
            </a:r>
            <a:r>
              <a:rPr lang="en-US" altLang="he-IL" sz="3200" smtClean="0">
                <a:solidFill>
                  <a:schemeClr val="tx1"/>
                </a:solidFill>
                <a:latin typeface="Century Gothic" pitchFamily="34" charset="0"/>
              </a:rPr>
              <a:t>for a cake </a:t>
            </a:r>
            <a:r>
              <a:rPr lang="en-US" altLang="he-IL" sz="3200">
                <a:solidFill>
                  <a:schemeClr val="tx1"/>
                </a:solidFill>
                <a:latin typeface="Century Gothic" pitchFamily="34" charset="0"/>
              </a:rPr>
              <a:t>C and family S:</a:t>
            </a:r>
          </a:p>
          <a:p>
            <a:pPr marL="114300" indent="0" algn="l" defTabSz="914400" rtl="0" eaLnBrk="1" hangingPunct="1">
              <a:lnSpc>
                <a:spcPct val="100000"/>
              </a:lnSpc>
              <a:buSzTx/>
              <a:buNone/>
            </a:pPr>
            <a:r>
              <a:rPr lang="en-US" altLang="he-IL" sz="3200" b="1" smtClean="0">
                <a:solidFill>
                  <a:schemeClr val="tx1"/>
                </a:solidFill>
                <a:latin typeface="Century Gothic" pitchFamily="34" charset="0"/>
              </a:rPr>
              <a:t>CoverNum(C,S):=</a:t>
            </a:r>
            <a:r>
              <a:rPr lang="en-US" altLang="he-IL" sz="3200" smtClean="0">
                <a:solidFill>
                  <a:schemeClr val="tx1"/>
                </a:solidFill>
                <a:latin typeface="Century Gothic" pitchFamily="34" charset="0"/>
              </a:rPr>
              <a:t> Minimum # of pieces of S, possibly overlapping, whose union is C.</a:t>
            </a:r>
            <a:endParaRPr lang="en-US" altLang="he-IL" sz="3200">
              <a:solidFill>
                <a:schemeClr val="tx1"/>
              </a:solidFill>
              <a:latin typeface="Century Gothic" pitchFamily="34" charset="0"/>
            </a:endParaRPr>
          </a:p>
        </p:txBody>
      </p:sp>
      <p:grpSp>
        <p:nvGrpSpPr>
          <p:cNvPr id="22" name="Group 21"/>
          <p:cNvGrpSpPr/>
          <p:nvPr/>
        </p:nvGrpSpPr>
        <p:grpSpPr>
          <a:xfrm>
            <a:off x="3550381" y="3284984"/>
            <a:ext cx="2016224" cy="2059682"/>
            <a:chOff x="1792858" y="2836862"/>
            <a:chExt cx="4092575" cy="4021138"/>
          </a:xfrm>
          <a:solidFill>
            <a:srgbClr val="92D050"/>
          </a:solidFill>
        </p:grpSpPr>
        <p:sp>
          <p:nvSpPr>
            <p:cNvPr id="23" name="Rectangle 22"/>
            <p:cNvSpPr/>
            <p:nvPr/>
          </p:nvSpPr>
          <p:spPr>
            <a:xfrm>
              <a:off x="3366070" y="2836862"/>
              <a:ext cx="2519363" cy="2536825"/>
            </a:xfrm>
            <a:prstGeom prst="rect">
              <a:avLst/>
            </a:prstGeom>
            <a:grp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4" name="Rectangle 23"/>
            <p:cNvSpPr/>
            <p:nvPr/>
          </p:nvSpPr>
          <p:spPr>
            <a:xfrm>
              <a:off x="1792858" y="2836862"/>
              <a:ext cx="2519362" cy="2536825"/>
            </a:xfrm>
            <a:prstGeom prst="rect">
              <a:avLst/>
            </a:prstGeom>
            <a:grp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5" name="Rectangle 24"/>
            <p:cNvSpPr/>
            <p:nvPr/>
          </p:nvSpPr>
          <p:spPr>
            <a:xfrm>
              <a:off x="3366070" y="4321175"/>
              <a:ext cx="2519363" cy="2536825"/>
            </a:xfrm>
            <a:prstGeom prst="rect">
              <a:avLst/>
            </a:prstGeom>
            <a:grp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3" name="Group 2"/>
          <p:cNvGrpSpPr/>
          <p:nvPr/>
        </p:nvGrpSpPr>
        <p:grpSpPr>
          <a:xfrm>
            <a:off x="3563506" y="3278865"/>
            <a:ext cx="1981096" cy="2065801"/>
            <a:chOff x="1864161" y="2824916"/>
            <a:chExt cx="4021272" cy="4033084"/>
          </a:xfrm>
        </p:grpSpPr>
        <p:sp>
          <p:nvSpPr>
            <p:cNvPr id="19" name="Rectangle 18"/>
            <p:cNvSpPr/>
            <p:nvPr/>
          </p:nvSpPr>
          <p:spPr>
            <a:xfrm>
              <a:off x="3366070" y="2836862"/>
              <a:ext cx="2519363" cy="2536825"/>
            </a:xfrm>
            <a:prstGeom prst="rect">
              <a:avLst/>
            </a:prstGeom>
            <a:solidFill>
              <a:srgbClr val="66CCFF">
                <a:alpha val="30196"/>
              </a:srgbClr>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0" name="Rectangle 19"/>
            <p:cNvSpPr/>
            <p:nvPr/>
          </p:nvSpPr>
          <p:spPr>
            <a:xfrm>
              <a:off x="1864161" y="2824916"/>
              <a:ext cx="2519362" cy="2536826"/>
            </a:xfrm>
            <a:prstGeom prst="rect">
              <a:avLst/>
            </a:prstGeom>
            <a:solidFill>
              <a:srgbClr val="66CCFF">
                <a:alpha val="30196"/>
              </a:srgbClr>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1" name="Rectangle 20"/>
            <p:cNvSpPr/>
            <p:nvPr/>
          </p:nvSpPr>
          <p:spPr>
            <a:xfrm>
              <a:off x="3366070" y="4321175"/>
              <a:ext cx="2519363" cy="2536825"/>
            </a:xfrm>
            <a:prstGeom prst="rect">
              <a:avLst/>
            </a:prstGeom>
            <a:solidFill>
              <a:srgbClr val="66CCFF">
                <a:alpha val="30196"/>
              </a:srgbClr>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sp>
        <p:nvSpPr>
          <p:cNvPr id="26" name="Content Placeholder 3"/>
          <p:cNvSpPr txBox="1">
            <a:spLocks/>
          </p:cNvSpPr>
          <p:nvPr/>
        </p:nvSpPr>
        <p:spPr bwMode="auto">
          <a:xfrm>
            <a:off x="251520" y="3354023"/>
            <a:ext cx="3312368" cy="194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marL="114300" indent="0" algn="l" defTabSz="914400" rtl="0" eaLnBrk="1" hangingPunct="1">
              <a:lnSpc>
                <a:spcPct val="100000"/>
              </a:lnSpc>
              <a:buSzTx/>
              <a:buNone/>
            </a:pPr>
            <a:r>
              <a:rPr lang="en-US" altLang="he-IL" sz="3200" smtClean="0">
                <a:solidFill>
                  <a:schemeClr val="tx1"/>
                </a:solidFill>
                <a:latin typeface="Century Gothic" pitchFamily="34" charset="0"/>
              </a:rPr>
              <a:t>Example: </a:t>
            </a:r>
          </a:p>
          <a:p>
            <a:pPr marL="114300" indent="0" algn="l" defTabSz="914400" rtl="0" eaLnBrk="1" hangingPunct="1">
              <a:lnSpc>
                <a:spcPct val="100000"/>
              </a:lnSpc>
              <a:buSzTx/>
              <a:buNone/>
            </a:pPr>
            <a:r>
              <a:rPr lang="en-US" altLang="he-IL" sz="3200">
                <a:solidFill>
                  <a:schemeClr val="tx1"/>
                </a:solidFill>
                <a:latin typeface="Century Gothic" pitchFamily="34" charset="0"/>
              </a:rPr>
              <a:t> </a:t>
            </a:r>
            <a:r>
              <a:rPr lang="en-US" altLang="he-IL" sz="3200" smtClean="0">
                <a:solidFill>
                  <a:schemeClr val="tx1"/>
                </a:solidFill>
                <a:latin typeface="Century Gothic" pitchFamily="34" charset="0"/>
              </a:rPr>
              <a:t> CoverNum</a:t>
            </a:r>
          </a:p>
          <a:p>
            <a:pPr marL="114300" indent="0" algn="l" defTabSz="914400" rtl="0" eaLnBrk="1" hangingPunct="1">
              <a:lnSpc>
                <a:spcPct val="100000"/>
              </a:lnSpc>
              <a:buSzTx/>
              <a:buNone/>
            </a:pPr>
            <a:r>
              <a:rPr lang="en-US" altLang="he-IL" sz="3200">
                <a:solidFill>
                  <a:schemeClr val="tx1"/>
                </a:solidFill>
                <a:latin typeface="Century Gothic" pitchFamily="34" charset="0"/>
              </a:rPr>
              <a:t> </a:t>
            </a:r>
            <a:r>
              <a:rPr lang="en-US" altLang="he-IL" sz="3200" smtClean="0">
                <a:solidFill>
                  <a:schemeClr val="tx1"/>
                </a:solidFill>
                <a:latin typeface="Century Gothic" pitchFamily="34" charset="0"/>
              </a:rPr>
              <a:t> (C,Squares)=3</a:t>
            </a:r>
            <a:endParaRPr lang="en-US" altLang="he-IL" sz="3200">
              <a:solidFill>
                <a:schemeClr val="tx1"/>
              </a:solidFill>
              <a:latin typeface="Century Gothic" pitchFamily="34" charset="0"/>
            </a:endParaRPr>
          </a:p>
        </p:txBody>
      </p:sp>
      <p:sp>
        <p:nvSpPr>
          <p:cNvPr id="4" name="Rectangle 3"/>
          <p:cNvSpPr/>
          <p:nvPr/>
        </p:nvSpPr>
        <p:spPr>
          <a:xfrm>
            <a:off x="4898665" y="3388601"/>
            <a:ext cx="505267" cy="558871"/>
          </a:xfrm>
          <a:prstGeom prst="rect">
            <a:avLst/>
          </a:prstGeom>
        </p:spPr>
        <p:txBody>
          <a:bodyPr wrap="none">
            <a:spAutoFit/>
          </a:bodyPr>
          <a:lstStyle/>
          <a:p>
            <a:r>
              <a:rPr lang="en-US" altLang="he-IL" sz="3200" b="1" smtClean="0">
                <a:solidFill>
                  <a:schemeClr val="tx2"/>
                </a:solidFill>
                <a:latin typeface="Century Gothic" pitchFamily="34" charset="0"/>
              </a:rPr>
              <a:t>C</a:t>
            </a:r>
            <a:endParaRPr lang="he-IL" sz="3200" b="1">
              <a:solidFill>
                <a:schemeClr val="tx2"/>
              </a:solidFill>
            </a:endParaRPr>
          </a:p>
        </p:txBody>
      </p:sp>
      <p:sp>
        <p:nvSpPr>
          <p:cNvPr id="5" name="Rectangle 4"/>
          <p:cNvSpPr/>
          <p:nvPr/>
        </p:nvSpPr>
        <p:spPr>
          <a:xfrm>
            <a:off x="5596222" y="3328618"/>
            <a:ext cx="3456383" cy="1302088"/>
          </a:xfrm>
          <a:prstGeom prst="rect">
            <a:avLst/>
          </a:prstGeom>
        </p:spPr>
        <p:txBody>
          <a:bodyPr wrap="square">
            <a:spAutoFit/>
          </a:bodyPr>
          <a:lstStyle/>
          <a:p>
            <a:r>
              <a:rPr lang="en-US" sz="2800" smtClean="0">
                <a:solidFill>
                  <a:schemeClr val="tx1"/>
                </a:solidFill>
              </a:rPr>
              <a:t>Reuven Bar-Yehuda &amp; Eyal Ben-Hanoch, 1996</a:t>
            </a:r>
            <a:endParaRPr lang="he-IL" sz="2800">
              <a:solidFill>
                <a:schemeClr val="tx1"/>
              </a:solidFill>
            </a:endParaRPr>
          </a:p>
        </p:txBody>
      </p:sp>
      <p:pic>
        <p:nvPicPr>
          <p:cNvPr id="1026" name="Picture 2" descr="F:\Dropbox\landppt\cake_5775_technion_telaviv\eyalbenhanoc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0142" y="4231507"/>
            <a:ext cx="1069700" cy="10697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Dropbox\landppt\cake_5775_technion_telaviv\Flag_of_Israel.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4129" y="4820448"/>
            <a:ext cx="720080" cy="52421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1745648"/>
      </p:ext>
    </p:extLst>
  </p:cSld>
  <p:clrMapOvr>
    <a:masterClrMapping/>
  </p:clrMapOvr>
  <p:transition spd="slow" advTm="7173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6"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538" y="1825625"/>
            <a:ext cx="4105275" cy="40211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Title 1"/>
          <p:cNvSpPr>
            <a:spLocks noGrp="1"/>
          </p:cNvSpPr>
          <p:nvPr>
            <p:ph type="title"/>
          </p:nvPr>
        </p:nvSpPr>
        <p:spPr>
          <a:xfrm>
            <a:off x="109538" y="407988"/>
            <a:ext cx="8855075" cy="1039812"/>
          </a:xfrm>
        </p:spPr>
        <p:txBody>
          <a:bodyPr>
            <a:noAutofit/>
          </a:bodyPr>
          <a:lstStyle/>
          <a:p>
            <a:pPr rtl="0" eaLnBrk="1" fontAlgn="auto" hangingPunct="1">
              <a:spcAft>
                <a:spcPts val="0"/>
              </a:spcAft>
              <a:defRPr/>
            </a:pPr>
            <a:r>
              <a:rPr lang="en-US" sz="3600">
                <a:solidFill>
                  <a:schemeClr val="accent1">
                    <a:lumMod val="75000"/>
                  </a:schemeClr>
                </a:solidFill>
              </a:rPr>
              <a:t>2 </a:t>
            </a:r>
            <a:r>
              <a:rPr lang="en-US" sz="3600" smtClean="0">
                <a:solidFill>
                  <a:schemeClr val="accent1">
                    <a:lumMod val="75000"/>
                  </a:schemeClr>
                </a:solidFill>
              </a:rPr>
              <a:t>people, </a:t>
            </a:r>
            <a:r>
              <a:rPr lang="en-US" sz="3600">
                <a:solidFill>
                  <a:schemeClr val="accent1">
                    <a:lumMod val="75000"/>
                  </a:schemeClr>
                </a:solidFill>
              </a:rPr>
              <a:t>square LAND, SQUARE </a:t>
            </a:r>
            <a:r>
              <a:rPr lang="en-US" sz="3600" smtClean="0">
                <a:solidFill>
                  <a:schemeClr val="accent1">
                    <a:lumMod val="75000"/>
                  </a:schemeClr>
                </a:solidFill>
              </a:rPr>
              <a:t>plots</a:t>
            </a:r>
            <a:endParaRPr lang="he-IL" sz="3600">
              <a:solidFill>
                <a:schemeClr val="accent1">
                  <a:lumMod val="75000"/>
                </a:schemeClr>
              </a:solidFill>
            </a:endParaRPr>
          </a:p>
        </p:txBody>
      </p:sp>
      <p:sp>
        <p:nvSpPr>
          <p:cNvPr id="20" name="Content Placeholder 3"/>
          <p:cNvSpPr txBox="1">
            <a:spLocks/>
          </p:cNvSpPr>
          <p:nvPr/>
        </p:nvSpPr>
        <p:spPr bwMode="auto">
          <a:xfrm>
            <a:off x="4214813" y="1819275"/>
            <a:ext cx="4929187"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a:latin typeface="Century Gothic" pitchFamily="34" charset="0"/>
              </a:rPr>
              <a:t>Define 4 sub-squares.</a:t>
            </a:r>
          </a:p>
          <a:p>
            <a:pPr algn="l" defTabSz="914400" rtl="0" eaLnBrk="1" hangingPunct="1">
              <a:lnSpc>
                <a:spcPct val="100000"/>
              </a:lnSpc>
              <a:buSzTx/>
            </a:pPr>
            <a:r>
              <a:rPr lang="en-US" altLang="he-IL" sz="3200">
                <a:latin typeface="Century Gothic" pitchFamily="34" charset="0"/>
              </a:rPr>
              <a:t>Each </a:t>
            </a:r>
            <a:r>
              <a:rPr lang="en-US" altLang="he-IL" sz="3200" smtClean="0">
                <a:latin typeface="Century Gothic" pitchFamily="34" charset="0"/>
              </a:rPr>
              <a:t>person chooses </a:t>
            </a:r>
            <a:r>
              <a:rPr lang="en-US" altLang="he-IL" sz="3200">
                <a:latin typeface="Century Gothic" pitchFamily="34" charset="0"/>
              </a:rPr>
              <a:t>favorite sub-square.</a:t>
            </a:r>
          </a:p>
          <a:p>
            <a:pPr algn="l" defTabSz="914400" rtl="0" eaLnBrk="1" hangingPunct="1">
              <a:lnSpc>
                <a:spcPct val="100000"/>
              </a:lnSpc>
              <a:buSzTx/>
            </a:pPr>
            <a:r>
              <a:rPr lang="en-US" altLang="he-IL" sz="3200" b="1">
                <a:latin typeface="Century Gothic" pitchFamily="34" charset="0"/>
              </a:rPr>
              <a:t>Easy case</a:t>
            </a:r>
            <a:r>
              <a:rPr lang="en-US" altLang="he-IL" sz="3200">
                <a:latin typeface="Century Gothic" pitchFamily="34" charset="0"/>
              </a:rPr>
              <a:t>: different choices: allocate choices and finish.</a:t>
            </a:r>
          </a:p>
        </p:txBody>
      </p:sp>
      <p:grpSp>
        <p:nvGrpSpPr>
          <p:cNvPr id="12" name="Group 11"/>
          <p:cNvGrpSpPr>
            <a:grpSpLocks/>
          </p:cNvGrpSpPr>
          <p:nvPr/>
        </p:nvGrpSpPr>
        <p:grpSpPr bwMode="auto">
          <a:xfrm>
            <a:off x="109538" y="1825625"/>
            <a:ext cx="4105275" cy="4021138"/>
            <a:chOff x="109538" y="1825625"/>
            <a:chExt cx="4105275" cy="4021138"/>
          </a:xfrm>
        </p:grpSpPr>
        <p:cxnSp>
          <p:nvCxnSpPr>
            <p:cNvPr id="4" name="Straight Connector 3"/>
            <p:cNvCxnSpPr>
              <a:stCxn id="9" idx="0"/>
              <a:endCxn id="9" idx="2"/>
            </p:cNvCxnSpPr>
            <p:nvPr/>
          </p:nvCxnSpPr>
          <p:spPr>
            <a:xfrm>
              <a:off x="2162175" y="1825625"/>
              <a:ext cx="0" cy="40211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9" idx="1"/>
              <a:endCxn id="9" idx="3"/>
            </p:cNvCxnSpPr>
            <p:nvPr/>
          </p:nvCxnSpPr>
          <p:spPr>
            <a:xfrm>
              <a:off x="109538" y="3836988"/>
              <a:ext cx="4105275"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 name="TextBox 9"/>
          <p:cNvSpPr txBox="1">
            <a:spLocks noChangeArrowheads="1"/>
          </p:cNvSpPr>
          <p:nvPr/>
        </p:nvSpPr>
        <p:spPr bwMode="auto">
          <a:xfrm>
            <a:off x="611188" y="4279900"/>
            <a:ext cx="902811"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50"/>
                </a:solidFill>
              </a:rPr>
              <a:t>G</a:t>
            </a:r>
            <a:endParaRPr lang="he-IL" altLang="he-IL" sz="7200" b="1">
              <a:solidFill>
                <a:srgbClr val="00B050"/>
              </a:solidFill>
            </a:endParaRPr>
          </a:p>
        </p:txBody>
      </p:sp>
      <p:sp>
        <p:nvSpPr>
          <p:cNvPr id="11" name="TextBox 10"/>
          <p:cNvSpPr txBox="1">
            <a:spLocks noChangeArrowheads="1"/>
          </p:cNvSpPr>
          <p:nvPr/>
        </p:nvSpPr>
        <p:spPr bwMode="auto">
          <a:xfrm>
            <a:off x="2801938" y="2349500"/>
            <a:ext cx="851515"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F0"/>
                </a:solidFill>
              </a:rPr>
              <a:t>B</a:t>
            </a:r>
            <a:endParaRPr lang="he-IL" altLang="he-IL" sz="7200" b="1">
              <a:solidFill>
                <a:srgbClr val="00B0F0"/>
              </a:solidFill>
            </a:endParaRPr>
          </a:p>
        </p:txBody>
      </p:sp>
    </p:spTree>
    <p:custDataLst>
      <p:tags r:id="rId1"/>
    </p:custDataLst>
  </p:cSld>
  <p:clrMapOvr>
    <a:masterClrMapping/>
  </p:clrMapOvr>
  <p:transition spd="slow" advTm="7173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538" y="1825625"/>
            <a:ext cx="4105275" cy="40211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Title 1"/>
          <p:cNvSpPr>
            <a:spLocks noGrp="1"/>
          </p:cNvSpPr>
          <p:nvPr>
            <p:ph type="title"/>
          </p:nvPr>
        </p:nvSpPr>
        <p:spPr>
          <a:xfrm>
            <a:off x="109538" y="407988"/>
            <a:ext cx="8855075" cy="1039812"/>
          </a:xfrm>
        </p:spPr>
        <p:txBody>
          <a:bodyPr/>
          <a:lstStyle/>
          <a:p>
            <a:pPr rtl="0" eaLnBrk="1" fontAlgn="auto" hangingPunct="1">
              <a:spcAft>
                <a:spcPts val="0"/>
              </a:spcAft>
              <a:defRPr/>
            </a:pPr>
            <a:r>
              <a:rPr lang="en-US" sz="3600">
                <a:solidFill>
                  <a:schemeClr val="accent1">
                    <a:lumMod val="75000"/>
                  </a:schemeClr>
                </a:solidFill>
              </a:rPr>
              <a:t>2 </a:t>
            </a:r>
            <a:r>
              <a:rPr lang="en-US" sz="3600" smtClean="0">
                <a:solidFill>
                  <a:schemeClr val="accent1">
                    <a:lumMod val="75000"/>
                  </a:schemeClr>
                </a:solidFill>
              </a:rPr>
              <a:t>people, </a:t>
            </a:r>
            <a:r>
              <a:rPr lang="en-US" sz="3600">
                <a:solidFill>
                  <a:schemeClr val="accent1">
                    <a:lumMod val="75000"/>
                  </a:schemeClr>
                </a:solidFill>
              </a:rPr>
              <a:t>square LAND, SQUARE plots</a:t>
            </a:r>
            <a:endParaRPr lang="he-IL" sz="3600">
              <a:solidFill>
                <a:schemeClr val="accent1">
                  <a:lumMod val="75000"/>
                </a:schemeClr>
              </a:solidFill>
            </a:endParaRPr>
          </a:p>
        </p:txBody>
      </p:sp>
      <p:sp>
        <p:nvSpPr>
          <p:cNvPr id="19460" name="Content Placeholder 3"/>
          <p:cNvSpPr txBox="1">
            <a:spLocks/>
          </p:cNvSpPr>
          <p:nvPr/>
        </p:nvSpPr>
        <p:spPr bwMode="auto">
          <a:xfrm>
            <a:off x="4214813" y="1819275"/>
            <a:ext cx="4929187"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a:latin typeface="Century Gothic" pitchFamily="34" charset="0"/>
              </a:rPr>
              <a:t>Define 4 sub-squares.</a:t>
            </a:r>
          </a:p>
          <a:p>
            <a:pPr algn="l" defTabSz="914400" rtl="0" eaLnBrk="1" hangingPunct="1">
              <a:lnSpc>
                <a:spcPct val="100000"/>
              </a:lnSpc>
              <a:buSzTx/>
            </a:pPr>
            <a:r>
              <a:rPr lang="en-US" altLang="he-IL" sz="3200">
                <a:latin typeface="Century Gothic" pitchFamily="34" charset="0"/>
              </a:rPr>
              <a:t>Each person chooses favorite sub-square.</a:t>
            </a:r>
          </a:p>
          <a:p>
            <a:pPr algn="l" defTabSz="914400" rtl="0" eaLnBrk="1" hangingPunct="1">
              <a:lnSpc>
                <a:spcPct val="100000"/>
              </a:lnSpc>
              <a:buSzTx/>
            </a:pPr>
            <a:r>
              <a:rPr lang="en-US" altLang="he-IL" sz="3200" b="1">
                <a:latin typeface="Century Gothic" pitchFamily="34" charset="0"/>
              </a:rPr>
              <a:t>Hard case</a:t>
            </a:r>
            <a:r>
              <a:rPr lang="en-US" altLang="he-IL" sz="3200">
                <a:latin typeface="Century Gothic" pitchFamily="34" charset="0"/>
              </a:rPr>
              <a:t>: same choices:</a:t>
            </a:r>
          </a:p>
        </p:txBody>
      </p:sp>
      <p:grpSp>
        <p:nvGrpSpPr>
          <p:cNvPr id="19461" name="Group 11"/>
          <p:cNvGrpSpPr>
            <a:grpSpLocks/>
          </p:cNvGrpSpPr>
          <p:nvPr/>
        </p:nvGrpSpPr>
        <p:grpSpPr bwMode="auto">
          <a:xfrm>
            <a:off x="109538" y="1825625"/>
            <a:ext cx="4105275" cy="4021138"/>
            <a:chOff x="109538" y="1825625"/>
            <a:chExt cx="4105275" cy="4021138"/>
          </a:xfrm>
        </p:grpSpPr>
        <p:cxnSp>
          <p:nvCxnSpPr>
            <p:cNvPr id="4" name="Straight Connector 3"/>
            <p:cNvCxnSpPr>
              <a:stCxn id="9" idx="0"/>
              <a:endCxn id="9" idx="2"/>
            </p:cNvCxnSpPr>
            <p:nvPr/>
          </p:nvCxnSpPr>
          <p:spPr>
            <a:xfrm>
              <a:off x="2162175" y="1825625"/>
              <a:ext cx="0" cy="40211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9" idx="1"/>
              <a:endCxn id="9" idx="3"/>
            </p:cNvCxnSpPr>
            <p:nvPr/>
          </p:nvCxnSpPr>
          <p:spPr>
            <a:xfrm>
              <a:off x="109538" y="3836988"/>
              <a:ext cx="4105275"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9462" name="TextBox 9"/>
          <p:cNvSpPr txBox="1">
            <a:spLocks noChangeArrowheads="1"/>
          </p:cNvSpPr>
          <p:nvPr/>
        </p:nvSpPr>
        <p:spPr bwMode="auto">
          <a:xfrm>
            <a:off x="265113" y="4267200"/>
            <a:ext cx="902811"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50"/>
                </a:solidFill>
              </a:rPr>
              <a:t>G</a:t>
            </a:r>
            <a:endParaRPr lang="he-IL" altLang="he-IL" sz="7200" b="1">
              <a:solidFill>
                <a:srgbClr val="00B050"/>
              </a:solidFill>
            </a:endParaRPr>
          </a:p>
        </p:txBody>
      </p:sp>
      <p:sp>
        <p:nvSpPr>
          <p:cNvPr id="19463" name="TextBox 10"/>
          <p:cNvSpPr txBox="1">
            <a:spLocks noChangeArrowheads="1"/>
          </p:cNvSpPr>
          <p:nvPr/>
        </p:nvSpPr>
        <p:spPr bwMode="auto">
          <a:xfrm>
            <a:off x="1116013" y="4267200"/>
            <a:ext cx="851515"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F0"/>
                </a:solidFill>
              </a:rPr>
              <a:t>B</a:t>
            </a:r>
            <a:endParaRPr lang="he-IL" altLang="he-IL" sz="7200" b="1">
              <a:solidFill>
                <a:srgbClr val="00B0F0"/>
              </a:solidFill>
            </a:endParaRPr>
          </a:p>
        </p:txBody>
      </p:sp>
    </p:spTree>
    <p:custDataLst>
      <p:tags r:id="rId1"/>
    </p:custDataLst>
  </p:cSld>
  <p:clrMapOvr>
    <a:masterClrMapping/>
  </p:clrMapOvr>
  <p:transition spd="slow" advTm="71737"/>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538" y="1825625"/>
            <a:ext cx="4105275" cy="40211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Title 1"/>
          <p:cNvSpPr>
            <a:spLocks noGrp="1"/>
          </p:cNvSpPr>
          <p:nvPr>
            <p:ph type="title"/>
          </p:nvPr>
        </p:nvSpPr>
        <p:spPr>
          <a:xfrm>
            <a:off x="109538" y="407988"/>
            <a:ext cx="8855075" cy="1039812"/>
          </a:xfrm>
        </p:spPr>
        <p:txBody>
          <a:bodyPr/>
          <a:lstStyle/>
          <a:p>
            <a:pPr rtl="0" eaLnBrk="1" fontAlgn="auto" hangingPunct="1">
              <a:spcAft>
                <a:spcPts val="0"/>
              </a:spcAft>
              <a:defRPr/>
            </a:pPr>
            <a:r>
              <a:rPr lang="en-US" sz="3600">
                <a:solidFill>
                  <a:schemeClr val="accent1">
                    <a:lumMod val="75000"/>
                  </a:schemeClr>
                </a:solidFill>
              </a:rPr>
              <a:t>2 people, square LAND, SQUARE plots</a:t>
            </a:r>
            <a:endParaRPr lang="he-IL" sz="3600">
              <a:solidFill>
                <a:schemeClr val="accent1">
                  <a:lumMod val="75000"/>
                </a:schemeClr>
              </a:solidFill>
            </a:endParaRPr>
          </a:p>
        </p:txBody>
      </p:sp>
      <p:sp>
        <p:nvSpPr>
          <p:cNvPr id="20484" name="Content Placeholder 3"/>
          <p:cNvSpPr txBox="1">
            <a:spLocks/>
          </p:cNvSpPr>
          <p:nvPr/>
        </p:nvSpPr>
        <p:spPr bwMode="auto">
          <a:xfrm>
            <a:off x="4214813" y="1819275"/>
            <a:ext cx="4929187"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a:latin typeface="Century Gothic" pitchFamily="34" charset="0"/>
              </a:rPr>
              <a:t>Define 4 sub-squares.</a:t>
            </a:r>
          </a:p>
          <a:p>
            <a:pPr algn="l" defTabSz="914400" rtl="0" eaLnBrk="1" hangingPunct="1">
              <a:lnSpc>
                <a:spcPct val="100000"/>
              </a:lnSpc>
              <a:buSzTx/>
            </a:pPr>
            <a:r>
              <a:rPr lang="en-US" altLang="he-IL" sz="3200">
                <a:latin typeface="Century Gothic" pitchFamily="34" charset="0"/>
              </a:rPr>
              <a:t>Each person chooses favorite sub-square.</a:t>
            </a:r>
          </a:p>
          <a:p>
            <a:pPr algn="l" defTabSz="914400" rtl="0" eaLnBrk="1" hangingPunct="1">
              <a:lnSpc>
                <a:spcPct val="100000"/>
              </a:lnSpc>
              <a:buSzTx/>
            </a:pPr>
            <a:r>
              <a:rPr lang="en-US" altLang="he-IL" sz="3200" b="1">
                <a:latin typeface="Century Gothic" pitchFamily="34" charset="0"/>
              </a:rPr>
              <a:t>Hard case</a:t>
            </a:r>
            <a:r>
              <a:rPr lang="en-US" altLang="he-IL" sz="3200">
                <a:latin typeface="Century Gothic" pitchFamily="34" charset="0"/>
              </a:rPr>
              <a:t>: same choices: each person draws corner square with value </a:t>
            </a:r>
            <a:r>
              <a:rPr lang="en-US" altLang="he-IL" sz="3200" b="1">
                <a:latin typeface="Century Gothic" pitchFamily="34" charset="0"/>
              </a:rPr>
              <a:t>exactly 1/4</a:t>
            </a:r>
          </a:p>
        </p:txBody>
      </p:sp>
      <p:grpSp>
        <p:nvGrpSpPr>
          <p:cNvPr id="20485" name="Group 11"/>
          <p:cNvGrpSpPr>
            <a:grpSpLocks/>
          </p:cNvGrpSpPr>
          <p:nvPr/>
        </p:nvGrpSpPr>
        <p:grpSpPr bwMode="auto">
          <a:xfrm>
            <a:off x="109538" y="1825625"/>
            <a:ext cx="4105275" cy="4021138"/>
            <a:chOff x="109538" y="1825625"/>
            <a:chExt cx="4105275" cy="4021138"/>
          </a:xfrm>
        </p:grpSpPr>
        <p:cxnSp>
          <p:nvCxnSpPr>
            <p:cNvPr id="4" name="Straight Connector 3"/>
            <p:cNvCxnSpPr>
              <a:stCxn id="9" idx="0"/>
              <a:endCxn id="9" idx="2"/>
            </p:cNvCxnSpPr>
            <p:nvPr/>
          </p:nvCxnSpPr>
          <p:spPr>
            <a:xfrm>
              <a:off x="2162175" y="1825625"/>
              <a:ext cx="0" cy="40211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9" idx="1"/>
              <a:endCxn id="9" idx="3"/>
            </p:cNvCxnSpPr>
            <p:nvPr/>
          </p:nvCxnSpPr>
          <p:spPr>
            <a:xfrm>
              <a:off x="109538" y="3836988"/>
              <a:ext cx="4105275"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109538" y="4362450"/>
            <a:ext cx="1582737" cy="1484313"/>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Rectangle 13"/>
          <p:cNvSpPr/>
          <p:nvPr/>
        </p:nvSpPr>
        <p:spPr>
          <a:xfrm>
            <a:off x="107950" y="4005263"/>
            <a:ext cx="1943100" cy="1841500"/>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cSld>
  <p:clrMapOvr>
    <a:masterClrMapping/>
  </p:clrMapOvr>
  <p:transition spd="slow" advTm="71737"/>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538" y="1825625"/>
            <a:ext cx="4105275" cy="40211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Title 1"/>
          <p:cNvSpPr>
            <a:spLocks noGrp="1"/>
          </p:cNvSpPr>
          <p:nvPr>
            <p:ph type="title"/>
          </p:nvPr>
        </p:nvSpPr>
        <p:spPr>
          <a:xfrm>
            <a:off x="109538" y="407988"/>
            <a:ext cx="8855075" cy="1039812"/>
          </a:xfrm>
        </p:spPr>
        <p:txBody>
          <a:bodyPr/>
          <a:lstStyle/>
          <a:p>
            <a:pPr rtl="0" eaLnBrk="1" fontAlgn="auto" hangingPunct="1">
              <a:spcAft>
                <a:spcPts val="0"/>
              </a:spcAft>
              <a:defRPr/>
            </a:pPr>
            <a:r>
              <a:rPr lang="en-US" sz="3600">
                <a:solidFill>
                  <a:schemeClr val="accent1">
                    <a:lumMod val="75000"/>
                  </a:schemeClr>
                </a:solidFill>
              </a:rPr>
              <a:t>2 people, square LAND, SQUARE plots</a:t>
            </a:r>
            <a:endParaRPr lang="he-IL" sz="3600">
              <a:solidFill>
                <a:schemeClr val="accent1">
                  <a:lumMod val="75000"/>
                </a:schemeClr>
              </a:solidFill>
            </a:endParaRPr>
          </a:p>
        </p:txBody>
      </p:sp>
      <p:sp>
        <p:nvSpPr>
          <p:cNvPr id="21508" name="Content Placeholder 3"/>
          <p:cNvSpPr txBox="1">
            <a:spLocks/>
          </p:cNvSpPr>
          <p:nvPr/>
        </p:nvSpPr>
        <p:spPr bwMode="auto">
          <a:xfrm>
            <a:off x="4214813" y="1819275"/>
            <a:ext cx="4929187"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a:latin typeface="Century Gothic" pitchFamily="34" charset="0"/>
              </a:rPr>
              <a:t>Define 4 sub-squares.</a:t>
            </a:r>
          </a:p>
          <a:p>
            <a:pPr algn="l" defTabSz="914400" rtl="0" eaLnBrk="1" hangingPunct="1">
              <a:lnSpc>
                <a:spcPct val="100000"/>
              </a:lnSpc>
              <a:buSzTx/>
            </a:pPr>
            <a:r>
              <a:rPr lang="en-US" altLang="he-IL" sz="3200">
                <a:latin typeface="Century Gothic" pitchFamily="34" charset="0"/>
              </a:rPr>
              <a:t>Each person chooses favorite sub-square.</a:t>
            </a:r>
          </a:p>
          <a:p>
            <a:pPr algn="l" defTabSz="914400" rtl="0" eaLnBrk="1" hangingPunct="1">
              <a:lnSpc>
                <a:spcPct val="100000"/>
              </a:lnSpc>
              <a:buSzTx/>
            </a:pPr>
            <a:r>
              <a:rPr lang="en-US" altLang="he-IL" sz="3200" b="1">
                <a:latin typeface="Century Gothic" pitchFamily="34" charset="0"/>
              </a:rPr>
              <a:t>Hard case</a:t>
            </a:r>
            <a:r>
              <a:rPr lang="en-US" altLang="he-IL" sz="3200">
                <a:latin typeface="Century Gothic" pitchFamily="34" charset="0"/>
              </a:rPr>
              <a:t>: same choices: </a:t>
            </a:r>
            <a:r>
              <a:rPr lang="en-US" altLang="he-IL" sz="3200">
                <a:solidFill>
                  <a:srgbClr val="00B050"/>
                </a:solidFill>
                <a:latin typeface="Century Gothic" pitchFamily="34" charset="0"/>
              </a:rPr>
              <a:t>Smaller square</a:t>
            </a:r>
            <a:r>
              <a:rPr lang="en-US" altLang="he-IL" sz="3200">
                <a:latin typeface="Century Gothic" pitchFamily="34" charset="0"/>
              </a:rPr>
              <a:t> is allocated</a:t>
            </a:r>
            <a:endParaRPr lang="en-US" altLang="he-IL" sz="3200" b="1">
              <a:latin typeface="Century Gothic" pitchFamily="34" charset="0"/>
            </a:endParaRPr>
          </a:p>
        </p:txBody>
      </p:sp>
      <p:grpSp>
        <p:nvGrpSpPr>
          <p:cNvPr id="21509" name="Group 11"/>
          <p:cNvGrpSpPr>
            <a:grpSpLocks/>
          </p:cNvGrpSpPr>
          <p:nvPr/>
        </p:nvGrpSpPr>
        <p:grpSpPr bwMode="auto">
          <a:xfrm>
            <a:off x="109538" y="1825625"/>
            <a:ext cx="4105275" cy="4021138"/>
            <a:chOff x="109538" y="1825625"/>
            <a:chExt cx="4105275" cy="4021138"/>
          </a:xfrm>
        </p:grpSpPr>
        <p:cxnSp>
          <p:nvCxnSpPr>
            <p:cNvPr id="4" name="Straight Connector 3"/>
            <p:cNvCxnSpPr>
              <a:stCxn id="9" idx="0"/>
              <a:endCxn id="9" idx="2"/>
            </p:cNvCxnSpPr>
            <p:nvPr/>
          </p:nvCxnSpPr>
          <p:spPr>
            <a:xfrm>
              <a:off x="2162175" y="1825625"/>
              <a:ext cx="0" cy="40211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9" idx="1"/>
              <a:endCxn id="9" idx="3"/>
            </p:cNvCxnSpPr>
            <p:nvPr/>
          </p:nvCxnSpPr>
          <p:spPr>
            <a:xfrm>
              <a:off x="109538" y="3836988"/>
              <a:ext cx="4105275"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1510" name="TextBox 9"/>
          <p:cNvSpPr txBox="1">
            <a:spLocks noChangeArrowheads="1"/>
          </p:cNvSpPr>
          <p:nvPr/>
        </p:nvSpPr>
        <p:spPr bwMode="auto">
          <a:xfrm>
            <a:off x="409575" y="4543425"/>
            <a:ext cx="902811"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50"/>
                </a:solidFill>
              </a:rPr>
              <a:t>G</a:t>
            </a:r>
            <a:endParaRPr lang="he-IL" altLang="he-IL" sz="7200" b="1">
              <a:solidFill>
                <a:srgbClr val="00B050"/>
              </a:solidFill>
            </a:endParaRPr>
          </a:p>
        </p:txBody>
      </p:sp>
      <p:sp>
        <p:nvSpPr>
          <p:cNvPr id="10" name="Rectangle 9"/>
          <p:cNvSpPr/>
          <p:nvPr/>
        </p:nvSpPr>
        <p:spPr>
          <a:xfrm>
            <a:off x="107950" y="4005263"/>
            <a:ext cx="1943100" cy="1841500"/>
          </a:xfrm>
          <a:prstGeom prst="rect">
            <a:avLst/>
          </a:prstGeom>
          <a:noFill/>
          <a:ln w="57150">
            <a:solidFill>
              <a:srgbClr val="7DDD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 name="Rectangle 10"/>
          <p:cNvSpPr/>
          <p:nvPr/>
        </p:nvSpPr>
        <p:spPr>
          <a:xfrm>
            <a:off x="109538" y="4362450"/>
            <a:ext cx="1585912" cy="1484313"/>
          </a:xfrm>
          <a:prstGeom prst="rect">
            <a:avLst/>
          </a:prstGeom>
          <a:noFill/>
          <a:ln w="5715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cSld>
  <p:clrMapOvr>
    <a:masterClrMapping/>
  </p:clrMapOvr>
  <p:transition spd="slow" advTm="71737"/>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538" y="1825625"/>
            <a:ext cx="4105275" cy="40211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Title 1"/>
          <p:cNvSpPr>
            <a:spLocks noGrp="1"/>
          </p:cNvSpPr>
          <p:nvPr>
            <p:ph type="title"/>
          </p:nvPr>
        </p:nvSpPr>
        <p:spPr>
          <a:xfrm>
            <a:off x="109538" y="407988"/>
            <a:ext cx="8855075" cy="1039812"/>
          </a:xfrm>
        </p:spPr>
        <p:txBody>
          <a:bodyPr/>
          <a:lstStyle/>
          <a:p>
            <a:pPr rtl="0" eaLnBrk="1" fontAlgn="auto" hangingPunct="1">
              <a:spcAft>
                <a:spcPts val="0"/>
              </a:spcAft>
              <a:defRPr/>
            </a:pPr>
            <a:r>
              <a:rPr lang="en-US" sz="3600">
                <a:solidFill>
                  <a:schemeClr val="accent1">
                    <a:lumMod val="75000"/>
                  </a:schemeClr>
                </a:solidFill>
              </a:rPr>
              <a:t>2 people, square LAND, SQUARE plots</a:t>
            </a:r>
            <a:endParaRPr lang="he-IL" sz="3600">
              <a:solidFill>
                <a:schemeClr val="accent1">
                  <a:lumMod val="75000"/>
                </a:schemeClr>
              </a:solidFill>
            </a:endParaRPr>
          </a:p>
        </p:txBody>
      </p:sp>
      <p:sp>
        <p:nvSpPr>
          <p:cNvPr id="20" name="Content Placeholder 3"/>
          <p:cNvSpPr txBox="1">
            <a:spLocks/>
          </p:cNvSpPr>
          <p:nvPr/>
        </p:nvSpPr>
        <p:spPr bwMode="auto">
          <a:xfrm>
            <a:off x="4214813" y="1819275"/>
            <a:ext cx="4929187"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a:latin typeface="Century Gothic" pitchFamily="34" charset="0"/>
              </a:rPr>
              <a:t>Define 4 sub-squares.</a:t>
            </a:r>
          </a:p>
          <a:p>
            <a:pPr algn="l" defTabSz="914400" rtl="0" eaLnBrk="1" hangingPunct="1">
              <a:lnSpc>
                <a:spcPct val="100000"/>
              </a:lnSpc>
              <a:buSzTx/>
            </a:pPr>
            <a:r>
              <a:rPr lang="en-US" altLang="he-IL" sz="3200">
                <a:latin typeface="Century Gothic" pitchFamily="34" charset="0"/>
              </a:rPr>
              <a:t>Each person chooses favorite sub-square.</a:t>
            </a:r>
          </a:p>
          <a:p>
            <a:pPr algn="l" defTabSz="914400" rtl="0" eaLnBrk="1" hangingPunct="1">
              <a:lnSpc>
                <a:spcPct val="100000"/>
              </a:lnSpc>
              <a:buSzTx/>
            </a:pPr>
            <a:r>
              <a:rPr lang="en-US" altLang="he-IL" sz="3200" b="1">
                <a:latin typeface="Century Gothic" pitchFamily="34" charset="0"/>
              </a:rPr>
              <a:t>Hard case</a:t>
            </a:r>
            <a:r>
              <a:rPr lang="en-US" altLang="he-IL" sz="3200">
                <a:latin typeface="Century Gothic" pitchFamily="34" charset="0"/>
              </a:rPr>
              <a:t>: same choices: </a:t>
            </a:r>
            <a:r>
              <a:rPr lang="en-US" altLang="he-IL" sz="3200">
                <a:solidFill>
                  <a:srgbClr val="00B050"/>
                </a:solidFill>
                <a:latin typeface="Century Gothic" pitchFamily="34" charset="0"/>
              </a:rPr>
              <a:t>Smaller square</a:t>
            </a:r>
            <a:r>
              <a:rPr lang="en-US" altLang="he-IL" sz="3200">
                <a:latin typeface="Century Gothic" pitchFamily="34" charset="0"/>
              </a:rPr>
              <a:t> is allocated.</a:t>
            </a:r>
          </a:p>
          <a:p>
            <a:pPr algn="l" defTabSz="914400" rtl="0" eaLnBrk="1" hangingPunct="1">
              <a:lnSpc>
                <a:spcPct val="100000"/>
              </a:lnSpc>
              <a:buSzTx/>
            </a:pPr>
            <a:r>
              <a:rPr lang="en-US" altLang="he-IL" sz="3200">
                <a:solidFill>
                  <a:srgbClr val="00B0F0"/>
                </a:solidFill>
                <a:latin typeface="Century Gothic" pitchFamily="34" charset="0"/>
              </a:rPr>
              <a:t>Other </a:t>
            </a:r>
            <a:r>
              <a:rPr lang="en-US" altLang="he-IL" sz="3200" smtClean="0">
                <a:solidFill>
                  <a:srgbClr val="00B0F0"/>
                </a:solidFill>
                <a:latin typeface="Century Gothic" pitchFamily="34" charset="0"/>
              </a:rPr>
              <a:t>person </a:t>
            </a:r>
            <a:r>
              <a:rPr lang="en-US" altLang="he-IL" sz="3200">
                <a:latin typeface="Century Gothic" pitchFamily="34" charset="0"/>
              </a:rPr>
              <a:t>gets favorite square of 3 squares in remainder.</a:t>
            </a:r>
          </a:p>
          <a:p>
            <a:pPr algn="l" defTabSz="914400" rtl="0" eaLnBrk="1" hangingPunct="1">
              <a:lnSpc>
                <a:spcPct val="100000"/>
              </a:lnSpc>
              <a:buSzTx/>
            </a:pPr>
            <a:endParaRPr lang="en-US" altLang="he-IL" sz="3200" b="1">
              <a:latin typeface="Century Gothic" pitchFamily="34" charset="0"/>
            </a:endParaRPr>
          </a:p>
        </p:txBody>
      </p:sp>
      <p:sp>
        <p:nvSpPr>
          <p:cNvPr id="13" name="Rectangle 12"/>
          <p:cNvSpPr/>
          <p:nvPr/>
        </p:nvSpPr>
        <p:spPr>
          <a:xfrm>
            <a:off x="109538" y="4362450"/>
            <a:ext cx="1585912" cy="1484313"/>
          </a:xfrm>
          <a:prstGeom prst="rect">
            <a:avLst/>
          </a:prstGeom>
          <a:noFill/>
          <a:ln w="5715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2534" name="TextBox 9"/>
          <p:cNvSpPr txBox="1">
            <a:spLocks noChangeArrowheads="1"/>
          </p:cNvSpPr>
          <p:nvPr/>
        </p:nvSpPr>
        <p:spPr bwMode="auto">
          <a:xfrm>
            <a:off x="409575" y="4543425"/>
            <a:ext cx="902811"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50"/>
                </a:solidFill>
              </a:rPr>
              <a:t>G</a:t>
            </a:r>
            <a:endParaRPr lang="he-IL" altLang="he-IL" sz="7200" b="1">
              <a:solidFill>
                <a:srgbClr val="00B050"/>
              </a:solidFill>
            </a:endParaRPr>
          </a:p>
        </p:txBody>
      </p:sp>
      <p:sp>
        <p:nvSpPr>
          <p:cNvPr id="11" name="Rectangle 10"/>
          <p:cNvSpPr/>
          <p:nvPr/>
        </p:nvSpPr>
        <p:spPr>
          <a:xfrm>
            <a:off x="109538" y="1819275"/>
            <a:ext cx="2519362" cy="253682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1512" name="TextBox 13"/>
          <p:cNvSpPr txBox="1">
            <a:spLocks noChangeArrowheads="1"/>
          </p:cNvSpPr>
          <p:nvPr/>
        </p:nvSpPr>
        <p:spPr bwMode="auto">
          <a:xfrm>
            <a:off x="1042988" y="2420938"/>
            <a:ext cx="851515"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F0"/>
                </a:solidFill>
              </a:rPr>
              <a:t>B</a:t>
            </a:r>
            <a:endParaRPr lang="he-IL" altLang="he-IL" sz="7200" b="1">
              <a:solidFill>
                <a:srgbClr val="00B0F0"/>
              </a:solidFill>
            </a:endParaRPr>
          </a:p>
        </p:txBody>
      </p:sp>
      <p:sp>
        <p:nvSpPr>
          <p:cNvPr id="15" name="Rectangle 14"/>
          <p:cNvSpPr/>
          <p:nvPr/>
        </p:nvSpPr>
        <p:spPr>
          <a:xfrm>
            <a:off x="1682750" y="1825625"/>
            <a:ext cx="2519363" cy="2536825"/>
          </a:xfrm>
          <a:prstGeom prst="rect">
            <a:avLst/>
          </a:prstGeom>
          <a:solidFill>
            <a:srgbClr val="66CCFF">
              <a:alpha val="30196"/>
            </a:srgbClr>
          </a:solid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 name="Rectangle 16"/>
          <p:cNvSpPr/>
          <p:nvPr/>
        </p:nvSpPr>
        <p:spPr>
          <a:xfrm>
            <a:off x="84753" y="1825625"/>
            <a:ext cx="2519362" cy="2536825"/>
          </a:xfrm>
          <a:prstGeom prst="rect">
            <a:avLst/>
          </a:prstGeom>
          <a:solidFill>
            <a:srgbClr val="66CCFF">
              <a:alpha val="30196"/>
            </a:srgbClr>
          </a:solid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 name="Rectangle 17"/>
          <p:cNvSpPr/>
          <p:nvPr/>
        </p:nvSpPr>
        <p:spPr>
          <a:xfrm>
            <a:off x="1682750" y="3309938"/>
            <a:ext cx="2519363" cy="2536825"/>
          </a:xfrm>
          <a:prstGeom prst="rect">
            <a:avLst/>
          </a:prstGeom>
          <a:solidFill>
            <a:srgbClr val="66CCFF">
              <a:alpha val="30196"/>
            </a:srgbClr>
          </a:solid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 name="TextBox 2"/>
          <p:cNvSpPr txBox="1">
            <a:spLocks noChangeArrowheads="1"/>
          </p:cNvSpPr>
          <p:nvPr/>
        </p:nvSpPr>
        <p:spPr bwMode="auto">
          <a:xfrm>
            <a:off x="1947863" y="2782888"/>
            <a:ext cx="20383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6600" b="1">
                <a:solidFill>
                  <a:srgbClr val="00B0F0"/>
                </a:solidFill>
                <a:latin typeface="Times New Roman" pitchFamily="18" charset="0"/>
                <a:cs typeface="Times New Roman" pitchFamily="18" charset="0"/>
              </a:rPr>
              <a:t>≥ </a:t>
            </a:r>
            <a:r>
              <a:rPr lang="en-US" altLang="he-IL" sz="6600">
                <a:solidFill>
                  <a:srgbClr val="00B0F0"/>
                </a:solidFill>
              </a:rPr>
              <a:t>3/4</a:t>
            </a:r>
            <a:endParaRPr lang="he-IL" altLang="he-IL" sz="6600">
              <a:solidFill>
                <a:srgbClr val="00B0F0"/>
              </a:solidFill>
            </a:endParaRPr>
          </a:p>
        </p:txBody>
      </p:sp>
      <p:sp>
        <p:nvSpPr>
          <p:cNvPr id="14" name="Rectangle 13"/>
          <p:cNvSpPr/>
          <p:nvPr/>
        </p:nvSpPr>
        <p:spPr>
          <a:xfrm>
            <a:off x="107950" y="4005263"/>
            <a:ext cx="1943100" cy="1841500"/>
          </a:xfrm>
          <a:prstGeom prst="rect">
            <a:avLst/>
          </a:prstGeom>
          <a:noFill/>
          <a:ln w="57150">
            <a:solidFill>
              <a:srgbClr val="7DDD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cSld>
  <p:clrMapOvr>
    <a:masterClrMapping/>
  </p:clrMapOvr>
  <p:transition spd="slow" advTm="7173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nodeType="afterGroup">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nodeType="afterGroup">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0">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51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512" grpId="0"/>
      <p:bldP spid="15"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538" y="1825625"/>
            <a:ext cx="4105275" cy="40211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Title 1"/>
          <p:cNvSpPr>
            <a:spLocks noGrp="1"/>
          </p:cNvSpPr>
          <p:nvPr>
            <p:ph type="title"/>
          </p:nvPr>
        </p:nvSpPr>
        <p:spPr>
          <a:xfrm>
            <a:off x="109538" y="407988"/>
            <a:ext cx="8855075" cy="1039812"/>
          </a:xfrm>
        </p:spPr>
        <p:txBody>
          <a:bodyPr/>
          <a:lstStyle/>
          <a:p>
            <a:pPr rtl="0" eaLnBrk="1" fontAlgn="auto" hangingPunct="1">
              <a:spcAft>
                <a:spcPts val="0"/>
              </a:spcAft>
              <a:defRPr/>
            </a:pPr>
            <a:r>
              <a:rPr lang="en-US" sz="3600">
                <a:solidFill>
                  <a:schemeClr val="accent1">
                    <a:lumMod val="75000"/>
                  </a:schemeClr>
                </a:solidFill>
              </a:rPr>
              <a:t>2 people, square LAND, SQUARE plots</a:t>
            </a:r>
            <a:endParaRPr lang="he-IL" sz="3600">
              <a:solidFill>
                <a:schemeClr val="accent1">
                  <a:lumMod val="75000"/>
                </a:schemeClr>
              </a:solidFill>
            </a:endParaRPr>
          </a:p>
        </p:txBody>
      </p:sp>
      <p:sp>
        <p:nvSpPr>
          <p:cNvPr id="23556" name="Content Placeholder 3"/>
          <p:cNvSpPr txBox="1">
            <a:spLocks/>
          </p:cNvSpPr>
          <p:nvPr/>
        </p:nvSpPr>
        <p:spPr bwMode="auto">
          <a:xfrm>
            <a:off x="4214813" y="1819275"/>
            <a:ext cx="4929187"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a:latin typeface="Century Gothic" pitchFamily="34" charset="0"/>
              </a:rPr>
              <a:t>Define 4 sub-squares.</a:t>
            </a:r>
          </a:p>
          <a:p>
            <a:pPr algn="l" defTabSz="914400" rtl="0" eaLnBrk="1" hangingPunct="1">
              <a:lnSpc>
                <a:spcPct val="100000"/>
              </a:lnSpc>
              <a:buSzTx/>
            </a:pPr>
            <a:r>
              <a:rPr lang="en-US" altLang="he-IL" sz="3200">
                <a:latin typeface="Century Gothic" pitchFamily="34" charset="0"/>
              </a:rPr>
              <a:t>Each person chooses favorite sub-square.</a:t>
            </a:r>
          </a:p>
          <a:p>
            <a:pPr algn="l" defTabSz="914400" rtl="0" eaLnBrk="1" hangingPunct="1">
              <a:lnSpc>
                <a:spcPct val="100000"/>
              </a:lnSpc>
              <a:buSzTx/>
            </a:pPr>
            <a:r>
              <a:rPr lang="en-US" altLang="he-IL" sz="3200" b="1">
                <a:latin typeface="Century Gothic" pitchFamily="34" charset="0"/>
              </a:rPr>
              <a:t>Hard case</a:t>
            </a:r>
            <a:r>
              <a:rPr lang="en-US" altLang="he-IL" sz="3200">
                <a:latin typeface="Century Gothic" pitchFamily="34" charset="0"/>
              </a:rPr>
              <a:t>: same choices: </a:t>
            </a:r>
            <a:r>
              <a:rPr lang="en-US" altLang="he-IL" sz="3200">
                <a:solidFill>
                  <a:srgbClr val="00B050"/>
                </a:solidFill>
                <a:latin typeface="Century Gothic" pitchFamily="34" charset="0"/>
              </a:rPr>
              <a:t>Smaller square</a:t>
            </a:r>
            <a:r>
              <a:rPr lang="en-US" altLang="he-IL" sz="3200">
                <a:latin typeface="Century Gothic" pitchFamily="34" charset="0"/>
              </a:rPr>
              <a:t> is allocated.</a:t>
            </a:r>
          </a:p>
          <a:p>
            <a:pPr algn="l" defTabSz="914400" rtl="0" eaLnBrk="1" hangingPunct="1">
              <a:lnSpc>
                <a:spcPct val="100000"/>
              </a:lnSpc>
              <a:buSzTx/>
            </a:pPr>
            <a:r>
              <a:rPr lang="en-US" altLang="he-IL" sz="3200" smtClean="0">
                <a:solidFill>
                  <a:srgbClr val="00B0F0"/>
                </a:solidFill>
                <a:latin typeface="Century Gothic" pitchFamily="34" charset="0"/>
              </a:rPr>
              <a:t>Other person </a:t>
            </a:r>
            <a:r>
              <a:rPr lang="en-US" altLang="he-IL" sz="3200">
                <a:latin typeface="Century Gothic" pitchFamily="34" charset="0"/>
              </a:rPr>
              <a:t>gets favorite square of 3 squares in remainder.</a:t>
            </a:r>
          </a:p>
          <a:p>
            <a:pPr algn="l" defTabSz="914400" rtl="0" eaLnBrk="1" hangingPunct="1">
              <a:lnSpc>
                <a:spcPct val="100000"/>
              </a:lnSpc>
              <a:buSzTx/>
            </a:pPr>
            <a:endParaRPr lang="en-US" altLang="he-IL" sz="3200" b="1">
              <a:latin typeface="Century Gothic" pitchFamily="34" charset="0"/>
            </a:endParaRPr>
          </a:p>
        </p:txBody>
      </p:sp>
      <p:sp>
        <p:nvSpPr>
          <p:cNvPr id="13" name="Rectangle 12"/>
          <p:cNvSpPr/>
          <p:nvPr/>
        </p:nvSpPr>
        <p:spPr>
          <a:xfrm>
            <a:off x="109538" y="4362450"/>
            <a:ext cx="1585912" cy="1484313"/>
          </a:xfrm>
          <a:prstGeom prst="rect">
            <a:avLst/>
          </a:prstGeom>
          <a:noFill/>
          <a:ln w="5715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3558" name="TextBox 9"/>
          <p:cNvSpPr txBox="1">
            <a:spLocks noChangeArrowheads="1"/>
          </p:cNvSpPr>
          <p:nvPr/>
        </p:nvSpPr>
        <p:spPr bwMode="auto">
          <a:xfrm>
            <a:off x="409575" y="4543425"/>
            <a:ext cx="902811"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50"/>
                </a:solidFill>
              </a:rPr>
              <a:t>G</a:t>
            </a:r>
            <a:endParaRPr lang="he-IL" altLang="he-IL" sz="7200" b="1">
              <a:solidFill>
                <a:srgbClr val="00B050"/>
              </a:solidFill>
            </a:endParaRPr>
          </a:p>
        </p:txBody>
      </p:sp>
      <p:sp>
        <p:nvSpPr>
          <p:cNvPr id="11" name="Rectangle 10"/>
          <p:cNvSpPr/>
          <p:nvPr/>
        </p:nvSpPr>
        <p:spPr>
          <a:xfrm>
            <a:off x="109538" y="1819275"/>
            <a:ext cx="2519362" cy="253682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3560" name="TextBox 13"/>
          <p:cNvSpPr txBox="1">
            <a:spLocks noChangeArrowheads="1"/>
          </p:cNvSpPr>
          <p:nvPr/>
        </p:nvSpPr>
        <p:spPr bwMode="auto">
          <a:xfrm>
            <a:off x="1042988" y="2420938"/>
            <a:ext cx="851515"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F0"/>
                </a:solidFill>
              </a:rPr>
              <a:t>B</a:t>
            </a:r>
            <a:endParaRPr lang="he-IL" altLang="he-IL" sz="7200" b="1">
              <a:solidFill>
                <a:srgbClr val="00B0F0"/>
              </a:solidFill>
            </a:endParaRPr>
          </a:p>
        </p:txBody>
      </p:sp>
      <p:sp>
        <p:nvSpPr>
          <p:cNvPr id="15" name="Rectangle 14"/>
          <p:cNvSpPr/>
          <p:nvPr/>
        </p:nvSpPr>
        <p:spPr>
          <a:xfrm>
            <a:off x="1682750" y="1825625"/>
            <a:ext cx="2519363" cy="2536825"/>
          </a:xfrm>
          <a:prstGeom prst="rect">
            <a:avLst/>
          </a:prstGeom>
          <a:solidFill>
            <a:srgbClr val="66CCFF">
              <a:alpha val="30196"/>
            </a:srgbClr>
          </a:solid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 name="Rectangle 16"/>
          <p:cNvSpPr/>
          <p:nvPr/>
        </p:nvSpPr>
        <p:spPr>
          <a:xfrm>
            <a:off x="109538" y="1819274"/>
            <a:ext cx="2519362" cy="2536825"/>
          </a:xfrm>
          <a:prstGeom prst="rect">
            <a:avLst/>
          </a:prstGeom>
          <a:solidFill>
            <a:srgbClr val="66CCFF">
              <a:alpha val="30196"/>
            </a:srgbClr>
          </a:solid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 name="Rectangle 17"/>
          <p:cNvSpPr/>
          <p:nvPr/>
        </p:nvSpPr>
        <p:spPr>
          <a:xfrm>
            <a:off x="1682750" y="3309938"/>
            <a:ext cx="2519363" cy="2536825"/>
          </a:xfrm>
          <a:prstGeom prst="rect">
            <a:avLst/>
          </a:prstGeom>
          <a:solidFill>
            <a:srgbClr val="66CCFF">
              <a:alpha val="30196"/>
            </a:srgbClr>
          </a:solid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 name="Rectangle 2"/>
          <p:cNvSpPr/>
          <p:nvPr/>
        </p:nvSpPr>
        <p:spPr>
          <a:xfrm>
            <a:off x="902494" y="6034227"/>
            <a:ext cx="2614242" cy="707886"/>
          </a:xfrm>
          <a:prstGeom prst="rect">
            <a:avLst/>
          </a:prstGeom>
        </p:spPr>
        <p:txBody>
          <a:bodyPr wrap="none">
            <a:spAutoFit/>
          </a:bodyPr>
          <a:lstStyle/>
          <a:p>
            <a:pPr defTabSz="914400" hangingPunct="1">
              <a:lnSpc>
                <a:spcPct val="100000"/>
              </a:lnSpc>
              <a:buSzTx/>
            </a:pPr>
            <a:r>
              <a:rPr lang="en-US" altLang="he-IL" sz="4000" b="1">
                <a:solidFill>
                  <a:schemeClr val="tx1"/>
                </a:solidFill>
                <a:latin typeface="Times New Roman" panose="02020603050405020304" pitchFamily="18" charset="0"/>
                <a:cs typeface="Times New Roman" panose="02020603050405020304" pitchFamily="18" charset="0"/>
              </a:rPr>
              <a:t>Value ≥ </a:t>
            </a:r>
            <a:r>
              <a:rPr lang="en-US" altLang="he-IL" sz="4000" b="1" smtClean="0">
                <a:solidFill>
                  <a:schemeClr val="tx1"/>
                </a:solidFill>
                <a:latin typeface="Times New Roman" panose="02020603050405020304" pitchFamily="18" charset="0"/>
                <a:cs typeface="Times New Roman" panose="02020603050405020304" pitchFamily="18" charset="0"/>
              </a:rPr>
              <a:t>1/4</a:t>
            </a:r>
            <a:endParaRPr lang="en-US" altLang="he-IL" sz="4000" b="1">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71737"/>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1"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8" grpId="0" animBg="1"/>
      <p:bldP spid="1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260350"/>
            <a:ext cx="8856663" cy="1296988"/>
          </a:xfrm>
        </p:spPr>
        <p:txBody>
          <a:bodyPr>
            <a:noAutofit/>
          </a:bodyPr>
          <a:lstStyle/>
          <a:p>
            <a:pPr rtl="0" eaLnBrk="1" fontAlgn="auto" hangingPunct="1">
              <a:spcAft>
                <a:spcPts val="0"/>
              </a:spcAft>
              <a:defRPr/>
            </a:pPr>
            <a:r>
              <a:rPr lang="en-US" sz="4800" smtClean="0">
                <a:solidFill>
                  <a:schemeClr val="accent1">
                    <a:lumMod val="75000"/>
                  </a:schemeClr>
                </a:solidFill>
              </a:rPr>
              <a:t>Half-Fair-and-square</a:t>
            </a:r>
            <a:endParaRPr lang="he-IL" sz="4800">
              <a:solidFill>
                <a:schemeClr val="accent1">
                  <a:lumMod val="75000"/>
                </a:schemeClr>
              </a:solidFill>
            </a:endParaRPr>
          </a:p>
        </p:txBody>
      </p:sp>
      <p:sp>
        <p:nvSpPr>
          <p:cNvPr id="20" name="Content Placeholder 3"/>
          <p:cNvSpPr txBox="1">
            <a:spLocks/>
          </p:cNvSpPr>
          <p:nvPr/>
        </p:nvSpPr>
        <p:spPr>
          <a:xfrm>
            <a:off x="241300" y="1628775"/>
            <a:ext cx="8699500" cy="5084763"/>
          </a:xfrm>
          <a:prstGeom prst="rect">
            <a:avLst/>
          </a:prstGeom>
        </p:spPr>
        <p:txBody>
          <a:bodyPr>
            <a:normAutofit/>
          </a:bodyPr>
          <a:lstStyle>
            <a:lvl1pPr marL="342900" indent="-228600" algn="r" defTabSz="914400" rtl="1" eaLnBrk="1" latinLnBrk="0" hangingPunct="1">
              <a:spcBef>
                <a:spcPct val="20000"/>
              </a:spcBef>
              <a:buClr>
                <a:schemeClr val="accent1"/>
              </a:buClr>
              <a:buFont typeface="Arial" pitchFamily="34" charset="0"/>
              <a:buChar char="•"/>
              <a:defRPr sz="2800" kern="1200">
                <a:solidFill>
                  <a:schemeClr val="tx2"/>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400" kern="1200">
                <a:solidFill>
                  <a:schemeClr val="tx2"/>
                </a:solidFill>
                <a:latin typeface="+mn-lt"/>
                <a:ea typeface="+mn-ea"/>
                <a:cs typeface="+mn-cs"/>
              </a:defRPr>
            </a:lvl2pPr>
            <a:lvl3pPr marL="914400" indent="-228600" algn="r" defTabSz="914400" rtl="1" eaLnBrk="1" latinLnBrk="0" hangingPunct="1">
              <a:spcBef>
                <a:spcPct val="20000"/>
              </a:spcBef>
              <a:buClr>
                <a:schemeClr val="accent3"/>
              </a:buClr>
              <a:buFont typeface="Arial" pitchFamily="34" charset="0"/>
              <a:buChar char="•"/>
              <a:defRPr sz="2000" kern="1200">
                <a:solidFill>
                  <a:schemeClr val="tx2"/>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800" kern="1200">
                <a:solidFill>
                  <a:schemeClr val="tx2"/>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800" kern="1200" baseline="0">
                <a:solidFill>
                  <a:schemeClr val="tx2"/>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6pPr>
            <a:lvl7pPr marL="2011680" indent="-182880" algn="r" defTabSz="914400" rtl="1" eaLnBrk="1" latinLnBrk="0" hangingPunct="1">
              <a:spcBef>
                <a:spcPct val="20000"/>
              </a:spcBef>
              <a:buClr>
                <a:schemeClr val="accent2"/>
              </a:buClr>
              <a:buFont typeface="Arial" pitchFamily="34" charset="0"/>
              <a:buChar char="•"/>
              <a:defRPr sz="1800" kern="1200">
                <a:solidFill>
                  <a:schemeClr val="tx2"/>
                </a:solidFill>
                <a:latin typeface="+mn-lt"/>
                <a:ea typeface="+mn-ea"/>
                <a:cs typeface="+mn-cs"/>
              </a:defRPr>
            </a:lvl7pPr>
            <a:lvl8pPr marL="2194560" indent="-182880" algn="r" defTabSz="914400" rtl="1"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8pPr>
            <a:lvl9pPr marL="2377440" indent="-182880" algn="r" defTabSz="914400" rtl="1" eaLnBrk="1" latinLnBrk="0" hangingPunct="1">
              <a:spcBef>
                <a:spcPct val="20000"/>
              </a:spcBef>
              <a:buClr>
                <a:schemeClr val="accent4"/>
              </a:buClr>
              <a:buFont typeface="Arial" pitchFamily="34" charset="0"/>
              <a:buChar char="•"/>
              <a:defRPr sz="1800" kern="1200">
                <a:solidFill>
                  <a:schemeClr val="tx2"/>
                </a:solidFill>
                <a:latin typeface="+mn-lt"/>
                <a:ea typeface="+mn-ea"/>
                <a:cs typeface="+mn-cs"/>
              </a:defRPr>
            </a:lvl9pPr>
          </a:lstStyle>
          <a:p>
            <a:pPr marL="114300" indent="0" algn="l" rtl="0" fontAlgn="auto">
              <a:lnSpc>
                <a:spcPct val="100000"/>
              </a:lnSpc>
              <a:spcAft>
                <a:spcPts val="0"/>
              </a:spcAft>
              <a:buSzTx/>
              <a:buFont typeface="Arial" pitchFamily="34" charset="0"/>
              <a:buNone/>
              <a:defRPr/>
            </a:pPr>
            <a:r>
              <a:rPr lang="en-US" altLang="he-IL" sz="4400" smtClean="0">
                <a:solidFill>
                  <a:schemeClr val="tx1"/>
                </a:solidFill>
              </a:rPr>
              <a:t>Prop(Square</a:t>
            </a:r>
            <a:r>
              <a:rPr lang="en-US" altLang="he-IL" sz="4400">
                <a:solidFill>
                  <a:schemeClr val="tx1"/>
                </a:solidFill>
              </a:rPr>
              <a:t>, squares, 2) </a:t>
            </a:r>
            <a:r>
              <a:rPr lang="en-US" altLang="he-IL" sz="4400" b="1" smtClean="0">
                <a:solidFill>
                  <a:schemeClr val="tx1"/>
                </a:solidFill>
              </a:rPr>
              <a:t>=</a:t>
            </a:r>
            <a:r>
              <a:rPr lang="en-US" altLang="he-IL" sz="4400" smtClean="0">
                <a:solidFill>
                  <a:schemeClr val="tx1"/>
                </a:solidFill>
              </a:rPr>
              <a:t> 1/4</a:t>
            </a:r>
          </a:p>
          <a:p>
            <a:pPr marL="114300" indent="0" algn="l" rtl="0" fontAlgn="auto">
              <a:lnSpc>
                <a:spcPct val="100000"/>
              </a:lnSpc>
              <a:spcAft>
                <a:spcPts val="0"/>
              </a:spcAft>
              <a:buSzTx/>
              <a:buFont typeface="Arial" pitchFamily="34" charset="0"/>
              <a:buNone/>
              <a:defRPr/>
            </a:pPr>
            <a:endParaRPr lang="en-US" sz="4000" smtClean="0">
              <a:solidFill>
                <a:schemeClr val="tx1"/>
              </a:solidFill>
            </a:endParaRPr>
          </a:p>
          <a:p>
            <a:pPr marL="114300" indent="0" algn="l" rtl="0" fontAlgn="auto">
              <a:lnSpc>
                <a:spcPct val="100000"/>
              </a:lnSpc>
              <a:spcAft>
                <a:spcPts val="0"/>
              </a:spcAft>
              <a:buSzTx/>
              <a:buFont typeface="Arial" pitchFamily="34" charset="0"/>
              <a:buNone/>
              <a:defRPr/>
            </a:pPr>
            <a:r>
              <a:rPr lang="en-US" sz="4400" b="1" smtClean="0">
                <a:solidFill>
                  <a:schemeClr val="tx1"/>
                </a:solidFill>
              </a:rPr>
              <a:t>GENERALIZATIONS</a:t>
            </a:r>
            <a:r>
              <a:rPr lang="en-US" sz="4400" smtClean="0">
                <a:solidFill>
                  <a:schemeClr val="tx1"/>
                </a:solidFill>
              </a:rPr>
              <a:t>:</a:t>
            </a:r>
          </a:p>
          <a:p>
            <a:pPr algn="l" rtl="0" fontAlgn="auto">
              <a:lnSpc>
                <a:spcPct val="100000"/>
              </a:lnSpc>
              <a:spcAft>
                <a:spcPts val="0"/>
              </a:spcAft>
              <a:buSzTx/>
              <a:defRPr/>
            </a:pPr>
            <a:r>
              <a:rPr lang="en-US" sz="4400">
                <a:solidFill>
                  <a:schemeClr val="tx1"/>
                </a:solidFill>
              </a:rPr>
              <a:t> Other shapes of cakes.</a:t>
            </a:r>
          </a:p>
          <a:p>
            <a:pPr algn="l" rtl="0" fontAlgn="auto">
              <a:lnSpc>
                <a:spcPct val="100000"/>
              </a:lnSpc>
              <a:spcAft>
                <a:spcPts val="0"/>
              </a:spcAft>
              <a:buSzTx/>
              <a:defRPr/>
            </a:pPr>
            <a:r>
              <a:rPr lang="en-US" sz="4400">
                <a:solidFill>
                  <a:schemeClr val="tx1"/>
                </a:solidFill>
              </a:rPr>
              <a:t> Other shapes of pieces.</a:t>
            </a:r>
          </a:p>
          <a:p>
            <a:pPr algn="l" rtl="0" fontAlgn="auto">
              <a:lnSpc>
                <a:spcPct val="100000"/>
              </a:lnSpc>
              <a:spcAft>
                <a:spcPts val="0"/>
              </a:spcAft>
              <a:buSzTx/>
              <a:defRPr/>
            </a:pPr>
            <a:r>
              <a:rPr lang="en-US" altLang="he-IL" sz="4400" i="1" smtClean="0">
                <a:solidFill>
                  <a:schemeClr val="tx1"/>
                </a:solidFill>
                <a:latin typeface="Times New Roman" pitchFamily="18" charset="0"/>
                <a:cs typeface="Times New Roman" pitchFamily="18" charset="0"/>
              </a:rPr>
              <a:t> n</a:t>
            </a:r>
            <a:r>
              <a:rPr lang="en-US" sz="4400" smtClean="0">
                <a:solidFill>
                  <a:schemeClr val="tx1"/>
                </a:solidFill>
              </a:rPr>
              <a:t> people.</a:t>
            </a:r>
          </a:p>
        </p:txBody>
      </p:sp>
    </p:spTree>
  </p:cSld>
  <p:clrMapOvr>
    <a:masterClrMapping/>
  </p:clrMapOvr>
  <p:transition spd="slow" advTm="41849"/>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407988"/>
            <a:ext cx="8218487" cy="1039812"/>
          </a:xfrm>
        </p:spPr>
        <p:txBody>
          <a:bodyPr>
            <a:normAutofit fontScale="90000"/>
          </a:bodyPr>
          <a:lstStyle/>
          <a:p>
            <a:pPr rtl="0" eaLnBrk="1" fontAlgn="auto" hangingPunct="1">
              <a:spcAft>
                <a:spcPts val="0"/>
              </a:spcAft>
              <a:defRPr/>
            </a:pPr>
            <a:r>
              <a:rPr lang="en-US" sz="5400" smtClean="0">
                <a:solidFill>
                  <a:schemeClr val="accent1">
                    <a:lumMod val="75000"/>
                  </a:schemeClr>
                </a:solidFill>
              </a:rPr>
              <a:t> Fair division Applications</a:t>
            </a:r>
            <a:endParaRPr lang="he-IL" sz="5400">
              <a:solidFill>
                <a:schemeClr val="accent1">
                  <a:lumMod val="75000"/>
                </a:schemeClr>
              </a:solidFill>
            </a:endParaRPr>
          </a:p>
        </p:txBody>
      </p:sp>
      <p:sp>
        <p:nvSpPr>
          <p:cNvPr id="4" name="Content Placeholder 3"/>
          <p:cNvSpPr>
            <a:spLocks noGrp="1"/>
          </p:cNvSpPr>
          <p:nvPr>
            <p:ph sz="half" idx="2"/>
          </p:nvPr>
        </p:nvSpPr>
        <p:spPr>
          <a:xfrm>
            <a:off x="4333875" y="1581150"/>
            <a:ext cx="4768850" cy="4752975"/>
          </a:xfrm>
        </p:spPr>
        <p:txBody>
          <a:bodyPr rtlCol="0">
            <a:noAutofit/>
          </a:bodyPr>
          <a:lstStyle/>
          <a:p>
            <a:pPr marL="114300" indent="0" algn="l" rtl="0" eaLnBrk="1" fontAlgn="auto" hangingPunct="1">
              <a:spcAft>
                <a:spcPts val="0"/>
              </a:spcAft>
              <a:buFont typeface="Arial" pitchFamily="34" charset="0"/>
              <a:buNone/>
              <a:defRPr/>
            </a:pPr>
            <a:r>
              <a:rPr lang="en-US" sz="3600" i="1" smtClean="0">
                <a:solidFill>
                  <a:schemeClr val="tx1"/>
                </a:solidFill>
              </a:rPr>
              <a:t>Divide:</a:t>
            </a:r>
            <a:endParaRPr lang="en-US" sz="4000" i="1" dirty="0" smtClean="0">
              <a:solidFill>
                <a:schemeClr val="tx1"/>
              </a:solidFill>
            </a:endParaRPr>
          </a:p>
          <a:p>
            <a:pPr algn="l" rtl="0" eaLnBrk="1" fontAlgn="auto" hangingPunct="1">
              <a:spcAft>
                <a:spcPts val="0"/>
              </a:spcAft>
              <a:buClr>
                <a:srgbClr val="FFFFFF"/>
              </a:buClr>
              <a:defRPr/>
            </a:pPr>
            <a:r>
              <a:rPr lang="en-US" altLang="he-IL" sz="3200">
                <a:solidFill>
                  <a:schemeClr val="tx1"/>
                </a:solidFill>
                <a:cs typeface="Arial" pitchFamily="34" charset="0"/>
              </a:rPr>
              <a:t>Public lands to homeless</a:t>
            </a:r>
            <a:r>
              <a:rPr lang="en-US" altLang="he-IL" sz="3200" smtClean="0">
                <a:solidFill>
                  <a:schemeClr val="tx1"/>
                </a:solidFill>
                <a:cs typeface="Arial" pitchFamily="34" charset="0"/>
              </a:rPr>
              <a:t>.</a:t>
            </a:r>
          </a:p>
          <a:p>
            <a:pPr algn="l" rtl="0" eaLnBrk="1" fontAlgn="auto" hangingPunct="1">
              <a:spcAft>
                <a:spcPts val="0"/>
              </a:spcAft>
              <a:buClr>
                <a:srgbClr val="FFFFFF"/>
              </a:buClr>
              <a:defRPr/>
            </a:pPr>
            <a:r>
              <a:rPr lang="en-US" altLang="he-IL" sz="3200">
                <a:solidFill>
                  <a:schemeClr val="tx1"/>
                </a:solidFill>
                <a:cs typeface="Arial" pitchFamily="34" charset="0"/>
              </a:rPr>
              <a:t>Land-plots to settlers.</a:t>
            </a:r>
          </a:p>
          <a:p>
            <a:pPr algn="l" rtl="0" eaLnBrk="1" fontAlgn="auto" hangingPunct="1">
              <a:spcAft>
                <a:spcPts val="0"/>
              </a:spcAft>
              <a:buClr>
                <a:srgbClr val="FFFFFF"/>
              </a:buClr>
              <a:defRPr/>
            </a:pPr>
            <a:r>
              <a:rPr lang="en-US" altLang="he-IL" sz="3200" smtClean="0">
                <a:solidFill>
                  <a:schemeClr val="tx1"/>
                </a:solidFill>
                <a:cs typeface="Arial" pitchFamily="34" charset="0"/>
              </a:rPr>
              <a:t>Family </a:t>
            </a:r>
            <a:r>
              <a:rPr lang="en-US" altLang="he-IL" sz="3200">
                <a:solidFill>
                  <a:schemeClr val="tx1"/>
                </a:solidFill>
                <a:cs typeface="Arial" pitchFamily="34" charset="0"/>
              </a:rPr>
              <a:t>estate to heirs.</a:t>
            </a:r>
          </a:p>
          <a:p>
            <a:pPr algn="l" rtl="0" eaLnBrk="1" fontAlgn="auto" hangingPunct="1">
              <a:spcAft>
                <a:spcPts val="0"/>
              </a:spcAft>
              <a:buClr>
                <a:srgbClr val="FFFFFF"/>
              </a:buClr>
              <a:defRPr/>
            </a:pPr>
            <a:r>
              <a:rPr lang="en-US" altLang="he-IL" sz="3200" smtClean="0">
                <a:solidFill>
                  <a:schemeClr val="tx1"/>
                </a:solidFill>
                <a:cs typeface="Arial" pitchFamily="34" charset="0"/>
              </a:rPr>
              <a:t>Museum space to presenters.</a:t>
            </a:r>
          </a:p>
          <a:p>
            <a:pPr algn="l" rtl="0" eaLnBrk="1" fontAlgn="auto" hangingPunct="1">
              <a:spcAft>
                <a:spcPts val="0"/>
              </a:spcAft>
              <a:buClr>
                <a:srgbClr val="FFFFFF"/>
              </a:buClr>
              <a:defRPr/>
            </a:pPr>
            <a:r>
              <a:rPr lang="en-US" altLang="he-IL" sz="3200" smtClean="0">
                <a:solidFill>
                  <a:schemeClr val="tx1"/>
                </a:solidFill>
                <a:cs typeface="Arial" pitchFamily="34" charset="0"/>
              </a:rPr>
              <a:t>Webpage space to advertisers.</a:t>
            </a:r>
            <a:endParaRPr lang="en-US" altLang="he-IL" sz="3200">
              <a:solidFill>
                <a:schemeClr val="tx1"/>
              </a:solidFill>
              <a:cs typeface="Arial" pitchFamily="34" charset="0"/>
            </a:endParaRPr>
          </a:p>
        </p:txBody>
      </p:sp>
      <p:sp>
        <p:nvSpPr>
          <p:cNvPr id="10244" name="TextBox 2"/>
          <p:cNvSpPr txBox="1">
            <a:spLocks noChangeArrowheads="1"/>
          </p:cNvSpPr>
          <p:nvPr/>
        </p:nvSpPr>
        <p:spPr bwMode="auto">
          <a:xfrm>
            <a:off x="984250" y="6348413"/>
            <a:ext cx="20034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he-IL" altLang="he-IL"/>
          </a:p>
        </p:txBody>
      </p:sp>
      <p:pic>
        <p:nvPicPr>
          <p:cNvPr id="1026" name="Picture 2" descr="F:\Dropbox\landppt\cake_5775_technion_telaviv\tents.jpg"/>
          <p:cNvPicPr>
            <a:picLocks noChangeAspect="1" noChangeArrowheads="1"/>
          </p:cNvPicPr>
          <p:nvPr/>
        </p:nvPicPr>
        <p:blipFill rotWithShape="1">
          <a:blip r:embed="rId4">
            <a:extLst>
              <a:ext uri="{28A0092B-C50C-407E-A947-70E740481C1C}">
                <a14:useLocalDpi xmlns:a14="http://schemas.microsoft.com/office/drawing/2010/main" val="0"/>
              </a:ext>
            </a:extLst>
          </a:blip>
          <a:srcRect l="140" t="-251" r="38513" b="-251"/>
          <a:stretch/>
        </p:blipFill>
        <p:spPr bwMode="auto">
          <a:xfrm>
            <a:off x="179512" y="2060848"/>
            <a:ext cx="4229870" cy="38685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17723909"/>
      </p:ext>
    </p:extLst>
  </p:cSld>
  <p:clrMapOvr>
    <a:masterClrMapping/>
  </p:clrMapOvr>
  <p:transition spd="slow" advTm="10789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2" y="116632"/>
            <a:ext cx="9216578" cy="1583581"/>
          </a:xfrm>
        </p:spPr>
        <p:txBody>
          <a:bodyPr>
            <a:noAutofit/>
          </a:bodyPr>
          <a:lstStyle/>
          <a:p>
            <a:pPr rtl="0" eaLnBrk="1" fontAlgn="auto" hangingPunct="1">
              <a:spcAft>
                <a:spcPts val="0"/>
              </a:spcAft>
              <a:defRPr/>
            </a:pPr>
            <a:r>
              <a:rPr lang="en-US" sz="3600" smtClean="0">
                <a:solidFill>
                  <a:schemeClr val="accent1">
                    <a:lumMod val="75000"/>
                  </a:schemeClr>
                </a:solidFill>
              </a:rPr>
              <a:t>2 </a:t>
            </a:r>
            <a:r>
              <a:rPr lang="en-US" sz="3600">
                <a:solidFill>
                  <a:schemeClr val="accent1">
                    <a:lumMod val="75000"/>
                  </a:schemeClr>
                </a:solidFill>
              </a:rPr>
              <a:t>people, </a:t>
            </a:r>
            <a:r>
              <a:rPr lang="en-US" sz="3600" smtClean="0">
                <a:solidFill>
                  <a:schemeClr val="accent1">
                    <a:lumMod val="75000"/>
                  </a:schemeClr>
                </a:solidFill>
              </a:rPr>
              <a:t>unbounded land, square pieces</a:t>
            </a:r>
            <a:endParaRPr lang="he-IL" sz="3600">
              <a:solidFill>
                <a:schemeClr val="accent1">
                  <a:lumMod val="75000"/>
                </a:schemeClr>
              </a:solidFill>
            </a:endParaRPr>
          </a:p>
        </p:txBody>
      </p:sp>
      <p:sp>
        <p:nvSpPr>
          <p:cNvPr id="20" name="Content Placeholder 3"/>
          <p:cNvSpPr txBox="1">
            <a:spLocks/>
          </p:cNvSpPr>
          <p:nvPr/>
        </p:nvSpPr>
        <p:spPr bwMode="auto">
          <a:xfrm>
            <a:off x="6009035" y="1701800"/>
            <a:ext cx="288344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buFont typeface="Arial" pitchFamily="34" charset="0"/>
              <a:buNone/>
            </a:pPr>
            <a:r>
              <a:rPr lang="en-US" altLang="he-IL" sz="3600" i="1" smtClean="0">
                <a:solidFill>
                  <a:schemeClr val="tx1"/>
                </a:solidFill>
                <a:latin typeface="+mn-lt"/>
              </a:rPr>
              <a:t>Unbounded land:</a:t>
            </a:r>
          </a:p>
          <a:p>
            <a:pPr algn="l" defTabSz="914400" rtl="0" eaLnBrk="1" hangingPunct="1">
              <a:lnSpc>
                <a:spcPct val="100000"/>
              </a:lnSpc>
              <a:buSzTx/>
              <a:buFont typeface="Arial" pitchFamily="34" charset="0"/>
              <a:buNone/>
            </a:pPr>
            <a:endParaRPr lang="en-US" altLang="he-IL" sz="3600" i="1">
              <a:solidFill>
                <a:schemeClr val="tx1"/>
              </a:solidFill>
              <a:latin typeface="+mn-lt"/>
            </a:endParaRPr>
          </a:p>
          <a:p>
            <a:pPr algn="l" defTabSz="914400" rtl="0" eaLnBrk="1" hangingPunct="1">
              <a:lnSpc>
                <a:spcPct val="100000"/>
              </a:lnSpc>
              <a:buSzTx/>
              <a:buFont typeface="Arial" pitchFamily="34" charset="0"/>
              <a:buNone/>
            </a:pPr>
            <a:r>
              <a:rPr lang="en-US" altLang="he-IL" sz="3600" i="1" smtClean="0">
                <a:solidFill>
                  <a:schemeClr val="tx1"/>
                </a:solidFill>
                <a:latin typeface="+mn-lt"/>
              </a:rPr>
              <a:t>Cut between two parallel marks;</a:t>
            </a:r>
          </a:p>
          <a:p>
            <a:pPr algn="l" defTabSz="914400" rtl="0" eaLnBrk="1" hangingPunct="1">
              <a:lnSpc>
                <a:spcPct val="100000"/>
              </a:lnSpc>
              <a:buSzTx/>
              <a:buFont typeface="Arial" pitchFamily="34" charset="0"/>
              <a:buNone/>
            </a:pPr>
            <a:r>
              <a:rPr lang="en-US" altLang="he-IL" sz="3600" b="1">
                <a:solidFill>
                  <a:schemeClr val="tx1"/>
                </a:solidFill>
                <a:latin typeface="Times New Roman" panose="02020603050405020304" pitchFamily="18" charset="0"/>
                <a:cs typeface="Times New Roman" panose="02020603050405020304" pitchFamily="18" charset="0"/>
              </a:rPr>
              <a:t/>
            </a:r>
            <a:br>
              <a:rPr lang="en-US" altLang="he-IL" sz="3600" b="1">
                <a:solidFill>
                  <a:schemeClr val="tx1"/>
                </a:solidFill>
                <a:latin typeface="Times New Roman" panose="02020603050405020304" pitchFamily="18" charset="0"/>
                <a:cs typeface="Times New Roman" panose="02020603050405020304" pitchFamily="18" charset="0"/>
              </a:rPr>
            </a:br>
            <a:r>
              <a:rPr lang="en-US" altLang="he-IL" sz="3600" b="1">
                <a:solidFill>
                  <a:schemeClr val="tx1"/>
                </a:solidFill>
                <a:latin typeface="Times New Roman" panose="02020603050405020304" pitchFamily="18" charset="0"/>
                <a:cs typeface="Times New Roman" panose="02020603050405020304" pitchFamily="18" charset="0"/>
              </a:rPr>
              <a:t>Value ≥ 1/2</a:t>
            </a:r>
          </a:p>
        </p:txBody>
      </p:sp>
      <p:cxnSp>
        <p:nvCxnSpPr>
          <p:cNvPr id="13" name="Straight Connector 12"/>
          <p:cNvCxnSpPr/>
          <p:nvPr/>
        </p:nvCxnSpPr>
        <p:spPr>
          <a:xfrm>
            <a:off x="2019300" y="1700213"/>
            <a:ext cx="0" cy="4752975"/>
          </a:xfrm>
          <a:prstGeom prst="line">
            <a:avLst/>
          </a:prstGeom>
          <a:ln w="635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7950" y="2678907"/>
            <a:ext cx="2401888" cy="2489994"/>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 name="Rectangle 14"/>
          <p:cNvSpPr/>
          <p:nvPr/>
        </p:nvSpPr>
        <p:spPr>
          <a:xfrm>
            <a:off x="2509838" y="2112963"/>
            <a:ext cx="3489325" cy="358298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 name="Oval 6"/>
          <p:cNvSpPr/>
          <p:nvPr/>
        </p:nvSpPr>
        <p:spPr>
          <a:xfrm>
            <a:off x="1258888" y="3286125"/>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 name="Oval 7"/>
          <p:cNvSpPr/>
          <p:nvPr/>
        </p:nvSpPr>
        <p:spPr>
          <a:xfrm>
            <a:off x="3467100" y="3432175"/>
            <a:ext cx="376238"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Oval 9"/>
          <p:cNvSpPr/>
          <p:nvPr/>
        </p:nvSpPr>
        <p:spPr>
          <a:xfrm>
            <a:off x="1258888" y="4292600"/>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 name="Oval 10"/>
          <p:cNvSpPr/>
          <p:nvPr/>
        </p:nvSpPr>
        <p:spPr>
          <a:xfrm>
            <a:off x="2339975" y="2651125"/>
            <a:ext cx="376238"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 name="Oval 11"/>
          <p:cNvSpPr/>
          <p:nvPr/>
        </p:nvSpPr>
        <p:spPr>
          <a:xfrm>
            <a:off x="2703513" y="2259013"/>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 name="Oval 15"/>
          <p:cNvSpPr/>
          <p:nvPr/>
        </p:nvSpPr>
        <p:spPr>
          <a:xfrm>
            <a:off x="4356100" y="5302250"/>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 name="Oval 17"/>
          <p:cNvSpPr/>
          <p:nvPr/>
        </p:nvSpPr>
        <p:spPr>
          <a:xfrm>
            <a:off x="3408363" y="4149725"/>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 name="Oval 18"/>
          <p:cNvSpPr/>
          <p:nvPr/>
        </p:nvSpPr>
        <p:spPr>
          <a:xfrm>
            <a:off x="460375" y="4737100"/>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2" name="Oval 21"/>
          <p:cNvSpPr/>
          <p:nvPr/>
        </p:nvSpPr>
        <p:spPr>
          <a:xfrm>
            <a:off x="3454400" y="220503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3" name="Oval 22"/>
          <p:cNvSpPr/>
          <p:nvPr/>
        </p:nvSpPr>
        <p:spPr>
          <a:xfrm>
            <a:off x="2516188" y="4579938"/>
            <a:ext cx="376237"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4" name="Oval 23"/>
          <p:cNvSpPr/>
          <p:nvPr/>
        </p:nvSpPr>
        <p:spPr>
          <a:xfrm>
            <a:off x="1023938" y="2606675"/>
            <a:ext cx="376237"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5" name="Oval 24"/>
          <p:cNvSpPr/>
          <p:nvPr/>
        </p:nvSpPr>
        <p:spPr>
          <a:xfrm>
            <a:off x="3608388" y="5445125"/>
            <a:ext cx="376237"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21" name="Straight Connector 20"/>
          <p:cNvCxnSpPr/>
          <p:nvPr/>
        </p:nvCxnSpPr>
        <p:spPr>
          <a:xfrm>
            <a:off x="3131840" y="1700213"/>
            <a:ext cx="0" cy="4752975"/>
          </a:xfrm>
          <a:prstGeom prst="line">
            <a:avLst/>
          </a:prstGeom>
          <a:ln w="635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528094" y="1701800"/>
            <a:ext cx="0" cy="47513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advTm="240777"/>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25" y="404813"/>
            <a:ext cx="8261350" cy="1039812"/>
          </a:xfrm>
        </p:spPr>
        <p:txBody>
          <a:bodyPr/>
          <a:lstStyle/>
          <a:p>
            <a:pPr rtl="0" eaLnBrk="1" fontAlgn="auto" hangingPunct="1">
              <a:spcAft>
                <a:spcPts val="0"/>
              </a:spcAft>
              <a:defRPr/>
            </a:pPr>
            <a:r>
              <a:rPr lang="en-US" sz="5400" smtClean="0">
                <a:solidFill>
                  <a:schemeClr val="accent1">
                    <a:lumMod val="75000"/>
                  </a:schemeClr>
                </a:solidFill>
              </a:rPr>
              <a:t>un/bounded </a:t>
            </a:r>
            <a:r>
              <a:rPr lang="en-US" sz="5400">
                <a:solidFill>
                  <a:schemeClr val="accent1">
                    <a:lumMod val="75000"/>
                  </a:schemeClr>
                </a:solidFill>
              </a:rPr>
              <a:t>cake</a:t>
            </a:r>
            <a:endParaRPr lang="he-IL" sz="5400">
              <a:solidFill>
                <a:schemeClr val="accent1">
                  <a:lumMod val="75000"/>
                </a:schemeClr>
              </a:solidFill>
            </a:endParaRPr>
          </a:p>
        </p:txBody>
      </p:sp>
      <p:graphicFrame>
        <p:nvGraphicFramePr>
          <p:cNvPr id="4" name="Group 2"/>
          <p:cNvGraphicFramePr>
            <a:graphicFrameLocks noGrp="1"/>
          </p:cNvGraphicFramePr>
          <p:nvPr>
            <p:extLst>
              <p:ext uri="{D42A27DB-BD31-4B8C-83A1-F6EECF244321}">
                <p14:modId xmlns:p14="http://schemas.microsoft.com/office/powerpoint/2010/main" val="1988428854"/>
              </p:ext>
            </p:extLst>
          </p:nvPr>
        </p:nvGraphicFramePr>
        <p:xfrm>
          <a:off x="307975" y="1700213"/>
          <a:ext cx="8585200" cy="4975225"/>
        </p:xfrm>
        <a:graphic>
          <a:graphicData uri="http://schemas.openxmlformats.org/drawingml/2006/table">
            <a:tbl>
              <a:tblPr>
                <a:tableStyleId>{D7AC3CCA-C797-4891-BE02-D94E43425B78}</a:tableStyleId>
              </a:tblPr>
              <a:tblGrid>
                <a:gridCol w="790621"/>
                <a:gridCol w="2249515"/>
                <a:gridCol w="2946872"/>
                <a:gridCol w="2598192"/>
              </a:tblGrid>
              <a:tr h="1813842">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400" b="1" i="0" u="none" strike="noStrike" cap="none" normalizeH="0" baseline="0" smtClean="0">
                        <a:ln>
                          <a:noFill/>
                        </a:ln>
                        <a:solidFill>
                          <a:schemeClr val="tx1"/>
                        </a:solidFill>
                        <a:effectLst/>
                        <a:latin typeface="Arial" pitchFamily="34" charset="0"/>
                        <a:ea typeface="WenQuanYi Micro Hei" charset="0"/>
                        <a:cs typeface="Times New Roman" pitchFamily="18" charset="0"/>
                      </a:endParaRPr>
                    </a:p>
                  </a:txBody>
                  <a:tcPr marL="90008" marR="90008" marT="460198"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u="none" strike="noStrike" cap="none" normalizeH="0" baseline="0" smtClean="0">
                        <a:ln>
                          <a:noFill/>
                        </a:ln>
                        <a:effectLst/>
                      </a:endParaRPr>
                    </a:p>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1578006">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he-IL" sz="2800" b="0" i="0" u="none" strike="noStrike" cap="none" normalizeH="0" baseline="0" smtClean="0">
                          <a:ln>
                            <a:noFill/>
                          </a:ln>
                          <a:solidFill>
                            <a:srgbClr val="000000"/>
                          </a:solidFill>
                          <a:effectLst/>
                          <a:latin typeface="Arial" pitchFamily="34" charset="0"/>
                          <a:ea typeface="WenQuanYi Micro Hei" charset="0"/>
                          <a:cs typeface="WenQuanYi Micro Hei" charset="0"/>
                        </a:rPr>
                        <a:t>2 people</a:t>
                      </a: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1"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1583377">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he-IL" sz="2800" i="1" cap="none" smtClean="0">
                          <a:solidFill>
                            <a:schemeClr val="tx1"/>
                          </a:solidFill>
                          <a:latin typeface="Times New Roman" panose="02020603050405020304" pitchFamily="18" charset="0"/>
                          <a:cs typeface="Times New Roman" panose="02020603050405020304" pitchFamily="18" charset="0"/>
                        </a:rPr>
                        <a:t>n</a:t>
                      </a:r>
                      <a:r>
                        <a:rPr kumimoji="0" lang="en-US" altLang="he-IL" sz="2800" b="0" i="0" u="none" strike="noStrike" cap="none" normalizeH="0" baseline="0" smtClean="0">
                          <a:ln>
                            <a:noFill/>
                          </a:ln>
                          <a:solidFill>
                            <a:srgbClr val="000000"/>
                          </a:solidFill>
                          <a:effectLst/>
                          <a:latin typeface="Arial" pitchFamily="34" charset="0"/>
                          <a:ea typeface="WenQuanYi Micro Hei" charset="0"/>
                          <a:cs typeface="WenQuanYi Micro Hei" charset="0"/>
                        </a:rPr>
                        <a:t> people</a:t>
                      </a:r>
                    </a:p>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0" u="none" strike="noStrike" cap="none" normalizeH="0" baseline="0" smtClean="0">
                        <a:ln>
                          <a:noFill/>
                        </a:ln>
                        <a:solidFill>
                          <a:schemeClr val="tx1"/>
                        </a:solidFill>
                        <a:effectLst/>
                        <a:latin typeface="Arial" pitchFamily="34" charset="0"/>
                        <a:ea typeface="WenQuanYi Micro Hei" charset="0"/>
                        <a:cs typeface="Arial" panose="020B0604020202020204" pitchFamily="34"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u="none" strike="noStrike" cap="none" normalizeH="0" baseline="0" smtClean="0">
                        <a:ln>
                          <a:noFill/>
                        </a:ln>
                        <a:solidFill>
                          <a:schemeClr val="tx1"/>
                        </a:solidFill>
                        <a:effectLst/>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1"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pSp>
        <p:nvGrpSpPr>
          <p:cNvPr id="28688" name="Group 2"/>
          <p:cNvGrpSpPr>
            <a:grpSpLocks/>
          </p:cNvGrpSpPr>
          <p:nvPr/>
        </p:nvGrpSpPr>
        <p:grpSpPr bwMode="auto">
          <a:xfrm>
            <a:off x="1293813" y="2044700"/>
            <a:ext cx="1084262" cy="1081088"/>
            <a:chOff x="2165574" y="1933973"/>
            <a:chExt cx="1084262" cy="1081087"/>
          </a:xfrm>
        </p:grpSpPr>
        <p:sp>
          <p:nvSpPr>
            <p:cNvPr id="35" name="Rectangle 34"/>
            <p:cNvSpPr/>
            <p:nvPr/>
          </p:nvSpPr>
          <p:spPr>
            <a:xfrm>
              <a:off x="2195736" y="1989536"/>
              <a:ext cx="1028700" cy="1008061"/>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6" name="Straight Connector 35"/>
            <p:cNvCxnSpPr/>
            <p:nvPr/>
          </p:nvCxnSpPr>
          <p:spPr>
            <a:xfrm>
              <a:off x="2170336" y="1933973"/>
              <a:ext cx="0" cy="108108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70336" y="1933973"/>
              <a:ext cx="10795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245074" y="1933973"/>
              <a:ext cx="4762" cy="108108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165574" y="3015060"/>
              <a:ext cx="1079500"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28689" name="Group 2"/>
          <p:cNvGrpSpPr>
            <a:grpSpLocks/>
          </p:cNvGrpSpPr>
          <p:nvPr/>
        </p:nvGrpSpPr>
        <p:grpSpPr bwMode="auto">
          <a:xfrm>
            <a:off x="4341813" y="2073275"/>
            <a:ext cx="1085850" cy="1081088"/>
            <a:chOff x="4067944" y="1916832"/>
            <a:chExt cx="1084725" cy="1080120"/>
          </a:xfrm>
        </p:grpSpPr>
        <p:sp>
          <p:nvSpPr>
            <p:cNvPr id="53" name="Rectangle 52"/>
            <p:cNvSpPr/>
            <p:nvPr/>
          </p:nvSpPr>
          <p:spPr>
            <a:xfrm>
              <a:off x="4118691" y="1953312"/>
              <a:ext cx="1029220" cy="1007159"/>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54" name="Straight Connector 53"/>
            <p:cNvCxnSpPr/>
            <p:nvPr/>
          </p:nvCxnSpPr>
          <p:spPr>
            <a:xfrm>
              <a:off x="4072701" y="1916832"/>
              <a:ext cx="0" cy="10801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072701" y="1916832"/>
              <a:ext cx="1079968"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147911" y="1916832"/>
              <a:ext cx="4758" cy="108012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067944" y="2996952"/>
              <a:ext cx="1079967"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28690" name="Group 57"/>
          <p:cNvGrpSpPr>
            <a:grpSpLocks/>
          </p:cNvGrpSpPr>
          <p:nvPr/>
        </p:nvGrpSpPr>
        <p:grpSpPr bwMode="auto">
          <a:xfrm>
            <a:off x="7285038" y="2044700"/>
            <a:ext cx="1085850" cy="1081088"/>
            <a:chOff x="7465318" y="1993901"/>
            <a:chExt cx="1085850" cy="1081087"/>
          </a:xfrm>
        </p:grpSpPr>
        <p:sp>
          <p:nvSpPr>
            <p:cNvPr id="32" name="Rectangle 31"/>
            <p:cNvSpPr/>
            <p:nvPr/>
          </p:nvSpPr>
          <p:spPr>
            <a:xfrm>
              <a:off x="7482780" y="2016126"/>
              <a:ext cx="1028700" cy="1008062"/>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45" name="Straight Connector 44"/>
            <p:cNvCxnSpPr/>
            <p:nvPr/>
          </p:nvCxnSpPr>
          <p:spPr>
            <a:xfrm>
              <a:off x="7470080" y="1993901"/>
              <a:ext cx="0"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470080" y="1993901"/>
              <a:ext cx="1081088"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546405" y="1993901"/>
              <a:ext cx="4763"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465318" y="3074988"/>
              <a:ext cx="1081087"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grpSp>
      <p:sp>
        <p:nvSpPr>
          <p:cNvPr id="28691" name="TextBox 26"/>
          <p:cNvSpPr txBox="1">
            <a:spLocks noChangeArrowheads="1"/>
          </p:cNvSpPr>
          <p:nvPr/>
        </p:nvSpPr>
        <p:spPr bwMode="auto">
          <a:xfrm>
            <a:off x="1566863" y="3840163"/>
            <a:ext cx="10795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cs typeface="Times New Roman" pitchFamily="18" charset="0"/>
              </a:rPr>
              <a:t>1/4</a:t>
            </a:r>
            <a:endParaRPr lang="he-IL" altLang="he-IL" sz="4800">
              <a:solidFill>
                <a:srgbClr val="0070C0"/>
              </a:solidFill>
              <a:latin typeface="Times New Roman" pitchFamily="18" charset="0"/>
              <a:cs typeface="Times New Roman" pitchFamily="18" charset="0"/>
            </a:endParaRPr>
          </a:p>
        </p:txBody>
      </p:sp>
      <p:sp>
        <p:nvSpPr>
          <p:cNvPr id="28692" name="TextBox 49"/>
          <p:cNvSpPr txBox="1">
            <a:spLocks noChangeArrowheads="1"/>
          </p:cNvSpPr>
          <p:nvPr/>
        </p:nvSpPr>
        <p:spPr bwMode="auto">
          <a:xfrm>
            <a:off x="7332663" y="3844925"/>
            <a:ext cx="10795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cs typeface="Times New Roman" pitchFamily="18" charset="0"/>
              </a:rPr>
              <a:t>1/2</a:t>
            </a:r>
            <a:endParaRPr lang="he-IL" altLang="he-IL" sz="4800">
              <a:solidFill>
                <a:srgbClr val="0070C0"/>
              </a:solidFill>
              <a:latin typeface="Times New Roman" pitchFamily="18" charset="0"/>
              <a:cs typeface="Times New Roman" pitchFamily="18" charset="0"/>
            </a:endParaRPr>
          </a:p>
        </p:txBody>
      </p:sp>
      <p:sp>
        <p:nvSpPr>
          <p:cNvPr id="49" name="TextBox 48"/>
          <p:cNvSpPr txBox="1">
            <a:spLocks noChangeArrowheads="1"/>
          </p:cNvSpPr>
          <p:nvPr/>
        </p:nvSpPr>
        <p:spPr bwMode="auto">
          <a:xfrm>
            <a:off x="1838325" y="5405438"/>
            <a:ext cx="429419"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he-IL" sz="4000" smtClean="0">
                <a:solidFill>
                  <a:srgbClr val="FF0000"/>
                </a:solidFill>
                <a:latin typeface="Times New Roman" pitchFamily="18" charset="0"/>
                <a:cs typeface="Times New Roman" pitchFamily="18" charset="0"/>
              </a:rPr>
              <a:t>?</a:t>
            </a:r>
            <a:endParaRPr lang="he-IL" altLang="he-IL" sz="4000">
              <a:solidFill>
                <a:srgbClr val="FF0000"/>
              </a:solidFill>
              <a:latin typeface="Times New Roman" pitchFamily="18" charset="0"/>
              <a:cs typeface="Times New Roman" pitchFamily="18" charset="0"/>
            </a:endParaRPr>
          </a:p>
        </p:txBody>
      </p:sp>
      <p:sp>
        <p:nvSpPr>
          <p:cNvPr id="50" name="TextBox 49"/>
          <p:cNvSpPr txBox="1">
            <a:spLocks noChangeArrowheads="1"/>
          </p:cNvSpPr>
          <p:nvPr/>
        </p:nvSpPr>
        <p:spPr bwMode="auto">
          <a:xfrm>
            <a:off x="4783981" y="5407025"/>
            <a:ext cx="5081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he-IL" sz="4000" smtClean="0">
                <a:solidFill>
                  <a:srgbClr val="FF0000"/>
                </a:solidFill>
                <a:latin typeface="Times New Roman" pitchFamily="18" charset="0"/>
                <a:cs typeface="Times New Roman" pitchFamily="18" charset="0"/>
              </a:rPr>
              <a:t>?</a:t>
            </a:r>
            <a:endParaRPr lang="he-IL" altLang="he-IL" sz="4000">
              <a:solidFill>
                <a:srgbClr val="FF0000"/>
              </a:solidFill>
              <a:latin typeface="Times New Roman" pitchFamily="18" charset="0"/>
              <a:cs typeface="Times New Roman" pitchFamily="18" charset="0"/>
            </a:endParaRPr>
          </a:p>
        </p:txBody>
      </p:sp>
      <p:sp>
        <p:nvSpPr>
          <p:cNvPr id="51" name="TextBox 50"/>
          <p:cNvSpPr txBox="1">
            <a:spLocks noChangeArrowheads="1"/>
          </p:cNvSpPr>
          <p:nvPr/>
        </p:nvSpPr>
        <p:spPr bwMode="auto">
          <a:xfrm>
            <a:off x="4716015" y="3844925"/>
            <a:ext cx="57606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he-IL" sz="4800" smtClean="0">
                <a:solidFill>
                  <a:srgbClr val="FF0000"/>
                </a:solidFill>
                <a:latin typeface="Times New Roman" pitchFamily="18" charset="0"/>
                <a:cs typeface="Times New Roman" pitchFamily="18" charset="0"/>
              </a:rPr>
              <a:t>?</a:t>
            </a:r>
            <a:endParaRPr lang="he-IL" altLang="he-IL" sz="4800">
              <a:solidFill>
                <a:srgbClr val="FF0000"/>
              </a:solidFill>
              <a:latin typeface="Times New Roman" pitchFamily="18" charset="0"/>
              <a:cs typeface="Times New Roman" pitchFamily="18" charset="0"/>
            </a:endParaRPr>
          </a:p>
        </p:txBody>
      </p:sp>
      <p:sp>
        <p:nvSpPr>
          <p:cNvPr id="52" name="TextBox 51"/>
          <p:cNvSpPr txBox="1">
            <a:spLocks noChangeArrowheads="1"/>
          </p:cNvSpPr>
          <p:nvPr/>
        </p:nvSpPr>
        <p:spPr bwMode="auto">
          <a:xfrm>
            <a:off x="7631658" y="5407025"/>
            <a:ext cx="98529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he-IL" sz="4000" smtClean="0">
                <a:solidFill>
                  <a:srgbClr val="FF0000"/>
                </a:solidFill>
                <a:latin typeface="Times New Roman" pitchFamily="18" charset="0"/>
                <a:cs typeface="Times New Roman" pitchFamily="18" charset="0"/>
              </a:rPr>
              <a:t>?</a:t>
            </a:r>
            <a:endParaRPr lang="he-IL" altLang="he-IL" sz="4000">
              <a:solidFill>
                <a:srgbClr val="FF0000"/>
              </a:solidFill>
              <a:latin typeface="Times New Roman" pitchFamily="18" charset="0"/>
              <a:cs typeface="Times New Roman" pitchFamily="18" charset="0"/>
            </a:endParaRPr>
          </a:p>
        </p:txBody>
      </p:sp>
      <p:grpSp>
        <p:nvGrpSpPr>
          <p:cNvPr id="31" name="Group 2"/>
          <p:cNvGrpSpPr>
            <a:grpSpLocks/>
          </p:cNvGrpSpPr>
          <p:nvPr/>
        </p:nvGrpSpPr>
        <p:grpSpPr bwMode="auto">
          <a:xfrm>
            <a:off x="2805906" y="2039938"/>
            <a:ext cx="1084262" cy="1127125"/>
            <a:chOff x="3838575" y="2122488"/>
            <a:chExt cx="1084263" cy="1126332"/>
          </a:xfrm>
        </p:grpSpPr>
        <p:sp>
          <p:nvSpPr>
            <p:cNvPr id="33" name="Rectangle 32"/>
            <p:cNvSpPr/>
            <p:nvPr/>
          </p:nvSpPr>
          <p:spPr bwMode="auto">
            <a:xfrm>
              <a:off x="3894137" y="2241466"/>
              <a:ext cx="1028701" cy="1007354"/>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4" name="Straight Connector 33"/>
            <p:cNvCxnSpPr/>
            <p:nvPr/>
          </p:nvCxnSpPr>
          <p:spPr bwMode="auto">
            <a:xfrm>
              <a:off x="3843337" y="2122488"/>
              <a:ext cx="0" cy="10803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auto">
            <a:xfrm>
              <a:off x="3843337" y="2144697"/>
              <a:ext cx="1079501"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auto">
            <a:xfrm flipV="1">
              <a:off x="4918076" y="2122488"/>
              <a:ext cx="4762" cy="10803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flipH="1">
              <a:off x="3838575" y="3202814"/>
              <a:ext cx="1079501"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43" name="Group 39"/>
          <p:cNvGrpSpPr>
            <a:grpSpLocks/>
          </p:cNvGrpSpPr>
          <p:nvPr/>
        </p:nvGrpSpPr>
        <p:grpSpPr bwMode="auto">
          <a:xfrm>
            <a:off x="5893445" y="2054994"/>
            <a:ext cx="1085850" cy="1081088"/>
            <a:chOff x="6203817" y="1898650"/>
            <a:chExt cx="1085850" cy="1081087"/>
          </a:xfrm>
        </p:grpSpPr>
        <p:sp>
          <p:nvSpPr>
            <p:cNvPr id="44" name="Rectangle 43"/>
            <p:cNvSpPr/>
            <p:nvPr/>
          </p:nvSpPr>
          <p:spPr bwMode="auto">
            <a:xfrm>
              <a:off x="6254617" y="1952625"/>
              <a:ext cx="1030287" cy="1008062"/>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58" name="Straight Connector 57"/>
            <p:cNvCxnSpPr/>
            <p:nvPr/>
          </p:nvCxnSpPr>
          <p:spPr bwMode="auto">
            <a:xfrm>
              <a:off x="6208579" y="1898650"/>
              <a:ext cx="0"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a:off x="6208579" y="1898650"/>
              <a:ext cx="1081088"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flipV="1">
              <a:off x="7284904" y="1898650"/>
              <a:ext cx="4763"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auto">
            <a:xfrm flipH="1">
              <a:off x="6203817" y="2979737"/>
              <a:ext cx="1081087" cy="0"/>
            </a:xfrm>
            <a:prstGeom prst="line">
              <a:avLst/>
            </a:prstGeom>
            <a:ln w="63500"/>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921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5" y="407988"/>
            <a:ext cx="8541395" cy="1039812"/>
          </a:xfrm>
        </p:spPr>
        <p:txBody>
          <a:bodyPr>
            <a:noAutofit/>
          </a:bodyPr>
          <a:lstStyle/>
          <a:p>
            <a:pPr rtl="0" eaLnBrk="1" fontAlgn="auto" hangingPunct="1">
              <a:spcAft>
                <a:spcPts val="0"/>
              </a:spcAft>
              <a:defRPr/>
            </a:pPr>
            <a:r>
              <a:rPr lang="en-US" altLang="he-IL" sz="4000" i="1" cap="none" smtClean="0">
                <a:solidFill>
                  <a:srgbClr val="000000"/>
                </a:solidFill>
                <a:latin typeface="Times New Roman" pitchFamily="18" charset="0"/>
                <a:cs typeface="Times New Roman" pitchFamily="18" charset="0"/>
              </a:rPr>
              <a:t>2</a:t>
            </a:r>
            <a:r>
              <a:rPr lang="en-US" sz="4000" smtClean="0">
                <a:solidFill>
                  <a:schemeClr val="accent1">
                    <a:lumMod val="75000"/>
                  </a:schemeClr>
                </a:solidFill>
              </a:rPr>
              <a:t> </a:t>
            </a:r>
            <a:r>
              <a:rPr lang="en-US" sz="4000">
                <a:solidFill>
                  <a:schemeClr val="accent1">
                    <a:lumMod val="75000"/>
                  </a:schemeClr>
                </a:solidFill>
              </a:rPr>
              <a:t>people,  </a:t>
            </a:r>
            <a:r>
              <a:rPr lang="en-US" sz="4000" smtClean="0">
                <a:solidFill>
                  <a:schemeClr val="accent1">
                    <a:lumMod val="75000"/>
                  </a:schemeClr>
                </a:solidFill>
              </a:rPr>
              <a:t>¼ plane</a:t>
            </a:r>
            <a:endParaRPr lang="he-IL" sz="4000">
              <a:solidFill>
                <a:schemeClr val="accent1">
                  <a:lumMod val="75000"/>
                </a:schemeClr>
              </a:solidFill>
            </a:endParaRPr>
          </a:p>
        </p:txBody>
      </p:sp>
      <p:sp>
        <p:nvSpPr>
          <p:cNvPr id="27652" name="Rectangle 5"/>
          <p:cNvSpPr>
            <a:spLocks noChangeArrowheads="1"/>
          </p:cNvSpPr>
          <p:nvPr/>
        </p:nvSpPr>
        <p:spPr bwMode="auto">
          <a:xfrm>
            <a:off x="862013" y="6218329"/>
            <a:ext cx="7936557"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altLang="he-IL" sz="3600" b="1" smtClean="0">
                <a:solidFill>
                  <a:schemeClr val="tx1"/>
                </a:solidFill>
                <a:latin typeface="+mn-lt"/>
                <a:ea typeface="WenQuanYi Micro Hei" charset="0"/>
                <a:cs typeface="WenQuanYi Micro Hei" charset="0"/>
              </a:rPr>
              <a:t>Prop (1/4-plane,  squares, </a:t>
            </a:r>
            <a:r>
              <a:rPr lang="en-US" altLang="he-IL" sz="3600" b="1" i="1" smtClean="0">
                <a:solidFill>
                  <a:schemeClr val="tx1"/>
                </a:solidFill>
                <a:latin typeface="+mn-lt"/>
                <a:ea typeface="WenQuanYi Micro Hei" charset="0"/>
                <a:cs typeface="Times New Roman" pitchFamily="18" charset="0"/>
              </a:rPr>
              <a:t>2</a:t>
            </a:r>
            <a:r>
              <a:rPr lang="en-US" altLang="he-IL" sz="3600" b="1" smtClean="0">
                <a:solidFill>
                  <a:schemeClr val="tx1"/>
                </a:solidFill>
                <a:latin typeface="+mn-lt"/>
                <a:ea typeface="WenQuanYi Micro Hei" charset="0"/>
                <a:cs typeface="WenQuanYi Micro Hei" charset="0"/>
              </a:rPr>
              <a:t>)  </a:t>
            </a:r>
            <a:r>
              <a:rPr lang="en-US" altLang="he-IL" sz="3600" b="1" smtClean="0">
                <a:solidFill>
                  <a:srgbClr val="FF0000"/>
                </a:solidFill>
                <a:latin typeface="+mn-lt"/>
                <a:cs typeface="Arial" pitchFamily="34" charset="0"/>
              </a:rPr>
              <a:t>≤</a:t>
            </a:r>
            <a:r>
              <a:rPr lang="en-US" altLang="he-IL" sz="3600" b="1" smtClean="0">
                <a:solidFill>
                  <a:srgbClr val="FF0000"/>
                </a:solidFill>
                <a:latin typeface="+mn-lt"/>
                <a:ea typeface="WenQuanYi Micro Hei" charset="0"/>
                <a:cs typeface="WenQuanYi Micro Hei" charset="0"/>
              </a:rPr>
              <a:t> </a:t>
            </a:r>
            <a:r>
              <a:rPr lang="en-US" altLang="he-IL" sz="3600" b="1" smtClean="0">
                <a:solidFill>
                  <a:srgbClr val="FF0000"/>
                </a:solidFill>
                <a:latin typeface="+mn-lt"/>
                <a:cs typeface="Times New Roman" pitchFamily="18" charset="0"/>
              </a:rPr>
              <a:t>1/3</a:t>
            </a:r>
          </a:p>
        </p:txBody>
      </p:sp>
      <p:sp>
        <p:nvSpPr>
          <p:cNvPr id="30" name="Rectangle 29"/>
          <p:cNvSpPr/>
          <p:nvPr/>
        </p:nvSpPr>
        <p:spPr>
          <a:xfrm>
            <a:off x="257175" y="1902619"/>
            <a:ext cx="4264025" cy="417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Rectangle 30"/>
          <p:cNvSpPr/>
          <p:nvPr/>
        </p:nvSpPr>
        <p:spPr>
          <a:xfrm>
            <a:off x="505617" y="2306876"/>
            <a:ext cx="3210719" cy="3246992"/>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2" name="Rectangle 31"/>
          <p:cNvSpPr/>
          <p:nvPr/>
        </p:nvSpPr>
        <p:spPr>
          <a:xfrm>
            <a:off x="627166" y="2636912"/>
            <a:ext cx="3262209" cy="3192388"/>
          </a:xfrm>
          <a:prstGeom prst="rect">
            <a:avLst/>
          </a:prstGeom>
          <a:noFill/>
          <a:ln w="571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3" name="Explosion 2 32"/>
          <p:cNvSpPr/>
          <p:nvPr/>
        </p:nvSpPr>
        <p:spPr>
          <a:xfrm>
            <a:off x="1908175" y="3840957"/>
            <a:ext cx="935038" cy="677862"/>
          </a:xfrm>
          <a:prstGeom prst="irregularSeal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Oval 36"/>
          <p:cNvSpPr/>
          <p:nvPr/>
        </p:nvSpPr>
        <p:spPr>
          <a:xfrm>
            <a:off x="317499" y="2235699"/>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8" name="Oval 37"/>
          <p:cNvSpPr/>
          <p:nvPr/>
        </p:nvSpPr>
        <p:spPr>
          <a:xfrm>
            <a:off x="3779838" y="5685632"/>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9" name="Oval 38"/>
          <p:cNvSpPr/>
          <p:nvPr/>
        </p:nvSpPr>
        <p:spPr>
          <a:xfrm>
            <a:off x="3716337" y="5597977"/>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Oval 39"/>
          <p:cNvSpPr/>
          <p:nvPr/>
        </p:nvSpPr>
        <p:spPr>
          <a:xfrm>
            <a:off x="364331" y="5626100"/>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1" name="Oval 40"/>
          <p:cNvSpPr/>
          <p:nvPr/>
        </p:nvSpPr>
        <p:spPr>
          <a:xfrm>
            <a:off x="297759" y="5553868"/>
            <a:ext cx="376238"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nvGrpSpPr>
          <p:cNvPr id="13" name="Group 12"/>
          <p:cNvGrpSpPr/>
          <p:nvPr/>
        </p:nvGrpSpPr>
        <p:grpSpPr>
          <a:xfrm>
            <a:off x="257175" y="1902619"/>
            <a:ext cx="4264025" cy="4176713"/>
            <a:chOff x="257175" y="1902619"/>
            <a:chExt cx="4264025" cy="4176713"/>
          </a:xfrm>
        </p:grpSpPr>
        <p:cxnSp>
          <p:nvCxnSpPr>
            <p:cNvPr id="6" name="Straight Connector 5"/>
            <p:cNvCxnSpPr/>
            <p:nvPr/>
          </p:nvCxnSpPr>
          <p:spPr>
            <a:xfrm>
              <a:off x="257175" y="1902619"/>
              <a:ext cx="0" cy="4176713"/>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57175" y="6079332"/>
              <a:ext cx="4264025" cy="0"/>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344591" y="2027233"/>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TextBox 13"/>
          <p:cNvSpPr txBox="1"/>
          <p:nvPr/>
        </p:nvSpPr>
        <p:spPr>
          <a:xfrm>
            <a:off x="4830291" y="2549843"/>
            <a:ext cx="3866530" cy="1993303"/>
          </a:xfrm>
          <a:prstGeom prst="rect">
            <a:avLst/>
          </a:prstGeom>
          <a:noFill/>
        </p:spPr>
        <p:txBody>
          <a:bodyPr wrap="square" rtlCol="1">
            <a:spAutoFit/>
          </a:bodyPr>
          <a:lstStyle/>
          <a:p>
            <a:r>
              <a:rPr lang="en-US" sz="4400" smtClean="0">
                <a:solidFill>
                  <a:schemeClr val="tx1"/>
                </a:solidFill>
                <a:latin typeface="+mn-lt"/>
              </a:rPr>
              <a:t>Someone gets at most one </a:t>
            </a:r>
            <a:br>
              <a:rPr lang="en-US" sz="4400" smtClean="0">
                <a:solidFill>
                  <a:schemeClr val="tx1"/>
                </a:solidFill>
                <a:latin typeface="+mn-lt"/>
              </a:rPr>
            </a:br>
            <a:r>
              <a:rPr lang="en-US" sz="4400" smtClean="0">
                <a:solidFill>
                  <a:schemeClr val="tx1"/>
                </a:solidFill>
                <a:latin typeface="+mn-lt"/>
              </a:rPr>
              <a:t>out of </a:t>
            </a:r>
            <a:r>
              <a:rPr lang="en-US" sz="4400" b="1" smtClean="0">
                <a:solidFill>
                  <a:srgbClr val="FF0000"/>
                </a:solidFill>
                <a:latin typeface="+mn-lt"/>
              </a:rPr>
              <a:t>3</a:t>
            </a:r>
            <a:r>
              <a:rPr lang="en-US" sz="4400" smtClean="0">
                <a:solidFill>
                  <a:schemeClr val="tx1"/>
                </a:solidFill>
                <a:latin typeface="+mn-lt"/>
              </a:rPr>
              <a:t> pools.</a:t>
            </a:r>
            <a:endParaRPr lang="he-IL" sz="4400">
              <a:solidFill>
                <a:schemeClr val="tx1"/>
              </a:solidFill>
              <a:latin typeface="+mn-lt"/>
            </a:endParaRPr>
          </a:p>
        </p:txBody>
      </p:sp>
    </p:spTree>
    <p:custDataLst>
      <p:tags r:id="rId1"/>
    </p:custDataLst>
  </p:cSld>
  <p:clrMapOvr>
    <a:masterClrMapping/>
  </p:clrMapOvr>
  <p:transition spd="slow" advTm="69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31" grpId="0" animBg="1"/>
      <p:bldP spid="32" grpId="0" animBg="1"/>
      <p:bldP spid="33" grpId="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16" name="Straight Connector 15"/>
          <p:cNvCxnSpPr>
            <a:endCxn id="27" idx="3"/>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7" idx="3"/>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27" idx="3"/>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7" idx="3"/>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57176" y="407988"/>
            <a:ext cx="8663688" cy="1039812"/>
          </a:xfrm>
        </p:spPr>
        <p:txBody>
          <a:bodyPr>
            <a:noAutofit/>
          </a:bodyPr>
          <a:lstStyle/>
          <a:p>
            <a:pPr eaLnBrk="1" fontAlgn="auto" hangingPunct="1">
              <a:spcAft>
                <a:spcPts val="0"/>
              </a:spcAft>
              <a:defRPr/>
            </a:pPr>
            <a:r>
              <a:rPr lang="en-US" altLang="he-IL" sz="4000" i="1" cap="none" smtClean="0">
                <a:solidFill>
                  <a:srgbClr val="000000"/>
                </a:solidFill>
                <a:latin typeface="Times New Roman" pitchFamily="18" charset="0"/>
                <a:cs typeface="Times New Roman" pitchFamily="18" charset="0"/>
              </a:rPr>
              <a:t>n</a:t>
            </a:r>
            <a:r>
              <a:rPr lang="en-US" sz="4000" smtClean="0">
                <a:solidFill>
                  <a:schemeClr val="accent1">
                    <a:lumMod val="75000"/>
                  </a:schemeClr>
                </a:solidFill>
              </a:rPr>
              <a:t> </a:t>
            </a:r>
            <a:r>
              <a:rPr lang="en-US" sz="4000">
                <a:solidFill>
                  <a:schemeClr val="accent1">
                    <a:lumMod val="75000"/>
                  </a:schemeClr>
                </a:solidFill>
              </a:rPr>
              <a:t>people,  ¼ </a:t>
            </a:r>
            <a:r>
              <a:rPr lang="en-US" sz="4000" smtClean="0">
                <a:solidFill>
                  <a:schemeClr val="accent1">
                    <a:lumMod val="75000"/>
                  </a:schemeClr>
                </a:solidFill>
              </a:rPr>
              <a:t>plane</a:t>
            </a:r>
            <a:endParaRPr lang="he-IL" sz="4000">
              <a:solidFill>
                <a:schemeClr val="accent1">
                  <a:lumMod val="75000"/>
                </a:schemeClr>
              </a:solidFill>
            </a:endParaRPr>
          </a:p>
        </p:txBody>
      </p:sp>
      <p:sp>
        <p:nvSpPr>
          <p:cNvPr id="21" name="Oval 20"/>
          <p:cNvSpPr/>
          <p:nvPr/>
        </p:nvSpPr>
        <p:spPr>
          <a:xfrm>
            <a:off x="792155" y="5734046"/>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6" name="Oval 25"/>
          <p:cNvSpPr/>
          <p:nvPr/>
        </p:nvSpPr>
        <p:spPr>
          <a:xfrm>
            <a:off x="306387" y="5251445"/>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7" name="Oval 26"/>
          <p:cNvSpPr/>
          <p:nvPr/>
        </p:nvSpPr>
        <p:spPr>
          <a:xfrm>
            <a:off x="306387" y="5741195"/>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nvGrpSpPr>
          <p:cNvPr id="24" name="Group 23"/>
          <p:cNvGrpSpPr/>
          <p:nvPr/>
        </p:nvGrpSpPr>
        <p:grpSpPr>
          <a:xfrm>
            <a:off x="257175" y="1902619"/>
            <a:ext cx="4264025" cy="4176713"/>
            <a:chOff x="257175" y="1902619"/>
            <a:chExt cx="4264025" cy="4176713"/>
          </a:xfrm>
        </p:grpSpPr>
        <p:cxnSp>
          <p:nvCxnSpPr>
            <p:cNvPr id="25" name="Straight Connector 24"/>
            <p:cNvCxnSpPr/>
            <p:nvPr/>
          </p:nvCxnSpPr>
          <p:spPr>
            <a:xfrm>
              <a:off x="257175" y="1902619"/>
              <a:ext cx="0" cy="4176713"/>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57175" y="6079332"/>
              <a:ext cx="4264025" cy="0"/>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Rectangle 5"/>
          <p:cNvSpPr>
            <a:spLocks noChangeArrowheads="1"/>
          </p:cNvSpPr>
          <p:nvPr/>
        </p:nvSpPr>
        <p:spPr bwMode="auto">
          <a:xfrm>
            <a:off x="379469" y="6218329"/>
            <a:ext cx="854139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altLang="he-IL" sz="3600" b="1" smtClean="0">
                <a:solidFill>
                  <a:schemeClr val="tx1"/>
                </a:solidFill>
                <a:ea typeface="WenQuanYi Micro Hei" charset="0"/>
                <a:cs typeface="WenQuanYi Micro Hei" charset="0"/>
              </a:rPr>
              <a:t>Prop (1/4-plane,  squares, </a:t>
            </a:r>
            <a:r>
              <a:rPr lang="en-US" altLang="he-IL" sz="3600" b="1" i="1" smtClean="0">
                <a:solidFill>
                  <a:schemeClr val="tx1"/>
                </a:solidFill>
                <a:latin typeface="Times New Roman" pitchFamily="18" charset="0"/>
                <a:ea typeface="WenQuanYi Micro Hei" charset="0"/>
                <a:cs typeface="Times New Roman" pitchFamily="18" charset="0"/>
              </a:rPr>
              <a:t>n</a:t>
            </a:r>
            <a:r>
              <a:rPr lang="en-US" altLang="he-IL" sz="3600" b="1" smtClean="0">
                <a:solidFill>
                  <a:schemeClr val="tx1"/>
                </a:solidFill>
                <a:ea typeface="WenQuanYi Micro Hei" charset="0"/>
                <a:cs typeface="WenQuanYi Micro Hei" charset="0"/>
              </a:rPr>
              <a:t>) </a:t>
            </a:r>
            <a:r>
              <a:rPr lang="en-US" altLang="he-IL" sz="3600" b="1" smtClean="0">
                <a:solidFill>
                  <a:srgbClr val="FF0000"/>
                </a:solidFill>
                <a:cs typeface="Arial" pitchFamily="34" charset="0"/>
              </a:rPr>
              <a:t>≤</a:t>
            </a:r>
            <a:r>
              <a:rPr lang="en-US" altLang="he-IL" sz="3600" b="1" smtClean="0">
                <a:solidFill>
                  <a:srgbClr val="FF0000"/>
                </a:solidFill>
                <a:ea typeface="WenQuanYi Micro Hei" charset="0"/>
                <a:cs typeface="WenQuanYi Micro Hei" charset="0"/>
              </a:rPr>
              <a:t> </a:t>
            </a:r>
            <a:r>
              <a:rPr lang="en-US" altLang="he-IL" sz="3600" b="1" smtClean="0">
                <a:solidFill>
                  <a:srgbClr val="FF0000"/>
                </a:solidFill>
                <a:latin typeface="Times New Roman" pitchFamily="18" charset="0"/>
                <a:cs typeface="Times New Roman" pitchFamily="18" charset="0"/>
              </a:rPr>
              <a:t>1/(2</a:t>
            </a:r>
            <a:r>
              <a:rPr lang="en-US" altLang="he-IL" sz="3600" b="1" i="1" smtClean="0">
                <a:solidFill>
                  <a:srgbClr val="FF0000"/>
                </a:solidFill>
                <a:latin typeface="Times New Roman" pitchFamily="18" charset="0"/>
                <a:cs typeface="Times New Roman" pitchFamily="18" charset="0"/>
              </a:rPr>
              <a:t>n</a:t>
            </a:r>
            <a:r>
              <a:rPr lang="en-US" altLang="he-IL" sz="3600" b="1" smtClean="0">
                <a:solidFill>
                  <a:srgbClr val="FF0000"/>
                </a:solidFill>
                <a:latin typeface="Times New Roman" pitchFamily="18" charset="0"/>
                <a:cs typeface="Times New Roman" pitchFamily="18" charset="0"/>
              </a:rPr>
              <a:t>-1)</a:t>
            </a:r>
          </a:p>
        </p:txBody>
      </p:sp>
      <p:sp>
        <p:nvSpPr>
          <p:cNvPr id="33" name="Oval 32"/>
          <p:cNvSpPr/>
          <p:nvPr/>
        </p:nvSpPr>
        <p:spPr>
          <a:xfrm>
            <a:off x="314378" y="2027233"/>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Oval 36"/>
          <p:cNvSpPr/>
          <p:nvPr/>
        </p:nvSpPr>
        <p:spPr>
          <a:xfrm>
            <a:off x="4125910" y="573007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9" name="TextBox 38"/>
          <p:cNvSpPr txBox="1"/>
          <p:nvPr/>
        </p:nvSpPr>
        <p:spPr>
          <a:xfrm>
            <a:off x="4830291" y="2549843"/>
            <a:ext cx="3866530" cy="1993303"/>
          </a:xfrm>
          <a:prstGeom prst="rect">
            <a:avLst/>
          </a:prstGeom>
          <a:noFill/>
        </p:spPr>
        <p:txBody>
          <a:bodyPr wrap="square" rtlCol="1">
            <a:spAutoFit/>
          </a:bodyPr>
          <a:lstStyle/>
          <a:p>
            <a:r>
              <a:rPr lang="en-US" sz="4400" smtClean="0">
                <a:solidFill>
                  <a:schemeClr val="tx1"/>
                </a:solidFill>
                <a:latin typeface="+mn-lt"/>
              </a:rPr>
              <a:t>Someone gets at most one </a:t>
            </a:r>
          </a:p>
          <a:p>
            <a:r>
              <a:rPr lang="en-US" sz="4400" smtClean="0">
                <a:solidFill>
                  <a:schemeClr val="tx1"/>
                </a:solidFill>
                <a:latin typeface="+mn-lt"/>
              </a:rPr>
              <a:t>of </a:t>
            </a:r>
            <a:r>
              <a:rPr lang="en-US" altLang="he-IL" sz="4400" b="1" smtClean="0">
                <a:solidFill>
                  <a:srgbClr val="FF0000"/>
                </a:solidFill>
                <a:latin typeface="+mn-lt"/>
                <a:cs typeface="Times New Roman" pitchFamily="18" charset="0"/>
              </a:rPr>
              <a:t>2</a:t>
            </a:r>
            <a:r>
              <a:rPr lang="en-US" altLang="he-IL" sz="4400" b="1" i="1" smtClean="0">
                <a:solidFill>
                  <a:srgbClr val="FF0000"/>
                </a:solidFill>
                <a:latin typeface="Times New Roman" panose="02020603050405020304" pitchFamily="18" charset="0"/>
                <a:cs typeface="Times New Roman" panose="02020603050405020304" pitchFamily="18" charset="0"/>
              </a:rPr>
              <a:t>n</a:t>
            </a:r>
            <a:r>
              <a:rPr lang="en-US" altLang="he-IL" sz="4400" b="1" smtClean="0">
                <a:solidFill>
                  <a:srgbClr val="FF0000"/>
                </a:solidFill>
                <a:latin typeface="+mn-lt"/>
                <a:cs typeface="Times New Roman" pitchFamily="18" charset="0"/>
              </a:rPr>
              <a:t>-1</a:t>
            </a:r>
            <a:r>
              <a:rPr lang="en-US" sz="4400" smtClean="0">
                <a:solidFill>
                  <a:schemeClr val="tx1"/>
                </a:solidFill>
                <a:latin typeface="+mn-lt"/>
              </a:rPr>
              <a:t>  pools.</a:t>
            </a:r>
            <a:endParaRPr lang="he-IL" sz="4400">
              <a:solidFill>
                <a:schemeClr val="tx1"/>
              </a:solidFill>
              <a:latin typeface="+mn-lt"/>
            </a:endParaRPr>
          </a:p>
        </p:txBody>
      </p:sp>
      <p:sp>
        <p:nvSpPr>
          <p:cNvPr id="29" name="Rectangle 28"/>
          <p:cNvSpPr/>
          <p:nvPr/>
        </p:nvSpPr>
        <p:spPr>
          <a:xfrm>
            <a:off x="1005013" y="2644924"/>
            <a:ext cx="3262209" cy="3192388"/>
          </a:xfrm>
          <a:prstGeom prst="rect">
            <a:avLst/>
          </a:prstGeom>
          <a:noFill/>
          <a:ln w="571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2" name="Rectangle 31"/>
          <p:cNvSpPr/>
          <p:nvPr/>
        </p:nvSpPr>
        <p:spPr>
          <a:xfrm>
            <a:off x="514342" y="5395114"/>
            <a:ext cx="490672" cy="434186"/>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extLst>
      <p:ext uri="{BB962C8B-B14F-4D97-AF65-F5344CB8AC3E}">
        <p14:creationId xmlns:p14="http://schemas.microsoft.com/office/powerpoint/2010/main" val="1927402909"/>
      </p:ext>
    </p:extLst>
  </p:cSld>
  <p:clrMapOvr>
    <a:masterClrMapping/>
  </p:clrMapOvr>
  <p:transition spd="slow" advTm="69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7176" y="1902619"/>
            <a:ext cx="4264024" cy="4176713"/>
          </a:xfrm>
          <a:prstGeom prst="rect">
            <a:avLst/>
          </a:prstGeom>
          <a:solidFill>
            <a:schemeClr val="bg1"/>
          </a:solidFill>
          <a:ln w="1143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16" name="Straight Connector 15"/>
          <p:cNvCxnSpPr>
            <a:endCxn id="27" idx="3"/>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7" idx="3"/>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27" idx="3"/>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7" idx="3"/>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50823" y="407988"/>
            <a:ext cx="8670041" cy="1039812"/>
          </a:xfrm>
        </p:spPr>
        <p:txBody>
          <a:bodyPr>
            <a:noAutofit/>
          </a:bodyPr>
          <a:lstStyle/>
          <a:p>
            <a:pPr eaLnBrk="1" fontAlgn="auto" hangingPunct="1">
              <a:spcAft>
                <a:spcPts val="0"/>
              </a:spcAft>
              <a:defRPr/>
            </a:pPr>
            <a:r>
              <a:rPr lang="en-US" altLang="he-IL" sz="3600" i="1" cap="none" smtClean="0">
                <a:solidFill>
                  <a:srgbClr val="000000"/>
                </a:solidFill>
                <a:latin typeface="Times New Roman" pitchFamily="18" charset="0"/>
                <a:cs typeface="Times New Roman" pitchFamily="18" charset="0"/>
              </a:rPr>
              <a:t>n</a:t>
            </a:r>
            <a:r>
              <a:rPr lang="en-US" sz="3600" smtClean="0">
                <a:solidFill>
                  <a:schemeClr val="accent1">
                    <a:lumMod val="75000"/>
                  </a:schemeClr>
                </a:solidFill>
              </a:rPr>
              <a:t> </a:t>
            </a:r>
            <a:r>
              <a:rPr lang="en-US" sz="3600">
                <a:solidFill>
                  <a:schemeClr val="accent1">
                    <a:lumMod val="75000"/>
                  </a:schemeClr>
                </a:solidFill>
              </a:rPr>
              <a:t>people,  </a:t>
            </a:r>
            <a:r>
              <a:rPr lang="en-US" sz="3600" smtClean="0">
                <a:solidFill>
                  <a:schemeClr val="accent1">
                    <a:lumMod val="75000"/>
                  </a:schemeClr>
                </a:solidFill>
              </a:rPr>
              <a:t>SQUARE land, square pieces</a:t>
            </a:r>
            <a:endParaRPr lang="he-IL" sz="3600">
              <a:solidFill>
                <a:schemeClr val="accent1">
                  <a:lumMod val="75000"/>
                </a:schemeClr>
              </a:solidFill>
            </a:endParaRPr>
          </a:p>
        </p:txBody>
      </p:sp>
      <p:sp>
        <p:nvSpPr>
          <p:cNvPr id="21" name="Oval 20"/>
          <p:cNvSpPr/>
          <p:nvPr/>
        </p:nvSpPr>
        <p:spPr>
          <a:xfrm>
            <a:off x="792155" y="5734046"/>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6" name="Oval 25"/>
          <p:cNvSpPr/>
          <p:nvPr/>
        </p:nvSpPr>
        <p:spPr>
          <a:xfrm>
            <a:off x="342952" y="5251446"/>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7" name="Oval 26"/>
          <p:cNvSpPr/>
          <p:nvPr/>
        </p:nvSpPr>
        <p:spPr>
          <a:xfrm>
            <a:off x="306387" y="5741195"/>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8" name="Oval 27"/>
          <p:cNvSpPr/>
          <p:nvPr/>
        </p:nvSpPr>
        <p:spPr>
          <a:xfrm>
            <a:off x="4125910" y="573007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9" name="Oval 28"/>
          <p:cNvSpPr/>
          <p:nvPr/>
        </p:nvSpPr>
        <p:spPr>
          <a:xfrm>
            <a:off x="344591" y="2027233"/>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nvGrpSpPr>
          <p:cNvPr id="24" name="Group 23"/>
          <p:cNvGrpSpPr/>
          <p:nvPr/>
        </p:nvGrpSpPr>
        <p:grpSpPr>
          <a:xfrm>
            <a:off x="257175" y="1902619"/>
            <a:ext cx="4264025" cy="4176713"/>
            <a:chOff x="257175" y="1902619"/>
            <a:chExt cx="4264025" cy="4176713"/>
          </a:xfrm>
        </p:grpSpPr>
        <p:cxnSp>
          <p:nvCxnSpPr>
            <p:cNvPr id="25" name="Straight Connector 24"/>
            <p:cNvCxnSpPr/>
            <p:nvPr/>
          </p:nvCxnSpPr>
          <p:spPr>
            <a:xfrm>
              <a:off x="257175" y="1902619"/>
              <a:ext cx="0" cy="41767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57175" y="6079332"/>
              <a:ext cx="426402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Rectangle 5"/>
          <p:cNvSpPr>
            <a:spLocks noChangeArrowheads="1"/>
          </p:cNvSpPr>
          <p:nvPr/>
        </p:nvSpPr>
        <p:spPr bwMode="auto">
          <a:xfrm>
            <a:off x="379469" y="6218329"/>
            <a:ext cx="854139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altLang="he-IL" sz="3600" b="1" smtClean="0">
                <a:solidFill>
                  <a:schemeClr val="tx1"/>
                </a:solidFill>
                <a:ea typeface="WenQuanYi Micro Hei" charset="0"/>
                <a:cs typeface="WenQuanYi Micro Hei" charset="0"/>
              </a:rPr>
              <a:t>Prop (square,  squares, </a:t>
            </a:r>
            <a:r>
              <a:rPr lang="en-US" altLang="he-IL" sz="3600" b="1" i="1" smtClean="0">
                <a:solidFill>
                  <a:schemeClr val="tx1"/>
                </a:solidFill>
                <a:latin typeface="Times New Roman" pitchFamily="18" charset="0"/>
                <a:ea typeface="WenQuanYi Micro Hei" charset="0"/>
                <a:cs typeface="Times New Roman" pitchFamily="18" charset="0"/>
              </a:rPr>
              <a:t>n</a:t>
            </a:r>
            <a:r>
              <a:rPr lang="en-US" altLang="he-IL" sz="3600" b="1" smtClean="0">
                <a:solidFill>
                  <a:schemeClr val="tx1"/>
                </a:solidFill>
                <a:ea typeface="WenQuanYi Micro Hei" charset="0"/>
                <a:cs typeface="WenQuanYi Micro Hei" charset="0"/>
              </a:rPr>
              <a:t>) </a:t>
            </a:r>
            <a:r>
              <a:rPr lang="en-US" altLang="he-IL" sz="3600" b="1" smtClean="0">
                <a:solidFill>
                  <a:srgbClr val="FF0000"/>
                </a:solidFill>
                <a:cs typeface="Arial" pitchFamily="34" charset="0"/>
              </a:rPr>
              <a:t>≤</a:t>
            </a:r>
            <a:r>
              <a:rPr lang="en-US" altLang="he-IL" sz="3600" b="1" smtClean="0">
                <a:solidFill>
                  <a:srgbClr val="FF0000"/>
                </a:solidFill>
                <a:ea typeface="WenQuanYi Micro Hei" charset="0"/>
                <a:cs typeface="WenQuanYi Micro Hei" charset="0"/>
              </a:rPr>
              <a:t> </a:t>
            </a:r>
            <a:r>
              <a:rPr lang="en-US" altLang="he-IL" sz="3600" b="1" smtClean="0">
                <a:solidFill>
                  <a:srgbClr val="FF0000"/>
                </a:solidFill>
                <a:latin typeface="Times New Roman" pitchFamily="18" charset="0"/>
                <a:cs typeface="Times New Roman" pitchFamily="18" charset="0"/>
              </a:rPr>
              <a:t>1/(2</a:t>
            </a:r>
            <a:r>
              <a:rPr lang="en-US" altLang="he-IL" sz="3600" b="1" i="1" smtClean="0">
                <a:solidFill>
                  <a:srgbClr val="FF0000"/>
                </a:solidFill>
                <a:latin typeface="Times New Roman" pitchFamily="18" charset="0"/>
                <a:cs typeface="Times New Roman" pitchFamily="18" charset="0"/>
              </a:rPr>
              <a:t>n)</a:t>
            </a:r>
            <a:endParaRPr lang="en-US" altLang="he-IL" sz="3600" b="1" smtClean="0">
              <a:solidFill>
                <a:srgbClr val="FF0000"/>
              </a:solidFill>
              <a:latin typeface="Times New Roman" pitchFamily="18" charset="0"/>
              <a:cs typeface="Times New Roman" pitchFamily="18" charset="0"/>
            </a:endParaRPr>
          </a:p>
        </p:txBody>
      </p:sp>
      <p:sp>
        <p:nvSpPr>
          <p:cNvPr id="20" name="Oval 19"/>
          <p:cNvSpPr/>
          <p:nvPr/>
        </p:nvSpPr>
        <p:spPr>
          <a:xfrm>
            <a:off x="4108449" y="2027233"/>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nvGrpSpPr>
          <p:cNvPr id="22" name="Group 21"/>
          <p:cNvGrpSpPr/>
          <p:nvPr/>
        </p:nvGrpSpPr>
        <p:grpSpPr>
          <a:xfrm rot="10800000">
            <a:off x="250823" y="1924840"/>
            <a:ext cx="4264025" cy="4176713"/>
            <a:chOff x="257175" y="1902619"/>
            <a:chExt cx="4264025" cy="4176713"/>
          </a:xfrm>
        </p:grpSpPr>
        <p:cxnSp>
          <p:nvCxnSpPr>
            <p:cNvPr id="23" name="Straight Connector 22"/>
            <p:cNvCxnSpPr/>
            <p:nvPr/>
          </p:nvCxnSpPr>
          <p:spPr>
            <a:xfrm>
              <a:off x="257175" y="1902619"/>
              <a:ext cx="0" cy="41767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7175" y="6079332"/>
              <a:ext cx="426402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4830291" y="2549843"/>
            <a:ext cx="3866530" cy="1993303"/>
          </a:xfrm>
          <a:prstGeom prst="rect">
            <a:avLst/>
          </a:prstGeom>
          <a:noFill/>
        </p:spPr>
        <p:txBody>
          <a:bodyPr wrap="square" rtlCol="1">
            <a:spAutoFit/>
          </a:bodyPr>
          <a:lstStyle/>
          <a:p>
            <a:r>
              <a:rPr lang="en-US" sz="4400" smtClean="0">
                <a:solidFill>
                  <a:schemeClr val="tx1"/>
                </a:solidFill>
                <a:latin typeface="+mn-lt"/>
              </a:rPr>
              <a:t>Someone gets at most one </a:t>
            </a:r>
            <a:br>
              <a:rPr lang="en-US" sz="4400" smtClean="0">
                <a:solidFill>
                  <a:schemeClr val="tx1"/>
                </a:solidFill>
                <a:latin typeface="+mn-lt"/>
              </a:rPr>
            </a:br>
            <a:r>
              <a:rPr lang="en-US" sz="4400" smtClean="0">
                <a:solidFill>
                  <a:schemeClr val="tx1"/>
                </a:solidFill>
                <a:latin typeface="+mn-lt"/>
              </a:rPr>
              <a:t>of </a:t>
            </a:r>
            <a:r>
              <a:rPr lang="en-US" altLang="he-IL" sz="4400" b="1" smtClean="0">
                <a:solidFill>
                  <a:srgbClr val="FF0000"/>
                </a:solidFill>
                <a:latin typeface="+mn-lt"/>
                <a:cs typeface="Times New Roman" pitchFamily="18" charset="0"/>
              </a:rPr>
              <a:t>2</a:t>
            </a:r>
            <a:r>
              <a:rPr lang="en-US" altLang="he-IL" sz="4400" b="1" i="1" smtClean="0">
                <a:solidFill>
                  <a:srgbClr val="FF0000"/>
                </a:solidFill>
                <a:latin typeface="Times New Roman" panose="02020603050405020304" pitchFamily="18" charset="0"/>
                <a:cs typeface="Times New Roman" panose="02020603050405020304" pitchFamily="18" charset="0"/>
              </a:rPr>
              <a:t>n</a:t>
            </a:r>
            <a:r>
              <a:rPr lang="en-US" sz="4400" b="1" smtClean="0">
                <a:solidFill>
                  <a:srgbClr val="FF0000"/>
                </a:solidFill>
                <a:latin typeface="+mn-lt"/>
              </a:rPr>
              <a:t> </a:t>
            </a:r>
            <a:r>
              <a:rPr lang="en-US" sz="4400" smtClean="0">
                <a:solidFill>
                  <a:schemeClr val="tx1"/>
                </a:solidFill>
                <a:latin typeface="+mn-lt"/>
              </a:rPr>
              <a:t>pools.</a:t>
            </a:r>
            <a:endParaRPr lang="he-IL" sz="4400">
              <a:solidFill>
                <a:schemeClr val="tx1"/>
              </a:solidFill>
              <a:latin typeface="+mn-lt"/>
            </a:endParaRPr>
          </a:p>
        </p:txBody>
      </p:sp>
    </p:spTree>
    <p:custDataLst>
      <p:tags r:id="rId1"/>
    </p:custDataLst>
    <p:extLst>
      <p:ext uri="{BB962C8B-B14F-4D97-AF65-F5344CB8AC3E}">
        <p14:creationId xmlns:p14="http://schemas.microsoft.com/office/powerpoint/2010/main" val="3603998103"/>
      </p:ext>
    </p:extLst>
  </p:cSld>
  <p:clrMapOvr>
    <a:masterClrMapping/>
  </p:clrMapOvr>
  <p:transition spd="slow" advTm="6954"/>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5081588" y="3357563"/>
            <a:ext cx="3735387" cy="163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eaLnBrk="1">
              <a:buClrTx/>
              <a:buFontTx/>
              <a:buNone/>
            </a:pPr>
            <a:r>
              <a:rPr lang="en-US" altLang="he-IL" sz="3600">
                <a:solidFill>
                  <a:srgbClr val="000000"/>
                </a:solidFill>
                <a:ea typeface="Droid Sans" charset="0"/>
              </a:rPr>
              <a:t>Several algorithms – details in paper</a:t>
            </a:r>
          </a:p>
        </p:txBody>
      </p:sp>
      <p:sp>
        <p:nvSpPr>
          <p:cNvPr id="29699" name="Text Box 3"/>
          <p:cNvSpPr txBox="1">
            <a:spLocks noChangeArrowheads="1"/>
          </p:cNvSpPr>
          <p:nvPr/>
        </p:nvSpPr>
        <p:spPr bwMode="auto">
          <a:xfrm>
            <a:off x="239713" y="5949280"/>
            <a:ext cx="83216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ctr" eaLnBrk="1"/>
            <a:r>
              <a:rPr lang="en-US" altLang="he-IL" sz="3200" b="1">
                <a:solidFill>
                  <a:srgbClr val="000000"/>
                </a:solidFill>
                <a:ea typeface="WenQuanYi Micro Hei" charset="0"/>
                <a:cs typeface="WenQuanYi Micro Hei" charset="0"/>
              </a:rPr>
              <a:t>Prop (</a:t>
            </a:r>
            <a:r>
              <a:rPr lang="en-US" altLang="he-IL" sz="3200" b="1" smtClean="0">
                <a:solidFill>
                  <a:srgbClr val="000000"/>
                </a:solidFill>
                <a:ea typeface="WenQuanYi Micro Hei" charset="0"/>
                <a:cs typeface="WenQuanYi Micro Hei" charset="0"/>
              </a:rPr>
              <a:t>square, </a:t>
            </a:r>
            <a:r>
              <a:rPr lang="en-US" altLang="he-IL" sz="3200" b="1">
                <a:solidFill>
                  <a:srgbClr val="000000"/>
                </a:solidFill>
                <a:ea typeface="WenQuanYi Micro Hei" charset="0"/>
                <a:cs typeface="WenQuanYi Micro Hei" charset="0"/>
              </a:rPr>
              <a:t>squares, </a:t>
            </a:r>
            <a:r>
              <a:rPr lang="en-US" altLang="he-IL" sz="3200" b="1" i="1" smtClean="0">
                <a:solidFill>
                  <a:srgbClr val="000000"/>
                </a:solidFill>
                <a:latin typeface="Times New Roman" pitchFamily="18" charset="0"/>
                <a:ea typeface="Droid Sans" charset="0"/>
                <a:cs typeface="Times New Roman" pitchFamily="18" charset="0"/>
              </a:rPr>
              <a:t>n</a:t>
            </a:r>
            <a:r>
              <a:rPr lang="en-US" altLang="he-IL" sz="3200" b="1" smtClean="0">
                <a:solidFill>
                  <a:srgbClr val="000000"/>
                </a:solidFill>
                <a:ea typeface="WenQuanYi Micro Hei" charset="0"/>
                <a:cs typeface="WenQuanYi Micro Hei" charset="0"/>
              </a:rPr>
              <a:t>) </a:t>
            </a:r>
            <a:r>
              <a:rPr lang="en-US" altLang="he-IL" sz="3200" b="1">
                <a:solidFill>
                  <a:srgbClr val="000000"/>
                </a:solidFill>
                <a:cs typeface="Arial" pitchFamily="34" charset="0"/>
              </a:rPr>
              <a:t>≥</a:t>
            </a:r>
            <a:r>
              <a:rPr lang="en-US" altLang="he-IL" sz="3200" b="1">
                <a:solidFill>
                  <a:srgbClr val="000000"/>
                </a:solidFill>
                <a:ea typeface="WenQuanYi Micro Hei" charset="0"/>
                <a:cs typeface="WenQuanYi Micro Hei" charset="0"/>
              </a:rPr>
              <a:t> </a:t>
            </a:r>
            <a:r>
              <a:rPr lang="en-US" altLang="he-IL" sz="3200" b="1">
                <a:solidFill>
                  <a:srgbClr val="00B050"/>
                </a:solidFill>
                <a:latin typeface="Times New Roman" pitchFamily="18" charset="0"/>
                <a:cs typeface="Times New Roman" pitchFamily="18" charset="0"/>
              </a:rPr>
              <a:t>1/(4</a:t>
            </a:r>
            <a:r>
              <a:rPr lang="en-US" altLang="he-IL" sz="3200" b="1" i="1">
                <a:solidFill>
                  <a:srgbClr val="00B050"/>
                </a:solidFill>
                <a:latin typeface="Times New Roman" pitchFamily="18" charset="0"/>
                <a:cs typeface="Times New Roman" pitchFamily="18" charset="0"/>
              </a:rPr>
              <a:t>n</a:t>
            </a:r>
            <a:r>
              <a:rPr lang="en-US" altLang="he-IL" sz="3200" b="1">
                <a:solidFill>
                  <a:srgbClr val="00B050"/>
                </a:solidFill>
                <a:latin typeface="Times New Roman" pitchFamily="18" charset="0"/>
                <a:cs typeface="Times New Roman" pitchFamily="18" charset="0"/>
              </a:rPr>
              <a:t>-4)</a:t>
            </a: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096963"/>
            <a:ext cx="3536950" cy="68580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1" name="Text Box 1"/>
          <p:cNvSpPr txBox="1">
            <a:spLocks noChangeArrowheads="1"/>
          </p:cNvSpPr>
          <p:nvPr/>
        </p:nvSpPr>
        <p:spPr bwMode="auto">
          <a:xfrm>
            <a:off x="5211763" y="407988"/>
            <a:ext cx="3475037"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r" rtl="1" eaLnBrk="0">
              <a:spcBef>
                <a:spcPct val="20000"/>
              </a:spcBef>
              <a:buClr>
                <a:schemeClr val="accent1"/>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5pPr>
            <a:lvl6pPr marL="20113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6pPr>
            <a:lvl7pPr marL="24685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7pPr>
            <a:lvl8pPr marL="29257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8pPr>
            <a:lvl9pPr marL="33829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9pPr>
          </a:lstStyle>
          <a:p>
            <a:pPr algn="ctr" rtl="0" eaLnBrk="1" hangingPunct="1">
              <a:lnSpc>
                <a:spcPct val="100000"/>
              </a:lnSpc>
              <a:spcBef>
                <a:spcPct val="0"/>
              </a:spcBef>
              <a:buClrTx/>
              <a:buSzTx/>
              <a:buFontTx/>
              <a:buNone/>
            </a:pPr>
            <a:r>
              <a:rPr lang="en-US" altLang="he-IL" sz="4800" smtClean="0">
                <a:solidFill>
                  <a:srgbClr val="6B7D72"/>
                </a:solidFill>
                <a:ea typeface="Droid Sans" charset="0"/>
                <a:cs typeface="Times New Roman" pitchFamily="18" charset="0"/>
              </a:rPr>
              <a:t>Dividing a square to </a:t>
            </a:r>
            <a:r>
              <a:rPr lang="en-US" altLang="he-IL" sz="4800" i="1" smtClean="0">
                <a:solidFill>
                  <a:srgbClr val="000000"/>
                </a:solidFill>
                <a:latin typeface="Times New Roman" pitchFamily="18" charset="0"/>
                <a:ea typeface="Droid Sans" charset="0"/>
                <a:cs typeface="Times New Roman" pitchFamily="18" charset="0"/>
              </a:rPr>
              <a:t>n</a:t>
            </a:r>
            <a:r>
              <a:rPr lang="en-US" altLang="he-IL" sz="4800" smtClean="0">
                <a:solidFill>
                  <a:srgbClr val="6B7D72"/>
                </a:solidFill>
                <a:ea typeface="Droid Sans" charset="0"/>
                <a:cs typeface="Droid Sans" charset="0"/>
              </a:rPr>
              <a:t> </a:t>
            </a:r>
            <a:r>
              <a:rPr lang="en-US" sz="4800">
                <a:solidFill>
                  <a:schemeClr val="accent1">
                    <a:lumMod val="75000"/>
                  </a:schemeClr>
                </a:solidFill>
              </a:rPr>
              <a:t>people</a:t>
            </a:r>
            <a:endParaRPr lang="en-US" altLang="he-IL" sz="4800">
              <a:solidFill>
                <a:srgbClr val="6B7D72"/>
              </a:solidFill>
              <a:ea typeface="Droid Sans" charset="0"/>
              <a:cs typeface="Droid Sans" charset="0"/>
            </a:endParaRPr>
          </a:p>
        </p:txBody>
      </p:sp>
    </p:spTree>
    <p:extLst>
      <p:ext uri="{BB962C8B-B14F-4D97-AF65-F5344CB8AC3E}">
        <p14:creationId xmlns:p14="http://schemas.microsoft.com/office/powerpoint/2010/main" val="2956560101"/>
      </p:ext>
    </p:extLst>
  </p:cSld>
  <p:clrMapOvr>
    <a:masterClrMapping/>
  </p:clrMapOvr>
  <p:transition spd="slow" advTm="17408"/>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25" y="404813"/>
            <a:ext cx="8261350" cy="1039812"/>
          </a:xfrm>
        </p:spPr>
        <p:txBody>
          <a:bodyPr/>
          <a:lstStyle/>
          <a:p>
            <a:pPr rtl="0" eaLnBrk="1" fontAlgn="auto" hangingPunct="1">
              <a:spcAft>
                <a:spcPts val="0"/>
              </a:spcAft>
              <a:defRPr/>
            </a:pPr>
            <a:r>
              <a:rPr lang="en-US" sz="5400" smtClean="0">
                <a:solidFill>
                  <a:schemeClr val="accent1">
                    <a:lumMod val="75000"/>
                  </a:schemeClr>
                </a:solidFill>
              </a:rPr>
              <a:t>un/bounded </a:t>
            </a:r>
            <a:r>
              <a:rPr lang="en-US" sz="5400">
                <a:solidFill>
                  <a:schemeClr val="accent1">
                    <a:lumMod val="75000"/>
                  </a:schemeClr>
                </a:solidFill>
              </a:rPr>
              <a:t>cake</a:t>
            </a:r>
            <a:endParaRPr lang="he-IL" sz="5400">
              <a:solidFill>
                <a:schemeClr val="accent1">
                  <a:lumMod val="75000"/>
                </a:schemeClr>
              </a:solidFill>
            </a:endParaRPr>
          </a:p>
        </p:txBody>
      </p:sp>
      <p:graphicFrame>
        <p:nvGraphicFramePr>
          <p:cNvPr id="4" name="Group 2"/>
          <p:cNvGraphicFramePr>
            <a:graphicFrameLocks noGrp="1"/>
          </p:cNvGraphicFramePr>
          <p:nvPr>
            <p:extLst>
              <p:ext uri="{D42A27DB-BD31-4B8C-83A1-F6EECF244321}">
                <p14:modId xmlns:p14="http://schemas.microsoft.com/office/powerpoint/2010/main" val="3720418971"/>
              </p:ext>
            </p:extLst>
          </p:nvPr>
        </p:nvGraphicFramePr>
        <p:xfrm>
          <a:off x="307975" y="1700213"/>
          <a:ext cx="8585200" cy="4975225"/>
        </p:xfrm>
        <a:graphic>
          <a:graphicData uri="http://schemas.openxmlformats.org/drawingml/2006/table">
            <a:tbl>
              <a:tblPr>
                <a:tableStyleId>{D7AC3CCA-C797-4891-BE02-D94E43425B78}</a:tableStyleId>
              </a:tblPr>
              <a:tblGrid>
                <a:gridCol w="790621"/>
                <a:gridCol w="2249515"/>
                <a:gridCol w="2946872"/>
                <a:gridCol w="2598192"/>
              </a:tblGrid>
              <a:tr h="1813842">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400" b="1" i="0" u="none" strike="noStrike" cap="none" normalizeH="0" baseline="0" smtClean="0">
                        <a:ln>
                          <a:noFill/>
                        </a:ln>
                        <a:solidFill>
                          <a:schemeClr val="tx1"/>
                        </a:solidFill>
                        <a:effectLst/>
                        <a:latin typeface="Arial" pitchFamily="34" charset="0"/>
                        <a:ea typeface="WenQuanYi Micro Hei" charset="0"/>
                        <a:cs typeface="Times New Roman" pitchFamily="18" charset="0"/>
                      </a:endParaRPr>
                    </a:p>
                  </a:txBody>
                  <a:tcPr marL="90008" marR="90008" marT="460198"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u="none" strike="noStrike" cap="none" normalizeH="0" baseline="0" smtClean="0">
                        <a:ln>
                          <a:noFill/>
                        </a:ln>
                        <a:effectLst/>
                      </a:endParaRPr>
                    </a:p>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1578006">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he-IL" sz="2800" b="0" i="0" u="none" strike="noStrike" cap="none" normalizeH="0" baseline="0" smtClean="0">
                          <a:ln>
                            <a:noFill/>
                          </a:ln>
                          <a:solidFill>
                            <a:srgbClr val="000000"/>
                          </a:solidFill>
                          <a:effectLst/>
                          <a:latin typeface="Arial" pitchFamily="34" charset="0"/>
                          <a:ea typeface="WenQuanYi Micro Hei" charset="0"/>
                          <a:cs typeface="WenQuanYi Micro Hei" charset="0"/>
                        </a:rPr>
                        <a:t>2 p.</a:t>
                      </a: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1"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1583377">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he-IL" sz="2800" i="1" cap="none" smtClean="0">
                          <a:solidFill>
                            <a:schemeClr val="tx1"/>
                          </a:solidFill>
                          <a:latin typeface="Times New Roman" panose="02020603050405020304" pitchFamily="18" charset="0"/>
                          <a:cs typeface="Times New Roman" panose="02020603050405020304" pitchFamily="18" charset="0"/>
                        </a:rPr>
                        <a:t>n</a:t>
                      </a:r>
                      <a:r>
                        <a:rPr kumimoji="0" lang="en-US" altLang="he-IL" sz="2800" b="0" i="0" u="none" strike="noStrike" cap="none" normalizeH="0" baseline="0" smtClean="0">
                          <a:ln>
                            <a:noFill/>
                          </a:ln>
                          <a:solidFill>
                            <a:srgbClr val="000000"/>
                          </a:solidFill>
                          <a:effectLst/>
                          <a:latin typeface="Arial" pitchFamily="34" charset="0"/>
                          <a:ea typeface="WenQuanYi Micro Hei" charset="0"/>
                          <a:cs typeface="WenQuanYi Micro Hei" charset="0"/>
                        </a:rPr>
                        <a:t> p.</a:t>
                      </a:r>
                    </a:p>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0" u="none" strike="noStrike" cap="none" normalizeH="0" baseline="0" smtClean="0">
                        <a:ln>
                          <a:noFill/>
                        </a:ln>
                        <a:solidFill>
                          <a:schemeClr val="tx1"/>
                        </a:solidFill>
                        <a:effectLst/>
                        <a:latin typeface="Arial" pitchFamily="34" charset="0"/>
                        <a:ea typeface="WenQuanYi Micro Hei" charset="0"/>
                        <a:cs typeface="Arial" panose="020B0604020202020204" pitchFamily="34"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u="none" strike="noStrike" cap="none" normalizeH="0" baseline="0" smtClean="0">
                        <a:ln>
                          <a:noFill/>
                        </a:ln>
                        <a:solidFill>
                          <a:schemeClr val="tx1"/>
                        </a:solidFill>
                        <a:effectLst/>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1"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pSp>
        <p:nvGrpSpPr>
          <p:cNvPr id="28688" name="Group 2"/>
          <p:cNvGrpSpPr>
            <a:grpSpLocks/>
          </p:cNvGrpSpPr>
          <p:nvPr/>
        </p:nvGrpSpPr>
        <p:grpSpPr bwMode="auto">
          <a:xfrm>
            <a:off x="1293813" y="2044700"/>
            <a:ext cx="1084262" cy="1081088"/>
            <a:chOff x="2165574" y="1933973"/>
            <a:chExt cx="1084262" cy="1081087"/>
          </a:xfrm>
        </p:grpSpPr>
        <p:sp>
          <p:nvSpPr>
            <p:cNvPr id="35" name="Rectangle 34"/>
            <p:cNvSpPr/>
            <p:nvPr/>
          </p:nvSpPr>
          <p:spPr>
            <a:xfrm>
              <a:off x="2195736" y="1989536"/>
              <a:ext cx="1028700" cy="1008061"/>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6" name="Straight Connector 35"/>
            <p:cNvCxnSpPr/>
            <p:nvPr/>
          </p:nvCxnSpPr>
          <p:spPr>
            <a:xfrm>
              <a:off x="2170336" y="1933973"/>
              <a:ext cx="0" cy="108108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70336" y="1933973"/>
              <a:ext cx="10795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245074" y="1933973"/>
              <a:ext cx="4762" cy="108108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165574" y="3015060"/>
              <a:ext cx="1079500"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28689" name="Group 2"/>
          <p:cNvGrpSpPr>
            <a:grpSpLocks/>
          </p:cNvGrpSpPr>
          <p:nvPr/>
        </p:nvGrpSpPr>
        <p:grpSpPr bwMode="auto">
          <a:xfrm>
            <a:off x="4341813" y="2073275"/>
            <a:ext cx="1085850" cy="1081088"/>
            <a:chOff x="4067944" y="1916832"/>
            <a:chExt cx="1084725" cy="1080120"/>
          </a:xfrm>
        </p:grpSpPr>
        <p:sp>
          <p:nvSpPr>
            <p:cNvPr id="53" name="Rectangle 52"/>
            <p:cNvSpPr/>
            <p:nvPr/>
          </p:nvSpPr>
          <p:spPr>
            <a:xfrm>
              <a:off x="4118691" y="1953312"/>
              <a:ext cx="1029220" cy="1007159"/>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54" name="Straight Connector 53"/>
            <p:cNvCxnSpPr/>
            <p:nvPr/>
          </p:nvCxnSpPr>
          <p:spPr>
            <a:xfrm>
              <a:off x="4072701" y="1916832"/>
              <a:ext cx="0" cy="10801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072701" y="1916832"/>
              <a:ext cx="1079968"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147911" y="1916832"/>
              <a:ext cx="4758" cy="108012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067944" y="2996952"/>
              <a:ext cx="1079967"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28690" name="Group 57"/>
          <p:cNvGrpSpPr>
            <a:grpSpLocks/>
          </p:cNvGrpSpPr>
          <p:nvPr/>
        </p:nvGrpSpPr>
        <p:grpSpPr bwMode="auto">
          <a:xfrm>
            <a:off x="7285038" y="2044700"/>
            <a:ext cx="1085850" cy="1081088"/>
            <a:chOff x="7465318" y="1993901"/>
            <a:chExt cx="1085850" cy="1081087"/>
          </a:xfrm>
        </p:grpSpPr>
        <p:sp>
          <p:nvSpPr>
            <p:cNvPr id="32" name="Rectangle 31"/>
            <p:cNvSpPr/>
            <p:nvPr/>
          </p:nvSpPr>
          <p:spPr>
            <a:xfrm>
              <a:off x="7482780" y="2016126"/>
              <a:ext cx="1028700" cy="1008062"/>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45" name="Straight Connector 44"/>
            <p:cNvCxnSpPr/>
            <p:nvPr/>
          </p:nvCxnSpPr>
          <p:spPr>
            <a:xfrm>
              <a:off x="7470080" y="1993901"/>
              <a:ext cx="0"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470080" y="1993901"/>
              <a:ext cx="1081088"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546405" y="1993901"/>
              <a:ext cx="4763"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465318" y="3074988"/>
              <a:ext cx="1081087"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grpSp>
      <p:sp>
        <p:nvSpPr>
          <p:cNvPr id="28691" name="TextBox 26"/>
          <p:cNvSpPr txBox="1">
            <a:spLocks noChangeArrowheads="1"/>
          </p:cNvSpPr>
          <p:nvPr/>
        </p:nvSpPr>
        <p:spPr bwMode="auto">
          <a:xfrm>
            <a:off x="1566863" y="3840163"/>
            <a:ext cx="10795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cs typeface="Times New Roman" pitchFamily="18" charset="0"/>
              </a:rPr>
              <a:t>1/4</a:t>
            </a:r>
            <a:endParaRPr lang="he-IL" altLang="he-IL" sz="4800">
              <a:solidFill>
                <a:srgbClr val="0070C0"/>
              </a:solidFill>
              <a:latin typeface="Times New Roman" pitchFamily="18" charset="0"/>
              <a:cs typeface="Times New Roman" pitchFamily="18" charset="0"/>
            </a:endParaRPr>
          </a:p>
        </p:txBody>
      </p:sp>
      <p:sp>
        <p:nvSpPr>
          <p:cNvPr id="28692" name="TextBox 49"/>
          <p:cNvSpPr txBox="1">
            <a:spLocks noChangeArrowheads="1"/>
          </p:cNvSpPr>
          <p:nvPr/>
        </p:nvSpPr>
        <p:spPr bwMode="auto">
          <a:xfrm>
            <a:off x="7332663" y="3844925"/>
            <a:ext cx="10795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cs typeface="Times New Roman" pitchFamily="18" charset="0"/>
              </a:rPr>
              <a:t>1/2</a:t>
            </a:r>
            <a:endParaRPr lang="he-IL" altLang="he-IL" sz="4800">
              <a:solidFill>
                <a:srgbClr val="0070C0"/>
              </a:solidFill>
              <a:latin typeface="Times New Roman" pitchFamily="18" charset="0"/>
              <a:cs typeface="Times New Roman" pitchFamily="18" charset="0"/>
            </a:endParaRPr>
          </a:p>
        </p:txBody>
      </p:sp>
      <p:sp>
        <p:nvSpPr>
          <p:cNvPr id="49" name="TextBox 48"/>
          <p:cNvSpPr txBox="1">
            <a:spLocks noChangeArrowheads="1"/>
          </p:cNvSpPr>
          <p:nvPr/>
        </p:nvSpPr>
        <p:spPr bwMode="auto">
          <a:xfrm>
            <a:off x="1323975" y="5405438"/>
            <a:ext cx="1663700"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FF0000"/>
                </a:solidFill>
                <a:latin typeface="Times New Roman" pitchFamily="18" charset="0"/>
                <a:cs typeface="Times New Roman" pitchFamily="18" charset="0"/>
              </a:rPr>
              <a:t>≤ </a:t>
            </a:r>
            <a:r>
              <a:rPr lang="en-US" altLang="he-IL" sz="4000">
                <a:solidFill>
                  <a:srgbClr val="FF0000"/>
                </a:solidFill>
                <a:latin typeface="Times New Roman" pitchFamily="18" charset="0"/>
                <a:ea typeface="WenQuanYi Micro Hei" charset="0"/>
                <a:cs typeface="Times New Roman" pitchFamily="18" charset="0"/>
              </a:rPr>
              <a:t>1/ 2</a:t>
            </a:r>
            <a:r>
              <a:rPr lang="en-US" altLang="he-IL" sz="4000" i="1">
                <a:solidFill>
                  <a:srgbClr val="FF0000"/>
                </a:solidFill>
                <a:latin typeface="Times New Roman" pitchFamily="18" charset="0"/>
                <a:cs typeface="Times New Roman" pitchFamily="18" charset="0"/>
              </a:rPr>
              <a:t>n</a:t>
            </a:r>
            <a:endParaRPr lang="he-IL" altLang="he-IL" sz="4000">
              <a:solidFill>
                <a:srgbClr val="FF0000"/>
              </a:solidFill>
              <a:latin typeface="Times New Roman" pitchFamily="18" charset="0"/>
              <a:cs typeface="Times New Roman" pitchFamily="18" charset="0"/>
            </a:endParaRPr>
          </a:p>
        </p:txBody>
      </p:sp>
      <p:sp>
        <p:nvSpPr>
          <p:cNvPr id="50" name="TextBox 49"/>
          <p:cNvSpPr txBox="1">
            <a:spLocks noChangeArrowheads="1"/>
          </p:cNvSpPr>
          <p:nvPr/>
        </p:nvSpPr>
        <p:spPr bwMode="auto">
          <a:xfrm>
            <a:off x="3568700" y="5407025"/>
            <a:ext cx="2540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FF0000"/>
                </a:solidFill>
                <a:latin typeface="Times New Roman" pitchFamily="18" charset="0"/>
                <a:cs typeface="Times New Roman" pitchFamily="18" charset="0"/>
              </a:rPr>
              <a:t>≤ </a:t>
            </a:r>
            <a:r>
              <a:rPr lang="en-US" altLang="he-IL" sz="4000">
                <a:solidFill>
                  <a:srgbClr val="FF0000"/>
                </a:solidFill>
                <a:latin typeface="Times New Roman" pitchFamily="18" charset="0"/>
                <a:ea typeface="WenQuanYi Micro Hei" charset="0"/>
                <a:cs typeface="Times New Roman" pitchFamily="18" charset="0"/>
              </a:rPr>
              <a:t>1/ (2</a:t>
            </a:r>
            <a:r>
              <a:rPr lang="en-US" altLang="he-IL" sz="4000" i="1">
                <a:solidFill>
                  <a:srgbClr val="FF0000"/>
                </a:solidFill>
                <a:latin typeface="Times New Roman" pitchFamily="18" charset="0"/>
                <a:cs typeface="Times New Roman" pitchFamily="18" charset="0"/>
              </a:rPr>
              <a:t>n</a:t>
            </a:r>
            <a:r>
              <a:rPr lang="en-US" altLang="he-IL" sz="4000">
                <a:solidFill>
                  <a:srgbClr val="FF0000"/>
                </a:solidFill>
                <a:latin typeface="Times New Roman" pitchFamily="18" charset="0"/>
                <a:cs typeface="Times New Roman" pitchFamily="18" charset="0"/>
              </a:rPr>
              <a:t>-1)</a:t>
            </a:r>
            <a:endParaRPr lang="he-IL" altLang="he-IL" sz="4000">
              <a:solidFill>
                <a:srgbClr val="FF0000"/>
              </a:solidFill>
              <a:latin typeface="Times New Roman" pitchFamily="18" charset="0"/>
              <a:cs typeface="Times New Roman" pitchFamily="18" charset="0"/>
            </a:endParaRPr>
          </a:p>
        </p:txBody>
      </p:sp>
      <p:sp>
        <p:nvSpPr>
          <p:cNvPr id="51" name="TextBox 50"/>
          <p:cNvSpPr txBox="1">
            <a:spLocks noChangeArrowheads="1"/>
          </p:cNvSpPr>
          <p:nvPr/>
        </p:nvSpPr>
        <p:spPr bwMode="auto">
          <a:xfrm>
            <a:off x="4081463" y="3844925"/>
            <a:ext cx="16065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FF0000"/>
                </a:solidFill>
                <a:latin typeface="Times New Roman" pitchFamily="18" charset="0"/>
                <a:cs typeface="Times New Roman" pitchFamily="18" charset="0"/>
              </a:rPr>
              <a:t>≤ </a:t>
            </a:r>
            <a:r>
              <a:rPr lang="en-US" altLang="he-IL" sz="4800">
                <a:solidFill>
                  <a:srgbClr val="FF0000"/>
                </a:solidFill>
                <a:latin typeface="Times New Roman" pitchFamily="18" charset="0"/>
                <a:ea typeface="WenQuanYi Micro Hei" charset="0"/>
                <a:cs typeface="Times New Roman" pitchFamily="18" charset="0"/>
              </a:rPr>
              <a:t>1/3</a:t>
            </a:r>
            <a:endParaRPr lang="he-IL" altLang="he-IL" sz="4800">
              <a:solidFill>
                <a:srgbClr val="FF0000"/>
              </a:solidFill>
              <a:latin typeface="Times New Roman" pitchFamily="18" charset="0"/>
              <a:cs typeface="Times New Roman" pitchFamily="18" charset="0"/>
            </a:endParaRPr>
          </a:p>
        </p:txBody>
      </p:sp>
      <p:sp>
        <p:nvSpPr>
          <p:cNvPr id="52" name="TextBox 51"/>
          <p:cNvSpPr txBox="1">
            <a:spLocks noChangeArrowheads="1"/>
          </p:cNvSpPr>
          <p:nvPr/>
        </p:nvSpPr>
        <p:spPr bwMode="auto">
          <a:xfrm>
            <a:off x="7051675" y="5407025"/>
            <a:ext cx="15652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FF0000"/>
                </a:solidFill>
                <a:latin typeface="Times New Roman" pitchFamily="18" charset="0"/>
                <a:cs typeface="Times New Roman" pitchFamily="18" charset="0"/>
              </a:rPr>
              <a:t>≤ </a:t>
            </a:r>
            <a:r>
              <a:rPr lang="en-US" altLang="he-IL" sz="4000">
                <a:solidFill>
                  <a:srgbClr val="FF0000"/>
                </a:solidFill>
                <a:latin typeface="Times New Roman" pitchFamily="18" charset="0"/>
                <a:ea typeface="WenQuanYi Micro Hei" charset="0"/>
                <a:cs typeface="Times New Roman" pitchFamily="18" charset="0"/>
              </a:rPr>
              <a:t>1/ </a:t>
            </a:r>
            <a:r>
              <a:rPr lang="en-US" altLang="he-IL" sz="4000" i="1">
                <a:solidFill>
                  <a:srgbClr val="FF0000"/>
                </a:solidFill>
                <a:latin typeface="Times New Roman" pitchFamily="18" charset="0"/>
                <a:cs typeface="Times New Roman" pitchFamily="18" charset="0"/>
              </a:rPr>
              <a:t>n</a:t>
            </a:r>
            <a:endParaRPr lang="he-IL" altLang="he-IL" sz="4000">
              <a:solidFill>
                <a:srgbClr val="FF0000"/>
              </a:solidFill>
              <a:latin typeface="Times New Roman" pitchFamily="18" charset="0"/>
              <a:cs typeface="Times New Roman" pitchFamily="18" charset="0"/>
            </a:endParaRPr>
          </a:p>
        </p:txBody>
      </p:sp>
      <p:sp>
        <p:nvSpPr>
          <p:cNvPr id="28" name="TextBox 27"/>
          <p:cNvSpPr txBox="1">
            <a:spLocks noChangeArrowheads="1"/>
          </p:cNvSpPr>
          <p:nvPr/>
        </p:nvSpPr>
        <p:spPr bwMode="auto">
          <a:xfrm>
            <a:off x="968375" y="6024564"/>
            <a:ext cx="2374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B050"/>
                </a:solidFill>
                <a:latin typeface="Times New Roman" pitchFamily="18" charset="0"/>
                <a:cs typeface="Times New Roman" pitchFamily="18" charset="0"/>
              </a:rPr>
              <a:t>≥</a:t>
            </a:r>
            <a:r>
              <a:rPr lang="en-US" altLang="he-IL" sz="4000">
                <a:solidFill>
                  <a:srgbClr val="00B050"/>
                </a:solidFill>
                <a:latin typeface="Times New Roman" pitchFamily="18" charset="0"/>
                <a:ea typeface="WenQuanYi Micro Hei" charset="0"/>
                <a:cs typeface="Times New Roman" pitchFamily="18" charset="0"/>
              </a:rPr>
              <a:t>1/ (</a:t>
            </a:r>
            <a:r>
              <a:rPr lang="en-US" altLang="he-IL" sz="4000" b="1">
                <a:solidFill>
                  <a:srgbClr val="00B050"/>
                </a:solidFill>
                <a:latin typeface="Times New Roman" pitchFamily="18" charset="0"/>
                <a:ea typeface="WenQuanYi Micro Hei" charset="0"/>
                <a:cs typeface="Times New Roman" pitchFamily="18" charset="0"/>
              </a:rPr>
              <a:t>4</a:t>
            </a:r>
            <a:r>
              <a:rPr lang="en-US" altLang="he-IL" sz="4000" i="1">
                <a:solidFill>
                  <a:srgbClr val="00B050"/>
                </a:solidFill>
                <a:latin typeface="Times New Roman" pitchFamily="18" charset="0"/>
                <a:cs typeface="Times New Roman" pitchFamily="18" charset="0"/>
              </a:rPr>
              <a:t>n</a:t>
            </a:r>
            <a:r>
              <a:rPr lang="en-US" altLang="he-IL" sz="4000">
                <a:solidFill>
                  <a:srgbClr val="00B050"/>
                </a:solidFill>
                <a:latin typeface="Times New Roman" pitchFamily="18" charset="0"/>
                <a:cs typeface="Times New Roman" pitchFamily="18" charset="0"/>
              </a:rPr>
              <a:t>-4)</a:t>
            </a:r>
            <a:endParaRPr lang="he-IL" altLang="he-IL" sz="4000">
              <a:solidFill>
                <a:srgbClr val="00B050"/>
              </a:solidFill>
              <a:latin typeface="Times New Roman" pitchFamily="18" charset="0"/>
              <a:cs typeface="Times New Roman" pitchFamily="18" charset="0"/>
            </a:endParaRPr>
          </a:p>
        </p:txBody>
      </p:sp>
      <p:sp>
        <p:nvSpPr>
          <p:cNvPr id="29" name="TextBox 28"/>
          <p:cNvSpPr txBox="1">
            <a:spLocks noChangeArrowheads="1"/>
          </p:cNvSpPr>
          <p:nvPr/>
        </p:nvSpPr>
        <p:spPr bwMode="auto">
          <a:xfrm>
            <a:off x="3596531" y="6045201"/>
            <a:ext cx="2374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B050"/>
                </a:solidFill>
                <a:latin typeface="Times New Roman" pitchFamily="18" charset="0"/>
                <a:cs typeface="Times New Roman" pitchFamily="18" charset="0"/>
              </a:rPr>
              <a:t>≥</a:t>
            </a:r>
            <a:r>
              <a:rPr lang="en-US" altLang="he-IL" sz="4000">
                <a:solidFill>
                  <a:srgbClr val="00B050"/>
                </a:solidFill>
                <a:latin typeface="Times New Roman" pitchFamily="18" charset="0"/>
                <a:ea typeface="WenQuanYi Micro Hei" charset="0"/>
                <a:cs typeface="Times New Roman" pitchFamily="18" charset="0"/>
              </a:rPr>
              <a:t>1/ (</a:t>
            </a:r>
            <a:r>
              <a:rPr lang="en-US" altLang="he-IL" sz="4000" b="1">
                <a:solidFill>
                  <a:srgbClr val="00B050"/>
                </a:solidFill>
                <a:latin typeface="Times New Roman" pitchFamily="18" charset="0"/>
                <a:ea typeface="WenQuanYi Micro Hei" charset="0"/>
                <a:cs typeface="Times New Roman" pitchFamily="18" charset="0"/>
              </a:rPr>
              <a:t>4</a:t>
            </a:r>
            <a:r>
              <a:rPr lang="en-US" altLang="he-IL" sz="4000" i="1">
                <a:solidFill>
                  <a:srgbClr val="00B050"/>
                </a:solidFill>
                <a:latin typeface="Times New Roman" pitchFamily="18" charset="0"/>
                <a:cs typeface="Times New Roman" pitchFamily="18" charset="0"/>
              </a:rPr>
              <a:t>n</a:t>
            </a:r>
            <a:r>
              <a:rPr lang="en-US" altLang="he-IL" sz="4000">
                <a:solidFill>
                  <a:srgbClr val="00B050"/>
                </a:solidFill>
                <a:latin typeface="Times New Roman" pitchFamily="18" charset="0"/>
                <a:cs typeface="Times New Roman" pitchFamily="18" charset="0"/>
              </a:rPr>
              <a:t>-4)</a:t>
            </a:r>
            <a:endParaRPr lang="he-IL" altLang="he-IL" sz="4000">
              <a:solidFill>
                <a:srgbClr val="00B050"/>
              </a:solidFill>
              <a:latin typeface="Times New Roman" pitchFamily="18" charset="0"/>
              <a:cs typeface="Times New Roman" pitchFamily="18" charset="0"/>
            </a:endParaRPr>
          </a:p>
        </p:txBody>
      </p:sp>
      <p:sp>
        <p:nvSpPr>
          <p:cNvPr id="30" name="TextBox 29"/>
          <p:cNvSpPr txBox="1">
            <a:spLocks noChangeArrowheads="1"/>
          </p:cNvSpPr>
          <p:nvPr/>
        </p:nvSpPr>
        <p:spPr bwMode="auto">
          <a:xfrm>
            <a:off x="6444208" y="6045200"/>
            <a:ext cx="2374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B050"/>
                </a:solidFill>
                <a:latin typeface="Times New Roman" pitchFamily="18" charset="0"/>
                <a:cs typeface="Times New Roman" pitchFamily="18" charset="0"/>
              </a:rPr>
              <a:t>≥</a:t>
            </a:r>
            <a:r>
              <a:rPr lang="en-US" altLang="he-IL" sz="4000">
                <a:solidFill>
                  <a:srgbClr val="00B050"/>
                </a:solidFill>
                <a:latin typeface="Times New Roman" pitchFamily="18" charset="0"/>
                <a:ea typeface="WenQuanYi Micro Hei" charset="0"/>
                <a:cs typeface="Times New Roman" pitchFamily="18" charset="0"/>
              </a:rPr>
              <a:t>1/ (</a:t>
            </a:r>
            <a:r>
              <a:rPr lang="en-US" altLang="he-IL" sz="4000" b="1">
                <a:solidFill>
                  <a:srgbClr val="00B050"/>
                </a:solidFill>
                <a:latin typeface="Times New Roman" pitchFamily="18" charset="0"/>
                <a:ea typeface="WenQuanYi Micro Hei" charset="0"/>
                <a:cs typeface="Times New Roman" pitchFamily="18" charset="0"/>
              </a:rPr>
              <a:t>4</a:t>
            </a:r>
            <a:r>
              <a:rPr lang="en-US" altLang="he-IL" sz="4000" i="1">
                <a:solidFill>
                  <a:srgbClr val="00B050"/>
                </a:solidFill>
                <a:latin typeface="Times New Roman" pitchFamily="18" charset="0"/>
                <a:cs typeface="Times New Roman" pitchFamily="18" charset="0"/>
              </a:rPr>
              <a:t>n</a:t>
            </a:r>
            <a:r>
              <a:rPr lang="en-US" altLang="he-IL" sz="4000">
                <a:solidFill>
                  <a:srgbClr val="00B050"/>
                </a:solidFill>
                <a:latin typeface="Times New Roman" pitchFamily="18" charset="0"/>
                <a:cs typeface="Times New Roman" pitchFamily="18" charset="0"/>
              </a:rPr>
              <a:t>-4)</a:t>
            </a:r>
            <a:endParaRPr lang="he-IL" altLang="he-IL" sz="400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3800419525"/>
      </p:ext>
    </p:extLst>
  </p:cSld>
  <p:clrMapOvr>
    <a:masterClrMapping/>
  </p:clrMapOvr>
  <p:transition spd="slow" advTm="921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28" grpId="0"/>
      <p:bldP spid="29"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7176" y="1902619"/>
            <a:ext cx="4264024" cy="4176713"/>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¼ plane</a:t>
            </a:r>
            <a:endParaRPr lang="he-IL" sz="5400">
              <a:solidFill>
                <a:schemeClr val="accent1">
                  <a:lumMod val="75000"/>
                </a:schemeClr>
              </a:solidFill>
            </a:endParaRPr>
          </a:p>
        </p:txBody>
      </p:sp>
      <p:grpSp>
        <p:nvGrpSpPr>
          <p:cNvPr id="24" name="Group 23"/>
          <p:cNvGrpSpPr/>
          <p:nvPr/>
        </p:nvGrpSpPr>
        <p:grpSpPr>
          <a:xfrm>
            <a:off x="257175" y="1902619"/>
            <a:ext cx="4264025" cy="4176713"/>
            <a:chOff x="257175" y="1902619"/>
            <a:chExt cx="4264025" cy="4176713"/>
          </a:xfrm>
        </p:grpSpPr>
        <p:cxnSp>
          <p:nvCxnSpPr>
            <p:cNvPr id="25" name="Straight Connector 24"/>
            <p:cNvCxnSpPr/>
            <p:nvPr/>
          </p:nvCxnSpPr>
          <p:spPr>
            <a:xfrm>
              <a:off x="257175" y="1902619"/>
              <a:ext cx="0" cy="41767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57175" y="6079332"/>
              <a:ext cx="426402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5"/>
          <p:cNvSpPr>
            <a:spLocks noChangeArrowheads="1"/>
          </p:cNvSpPr>
          <p:nvPr/>
        </p:nvSpPr>
        <p:spPr bwMode="auto">
          <a:xfrm>
            <a:off x="379469" y="6218329"/>
            <a:ext cx="854139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altLang="he-IL" sz="3600" b="1" smtClean="0">
                <a:solidFill>
                  <a:schemeClr val="tx1"/>
                </a:solidFill>
                <a:ea typeface="WenQuanYi Micro Hei" charset="0"/>
                <a:cs typeface="WenQuanYi Micro Hei" charset="0"/>
              </a:rPr>
              <a:t>Prop (1/4-plane,  squares, </a:t>
            </a:r>
            <a:r>
              <a:rPr lang="en-US" altLang="he-IL" sz="3600" b="1" i="1" smtClean="0">
                <a:solidFill>
                  <a:schemeClr val="tx1"/>
                </a:solidFill>
                <a:latin typeface="Times New Roman" pitchFamily="18" charset="0"/>
                <a:ea typeface="WenQuanYi Micro Hei" charset="0"/>
                <a:cs typeface="Times New Roman" pitchFamily="18" charset="0"/>
              </a:rPr>
              <a:t>n</a:t>
            </a:r>
            <a:r>
              <a:rPr lang="en-US" altLang="he-IL" sz="3600" b="1" smtClean="0">
                <a:solidFill>
                  <a:schemeClr val="tx1"/>
                </a:solidFill>
                <a:ea typeface="WenQuanYi Micro Hei" charset="0"/>
                <a:cs typeface="WenQuanYi Micro Hei" charset="0"/>
              </a:rPr>
              <a:t>) </a:t>
            </a:r>
            <a:r>
              <a:rPr lang="en-US" altLang="he-IL" sz="3600" b="1" smtClean="0">
                <a:solidFill>
                  <a:srgbClr val="00B050"/>
                </a:solidFill>
                <a:ea typeface="WenQuanYi Micro Hei" charset="0"/>
                <a:cs typeface="WenQuanYi Micro Hei" charset="0"/>
              </a:rPr>
              <a:t>≥ </a:t>
            </a:r>
            <a:r>
              <a:rPr lang="en-US" altLang="he-IL" sz="3600" b="1" smtClean="0">
                <a:solidFill>
                  <a:srgbClr val="00B050"/>
                </a:solidFill>
                <a:latin typeface="Times New Roman" pitchFamily="18" charset="0"/>
                <a:cs typeface="Times New Roman" pitchFamily="18" charset="0"/>
              </a:rPr>
              <a:t>1/(2</a:t>
            </a:r>
            <a:r>
              <a:rPr lang="en-US" altLang="he-IL" sz="3600" b="1" i="1" smtClean="0">
                <a:solidFill>
                  <a:srgbClr val="00B050"/>
                </a:solidFill>
                <a:latin typeface="Times New Roman" pitchFamily="18" charset="0"/>
                <a:cs typeface="Times New Roman" pitchFamily="18" charset="0"/>
              </a:rPr>
              <a:t>n</a:t>
            </a:r>
            <a:r>
              <a:rPr lang="en-US" altLang="he-IL" sz="3600" b="1" smtClean="0">
                <a:solidFill>
                  <a:srgbClr val="00B050"/>
                </a:solidFill>
                <a:latin typeface="Times New Roman" pitchFamily="18" charset="0"/>
                <a:cs typeface="Times New Roman" pitchFamily="18" charset="0"/>
              </a:rPr>
              <a:t>-1)</a:t>
            </a:r>
          </a:p>
        </p:txBody>
      </p:sp>
      <p:sp>
        <p:nvSpPr>
          <p:cNvPr id="3" name="TextBox 2"/>
          <p:cNvSpPr txBox="1"/>
          <p:nvPr/>
        </p:nvSpPr>
        <p:spPr>
          <a:xfrm>
            <a:off x="4932040" y="2204864"/>
            <a:ext cx="3888432" cy="1820498"/>
          </a:xfrm>
          <a:prstGeom prst="rect">
            <a:avLst/>
          </a:prstGeom>
          <a:noFill/>
        </p:spPr>
        <p:txBody>
          <a:bodyPr wrap="square" rtlCol="1">
            <a:spAutoFit/>
          </a:bodyPr>
          <a:lstStyle/>
          <a:p>
            <a:r>
              <a:rPr lang="en-US" sz="4000" smtClean="0">
                <a:solidFill>
                  <a:schemeClr val="tx1"/>
                </a:solidFill>
                <a:latin typeface="+mn-lt"/>
              </a:rPr>
              <a:t>We want to show an algorithm that proves:</a:t>
            </a:r>
            <a:endParaRPr lang="he-IL" sz="4000">
              <a:solidFill>
                <a:schemeClr val="tx1"/>
              </a:solidFill>
              <a:latin typeface="+mn-lt"/>
            </a:endParaRPr>
          </a:p>
        </p:txBody>
      </p:sp>
    </p:spTree>
    <p:custDataLst>
      <p:tags r:id="rId1"/>
    </p:custDataLst>
    <p:extLst>
      <p:ext uri="{BB962C8B-B14F-4D97-AF65-F5344CB8AC3E}">
        <p14:creationId xmlns:p14="http://schemas.microsoft.com/office/powerpoint/2010/main" val="544732667"/>
      </p:ext>
    </p:extLst>
  </p:cSld>
  <p:clrMapOvr>
    <a:masterClrMapping/>
  </p:clrMapOvr>
  <p:transition spd="slow" advTm="6954"/>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sp>
        <p:nvSpPr>
          <p:cNvPr id="20" name="Rectangle 5"/>
          <p:cNvSpPr>
            <a:spLocks noChangeArrowheads="1"/>
          </p:cNvSpPr>
          <p:nvPr/>
        </p:nvSpPr>
        <p:spPr bwMode="auto">
          <a:xfrm>
            <a:off x="1" y="6218329"/>
            <a:ext cx="9324528"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altLang="he-IL" sz="3600" b="1" smtClean="0">
                <a:solidFill>
                  <a:schemeClr val="tx1"/>
                </a:solidFill>
                <a:ea typeface="WenQuanYi Micro Hei" charset="0"/>
                <a:cs typeface="WenQuanYi Micro Hei" charset="0"/>
              </a:rPr>
              <a:t>Prop (</a:t>
            </a:r>
            <a:r>
              <a:rPr lang="en-US" altLang="he-IL" sz="3600" b="1" i="1" cap="none" smtClean="0">
                <a:solidFill>
                  <a:schemeClr val="tx1"/>
                </a:solidFill>
                <a:latin typeface="Times New Roman" pitchFamily="18" charset="0"/>
                <a:cs typeface="Times New Roman" pitchFamily="18" charset="0"/>
              </a:rPr>
              <a:t>k</a:t>
            </a:r>
            <a:r>
              <a:rPr lang="en-US" sz="3600" b="1" smtClean="0">
                <a:solidFill>
                  <a:schemeClr val="tx1"/>
                </a:solidFill>
              </a:rPr>
              <a:t>-stairs</a:t>
            </a:r>
            <a:r>
              <a:rPr lang="en-US" altLang="he-IL" sz="3600" b="1" smtClean="0">
                <a:solidFill>
                  <a:schemeClr val="tx1"/>
                </a:solidFill>
                <a:ea typeface="WenQuanYi Micro Hei" charset="0"/>
                <a:cs typeface="WenQuanYi Micro Hei" charset="0"/>
              </a:rPr>
              <a:t>,  squares, </a:t>
            </a:r>
            <a:r>
              <a:rPr lang="en-US" altLang="he-IL" sz="3600" b="1" i="1" smtClean="0">
                <a:solidFill>
                  <a:schemeClr val="tx1"/>
                </a:solidFill>
                <a:latin typeface="Times New Roman" pitchFamily="18" charset="0"/>
                <a:ea typeface="WenQuanYi Micro Hei" charset="0"/>
                <a:cs typeface="Times New Roman" pitchFamily="18" charset="0"/>
              </a:rPr>
              <a:t>n</a:t>
            </a:r>
            <a:r>
              <a:rPr lang="en-US" altLang="he-IL" sz="3600" b="1" smtClean="0">
                <a:solidFill>
                  <a:schemeClr val="tx1"/>
                </a:solidFill>
                <a:ea typeface="WenQuanYi Micro Hei" charset="0"/>
                <a:cs typeface="WenQuanYi Micro Hei" charset="0"/>
              </a:rPr>
              <a:t>) </a:t>
            </a:r>
            <a:r>
              <a:rPr lang="en-US" altLang="he-IL" sz="3600" b="1">
                <a:solidFill>
                  <a:srgbClr val="FF0000"/>
                </a:solidFill>
                <a:cs typeface="Arial" pitchFamily="34" charset="0"/>
              </a:rPr>
              <a:t>≤</a:t>
            </a:r>
            <a:r>
              <a:rPr lang="en-US" altLang="he-IL" sz="3600" b="1">
                <a:solidFill>
                  <a:srgbClr val="FF0000"/>
                </a:solidFill>
                <a:ea typeface="WenQuanYi Micro Hei" charset="0"/>
                <a:cs typeface="WenQuanYi Micro Hei" charset="0"/>
              </a:rPr>
              <a:t> </a:t>
            </a:r>
            <a:r>
              <a:rPr lang="en-US" altLang="he-IL" sz="3600" b="1">
                <a:solidFill>
                  <a:srgbClr val="FF0000"/>
                </a:solidFill>
                <a:latin typeface="Times New Roman" pitchFamily="18" charset="0"/>
                <a:cs typeface="Times New Roman" pitchFamily="18" charset="0"/>
              </a:rPr>
              <a:t>1/(</a:t>
            </a:r>
            <a:r>
              <a:rPr lang="en-US" altLang="he-IL" sz="3600" b="1" smtClean="0">
                <a:solidFill>
                  <a:srgbClr val="FF0000"/>
                </a:solidFill>
                <a:latin typeface="Times New Roman" pitchFamily="18" charset="0"/>
                <a:cs typeface="Times New Roman" pitchFamily="18" charset="0"/>
              </a:rPr>
              <a:t>2</a:t>
            </a:r>
            <a:r>
              <a:rPr lang="en-US" altLang="he-IL" sz="3600" b="1" i="1" smtClean="0">
                <a:solidFill>
                  <a:srgbClr val="FF0000"/>
                </a:solidFill>
                <a:latin typeface="Times New Roman" pitchFamily="18" charset="0"/>
                <a:cs typeface="Times New Roman" pitchFamily="18" charset="0"/>
              </a:rPr>
              <a:t>n</a:t>
            </a:r>
            <a:r>
              <a:rPr lang="en-US" altLang="he-IL" sz="3600" b="1" smtClean="0">
                <a:solidFill>
                  <a:srgbClr val="FF0000"/>
                </a:solidFill>
                <a:latin typeface="Times New Roman" pitchFamily="18" charset="0"/>
                <a:cs typeface="Times New Roman" pitchFamily="18" charset="0"/>
              </a:rPr>
              <a:t>-2+k)</a:t>
            </a:r>
            <a:endParaRPr lang="en-US" altLang="he-IL" sz="3600" b="1">
              <a:solidFill>
                <a:srgbClr val="FF0000"/>
              </a:solidFill>
              <a:latin typeface="Times New Roman" pitchFamily="18" charset="0"/>
              <a:cs typeface="Times New Roman" pitchFamily="18" charset="0"/>
            </a:endParaRPr>
          </a:p>
        </p:txBody>
      </p:sp>
      <p:sp>
        <p:nvSpPr>
          <p:cNvPr id="11" name="Rectangle 10"/>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7175" y="1902619"/>
            <a:ext cx="0" cy="1238349"/>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40880" y="2894385"/>
            <a:ext cx="141288" cy="14366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Oval 30"/>
          <p:cNvSpPr/>
          <p:nvPr/>
        </p:nvSpPr>
        <p:spPr>
          <a:xfrm>
            <a:off x="1857434" y="3817095"/>
            <a:ext cx="141288" cy="14366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6" name="Oval 35"/>
          <p:cNvSpPr/>
          <p:nvPr/>
        </p:nvSpPr>
        <p:spPr>
          <a:xfrm>
            <a:off x="2307496" y="5342657"/>
            <a:ext cx="141288" cy="14366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Oval 36"/>
          <p:cNvSpPr/>
          <p:nvPr/>
        </p:nvSpPr>
        <p:spPr>
          <a:xfrm>
            <a:off x="2718802" y="5848731"/>
            <a:ext cx="141288" cy="14366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8" name="Oval 37"/>
          <p:cNvSpPr/>
          <p:nvPr/>
        </p:nvSpPr>
        <p:spPr>
          <a:xfrm>
            <a:off x="347769" y="2719566"/>
            <a:ext cx="141288" cy="14366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9" name="Oval 38"/>
          <p:cNvSpPr/>
          <p:nvPr/>
        </p:nvSpPr>
        <p:spPr>
          <a:xfrm>
            <a:off x="489057" y="2894385"/>
            <a:ext cx="141288" cy="14366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Oval 39"/>
          <p:cNvSpPr/>
          <p:nvPr/>
        </p:nvSpPr>
        <p:spPr>
          <a:xfrm>
            <a:off x="1330440" y="2894383"/>
            <a:ext cx="141288" cy="14366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1" name="Oval 40"/>
          <p:cNvSpPr/>
          <p:nvPr/>
        </p:nvSpPr>
        <p:spPr>
          <a:xfrm>
            <a:off x="347769" y="1916922"/>
            <a:ext cx="141288" cy="14366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2" name="TextBox 31"/>
          <p:cNvSpPr txBox="1"/>
          <p:nvPr/>
        </p:nvSpPr>
        <p:spPr>
          <a:xfrm>
            <a:off x="3574492" y="2101349"/>
            <a:ext cx="835485" cy="550279"/>
          </a:xfrm>
          <a:prstGeom prst="rect">
            <a:avLst/>
          </a:prstGeom>
          <a:solidFill>
            <a:schemeClr val="bg1"/>
          </a:solidFill>
        </p:spPr>
        <p:txBody>
          <a:bodyPr wrap="none" rtlCol="1">
            <a:spAutoFit/>
          </a:bodyPr>
          <a:lstStyle/>
          <a:p>
            <a:r>
              <a:rPr lang="en-US" sz="3200" i="1" smtClean="0">
                <a:solidFill>
                  <a:schemeClr val="tx1"/>
                </a:solidFill>
                <a:latin typeface="Times New Roman" panose="02020603050405020304" pitchFamily="18" charset="0"/>
                <a:cs typeface="Times New Roman" panose="02020603050405020304" pitchFamily="18" charset="0"/>
              </a:rPr>
              <a:t>k</a:t>
            </a:r>
            <a:r>
              <a:rPr lang="en-US" sz="3200" smtClean="0">
                <a:solidFill>
                  <a:schemeClr val="tx1"/>
                </a:solidFill>
              </a:rPr>
              <a:t>=4</a:t>
            </a:r>
            <a:endParaRPr lang="he-IL" sz="3200">
              <a:solidFill>
                <a:schemeClr val="tx1"/>
              </a:solidFill>
            </a:endParaRPr>
          </a:p>
        </p:txBody>
      </p:sp>
    </p:spTree>
    <p:custDataLst>
      <p:tags r:id="rId1"/>
    </p:custDataLst>
    <p:extLst>
      <p:ext uri="{BB962C8B-B14F-4D97-AF65-F5344CB8AC3E}">
        <p14:creationId xmlns:p14="http://schemas.microsoft.com/office/powerpoint/2010/main" val="3503205240"/>
      </p:ext>
    </p:extLst>
  </p:cSld>
  <p:clrMapOvr>
    <a:masterClrMapping/>
  </p:clrMapOvr>
  <p:transition spd="slow" advTm="6954"/>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sp>
        <p:nvSpPr>
          <p:cNvPr id="20" name="Rectangle 5"/>
          <p:cNvSpPr>
            <a:spLocks noChangeArrowheads="1"/>
          </p:cNvSpPr>
          <p:nvPr/>
        </p:nvSpPr>
        <p:spPr bwMode="auto">
          <a:xfrm>
            <a:off x="1" y="6218329"/>
            <a:ext cx="9324528"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altLang="he-IL" sz="3600" b="1" smtClean="0">
                <a:solidFill>
                  <a:schemeClr val="tx1"/>
                </a:solidFill>
                <a:ea typeface="WenQuanYi Micro Hei" charset="0"/>
                <a:cs typeface="WenQuanYi Micro Hei" charset="0"/>
              </a:rPr>
              <a:t>Prop (</a:t>
            </a:r>
            <a:r>
              <a:rPr lang="en-US" altLang="he-IL" sz="3600" b="1" i="1" cap="none" smtClean="0">
                <a:solidFill>
                  <a:schemeClr val="tx1"/>
                </a:solidFill>
                <a:latin typeface="Times New Roman" pitchFamily="18" charset="0"/>
                <a:cs typeface="Times New Roman" pitchFamily="18" charset="0"/>
              </a:rPr>
              <a:t>k</a:t>
            </a:r>
            <a:r>
              <a:rPr lang="en-US" sz="3600" b="1" smtClean="0">
                <a:solidFill>
                  <a:schemeClr val="tx1"/>
                </a:solidFill>
              </a:rPr>
              <a:t>-stairs</a:t>
            </a:r>
            <a:r>
              <a:rPr lang="en-US" altLang="he-IL" sz="3600" b="1" smtClean="0">
                <a:solidFill>
                  <a:schemeClr val="tx1"/>
                </a:solidFill>
                <a:ea typeface="WenQuanYi Micro Hei" charset="0"/>
                <a:cs typeface="WenQuanYi Micro Hei" charset="0"/>
              </a:rPr>
              <a:t>,  squares, </a:t>
            </a:r>
            <a:r>
              <a:rPr lang="en-US" altLang="he-IL" sz="3600" b="1" i="1" smtClean="0">
                <a:solidFill>
                  <a:schemeClr val="tx1"/>
                </a:solidFill>
                <a:latin typeface="Times New Roman" pitchFamily="18" charset="0"/>
                <a:ea typeface="WenQuanYi Micro Hei" charset="0"/>
                <a:cs typeface="Times New Roman" pitchFamily="18" charset="0"/>
              </a:rPr>
              <a:t>n</a:t>
            </a:r>
            <a:r>
              <a:rPr lang="en-US" altLang="he-IL" sz="3600" b="1" smtClean="0">
                <a:solidFill>
                  <a:schemeClr val="tx1"/>
                </a:solidFill>
                <a:ea typeface="WenQuanYi Micro Hei" charset="0"/>
                <a:cs typeface="WenQuanYi Micro Hei" charset="0"/>
              </a:rPr>
              <a:t>) </a:t>
            </a:r>
            <a:r>
              <a:rPr lang="en-US" altLang="he-IL" sz="3600" b="1" smtClean="0">
                <a:solidFill>
                  <a:srgbClr val="00B050"/>
                </a:solidFill>
                <a:ea typeface="WenQuanYi Micro Hei" charset="0"/>
                <a:cs typeface="WenQuanYi Micro Hei" charset="0"/>
              </a:rPr>
              <a:t>≥ </a:t>
            </a:r>
            <a:r>
              <a:rPr lang="en-US" altLang="he-IL" sz="3600" b="1" smtClean="0">
                <a:solidFill>
                  <a:srgbClr val="00B050"/>
                </a:solidFill>
                <a:latin typeface="Times New Roman" pitchFamily="18" charset="0"/>
                <a:cs typeface="Times New Roman" pitchFamily="18" charset="0"/>
              </a:rPr>
              <a:t>1/(2</a:t>
            </a:r>
            <a:r>
              <a:rPr lang="en-US" altLang="he-IL" sz="3600" b="1" i="1" smtClean="0">
                <a:solidFill>
                  <a:srgbClr val="00B050"/>
                </a:solidFill>
                <a:latin typeface="Times New Roman" pitchFamily="18" charset="0"/>
                <a:cs typeface="Times New Roman" pitchFamily="18" charset="0"/>
              </a:rPr>
              <a:t>n</a:t>
            </a:r>
            <a:r>
              <a:rPr lang="en-US" altLang="he-IL" sz="3600" b="1" smtClean="0">
                <a:solidFill>
                  <a:srgbClr val="00B050"/>
                </a:solidFill>
                <a:latin typeface="Times New Roman" pitchFamily="18" charset="0"/>
                <a:cs typeface="Times New Roman" pitchFamily="18" charset="0"/>
              </a:rPr>
              <a:t>-2+</a:t>
            </a:r>
            <a:r>
              <a:rPr lang="en-US" altLang="he-IL" sz="3600" b="1" i="1" cap="none" smtClean="0">
                <a:solidFill>
                  <a:srgbClr val="00B050"/>
                </a:solidFill>
                <a:latin typeface="Times New Roman" pitchFamily="18" charset="0"/>
                <a:cs typeface="Times New Roman" pitchFamily="18" charset="0"/>
              </a:rPr>
              <a:t>k</a:t>
            </a:r>
            <a:r>
              <a:rPr lang="en-US" altLang="he-IL" sz="3600" b="1" smtClean="0">
                <a:solidFill>
                  <a:srgbClr val="00B050"/>
                </a:solidFill>
                <a:latin typeface="Times New Roman" pitchFamily="18" charset="0"/>
                <a:cs typeface="Times New Roman" pitchFamily="18" charset="0"/>
              </a:rPr>
              <a:t>)</a:t>
            </a:r>
          </a:p>
        </p:txBody>
      </p:sp>
      <p:sp>
        <p:nvSpPr>
          <p:cNvPr id="13" name="TextBox 12"/>
          <p:cNvSpPr txBox="1"/>
          <p:nvPr/>
        </p:nvSpPr>
        <p:spPr>
          <a:xfrm>
            <a:off x="4788024" y="2204864"/>
            <a:ext cx="4176464" cy="3527119"/>
          </a:xfrm>
          <a:prstGeom prst="rect">
            <a:avLst/>
          </a:prstGeom>
          <a:noFill/>
        </p:spPr>
        <p:txBody>
          <a:bodyPr wrap="square" rtlCol="1">
            <a:spAutoFit/>
          </a:bodyPr>
          <a:lstStyle/>
          <a:p>
            <a:r>
              <a:rPr lang="en-US" sz="4000" smtClean="0">
                <a:solidFill>
                  <a:schemeClr val="tx1"/>
                </a:solidFill>
                <a:latin typeface="+mn-lt"/>
              </a:rPr>
              <a:t>We will show a recursive algorithm that proves</a:t>
            </a:r>
            <a:r>
              <a:rPr lang="en-US" altLang="he-IL" sz="4000" smtClean="0">
                <a:solidFill>
                  <a:schemeClr val="tx1"/>
                </a:solidFill>
                <a:latin typeface="Times New Roman" pitchFamily="18" charset="0"/>
                <a:cs typeface="Times New Roman" pitchFamily="18" charset="0"/>
              </a:rPr>
              <a:t>:</a:t>
            </a:r>
          </a:p>
          <a:p>
            <a:endParaRPr lang="en-US" sz="4000" smtClean="0">
              <a:solidFill>
                <a:schemeClr val="tx1"/>
              </a:solidFill>
              <a:latin typeface="+mn-lt"/>
            </a:endParaRPr>
          </a:p>
          <a:p>
            <a:r>
              <a:rPr lang="en-US" sz="4000" smtClean="0">
                <a:solidFill>
                  <a:schemeClr val="tx1"/>
                </a:solidFill>
                <a:latin typeface="+mn-lt"/>
              </a:rPr>
              <a:t>For every staircase with </a:t>
            </a:r>
            <a:r>
              <a:rPr lang="en-US" altLang="he-IL" sz="4000" i="1" cap="none" smtClean="0">
                <a:solidFill>
                  <a:srgbClr val="000000"/>
                </a:solidFill>
                <a:latin typeface="Times New Roman" panose="02020603050405020304" pitchFamily="18" charset="0"/>
                <a:cs typeface="Times New Roman" panose="02020603050405020304" pitchFamily="18" charset="0"/>
              </a:rPr>
              <a:t>k</a:t>
            </a:r>
            <a:r>
              <a:rPr lang="en-US" altLang="he-IL" sz="4000" i="1" cap="none" smtClean="0">
                <a:solidFill>
                  <a:srgbClr val="000000"/>
                </a:solidFill>
                <a:latin typeface="+mn-lt"/>
                <a:cs typeface="Times New Roman" pitchFamily="18" charset="0"/>
              </a:rPr>
              <a:t> inner </a:t>
            </a:r>
            <a:r>
              <a:rPr lang="en-US" sz="4000" smtClean="0">
                <a:solidFill>
                  <a:schemeClr val="tx1"/>
                </a:solidFill>
                <a:latin typeface="+mn-lt"/>
              </a:rPr>
              <a:t>corners:</a:t>
            </a:r>
            <a:endParaRPr lang="he-IL" sz="4000">
              <a:solidFill>
                <a:schemeClr val="tx1"/>
              </a:solidFill>
              <a:latin typeface="+mn-lt"/>
            </a:endParaRPr>
          </a:p>
        </p:txBody>
      </p:sp>
      <p:sp>
        <p:nvSpPr>
          <p:cNvPr id="11" name="Rectangle 10"/>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7175" y="1902619"/>
            <a:ext cx="0" cy="1238349"/>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74492" y="2101349"/>
            <a:ext cx="835485" cy="550279"/>
          </a:xfrm>
          <a:prstGeom prst="rect">
            <a:avLst/>
          </a:prstGeom>
          <a:solidFill>
            <a:schemeClr val="bg1"/>
          </a:solidFill>
        </p:spPr>
        <p:txBody>
          <a:bodyPr wrap="none" rtlCol="1">
            <a:spAutoFit/>
          </a:bodyPr>
          <a:lstStyle/>
          <a:p>
            <a:r>
              <a:rPr lang="en-US" sz="3200" i="1" smtClean="0">
                <a:solidFill>
                  <a:schemeClr val="tx1"/>
                </a:solidFill>
                <a:latin typeface="Times New Roman" panose="02020603050405020304" pitchFamily="18" charset="0"/>
                <a:cs typeface="Times New Roman" panose="02020603050405020304" pitchFamily="18" charset="0"/>
              </a:rPr>
              <a:t>k</a:t>
            </a:r>
            <a:r>
              <a:rPr lang="en-US" sz="3200" smtClean="0">
                <a:solidFill>
                  <a:schemeClr val="tx1"/>
                </a:solidFill>
              </a:rPr>
              <a:t>=4</a:t>
            </a:r>
            <a:endParaRPr lang="he-IL" sz="3200">
              <a:solidFill>
                <a:schemeClr val="tx1"/>
              </a:solidFill>
            </a:endParaRPr>
          </a:p>
        </p:txBody>
      </p:sp>
    </p:spTree>
    <p:custDataLst>
      <p:tags r:id="rId1"/>
    </p:custDataLst>
    <p:extLst>
      <p:ext uri="{BB962C8B-B14F-4D97-AF65-F5344CB8AC3E}">
        <p14:creationId xmlns:p14="http://schemas.microsoft.com/office/powerpoint/2010/main" val="1313919404"/>
      </p:ext>
    </p:extLst>
  </p:cSld>
  <p:clrMapOvr>
    <a:masterClrMapping/>
  </p:clrMapOvr>
  <p:transition spd="slow" advTm="6954"/>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64872" y="2060848"/>
            <a:ext cx="2709600" cy="3384376"/>
            <a:chOff x="264872" y="2033228"/>
            <a:chExt cx="2709600" cy="3384376"/>
          </a:xfrm>
        </p:grpSpPr>
        <p:sp>
          <p:nvSpPr>
            <p:cNvPr id="31" name="Rectangle 30"/>
            <p:cNvSpPr/>
            <p:nvPr/>
          </p:nvSpPr>
          <p:spPr>
            <a:xfrm>
              <a:off x="529584" y="2033228"/>
              <a:ext cx="1296144" cy="1296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Rectangle 31"/>
            <p:cNvSpPr/>
            <p:nvPr/>
          </p:nvSpPr>
          <p:spPr>
            <a:xfrm>
              <a:off x="701554" y="3329372"/>
              <a:ext cx="918118" cy="86409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p:cNvSpPr/>
            <p:nvPr/>
          </p:nvSpPr>
          <p:spPr>
            <a:xfrm>
              <a:off x="1619672" y="3761420"/>
              <a:ext cx="1354800" cy="12241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Rectangle 33"/>
            <p:cNvSpPr/>
            <p:nvPr/>
          </p:nvSpPr>
          <p:spPr>
            <a:xfrm>
              <a:off x="264872" y="4193468"/>
              <a:ext cx="1354800" cy="12241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0244" name="TextBox 2"/>
          <p:cNvSpPr txBox="1">
            <a:spLocks noChangeArrowheads="1"/>
          </p:cNvSpPr>
          <p:nvPr/>
        </p:nvSpPr>
        <p:spPr bwMode="auto">
          <a:xfrm>
            <a:off x="984250" y="6348413"/>
            <a:ext cx="20034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he-IL" altLang="he-IL"/>
          </a:p>
        </p:txBody>
      </p:sp>
      <p:sp>
        <p:nvSpPr>
          <p:cNvPr id="8" name="Title 1"/>
          <p:cNvSpPr>
            <a:spLocks noGrp="1"/>
          </p:cNvSpPr>
          <p:nvPr>
            <p:ph type="title"/>
          </p:nvPr>
        </p:nvSpPr>
        <p:spPr>
          <a:xfrm>
            <a:off x="468313" y="407988"/>
            <a:ext cx="8218487" cy="1039812"/>
          </a:xfrm>
        </p:spPr>
        <p:txBody>
          <a:bodyPr>
            <a:normAutofit fontScale="90000"/>
          </a:bodyPr>
          <a:lstStyle/>
          <a:p>
            <a:pPr rtl="0" eaLnBrk="1" fontAlgn="auto" hangingPunct="1">
              <a:spcAft>
                <a:spcPts val="0"/>
              </a:spcAft>
              <a:defRPr/>
            </a:pPr>
            <a:r>
              <a:rPr lang="en-US" sz="5400" smtClean="0">
                <a:solidFill>
                  <a:schemeClr val="accent1">
                    <a:lumMod val="75000"/>
                  </a:schemeClr>
                </a:solidFill>
              </a:rPr>
              <a:t> The </a:t>
            </a:r>
            <a:r>
              <a:rPr lang="en-US" sz="5400" smtClean="0">
                <a:solidFill>
                  <a:srgbClr val="00B0F0"/>
                </a:solidFill>
              </a:rPr>
              <a:t>Geometric </a:t>
            </a:r>
            <a:r>
              <a:rPr lang="en-US" sz="5400" smtClean="0">
                <a:solidFill>
                  <a:schemeClr val="accent1">
                    <a:lumMod val="75000"/>
                  </a:schemeClr>
                </a:solidFill>
              </a:rPr>
              <a:t>Approach</a:t>
            </a:r>
            <a:endParaRPr lang="he-IL" sz="5400">
              <a:solidFill>
                <a:schemeClr val="accent1">
                  <a:lumMod val="75000"/>
                </a:schemeClr>
              </a:solidFill>
            </a:endParaRPr>
          </a:p>
        </p:txBody>
      </p:sp>
      <p:sp>
        <p:nvSpPr>
          <p:cNvPr id="5" name="Content Placeholder 4"/>
          <p:cNvSpPr>
            <a:spLocks noGrp="1"/>
          </p:cNvSpPr>
          <p:nvPr>
            <p:ph sz="half" idx="2"/>
          </p:nvPr>
        </p:nvSpPr>
        <p:spPr>
          <a:xfrm>
            <a:off x="2987675" y="1719071"/>
            <a:ext cx="5699125" cy="4804760"/>
          </a:xfrm>
        </p:spPr>
        <p:txBody>
          <a:bodyPr/>
          <a:lstStyle/>
          <a:p>
            <a:pPr marL="114300" indent="0" algn="l" rtl="0">
              <a:buNone/>
            </a:pPr>
            <a:r>
              <a:rPr lang="en-US" sz="3200" b="1" smtClean="0">
                <a:solidFill>
                  <a:schemeClr val="tx1"/>
                </a:solidFill>
              </a:rPr>
              <a:t>Partitioning</a:t>
            </a:r>
            <a:r>
              <a:rPr lang="en-US" sz="3200" smtClean="0">
                <a:solidFill>
                  <a:schemeClr val="tx1"/>
                </a:solidFill>
              </a:rPr>
              <a:t>: Divide a complex object</a:t>
            </a:r>
            <a:r>
              <a:rPr lang="en-US" sz="3200" b="1" smtClean="0">
                <a:solidFill>
                  <a:schemeClr val="tx1"/>
                </a:solidFill>
              </a:rPr>
              <a:t> </a:t>
            </a:r>
            <a:r>
              <a:rPr lang="en-US" sz="3200" smtClean="0">
                <a:solidFill>
                  <a:schemeClr val="tx1"/>
                </a:solidFill>
              </a:rPr>
              <a:t>(polygon) to pieces:</a:t>
            </a:r>
            <a:r>
              <a:rPr lang="en-US" sz="3200" b="1" smtClean="0">
                <a:solidFill>
                  <a:schemeClr val="tx1"/>
                </a:solidFill>
              </a:rPr>
              <a:t> </a:t>
            </a:r>
            <a:r>
              <a:rPr lang="en-US" sz="3200" smtClean="0">
                <a:solidFill>
                  <a:schemeClr val="tx1"/>
                </a:solidFill>
              </a:rPr>
              <a:t>triangles, rectangles, squares, convex pieces, star-shapes, spirals, pseudo-triangles…</a:t>
            </a:r>
          </a:p>
          <a:p>
            <a:pPr marL="411163" lvl="1" indent="0" algn="l" rtl="0">
              <a:buNone/>
            </a:pPr>
            <a:r>
              <a:rPr lang="en-US" i="1" smtClean="0">
                <a:solidFill>
                  <a:schemeClr val="tx1"/>
                </a:solidFill>
              </a:rPr>
              <a:t>"</a:t>
            </a:r>
            <a:r>
              <a:rPr lang="en-US" b="1" i="1" smtClean="0">
                <a:solidFill>
                  <a:schemeClr val="tx1"/>
                </a:solidFill>
              </a:rPr>
              <a:t>Polygon Decomposition</a:t>
            </a:r>
            <a:r>
              <a:rPr lang="en-US" i="1" smtClean="0">
                <a:solidFill>
                  <a:schemeClr val="tx1"/>
                </a:solidFill>
              </a:rPr>
              <a:t>", </a:t>
            </a:r>
            <a:br>
              <a:rPr lang="en-US" i="1" smtClean="0">
                <a:solidFill>
                  <a:schemeClr val="tx1"/>
                </a:solidFill>
              </a:rPr>
            </a:br>
            <a:r>
              <a:rPr lang="en-US" i="1" smtClean="0">
                <a:solidFill>
                  <a:schemeClr val="tx1"/>
                </a:solidFill>
              </a:rPr>
              <a:t>Mark </a:t>
            </a:r>
            <a:r>
              <a:rPr lang="en-US" i="1">
                <a:solidFill>
                  <a:schemeClr val="tx1"/>
                </a:solidFill>
              </a:rPr>
              <a:t>Keil, J</a:t>
            </a:r>
            <a:r>
              <a:rPr lang="en-US" i="1" smtClean="0">
                <a:solidFill>
                  <a:schemeClr val="tx1"/>
                </a:solidFill>
              </a:rPr>
              <a:t>.,  Handbook </a:t>
            </a:r>
            <a:r>
              <a:rPr lang="en-US" i="1">
                <a:solidFill>
                  <a:schemeClr val="tx1"/>
                </a:solidFill>
              </a:rPr>
              <a:t>of Computational </a:t>
            </a:r>
            <a:r>
              <a:rPr lang="en-US" i="1" smtClean="0">
                <a:solidFill>
                  <a:schemeClr val="tx1"/>
                </a:solidFill>
              </a:rPr>
              <a:t>Geometry</a:t>
            </a:r>
            <a:r>
              <a:rPr lang="en-US" i="1">
                <a:solidFill>
                  <a:schemeClr val="tx1"/>
                </a:solidFill>
              </a:rPr>
              <a:t> </a:t>
            </a:r>
            <a:r>
              <a:rPr lang="en-US" i="1" smtClean="0">
                <a:solidFill>
                  <a:schemeClr val="tx1"/>
                </a:solidFill>
              </a:rPr>
              <a:t>(</a:t>
            </a:r>
            <a:r>
              <a:rPr lang="en-US" i="1">
                <a:solidFill>
                  <a:schemeClr val="tx1"/>
                </a:solidFill>
              </a:rPr>
              <a:t>2000</a:t>
            </a:r>
            <a:r>
              <a:rPr lang="en-US" i="1" smtClean="0">
                <a:solidFill>
                  <a:schemeClr val="tx1"/>
                </a:solidFill>
              </a:rPr>
              <a:t>).</a:t>
            </a:r>
            <a:endParaRPr lang="en-US" smtClean="0">
              <a:solidFill>
                <a:schemeClr val="tx1"/>
              </a:solidFill>
            </a:endParaRPr>
          </a:p>
          <a:p>
            <a:pPr marL="114300" indent="0" algn="l" rtl="0">
              <a:buNone/>
            </a:pPr>
            <a:endParaRPr lang="en-US" smtClean="0">
              <a:solidFill>
                <a:schemeClr val="tx1"/>
              </a:solidFill>
            </a:endParaRPr>
          </a:p>
          <a:p>
            <a:pPr marL="114300" indent="0" algn="l" rtl="0">
              <a:buNone/>
            </a:pPr>
            <a:r>
              <a:rPr lang="en-US" sz="3200" smtClean="0">
                <a:solidFill>
                  <a:schemeClr val="tx1"/>
                </a:solidFill>
              </a:rPr>
              <a:t>No attention to </a:t>
            </a:r>
            <a:r>
              <a:rPr lang="en-US" sz="3200" smtClean="0">
                <a:solidFill>
                  <a:srgbClr val="FF0000"/>
                </a:solidFill>
              </a:rPr>
              <a:t>value</a:t>
            </a:r>
            <a:r>
              <a:rPr lang="en-US" sz="3200" smtClean="0"/>
              <a:t> </a:t>
            </a:r>
            <a:r>
              <a:rPr lang="en-US" sz="3200" smtClean="0">
                <a:solidFill>
                  <a:schemeClr val="tx1"/>
                </a:solidFill>
              </a:rPr>
              <a:t>of pieces.</a:t>
            </a:r>
          </a:p>
        </p:txBody>
      </p:sp>
      <p:grpSp>
        <p:nvGrpSpPr>
          <p:cNvPr id="27" name="Group 26"/>
          <p:cNvGrpSpPr/>
          <p:nvPr/>
        </p:nvGrpSpPr>
        <p:grpSpPr>
          <a:xfrm>
            <a:off x="264872" y="2060848"/>
            <a:ext cx="2709600" cy="3384376"/>
            <a:chOff x="264872" y="2060848"/>
            <a:chExt cx="2709600" cy="3384376"/>
          </a:xfrm>
        </p:grpSpPr>
        <p:sp>
          <p:nvSpPr>
            <p:cNvPr id="25" name="Rectangle 24"/>
            <p:cNvSpPr/>
            <p:nvPr/>
          </p:nvSpPr>
          <p:spPr>
            <a:xfrm>
              <a:off x="529584" y="2060848"/>
              <a:ext cx="1296144" cy="1296144"/>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Rectangle 27"/>
            <p:cNvSpPr/>
            <p:nvPr/>
          </p:nvSpPr>
          <p:spPr>
            <a:xfrm>
              <a:off x="701554" y="3356992"/>
              <a:ext cx="918118" cy="864096"/>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Rectangle 28"/>
            <p:cNvSpPr/>
            <p:nvPr/>
          </p:nvSpPr>
          <p:spPr>
            <a:xfrm>
              <a:off x="1619672" y="3789040"/>
              <a:ext cx="1354800" cy="1224136"/>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Rectangle 29"/>
            <p:cNvSpPr/>
            <p:nvPr/>
          </p:nvSpPr>
          <p:spPr>
            <a:xfrm>
              <a:off x="264872" y="4221088"/>
              <a:ext cx="1354800" cy="1224136"/>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custDataLst>
      <p:tags r:id="rId1"/>
    </p:custDataLst>
    <p:extLst>
      <p:ext uri="{BB962C8B-B14F-4D97-AF65-F5344CB8AC3E}">
        <p14:creationId xmlns:p14="http://schemas.microsoft.com/office/powerpoint/2010/main" val="2031615940"/>
      </p:ext>
    </p:extLst>
  </p:cSld>
  <p:clrMapOvr>
    <a:masterClrMapping/>
  </p:clrMapOvr>
  <p:transition spd="slow" advTm="1078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cxnSp>
        <p:nvCxnSpPr>
          <p:cNvPr id="25" name="Straight Connector 24"/>
          <p:cNvCxnSpPr/>
          <p:nvPr/>
        </p:nvCxnSpPr>
        <p:spPr>
          <a:xfrm>
            <a:off x="257175" y="1902619"/>
            <a:ext cx="0" cy="12383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3"/>
          <p:cNvSpPr txBox="1">
            <a:spLocks/>
          </p:cNvSpPr>
          <p:nvPr/>
        </p:nvSpPr>
        <p:spPr bwMode="auto">
          <a:xfrm>
            <a:off x="4521201" y="1985226"/>
            <a:ext cx="4929187"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smtClean="0">
                <a:latin typeface="Century Gothic" pitchFamily="34" charset="0"/>
              </a:rPr>
              <a:t>Total value = </a:t>
            </a:r>
            <a:r>
              <a:rPr lang="en-US" altLang="he-IL" sz="3200" b="1" smtClean="0">
                <a:solidFill>
                  <a:srgbClr val="00B050"/>
                </a:solidFill>
                <a:latin typeface="Times New Roman" pitchFamily="18" charset="0"/>
                <a:cs typeface="Times New Roman" pitchFamily="18" charset="0"/>
              </a:rPr>
              <a:t>2</a:t>
            </a:r>
            <a:r>
              <a:rPr lang="en-US" altLang="he-IL" sz="3200" b="1" i="1" smtClean="0">
                <a:solidFill>
                  <a:srgbClr val="00B050"/>
                </a:solidFill>
                <a:latin typeface="Times New Roman" pitchFamily="18" charset="0"/>
                <a:cs typeface="Times New Roman" pitchFamily="18" charset="0"/>
              </a:rPr>
              <a:t>n</a:t>
            </a:r>
            <a:r>
              <a:rPr lang="en-US" altLang="he-IL" sz="3200" b="1" smtClean="0">
                <a:solidFill>
                  <a:srgbClr val="00B050"/>
                </a:solidFill>
                <a:latin typeface="Times New Roman" pitchFamily="18" charset="0"/>
                <a:cs typeface="Times New Roman" pitchFamily="18" charset="0"/>
              </a:rPr>
              <a:t>-2+</a:t>
            </a:r>
            <a:r>
              <a:rPr lang="en-US" altLang="he-IL" sz="3200" b="1" i="1" cap="none" smtClean="0">
                <a:solidFill>
                  <a:srgbClr val="00B050"/>
                </a:solidFill>
                <a:latin typeface="Times New Roman" pitchFamily="18" charset="0"/>
                <a:cs typeface="Times New Roman" pitchFamily="18" charset="0"/>
              </a:rPr>
              <a:t>k</a:t>
            </a:r>
            <a:endParaRPr lang="en-US" altLang="he-IL" sz="3200" b="1" smtClean="0">
              <a:latin typeface="Century Gothic" pitchFamily="34" charset="0"/>
            </a:endParaRPr>
          </a:p>
          <a:p>
            <a:pPr algn="l" defTabSz="914400" rtl="0" eaLnBrk="1" hangingPunct="1">
              <a:lnSpc>
                <a:spcPct val="100000"/>
              </a:lnSpc>
              <a:buSzTx/>
            </a:pPr>
            <a:r>
              <a:rPr lang="en-US" altLang="he-IL" sz="3200" smtClean="0">
                <a:latin typeface="Century Gothic" pitchFamily="34" charset="0"/>
              </a:rPr>
              <a:t>Each person marks square with value </a:t>
            </a:r>
            <a:r>
              <a:rPr lang="en-US" altLang="he-IL" sz="3200" smtClean="0">
                <a:solidFill>
                  <a:srgbClr val="00B050"/>
                </a:solidFill>
                <a:latin typeface="Century Gothic" pitchFamily="34" charset="0"/>
              </a:rPr>
              <a:t>1</a:t>
            </a:r>
            <a:r>
              <a:rPr lang="en-US" altLang="he-IL" sz="3200" smtClean="0">
                <a:latin typeface="Century Gothic" pitchFamily="34" charset="0"/>
              </a:rPr>
              <a:t> </a:t>
            </a:r>
            <a:br>
              <a:rPr lang="en-US" altLang="he-IL" sz="3200" smtClean="0">
                <a:latin typeface="Century Gothic" pitchFamily="34" charset="0"/>
              </a:rPr>
            </a:br>
            <a:r>
              <a:rPr lang="en-US" altLang="he-IL" sz="3200" smtClean="0">
                <a:latin typeface="Century Gothic" pitchFamily="34" charset="0"/>
              </a:rPr>
              <a:t>in every corner.</a:t>
            </a:r>
          </a:p>
          <a:p>
            <a:pPr algn="l" defTabSz="914400" rtl="0" eaLnBrk="1" hangingPunct="1">
              <a:lnSpc>
                <a:spcPct val="100000"/>
              </a:lnSpc>
              <a:buSzTx/>
            </a:pPr>
            <a:r>
              <a:rPr lang="en-US" altLang="he-IL" sz="3200" smtClean="0">
                <a:latin typeface="Century Gothic" pitchFamily="34" charset="0"/>
              </a:rPr>
              <a:t>Keep smallest square in each corner.</a:t>
            </a:r>
            <a:endParaRPr lang="en-US" altLang="he-IL" sz="3200">
              <a:latin typeface="Century Gothic" pitchFamily="34" charset="0"/>
            </a:endParaRPr>
          </a:p>
        </p:txBody>
      </p:sp>
      <p:sp>
        <p:nvSpPr>
          <p:cNvPr id="24" name="Rectangle 23"/>
          <p:cNvSpPr/>
          <p:nvPr/>
        </p:nvSpPr>
        <p:spPr>
          <a:xfrm>
            <a:off x="348509" y="2203549"/>
            <a:ext cx="928687" cy="850057"/>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Rectangle 30"/>
          <p:cNvSpPr/>
          <p:nvPr/>
        </p:nvSpPr>
        <p:spPr>
          <a:xfrm>
            <a:off x="305646" y="1412776"/>
            <a:ext cx="1674066" cy="1711522"/>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6" name="Rectangle 35"/>
          <p:cNvSpPr/>
          <p:nvPr/>
        </p:nvSpPr>
        <p:spPr>
          <a:xfrm>
            <a:off x="2681004" y="5083867"/>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Rectangle 36"/>
          <p:cNvSpPr/>
          <p:nvPr/>
        </p:nvSpPr>
        <p:spPr>
          <a:xfrm>
            <a:off x="2700612" y="5289533"/>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8" name="Rectangle 37"/>
          <p:cNvSpPr/>
          <p:nvPr/>
        </p:nvSpPr>
        <p:spPr>
          <a:xfrm>
            <a:off x="1783656" y="3043166"/>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9" name="Rectangle 38"/>
          <p:cNvSpPr/>
          <p:nvPr/>
        </p:nvSpPr>
        <p:spPr>
          <a:xfrm>
            <a:off x="1813223" y="3263139"/>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Rectangle 39"/>
          <p:cNvSpPr/>
          <p:nvPr/>
        </p:nvSpPr>
        <p:spPr>
          <a:xfrm>
            <a:off x="2212429" y="4588018"/>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1" name="Rectangle 40"/>
          <p:cNvSpPr/>
          <p:nvPr/>
        </p:nvSpPr>
        <p:spPr>
          <a:xfrm>
            <a:off x="2241996" y="4359733"/>
            <a:ext cx="1223641" cy="1196008"/>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extLst>
      <p:ext uri="{BB962C8B-B14F-4D97-AF65-F5344CB8AC3E}">
        <p14:creationId xmlns:p14="http://schemas.microsoft.com/office/powerpoint/2010/main" val="256407479"/>
      </p:ext>
    </p:extLst>
  </p:cSld>
  <p:clrMapOvr>
    <a:masterClrMapping/>
  </p:clrMapOvr>
  <p:transition spd="slow" advTm="69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par>
                                <p:cTn id="15" presetID="10" presetClass="exit" presetSubtype="0" fill="hold" grpId="0" nodeType="withEffect">
                                  <p:stCondLst>
                                    <p:cond delay="0"/>
                                  </p:stCondLst>
                                  <p:childTnLst>
                                    <p:animEffect transition="out" filter="fade">
                                      <p:cBhvr>
                                        <p:cTn id="16" dur="500"/>
                                        <p:tgtEl>
                                          <p:spTgt spid="36"/>
                                        </p:tgtEl>
                                      </p:cBhvr>
                                    </p:animEffect>
                                    <p:set>
                                      <p:cBhvr>
                                        <p:cTn id="17" dur="1" fill="hold">
                                          <p:stCondLst>
                                            <p:cond delay="499"/>
                                          </p:stCondLst>
                                        </p:cTn>
                                        <p:tgtEl>
                                          <p:spTgt spid="36"/>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41"/>
                                        </p:tgtEl>
                                      </p:cBhvr>
                                    </p:animEffect>
                                    <p:set>
                                      <p:cBhvr>
                                        <p:cTn id="20" dur="1" fill="hold">
                                          <p:stCondLst>
                                            <p:cond delay="499"/>
                                          </p:stCondLst>
                                        </p:cTn>
                                        <p:tgtEl>
                                          <p:spTgt spid="41"/>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8"/>
                                        </p:tgtEl>
                                      </p:cBhvr>
                                    </p:animEffect>
                                    <p:set>
                                      <p:cBhvr>
                                        <p:cTn id="23" dur="1" fill="hold">
                                          <p:stCondLst>
                                            <p:cond delay="499"/>
                                          </p:stCondLst>
                                        </p:cTn>
                                        <p:tgtEl>
                                          <p:spTgt spid="38"/>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31"/>
                                        </p:tgtEl>
                                      </p:cBhvr>
                                    </p:animEffect>
                                    <p:set>
                                      <p:cBhvr>
                                        <p:cTn id="26"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P spid="31" grpId="0" animBg="1"/>
      <p:bldP spid="36" grpId="0" animBg="1"/>
      <p:bldP spid="38"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cxnSp>
        <p:nvCxnSpPr>
          <p:cNvPr id="25" name="Straight Connector 24"/>
          <p:cNvCxnSpPr/>
          <p:nvPr/>
        </p:nvCxnSpPr>
        <p:spPr>
          <a:xfrm>
            <a:off x="257175" y="1902619"/>
            <a:ext cx="0" cy="12383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3"/>
          <p:cNvSpPr txBox="1">
            <a:spLocks/>
          </p:cNvSpPr>
          <p:nvPr/>
        </p:nvSpPr>
        <p:spPr bwMode="auto">
          <a:xfrm>
            <a:off x="4521201" y="1985226"/>
            <a:ext cx="4929187"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smtClean="0">
                <a:latin typeface="Century Gothic" pitchFamily="34" charset="0"/>
              </a:rPr>
              <a:t>Total value = </a:t>
            </a:r>
            <a:r>
              <a:rPr lang="en-US" altLang="he-IL" sz="3200" b="1" smtClean="0">
                <a:solidFill>
                  <a:srgbClr val="00B050"/>
                </a:solidFill>
                <a:latin typeface="Times New Roman" pitchFamily="18" charset="0"/>
                <a:cs typeface="Times New Roman" pitchFamily="18" charset="0"/>
              </a:rPr>
              <a:t>2</a:t>
            </a:r>
            <a:r>
              <a:rPr lang="en-US" altLang="he-IL" sz="3200" b="1" i="1" smtClean="0">
                <a:solidFill>
                  <a:srgbClr val="00B050"/>
                </a:solidFill>
                <a:latin typeface="Times New Roman" pitchFamily="18" charset="0"/>
                <a:cs typeface="Times New Roman" pitchFamily="18" charset="0"/>
              </a:rPr>
              <a:t>n</a:t>
            </a:r>
            <a:r>
              <a:rPr lang="en-US" altLang="he-IL" sz="3200" b="1" smtClean="0">
                <a:solidFill>
                  <a:srgbClr val="00B050"/>
                </a:solidFill>
                <a:latin typeface="Times New Roman" pitchFamily="18" charset="0"/>
                <a:cs typeface="Times New Roman" pitchFamily="18" charset="0"/>
              </a:rPr>
              <a:t>-2+</a:t>
            </a:r>
            <a:r>
              <a:rPr lang="en-US" altLang="he-IL" sz="3200" b="1" i="1" cap="none" smtClean="0">
                <a:solidFill>
                  <a:srgbClr val="00B050"/>
                </a:solidFill>
                <a:latin typeface="Times New Roman" pitchFamily="18" charset="0"/>
                <a:cs typeface="Times New Roman" pitchFamily="18" charset="0"/>
              </a:rPr>
              <a:t>k</a:t>
            </a:r>
          </a:p>
          <a:p>
            <a:pPr algn="l" defTabSz="914400" rtl="0" eaLnBrk="1" hangingPunct="1">
              <a:lnSpc>
                <a:spcPct val="100000"/>
              </a:lnSpc>
              <a:buSzTx/>
            </a:pPr>
            <a:r>
              <a:rPr lang="en-US" altLang="he-IL" sz="3200" b="1" smtClean="0">
                <a:latin typeface="Century Gothic" pitchFamily="34" charset="0"/>
              </a:rPr>
              <a:t>Easy case</a:t>
            </a:r>
            <a:r>
              <a:rPr lang="en-US" altLang="he-IL" sz="3200" smtClean="0">
                <a:latin typeface="Century Gothic" pitchFamily="34" charset="0"/>
              </a:rPr>
              <a:t>: Some square </a:t>
            </a:r>
            <a:r>
              <a:rPr lang="en-US" altLang="he-IL" sz="3200" b="1" smtClean="0">
                <a:latin typeface="Century Gothic" pitchFamily="34" charset="0"/>
              </a:rPr>
              <a:t>≤</a:t>
            </a:r>
            <a:r>
              <a:rPr lang="en-US" altLang="he-IL" sz="3200" smtClean="0">
                <a:latin typeface="Century Gothic" pitchFamily="34" charset="0"/>
              </a:rPr>
              <a:t> corner: </a:t>
            </a:r>
          </a:p>
          <a:p>
            <a:pPr algn="l" defTabSz="914400" rtl="0" eaLnBrk="1" hangingPunct="1">
              <a:lnSpc>
                <a:spcPct val="100000"/>
              </a:lnSpc>
              <a:buSzTx/>
            </a:pPr>
            <a:r>
              <a:rPr lang="en-US" altLang="he-IL" sz="3200" smtClean="0">
                <a:latin typeface="Century Gothic" pitchFamily="34" charset="0"/>
              </a:rPr>
              <a:t>Allocate 1 of them.</a:t>
            </a:r>
          </a:p>
          <a:p>
            <a:pPr algn="l" defTabSz="914400" rtl="0" eaLnBrk="1" hangingPunct="1">
              <a:lnSpc>
                <a:spcPct val="100000"/>
              </a:lnSpc>
              <a:buSzTx/>
            </a:pPr>
            <a:r>
              <a:rPr lang="en-US" altLang="he-IL" sz="3200" smtClean="0">
                <a:latin typeface="Century Gothic" pitchFamily="34" charset="0"/>
              </a:rPr>
              <a:t>Recurse with:</a:t>
            </a:r>
          </a:p>
          <a:p>
            <a:pPr lvl="1" algn="l" defTabSz="914400" rtl="0" eaLnBrk="1" hangingPunct="1">
              <a:lnSpc>
                <a:spcPct val="100000"/>
              </a:lnSpc>
              <a:buSzTx/>
            </a:pPr>
            <a:r>
              <a:rPr lang="el-GR" altLang="he-IL" sz="2800" b="1" smtClean="0">
                <a:solidFill>
                  <a:srgbClr val="00B050"/>
                </a:solidFill>
                <a:latin typeface="Times New Roman" pitchFamily="18" charset="0"/>
                <a:cs typeface="Times New Roman" pitchFamily="18" charset="0"/>
              </a:rPr>
              <a:t>Δ</a:t>
            </a:r>
            <a:r>
              <a:rPr lang="en-US" altLang="he-IL" sz="2800" b="1" i="1" smtClean="0">
                <a:solidFill>
                  <a:srgbClr val="00B050"/>
                </a:solidFill>
                <a:latin typeface="Times New Roman" pitchFamily="18" charset="0"/>
                <a:cs typeface="Times New Roman" pitchFamily="18" charset="0"/>
              </a:rPr>
              <a:t>n   </a:t>
            </a:r>
            <a:r>
              <a:rPr lang="en-US" altLang="he-IL" sz="2800" b="1" smtClean="0">
                <a:solidFill>
                  <a:srgbClr val="00B050"/>
                </a:solidFill>
                <a:latin typeface="Times New Roman" pitchFamily="18" charset="0"/>
                <a:cs typeface="Times New Roman" pitchFamily="18" charset="0"/>
              </a:rPr>
              <a:t>= -1</a:t>
            </a:r>
          </a:p>
          <a:p>
            <a:pPr lvl="1" algn="l" defTabSz="914400" rtl="0" eaLnBrk="1" hangingPunct="1">
              <a:lnSpc>
                <a:spcPct val="100000"/>
              </a:lnSpc>
              <a:buSzTx/>
            </a:pPr>
            <a:r>
              <a:rPr lang="el-GR" altLang="he-IL" sz="2800" b="1" smtClean="0">
                <a:solidFill>
                  <a:srgbClr val="00B050"/>
                </a:solidFill>
                <a:latin typeface="Times New Roman" pitchFamily="18" charset="0"/>
                <a:cs typeface="Times New Roman" pitchFamily="18" charset="0"/>
              </a:rPr>
              <a:t>Δ</a:t>
            </a:r>
            <a:r>
              <a:rPr lang="en-US" altLang="he-IL" sz="2800" b="1" i="1" smtClean="0">
                <a:solidFill>
                  <a:srgbClr val="00B050"/>
                </a:solidFill>
                <a:latin typeface="Times New Roman" pitchFamily="18" charset="0"/>
                <a:cs typeface="Times New Roman" pitchFamily="18" charset="0"/>
              </a:rPr>
              <a:t>k   </a:t>
            </a:r>
            <a:r>
              <a:rPr lang="en-US" altLang="he-IL" sz="2800" b="1" smtClean="0">
                <a:solidFill>
                  <a:srgbClr val="00B050"/>
                </a:solidFill>
                <a:latin typeface="Times New Roman" pitchFamily="18" charset="0"/>
                <a:cs typeface="Times New Roman" pitchFamily="18" charset="0"/>
              </a:rPr>
              <a:t>= +1</a:t>
            </a:r>
          </a:p>
          <a:p>
            <a:pPr lvl="1" algn="l" defTabSz="914400" rtl="0" eaLnBrk="1" hangingPunct="1">
              <a:lnSpc>
                <a:spcPct val="100000"/>
              </a:lnSpc>
              <a:buSzTx/>
            </a:pPr>
            <a:r>
              <a:rPr lang="el-GR" altLang="he-IL" sz="2800" b="1" smtClean="0">
                <a:solidFill>
                  <a:srgbClr val="00B050"/>
                </a:solidFill>
                <a:latin typeface="Times New Roman" pitchFamily="18" charset="0"/>
                <a:cs typeface="Times New Roman" pitchFamily="18" charset="0"/>
              </a:rPr>
              <a:t>Δ</a:t>
            </a:r>
            <a:r>
              <a:rPr lang="en-US" altLang="he-IL" sz="2800" b="1" i="1" smtClean="0">
                <a:solidFill>
                  <a:srgbClr val="00B050"/>
                </a:solidFill>
                <a:latin typeface="Times New Roman" pitchFamily="18" charset="0"/>
                <a:cs typeface="Times New Roman" pitchFamily="18" charset="0"/>
              </a:rPr>
              <a:t>V</a:t>
            </a:r>
            <a:r>
              <a:rPr lang="en-US" altLang="he-IL" sz="2800" b="1" smtClean="0">
                <a:solidFill>
                  <a:srgbClr val="00B050"/>
                </a:solidFill>
                <a:latin typeface="Times New Roman" pitchFamily="18" charset="0"/>
                <a:cs typeface="Times New Roman" pitchFamily="18" charset="0"/>
              </a:rPr>
              <a:t>  ≥  -1</a:t>
            </a:r>
            <a:endParaRPr lang="en-US" altLang="he-IL" sz="3200" smtClean="0">
              <a:latin typeface="Century Gothic" pitchFamily="34" charset="0"/>
            </a:endParaRPr>
          </a:p>
        </p:txBody>
      </p:sp>
      <p:sp>
        <p:nvSpPr>
          <p:cNvPr id="24" name="Rectangle 23"/>
          <p:cNvSpPr/>
          <p:nvPr/>
        </p:nvSpPr>
        <p:spPr>
          <a:xfrm>
            <a:off x="348509" y="2203549"/>
            <a:ext cx="928687" cy="850057"/>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Rectangle 36"/>
          <p:cNvSpPr/>
          <p:nvPr/>
        </p:nvSpPr>
        <p:spPr>
          <a:xfrm>
            <a:off x="2700612" y="5289533"/>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9" name="Rectangle 38"/>
          <p:cNvSpPr/>
          <p:nvPr/>
        </p:nvSpPr>
        <p:spPr>
          <a:xfrm>
            <a:off x="1813223" y="3263139"/>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Rectangle 39"/>
          <p:cNvSpPr/>
          <p:nvPr/>
        </p:nvSpPr>
        <p:spPr>
          <a:xfrm>
            <a:off x="2212429" y="4588018"/>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extLst>
      <p:ext uri="{BB962C8B-B14F-4D97-AF65-F5344CB8AC3E}">
        <p14:creationId xmlns:p14="http://schemas.microsoft.com/office/powerpoint/2010/main" val="1565991504"/>
      </p:ext>
    </p:extLst>
  </p:cSld>
  <p:clrMapOvr>
    <a:masterClrMapping/>
  </p:clrMapOvr>
  <p:transition spd="slow" advTm="69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4"/>
                                        </p:tgtEl>
                                        <p:attrNameLst>
                                          <p:attrName>r</p:attrName>
                                        </p:attrNameLst>
                                      </p:cBhvr>
                                    </p:animRot>
                                    <p:animRot by="-240000">
                                      <p:cBhvr>
                                        <p:cTn id="7" dur="200" fill="hold">
                                          <p:stCondLst>
                                            <p:cond delay="200"/>
                                          </p:stCondLst>
                                        </p:cTn>
                                        <p:tgtEl>
                                          <p:spTgt spid="24"/>
                                        </p:tgtEl>
                                        <p:attrNameLst>
                                          <p:attrName>r</p:attrName>
                                        </p:attrNameLst>
                                      </p:cBhvr>
                                    </p:animRot>
                                    <p:animRot by="240000">
                                      <p:cBhvr>
                                        <p:cTn id="8" dur="200" fill="hold">
                                          <p:stCondLst>
                                            <p:cond delay="400"/>
                                          </p:stCondLst>
                                        </p:cTn>
                                        <p:tgtEl>
                                          <p:spTgt spid="24"/>
                                        </p:tgtEl>
                                        <p:attrNameLst>
                                          <p:attrName>r</p:attrName>
                                        </p:attrNameLst>
                                      </p:cBhvr>
                                    </p:animRot>
                                    <p:animRot by="-240000">
                                      <p:cBhvr>
                                        <p:cTn id="9" dur="200" fill="hold">
                                          <p:stCondLst>
                                            <p:cond delay="600"/>
                                          </p:stCondLst>
                                        </p:cTn>
                                        <p:tgtEl>
                                          <p:spTgt spid="24"/>
                                        </p:tgtEl>
                                        <p:attrNameLst>
                                          <p:attrName>r</p:attrName>
                                        </p:attrNameLst>
                                      </p:cBhvr>
                                    </p:animRot>
                                    <p:animRot by="120000">
                                      <p:cBhvr>
                                        <p:cTn id="10" dur="200" fill="hold">
                                          <p:stCondLst>
                                            <p:cond delay="800"/>
                                          </p:stCondLst>
                                        </p:cTn>
                                        <p:tgtEl>
                                          <p:spTgt spid="24"/>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childTnLst>
                                </p:cTn>
                              </p:par>
                              <p:par>
                                <p:cTn id="17" presetID="10" presetClass="exit" presetSubtype="0" fill="hold" grpId="0"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0"/>
                                        </p:tgtEl>
                                      </p:cBhvr>
                                    </p:animEffect>
                                    <p:set>
                                      <p:cBhvr>
                                        <p:cTn id="22" dur="1" fill="hold">
                                          <p:stCondLst>
                                            <p:cond delay="499"/>
                                          </p:stCondLst>
                                        </p:cTn>
                                        <p:tgtEl>
                                          <p:spTgt spid="4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7"/>
                                        </p:tgtEl>
                                      </p:cBhvr>
                                    </p:animEffect>
                                    <p:set>
                                      <p:cBhvr>
                                        <p:cTn id="25" dur="1" fill="hold">
                                          <p:stCondLst>
                                            <p:cond delay="499"/>
                                          </p:stCondLst>
                                        </p:cTn>
                                        <p:tgtEl>
                                          <p:spTgt spid="3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P spid="39"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cxnSp>
        <p:nvCxnSpPr>
          <p:cNvPr id="25" name="Straight Connector 24"/>
          <p:cNvCxnSpPr/>
          <p:nvPr/>
        </p:nvCxnSpPr>
        <p:spPr>
          <a:xfrm>
            <a:off x="257175" y="908720"/>
            <a:ext cx="0" cy="22322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3"/>
          <p:cNvSpPr txBox="1">
            <a:spLocks/>
          </p:cNvSpPr>
          <p:nvPr/>
        </p:nvSpPr>
        <p:spPr bwMode="auto">
          <a:xfrm>
            <a:off x="4521201" y="1985226"/>
            <a:ext cx="4929187" cy="497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dirty="0" smtClean="0">
                <a:latin typeface="Century Gothic" pitchFamily="34" charset="0"/>
              </a:rPr>
              <a:t>Total value = </a:t>
            </a:r>
            <a:r>
              <a:rPr lang="en-US" altLang="he-IL" sz="3200" b="1" dirty="0" smtClean="0">
                <a:solidFill>
                  <a:srgbClr val="00B050"/>
                </a:solidFill>
                <a:latin typeface="Times New Roman" pitchFamily="18" charset="0"/>
                <a:cs typeface="Times New Roman" pitchFamily="18" charset="0"/>
              </a:rPr>
              <a:t>2</a:t>
            </a:r>
            <a:r>
              <a:rPr lang="en-US" altLang="he-IL" sz="3200" b="1" i="1" dirty="0" smtClean="0">
                <a:solidFill>
                  <a:srgbClr val="00B050"/>
                </a:solidFill>
                <a:latin typeface="Times New Roman" pitchFamily="18" charset="0"/>
                <a:cs typeface="Times New Roman" pitchFamily="18" charset="0"/>
              </a:rPr>
              <a:t>n</a:t>
            </a:r>
            <a:r>
              <a:rPr lang="en-US" altLang="he-IL" sz="3200" b="1" dirty="0" smtClean="0">
                <a:solidFill>
                  <a:srgbClr val="00B050"/>
                </a:solidFill>
                <a:latin typeface="Times New Roman" pitchFamily="18" charset="0"/>
                <a:cs typeface="Times New Roman" pitchFamily="18" charset="0"/>
              </a:rPr>
              <a:t>-2+</a:t>
            </a:r>
            <a:r>
              <a:rPr lang="en-US" altLang="he-IL" sz="3200" b="1" i="1" cap="none" dirty="0" smtClean="0">
                <a:solidFill>
                  <a:srgbClr val="00B050"/>
                </a:solidFill>
                <a:latin typeface="Times New Roman" pitchFamily="18" charset="0"/>
                <a:cs typeface="Times New Roman" pitchFamily="18" charset="0"/>
              </a:rPr>
              <a:t>k</a:t>
            </a:r>
          </a:p>
          <a:p>
            <a:pPr algn="l" defTabSz="914400" rtl="0" eaLnBrk="1" hangingPunct="1">
              <a:lnSpc>
                <a:spcPct val="100000"/>
              </a:lnSpc>
              <a:buSzTx/>
            </a:pPr>
            <a:r>
              <a:rPr lang="en-US" altLang="he-IL" sz="3200" b="1" dirty="0" smtClean="0">
                <a:latin typeface="Century Gothic" pitchFamily="34" charset="0"/>
              </a:rPr>
              <a:t>Hard case</a:t>
            </a:r>
            <a:r>
              <a:rPr lang="en-US" altLang="he-IL" sz="3200" dirty="0" smtClean="0">
                <a:latin typeface="Century Gothic" pitchFamily="34" charset="0"/>
              </a:rPr>
              <a:t>: </a:t>
            </a:r>
            <a:br>
              <a:rPr lang="en-US" altLang="he-IL" sz="3200" dirty="0" smtClean="0">
                <a:latin typeface="Century Gothic" pitchFamily="34" charset="0"/>
              </a:rPr>
            </a:br>
            <a:r>
              <a:rPr lang="en-US" altLang="he-IL" sz="3200" dirty="0" smtClean="0">
                <a:latin typeface="Century Gothic" pitchFamily="34" charset="0"/>
              </a:rPr>
              <a:t>All squares </a:t>
            </a:r>
            <a:r>
              <a:rPr lang="en-US" altLang="he-IL" sz="3200" b="1" dirty="0" smtClean="0">
                <a:latin typeface="Century Gothic" pitchFamily="34" charset="0"/>
              </a:rPr>
              <a:t>&gt;</a:t>
            </a:r>
            <a:r>
              <a:rPr lang="en-US" altLang="he-IL" sz="3200" dirty="0" smtClean="0">
                <a:latin typeface="Century Gothic" pitchFamily="34" charset="0"/>
              </a:rPr>
              <a:t> corner:</a:t>
            </a:r>
          </a:p>
          <a:p>
            <a:pPr algn="l" defTabSz="914400" rtl="0" eaLnBrk="1" hangingPunct="1">
              <a:lnSpc>
                <a:spcPct val="100000"/>
              </a:lnSpc>
              <a:buSzTx/>
            </a:pPr>
            <a:r>
              <a:rPr lang="en-US" altLang="he-IL" sz="3200" dirty="0" smtClean="0">
                <a:latin typeface="Century Gothic" pitchFamily="34" charset="0"/>
              </a:rPr>
              <a:t>Shadows appear!</a:t>
            </a:r>
          </a:p>
          <a:p>
            <a:pPr algn="l" defTabSz="914400" rtl="0" eaLnBrk="1" hangingPunct="1">
              <a:lnSpc>
                <a:spcPct val="100000"/>
              </a:lnSpc>
              <a:buSzTx/>
            </a:pPr>
            <a:r>
              <a:rPr lang="en-US" altLang="he-IL" sz="3200" b="1" dirty="0" smtClean="0">
                <a:latin typeface="Century Gothic" pitchFamily="34" charset="0"/>
              </a:rPr>
              <a:t>Lemma</a:t>
            </a:r>
            <a:r>
              <a:rPr lang="en-US" altLang="he-IL" sz="3200" dirty="0" smtClean="0">
                <a:latin typeface="Century Gothic" pitchFamily="34" charset="0"/>
              </a:rPr>
              <a:t>: There is a square with shadow </a:t>
            </a:r>
            <a:br>
              <a:rPr lang="en-US" altLang="he-IL" sz="3200" dirty="0" smtClean="0">
                <a:latin typeface="Century Gothic" pitchFamily="34" charset="0"/>
              </a:rPr>
            </a:br>
            <a:r>
              <a:rPr lang="en-US" altLang="he-IL" sz="3200" b="1" dirty="0" smtClean="0">
                <a:latin typeface="Century Gothic" pitchFamily="34" charset="0"/>
              </a:rPr>
              <a:t>≤ </a:t>
            </a:r>
            <a:r>
              <a:rPr lang="en-US" altLang="he-IL" sz="3200" dirty="0" smtClean="0">
                <a:latin typeface="Century Gothic" pitchFamily="34" charset="0"/>
              </a:rPr>
              <a:t>other squares.</a:t>
            </a:r>
          </a:p>
          <a:p>
            <a:pPr algn="l" defTabSz="914400" rtl="0" eaLnBrk="1" hangingPunct="1">
              <a:lnSpc>
                <a:spcPct val="100000"/>
              </a:lnSpc>
              <a:buSzTx/>
            </a:pPr>
            <a:r>
              <a:rPr lang="en-US" altLang="he-IL" sz="3200" dirty="0" smtClean="0">
                <a:latin typeface="Century Gothic" pitchFamily="34" charset="0"/>
              </a:rPr>
              <a:t>Allocate 1 of them &amp; </a:t>
            </a:r>
            <a:r>
              <a:rPr lang="en-US" altLang="he-IL" sz="3200" dirty="0" err="1" smtClean="0">
                <a:latin typeface="Century Gothic" pitchFamily="34" charset="0"/>
              </a:rPr>
              <a:t>Recurse</a:t>
            </a:r>
            <a:r>
              <a:rPr lang="en-US" altLang="he-IL" sz="3200">
                <a:latin typeface="Century Gothic" pitchFamily="34" charset="0"/>
              </a:rPr>
              <a:t>.</a:t>
            </a:r>
            <a:endParaRPr lang="en-US" altLang="he-IL" sz="3200" smtClean="0">
              <a:latin typeface="Century Gothic" pitchFamily="34" charset="0"/>
            </a:endParaRPr>
          </a:p>
        </p:txBody>
      </p:sp>
      <p:sp>
        <p:nvSpPr>
          <p:cNvPr id="24" name="Rectangle 23"/>
          <p:cNvSpPr/>
          <p:nvPr/>
        </p:nvSpPr>
        <p:spPr>
          <a:xfrm>
            <a:off x="348509" y="1340768"/>
            <a:ext cx="1775219" cy="1712839"/>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Rectangle 36"/>
          <p:cNvSpPr/>
          <p:nvPr/>
        </p:nvSpPr>
        <p:spPr>
          <a:xfrm>
            <a:off x="2700612" y="5289533"/>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Rectangle 39"/>
          <p:cNvSpPr/>
          <p:nvPr/>
        </p:nvSpPr>
        <p:spPr>
          <a:xfrm>
            <a:off x="2212429" y="4588018"/>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Rectangle 30"/>
          <p:cNvSpPr/>
          <p:nvPr/>
        </p:nvSpPr>
        <p:spPr>
          <a:xfrm>
            <a:off x="1813223" y="2852937"/>
            <a:ext cx="1160226" cy="1157952"/>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 name="Rectangle 2"/>
          <p:cNvSpPr/>
          <p:nvPr/>
        </p:nvSpPr>
        <p:spPr>
          <a:xfrm>
            <a:off x="1798255" y="3053607"/>
            <a:ext cx="362914" cy="957281"/>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Rectangle 31"/>
          <p:cNvSpPr/>
          <p:nvPr/>
        </p:nvSpPr>
        <p:spPr>
          <a:xfrm>
            <a:off x="2662908" y="5535848"/>
            <a:ext cx="621082" cy="485536"/>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p:cNvSpPr/>
          <p:nvPr/>
        </p:nvSpPr>
        <p:spPr>
          <a:xfrm>
            <a:off x="2217203" y="3990975"/>
            <a:ext cx="729716" cy="1608145"/>
          </a:xfrm>
          <a:prstGeom prst="rect">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Rectangle 33"/>
          <p:cNvSpPr/>
          <p:nvPr/>
        </p:nvSpPr>
        <p:spPr>
          <a:xfrm>
            <a:off x="2243734" y="5289533"/>
            <a:ext cx="437929" cy="246314"/>
          </a:xfrm>
          <a:prstGeom prst="rect">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Rectangle 34"/>
          <p:cNvSpPr/>
          <p:nvPr/>
        </p:nvSpPr>
        <p:spPr>
          <a:xfrm>
            <a:off x="263524" y="2852937"/>
            <a:ext cx="1549699" cy="288031"/>
          </a:xfrm>
          <a:prstGeom prst="rect">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6" name="Rectangle 35"/>
          <p:cNvSpPr/>
          <p:nvPr/>
        </p:nvSpPr>
        <p:spPr>
          <a:xfrm>
            <a:off x="2627784" y="5548534"/>
            <a:ext cx="338970" cy="530798"/>
          </a:xfrm>
          <a:prstGeom prst="rect">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ustDataLst>
      <p:tags r:id="rId1"/>
    </p:custDataLst>
    <p:extLst>
      <p:ext uri="{BB962C8B-B14F-4D97-AF65-F5344CB8AC3E}">
        <p14:creationId xmlns:p14="http://schemas.microsoft.com/office/powerpoint/2010/main" val="1786630417"/>
      </p:ext>
    </p:extLst>
  </p:cSld>
  <p:clrMapOvr>
    <a:masterClrMapping/>
  </p:clrMapOvr>
  <p:transition spd="slow" advTm="69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grpId="0" nodeType="clickEffect">
                                  <p:stCondLst>
                                    <p:cond delay="0"/>
                                  </p:stCondLst>
                                  <p:childTnLst>
                                    <p:animRot by="120000">
                                      <p:cBhvr>
                                        <p:cTn id="34" dur="100" fill="hold">
                                          <p:stCondLst>
                                            <p:cond delay="0"/>
                                          </p:stCondLst>
                                        </p:cTn>
                                        <p:tgtEl>
                                          <p:spTgt spid="40"/>
                                        </p:tgtEl>
                                        <p:attrNameLst>
                                          <p:attrName>r</p:attrName>
                                        </p:attrNameLst>
                                      </p:cBhvr>
                                    </p:animRot>
                                    <p:animRot by="-240000">
                                      <p:cBhvr>
                                        <p:cTn id="35" dur="200" fill="hold">
                                          <p:stCondLst>
                                            <p:cond delay="200"/>
                                          </p:stCondLst>
                                        </p:cTn>
                                        <p:tgtEl>
                                          <p:spTgt spid="40"/>
                                        </p:tgtEl>
                                        <p:attrNameLst>
                                          <p:attrName>r</p:attrName>
                                        </p:attrNameLst>
                                      </p:cBhvr>
                                    </p:animRot>
                                    <p:animRot by="240000">
                                      <p:cBhvr>
                                        <p:cTn id="36" dur="200" fill="hold">
                                          <p:stCondLst>
                                            <p:cond delay="400"/>
                                          </p:stCondLst>
                                        </p:cTn>
                                        <p:tgtEl>
                                          <p:spTgt spid="40"/>
                                        </p:tgtEl>
                                        <p:attrNameLst>
                                          <p:attrName>r</p:attrName>
                                        </p:attrNameLst>
                                      </p:cBhvr>
                                    </p:animRot>
                                    <p:animRot by="-240000">
                                      <p:cBhvr>
                                        <p:cTn id="37" dur="200" fill="hold">
                                          <p:stCondLst>
                                            <p:cond delay="600"/>
                                          </p:stCondLst>
                                        </p:cTn>
                                        <p:tgtEl>
                                          <p:spTgt spid="40"/>
                                        </p:tgtEl>
                                        <p:attrNameLst>
                                          <p:attrName>r</p:attrName>
                                        </p:attrNameLst>
                                      </p:cBhvr>
                                    </p:animRot>
                                    <p:animRot by="120000">
                                      <p:cBhvr>
                                        <p:cTn id="38" dur="200" fill="hold">
                                          <p:stCondLst>
                                            <p:cond delay="800"/>
                                          </p:stCondLst>
                                        </p:cTn>
                                        <p:tgtEl>
                                          <p:spTgt spid="40"/>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xEl>
                                              <p:pRg st="4" end="4"/>
                                            </p:txEl>
                                          </p:spTgt>
                                        </p:tgtEl>
                                        <p:attrNameLst>
                                          <p:attrName>style.visibility</p:attrName>
                                        </p:attrNameLst>
                                      </p:cBhvr>
                                      <p:to>
                                        <p:strVal val="visible"/>
                                      </p:to>
                                    </p:set>
                                  </p:childTnLst>
                                </p:cTn>
                              </p:par>
                              <p:par>
                                <p:cTn id="43" presetID="10" presetClass="exit" presetSubtype="0" fill="hold" grpId="0" nodeType="withEffect">
                                  <p:stCondLst>
                                    <p:cond delay="0"/>
                                  </p:stCondLst>
                                  <p:childTnLst>
                                    <p:animEffect transition="out" filter="fade">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36"/>
                                        </p:tgtEl>
                                      </p:cBhvr>
                                    </p:animEffect>
                                    <p:set>
                                      <p:cBhvr>
                                        <p:cTn id="48" dur="1" fill="hold">
                                          <p:stCondLst>
                                            <p:cond delay="499"/>
                                          </p:stCondLst>
                                        </p:cTn>
                                        <p:tgtEl>
                                          <p:spTgt spid="36"/>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5"/>
                                        </p:tgtEl>
                                      </p:cBhvr>
                                    </p:animEffect>
                                    <p:set>
                                      <p:cBhvr>
                                        <p:cTn id="51" dur="1" fill="hold">
                                          <p:stCondLst>
                                            <p:cond delay="499"/>
                                          </p:stCondLst>
                                        </p:cTn>
                                        <p:tgtEl>
                                          <p:spTgt spid="35"/>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31"/>
                                        </p:tgtEl>
                                      </p:cBhvr>
                                    </p:animEffect>
                                    <p:set>
                                      <p:cBhvr>
                                        <p:cTn id="54" dur="1" fill="hold">
                                          <p:stCondLst>
                                            <p:cond delay="499"/>
                                          </p:stCondLst>
                                        </p:cTn>
                                        <p:tgtEl>
                                          <p:spTgt spid="31"/>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37"/>
                                        </p:tgtEl>
                                      </p:cBhvr>
                                    </p:animEffect>
                                    <p:set>
                                      <p:cBhvr>
                                        <p:cTn id="57" dur="1" fill="hold">
                                          <p:stCondLst>
                                            <p:cond delay="499"/>
                                          </p:stCondLst>
                                        </p:cTn>
                                        <p:tgtEl>
                                          <p:spTgt spid="3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
                                        </p:tgtEl>
                                      </p:cBhvr>
                                    </p:animEffect>
                                    <p:set>
                                      <p:cBhvr>
                                        <p:cTn id="60" dur="1" fill="hold">
                                          <p:stCondLst>
                                            <p:cond delay="499"/>
                                          </p:stCondLst>
                                        </p:cTn>
                                        <p:tgtEl>
                                          <p:spTgt spid="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34"/>
                                        </p:tgtEl>
                                      </p:cBhvr>
                                    </p:animEffect>
                                    <p:set>
                                      <p:cBhvr>
                                        <p:cTn id="63" dur="1" fill="hold">
                                          <p:stCondLst>
                                            <p:cond delay="499"/>
                                          </p:stCondLst>
                                        </p:cTn>
                                        <p:tgtEl>
                                          <p:spTgt spid="34"/>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3"/>
                                        </p:tgtEl>
                                      </p:cBhvr>
                                    </p:animEffect>
                                    <p:set>
                                      <p:cBhvr>
                                        <p:cTn id="66"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P spid="40" grpId="0" animBg="1"/>
      <p:bldP spid="31" grpId="0" animBg="1"/>
      <p:bldP spid="3" grpId="0" animBg="1"/>
      <p:bldP spid="3" grpId="1" animBg="1"/>
      <p:bldP spid="32" grpId="0"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cxnSp>
        <p:nvCxnSpPr>
          <p:cNvPr id="25" name="Straight Connector 24"/>
          <p:cNvCxnSpPr/>
          <p:nvPr/>
        </p:nvCxnSpPr>
        <p:spPr>
          <a:xfrm>
            <a:off x="257175" y="908720"/>
            <a:ext cx="0" cy="22322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3"/>
          <p:cNvSpPr txBox="1">
            <a:spLocks/>
          </p:cNvSpPr>
          <p:nvPr/>
        </p:nvSpPr>
        <p:spPr bwMode="auto">
          <a:xfrm>
            <a:off x="4521201" y="1985226"/>
            <a:ext cx="4929187" cy="497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dirty="0" smtClean="0">
                <a:latin typeface="Century Gothic" pitchFamily="34" charset="0"/>
              </a:rPr>
              <a:t>Total value = </a:t>
            </a:r>
            <a:r>
              <a:rPr lang="en-US" altLang="he-IL" sz="3200" b="1" dirty="0" smtClean="0">
                <a:solidFill>
                  <a:srgbClr val="00B050"/>
                </a:solidFill>
                <a:latin typeface="Times New Roman" pitchFamily="18" charset="0"/>
                <a:cs typeface="Times New Roman" pitchFamily="18" charset="0"/>
              </a:rPr>
              <a:t>2</a:t>
            </a:r>
            <a:r>
              <a:rPr lang="en-US" altLang="he-IL" sz="3200" b="1" i="1" dirty="0" smtClean="0">
                <a:solidFill>
                  <a:srgbClr val="00B050"/>
                </a:solidFill>
                <a:latin typeface="Times New Roman" pitchFamily="18" charset="0"/>
                <a:cs typeface="Times New Roman" pitchFamily="18" charset="0"/>
              </a:rPr>
              <a:t>n</a:t>
            </a:r>
            <a:r>
              <a:rPr lang="en-US" altLang="he-IL" sz="3200" b="1" dirty="0" smtClean="0">
                <a:solidFill>
                  <a:srgbClr val="00B050"/>
                </a:solidFill>
                <a:latin typeface="Times New Roman" pitchFamily="18" charset="0"/>
                <a:cs typeface="Times New Roman" pitchFamily="18" charset="0"/>
              </a:rPr>
              <a:t>-2+</a:t>
            </a:r>
            <a:r>
              <a:rPr lang="en-US" altLang="he-IL" sz="3200" b="1" i="1" cap="none" dirty="0" smtClean="0">
                <a:solidFill>
                  <a:srgbClr val="00B050"/>
                </a:solidFill>
                <a:latin typeface="Times New Roman" pitchFamily="18" charset="0"/>
                <a:cs typeface="Times New Roman" pitchFamily="18" charset="0"/>
              </a:rPr>
              <a:t>k</a:t>
            </a:r>
          </a:p>
          <a:p>
            <a:pPr algn="l" defTabSz="914400" rtl="0" eaLnBrk="1" hangingPunct="1">
              <a:lnSpc>
                <a:spcPct val="100000"/>
              </a:lnSpc>
              <a:buSzTx/>
            </a:pPr>
            <a:r>
              <a:rPr lang="en-US" altLang="he-IL" sz="3200" b="1" dirty="0" smtClean="0">
                <a:latin typeface="Century Gothic" pitchFamily="34" charset="0"/>
              </a:rPr>
              <a:t>Hard case</a:t>
            </a:r>
            <a:r>
              <a:rPr lang="en-US" altLang="he-IL" sz="3200" dirty="0" smtClean="0">
                <a:latin typeface="Century Gothic" pitchFamily="34" charset="0"/>
              </a:rPr>
              <a:t>: </a:t>
            </a:r>
            <a:br>
              <a:rPr lang="en-US" altLang="he-IL" sz="3200" dirty="0" smtClean="0">
                <a:latin typeface="Century Gothic" pitchFamily="34" charset="0"/>
              </a:rPr>
            </a:br>
            <a:r>
              <a:rPr lang="en-US" altLang="he-IL" sz="3200" dirty="0" smtClean="0">
                <a:latin typeface="Century Gothic" pitchFamily="34" charset="0"/>
              </a:rPr>
              <a:t>All squares </a:t>
            </a:r>
            <a:r>
              <a:rPr lang="en-US" altLang="he-IL" sz="3200" b="1" dirty="0" smtClean="0">
                <a:latin typeface="Century Gothic" pitchFamily="34" charset="0"/>
              </a:rPr>
              <a:t>&gt;</a:t>
            </a:r>
            <a:r>
              <a:rPr lang="en-US" altLang="he-IL" sz="3200" dirty="0" smtClean="0">
                <a:latin typeface="Century Gothic" pitchFamily="34" charset="0"/>
              </a:rPr>
              <a:t> </a:t>
            </a:r>
            <a:r>
              <a:rPr lang="en-US" altLang="he-IL" sz="3200" smtClean="0">
                <a:latin typeface="Century Gothic" pitchFamily="34" charset="0"/>
              </a:rPr>
              <a:t>corner:</a:t>
            </a:r>
          </a:p>
          <a:p>
            <a:pPr algn="l" defTabSz="914400" rtl="0" eaLnBrk="1" hangingPunct="1">
              <a:lnSpc>
                <a:spcPct val="100000"/>
              </a:lnSpc>
              <a:buSzTx/>
            </a:pPr>
            <a:r>
              <a:rPr lang="en-US" altLang="he-IL" sz="3200">
                <a:latin typeface="Century Gothic" pitchFamily="34" charset="0"/>
              </a:rPr>
              <a:t>Allocate </a:t>
            </a:r>
            <a:r>
              <a:rPr lang="en-US" altLang="he-IL" sz="3200" smtClean="0">
                <a:latin typeface="Century Gothic" pitchFamily="34" charset="0"/>
              </a:rPr>
              <a:t>square with contained shadow.</a:t>
            </a:r>
            <a:endParaRPr lang="en-US" altLang="he-IL" sz="3200" dirty="0" smtClean="0">
              <a:latin typeface="Century Gothic" pitchFamily="34" charset="0"/>
            </a:endParaRPr>
          </a:p>
          <a:p>
            <a:pPr algn="l" defTabSz="914400" rtl="0" eaLnBrk="1" hangingPunct="1">
              <a:lnSpc>
                <a:spcPct val="100000"/>
              </a:lnSpc>
              <a:buSzTx/>
            </a:pPr>
            <a:r>
              <a:rPr lang="en-US" altLang="he-IL" sz="3200">
                <a:latin typeface="Century Gothic" pitchFamily="34" charset="0"/>
              </a:rPr>
              <a:t>Recurse with:</a:t>
            </a:r>
          </a:p>
          <a:p>
            <a:pPr lvl="1" algn="l" defTabSz="914400" rtl="0" eaLnBrk="1" hangingPunct="1">
              <a:lnSpc>
                <a:spcPct val="100000"/>
              </a:lnSpc>
              <a:buSzTx/>
            </a:pPr>
            <a:r>
              <a:rPr lang="el-GR" altLang="he-IL" sz="2800" b="1">
                <a:solidFill>
                  <a:srgbClr val="00B050"/>
                </a:solidFill>
                <a:latin typeface="Times New Roman" pitchFamily="18" charset="0"/>
                <a:cs typeface="Times New Roman" pitchFamily="18" charset="0"/>
              </a:rPr>
              <a:t>Δ</a:t>
            </a:r>
            <a:r>
              <a:rPr lang="en-US" altLang="he-IL" sz="2800" b="1" i="1">
                <a:solidFill>
                  <a:srgbClr val="00B050"/>
                </a:solidFill>
                <a:latin typeface="Times New Roman" pitchFamily="18" charset="0"/>
                <a:cs typeface="Times New Roman" pitchFamily="18" charset="0"/>
              </a:rPr>
              <a:t>n   </a:t>
            </a:r>
            <a:r>
              <a:rPr lang="en-US" altLang="he-IL" sz="2800" b="1">
                <a:solidFill>
                  <a:srgbClr val="00B050"/>
                </a:solidFill>
                <a:latin typeface="Times New Roman" pitchFamily="18" charset="0"/>
                <a:cs typeface="Times New Roman" pitchFamily="18" charset="0"/>
              </a:rPr>
              <a:t>= -1</a:t>
            </a:r>
          </a:p>
          <a:p>
            <a:pPr lvl="1" algn="l" defTabSz="914400" rtl="0" eaLnBrk="1" hangingPunct="1">
              <a:lnSpc>
                <a:spcPct val="100000"/>
              </a:lnSpc>
              <a:buSzTx/>
            </a:pPr>
            <a:r>
              <a:rPr lang="el-GR" altLang="he-IL" sz="2800" b="1">
                <a:solidFill>
                  <a:srgbClr val="00B050"/>
                </a:solidFill>
                <a:latin typeface="Times New Roman" pitchFamily="18" charset="0"/>
                <a:cs typeface="Times New Roman" pitchFamily="18" charset="0"/>
              </a:rPr>
              <a:t>Δ</a:t>
            </a:r>
            <a:r>
              <a:rPr lang="en-US" altLang="he-IL" sz="2800" b="1" i="1">
                <a:solidFill>
                  <a:srgbClr val="00B050"/>
                </a:solidFill>
                <a:latin typeface="Times New Roman" pitchFamily="18" charset="0"/>
                <a:cs typeface="Times New Roman" pitchFamily="18" charset="0"/>
              </a:rPr>
              <a:t>k   </a:t>
            </a:r>
            <a:r>
              <a:rPr lang="en-US" altLang="he-IL" sz="2800" b="1">
                <a:solidFill>
                  <a:srgbClr val="00B050"/>
                </a:solidFill>
                <a:latin typeface="Times New Roman" pitchFamily="18" charset="0"/>
                <a:cs typeface="Times New Roman" pitchFamily="18" charset="0"/>
              </a:rPr>
              <a:t>= +</a:t>
            </a:r>
            <a:r>
              <a:rPr lang="en-US" altLang="he-IL" sz="2800" b="1" smtClean="0">
                <a:solidFill>
                  <a:srgbClr val="00B050"/>
                </a:solidFill>
                <a:latin typeface="Times New Roman" pitchFamily="18" charset="0"/>
                <a:cs typeface="Times New Roman" pitchFamily="18" charset="0"/>
              </a:rPr>
              <a:t>1 - #(shadows)</a:t>
            </a:r>
            <a:endParaRPr lang="en-US" altLang="he-IL" sz="2800" b="1">
              <a:solidFill>
                <a:srgbClr val="00B050"/>
              </a:solidFill>
              <a:latin typeface="Times New Roman" pitchFamily="18" charset="0"/>
              <a:cs typeface="Times New Roman" pitchFamily="18" charset="0"/>
            </a:endParaRPr>
          </a:p>
          <a:p>
            <a:pPr lvl="1" algn="l" defTabSz="914400" rtl="0" eaLnBrk="1" hangingPunct="1">
              <a:lnSpc>
                <a:spcPct val="100000"/>
              </a:lnSpc>
              <a:buSzTx/>
            </a:pPr>
            <a:r>
              <a:rPr lang="el-GR" altLang="he-IL" sz="2800" b="1">
                <a:solidFill>
                  <a:srgbClr val="00B050"/>
                </a:solidFill>
                <a:latin typeface="Times New Roman" pitchFamily="18" charset="0"/>
                <a:cs typeface="Times New Roman" pitchFamily="18" charset="0"/>
              </a:rPr>
              <a:t>Δ</a:t>
            </a:r>
            <a:r>
              <a:rPr lang="en-US" altLang="he-IL" sz="2800" b="1" i="1">
                <a:solidFill>
                  <a:srgbClr val="00B050"/>
                </a:solidFill>
                <a:latin typeface="Times New Roman" pitchFamily="18" charset="0"/>
                <a:cs typeface="Times New Roman" pitchFamily="18" charset="0"/>
              </a:rPr>
              <a:t>V</a:t>
            </a:r>
            <a:r>
              <a:rPr lang="en-US" altLang="he-IL" sz="2800" b="1">
                <a:solidFill>
                  <a:srgbClr val="00B050"/>
                </a:solidFill>
                <a:latin typeface="Times New Roman" pitchFamily="18" charset="0"/>
                <a:cs typeface="Times New Roman" pitchFamily="18" charset="0"/>
              </a:rPr>
              <a:t>  ≥  -</a:t>
            </a:r>
            <a:r>
              <a:rPr lang="en-US" altLang="he-IL" sz="2800" b="1" smtClean="0">
                <a:solidFill>
                  <a:srgbClr val="00B050"/>
                </a:solidFill>
                <a:latin typeface="Times New Roman" pitchFamily="18" charset="0"/>
                <a:cs typeface="Times New Roman" pitchFamily="18" charset="0"/>
              </a:rPr>
              <a:t>1 - #(shadows)</a:t>
            </a:r>
            <a:endParaRPr lang="en-US" altLang="he-IL" sz="3200">
              <a:latin typeface="Century Gothic" pitchFamily="34" charset="0"/>
            </a:endParaRPr>
          </a:p>
        </p:txBody>
      </p:sp>
      <p:sp>
        <p:nvSpPr>
          <p:cNvPr id="40" name="Rectangle 39"/>
          <p:cNvSpPr/>
          <p:nvPr/>
        </p:nvSpPr>
        <p:spPr>
          <a:xfrm>
            <a:off x="2212429" y="4588018"/>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2" name="Rectangle 31"/>
          <p:cNvSpPr/>
          <p:nvPr/>
        </p:nvSpPr>
        <p:spPr>
          <a:xfrm>
            <a:off x="2662908" y="5535848"/>
            <a:ext cx="621082" cy="485536"/>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ustDataLst>
      <p:tags r:id="rId1"/>
    </p:custDataLst>
    <p:extLst>
      <p:ext uri="{BB962C8B-B14F-4D97-AF65-F5344CB8AC3E}">
        <p14:creationId xmlns:p14="http://schemas.microsoft.com/office/powerpoint/2010/main" val="325634318"/>
      </p:ext>
    </p:extLst>
  </p:cSld>
  <p:clrMapOvr>
    <a:masterClrMapping/>
  </p:clrMapOvr>
  <p:transition spd="slow" advTm="6954"/>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cxnSp>
        <p:nvCxnSpPr>
          <p:cNvPr id="25" name="Straight Connector 24"/>
          <p:cNvCxnSpPr/>
          <p:nvPr/>
        </p:nvCxnSpPr>
        <p:spPr>
          <a:xfrm>
            <a:off x="257175" y="908720"/>
            <a:ext cx="0" cy="22322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3"/>
          <p:cNvSpPr txBox="1">
            <a:spLocks/>
          </p:cNvSpPr>
          <p:nvPr/>
        </p:nvSpPr>
        <p:spPr bwMode="auto">
          <a:xfrm>
            <a:off x="4355977" y="1985226"/>
            <a:ext cx="5094412" cy="497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dirty="0" smtClean="0">
                <a:latin typeface="Century Gothic" pitchFamily="34" charset="0"/>
              </a:rPr>
              <a:t>Total </a:t>
            </a:r>
            <a:r>
              <a:rPr lang="en-US" altLang="he-IL" sz="3200" smtClean="0">
                <a:latin typeface="Century Gothic" pitchFamily="34" charset="0"/>
              </a:rPr>
              <a:t>value </a:t>
            </a:r>
            <a:r>
              <a:rPr lang="en-US" altLang="he-IL" sz="3200" b="1">
                <a:solidFill>
                  <a:srgbClr val="00B050"/>
                </a:solidFill>
                <a:latin typeface="Times New Roman" pitchFamily="18" charset="0"/>
                <a:cs typeface="Times New Roman" pitchFamily="18" charset="0"/>
              </a:rPr>
              <a:t>≥</a:t>
            </a:r>
            <a:r>
              <a:rPr lang="en-US" altLang="he-IL" sz="3200" smtClean="0">
                <a:latin typeface="Century Gothic" pitchFamily="34" charset="0"/>
              </a:rPr>
              <a:t> </a:t>
            </a:r>
            <a:r>
              <a:rPr lang="en-US" altLang="he-IL" sz="3200" b="1" dirty="0" smtClean="0">
                <a:solidFill>
                  <a:srgbClr val="00B050"/>
                </a:solidFill>
                <a:latin typeface="Times New Roman" pitchFamily="18" charset="0"/>
                <a:cs typeface="Times New Roman" pitchFamily="18" charset="0"/>
              </a:rPr>
              <a:t>2</a:t>
            </a:r>
            <a:r>
              <a:rPr lang="en-US" altLang="he-IL" sz="3200" b="1" i="1" dirty="0" smtClean="0">
                <a:solidFill>
                  <a:srgbClr val="00B050"/>
                </a:solidFill>
                <a:latin typeface="Times New Roman" pitchFamily="18" charset="0"/>
                <a:cs typeface="Times New Roman" pitchFamily="18" charset="0"/>
              </a:rPr>
              <a:t>n</a:t>
            </a:r>
            <a:r>
              <a:rPr lang="en-US" altLang="he-IL" sz="3200" b="1" dirty="0" smtClean="0">
                <a:solidFill>
                  <a:srgbClr val="00B050"/>
                </a:solidFill>
                <a:latin typeface="Times New Roman" pitchFamily="18" charset="0"/>
                <a:cs typeface="Times New Roman" pitchFamily="18" charset="0"/>
              </a:rPr>
              <a:t>-2+</a:t>
            </a:r>
            <a:r>
              <a:rPr lang="en-US" altLang="he-IL" sz="3200" b="1" i="1" cap="none" dirty="0" smtClean="0">
                <a:solidFill>
                  <a:srgbClr val="00B050"/>
                </a:solidFill>
                <a:latin typeface="Times New Roman" pitchFamily="18" charset="0"/>
                <a:cs typeface="Times New Roman" pitchFamily="18" charset="0"/>
              </a:rPr>
              <a:t>k</a:t>
            </a:r>
          </a:p>
          <a:p>
            <a:pPr algn="l" defTabSz="914400" rtl="0" eaLnBrk="1" hangingPunct="1">
              <a:lnSpc>
                <a:spcPct val="100000"/>
              </a:lnSpc>
              <a:buSzTx/>
            </a:pPr>
            <a:r>
              <a:rPr lang="en-US" altLang="he-IL" sz="3200" b="1" smtClean="0">
                <a:latin typeface="Century Gothic" pitchFamily="34" charset="0"/>
              </a:rPr>
              <a:t>Final step</a:t>
            </a:r>
            <a:r>
              <a:rPr lang="en-US" altLang="he-IL" sz="3200" smtClean="0">
                <a:latin typeface="Century Gothic" pitchFamily="34" charset="0"/>
              </a:rPr>
              <a:t>: </a:t>
            </a:r>
            <a:r>
              <a:rPr lang="en-US" altLang="he-IL" sz="3200" b="1" i="1" smtClean="0">
                <a:solidFill>
                  <a:srgbClr val="00B050"/>
                </a:solidFill>
                <a:latin typeface="Times New Roman" pitchFamily="18" charset="0"/>
                <a:cs typeface="Times New Roman" pitchFamily="18" charset="0"/>
              </a:rPr>
              <a:t>n=1</a:t>
            </a:r>
            <a:r>
              <a:rPr lang="en-US" altLang="he-IL" sz="3200" smtClean="0">
                <a:latin typeface="Century Gothic" pitchFamily="34" charset="0"/>
              </a:rPr>
              <a:t/>
            </a:r>
            <a:br>
              <a:rPr lang="en-US" altLang="he-IL" sz="3200" smtClean="0">
                <a:latin typeface="Century Gothic" pitchFamily="34" charset="0"/>
              </a:rPr>
            </a:br>
            <a:r>
              <a:rPr lang="en-US" altLang="he-IL" sz="3200" smtClean="0">
                <a:latin typeface="Century Gothic" pitchFamily="34" charset="0"/>
              </a:rPr>
              <a:t>Total value </a:t>
            </a:r>
            <a:r>
              <a:rPr lang="en-US" altLang="he-IL" sz="3200" b="1">
                <a:solidFill>
                  <a:srgbClr val="00B050"/>
                </a:solidFill>
                <a:latin typeface="Times New Roman" pitchFamily="18" charset="0"/>
                <a:cs typeface="Times New Roman" pitchFamily="18" charset="0"/>
              </a:rPr>
              <a:t>≥</a:t>
            </a:r>
            <a:r>
              <a:rPr lang="en-US" altLang="he-IL" sz="3200" smtClean="0">
                <a:latin typeface="Century Gothic" pitchFamily="34" charset="0"/>
              </a:rPr>
              <a:t> </a:t>
            </a:r>
            <a:r>
              <a:rPr lang="en-US" altLang="he-IL" sz="3200" b="1" i="1" smtClean="0">
                <a:solidFill>
                  <a:srgbClr val="00B050"/>
                </a:solidFill>
                <a:latin typeface="Times New Roman" pitchFamily="18" charset="0"/>
                <a:cs typeface="Times New Roman" pitchFamily="18" charset="0"/>
              </a:rPr>
              <a:t>k</a:t>
            </a:r>
            <a:endParaRPr lang="en-US" altLang="he-IL" sz="3200" smtClean="0">
              <a:latin typeface="Century Gothic" pitchFamily="34" charset="0"/>
            </a:endParaRPr>
          </a:p>
          <a:p>
            <a:pPr marL="114300" indent="0" algn="l" defTabSz="914400" rtl="0" eaLnBrk="1" hangingPunct="1">
              <a:lnSpc>
                <a:spcPct val="100000"/>
              </a:lnSpc>
              <a:buSzTx/>
              <a:buNone/>
            </a:pPr>
            <a:r>
              <a:rPr lang="en-US" altLang="he-IL" sz="3200" smtClean="0">
                <a:latin typeface="Century Gothic" pitchFamily="34" charset="0"/>
              </a:rPr>
              <a:t>  CoverNum = </a:t>
            </a:r>
            <a:r>
              <a:rPr lang="en-US" altLang="he-IL" sz="3200" b="1" i="1">
                <a:solidFill>
                  <a:srgbClr val="00B050"/>
                </a:solidFill>
                <a:latin typeface="Times New Roman" pitchFamily="18" charset="0"/>
                <a:cs typeface="Times New Roman" pitchFamily="18" charset="0"/>
              </a:rPr>
              <a:t>k</a:t>
            </a:r>
            <a:endParaRPr lang="en-US" altLang="he-IL" sz="3200" smtClean="0">
              <a:latin typeface="Century Gothic" pitchFamily="34" charset="0"/>
            </a:endParaRPr>
          </a:p>
          <a:p>
            <a:pPr algn="l" defTabSz="914400" rtl="0" eaLnBrk="1" hangingPunct="1">
              <a:lnSpc>
                <a:spcPct val="100000"/>
              </a:lnSpc>
              <a:buSzTx/>
            </a:pPr>
            <a:r>
              <a:rPr lang="en-US" altLang="he-IL" sz="3200" smtClean="0">
                <a:latin typeface="Century Gothic" pitchFamily="34" charset="0"/>
              </a:rPr>
              <a:t>By CoverNum lemma, there is a square with value at least 1.</a:t>
            </a:r>
          </a:p>
          <a:p>
            <a:pPr algn="l" defTabSz="914400" rtl="0" eaLnBrk="1" hangingPunct="1">
              <a:lnSpc>
                <a:spcPct val="100000"/>
              </a:lnSpc>
              <a:buSzTx/>
            </a:pPr>
            <a:r>
              <a:rPr lang="en-US" altLang="he-IL" sz="3200" smtClean="0">
                <a:latin typeface="Century Gothic" pitchFamily="34" charset="0"/>
              </a:rPr>
              <a:t>Q.E.D.</a:t>
            </a:r>
            <a:endParaRPr lang="en-US" altLang="he-IL" sz="3200">
              <a:latin typeface="Century Gothic" pitchFamily="34" charset="0"/>
            </a:endParaRPr>
          </a:p>
        </p:txBody>
      </p:sp>
      <p:sp>
        <p:nvSpPr>
          <p:cNvPr id="40" name="Rectangle 39"/>
          <p:cNvSpPr/>
          <p:nvPr/>
        </p:nvSpPr>
        <p:spPr>
          <a:xfrm>
            <a:off x="2212429" y="3597608"/>
            <a:ext cx="2308771" cy="194382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4" name="Rectangle 23"/>
          <p:cNvSpPr/>
          <p:nvPr/>
        </p:nvSpPr>
        <p:spPr>
          <a:xfrm>
            <a:off x="2699793" y="4293096"/>
            <a:ext cx="1821407" cy="1715920"/>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Rectangle 30"/>
          <p:cNvSpPr/>
          <p:nvPr/>
        </p:nvSpPr>
        <p:spPr>
          <a:xfrm>
            <a:off x="1763688" y="1628801"/>
            <a:ext cx="2757512" cy="236885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3" name="Rectangle 32"/>
          <p:cNvSpPr/>
          <p:nvPr/>
        </p:nvSpPr>
        <p:spPr>
          <a:xfrm>
            <a:off x="295498" y="1268760"/>
            <a:ext cx="1756222" cy="181828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extLst>
      <p:ext uri="{BB962C8B-B14F-4D97-AF65-F5344CB8AC3E}">
        <p14:creationId xmlns:p14="http://schemas.microsoft.com/office/powerpoint/2010/main" val="3171415611"/>
      </p:ext>
    </p:extLst>
  </p:cSld>
  <p:clrMapOvr>
    <a:masterClrMapping/>
  </p:clrMapOvr>
  <p:transition spd="slow" advTm="6954"/>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sz="5400" smtClean="0">
                <a:solidFill>
                  <a:schemeClr val="accent1">
                    <a:lumMod val="75000"/>
                  </a:schemeClr>
                </a:solidFill>
              </a:rPr>
              <a:t>Shadow lemma</a:t>
            </a:r>
            <a:endParaRPr lang="he-IL" sz="5400">
              <a:solidFill>
                <a:schemeClr val="accent1">
                  <a:lumMod val="75000"/>
                </a:schemeClr>
              </a:solidFill>
            </a:endParaRPr>
          </a:p>
        </p:txBody>
      </p:sp>
      <p:cxnSp>
        <p:nvCxnSpPr>
          <p:cNvPr id="25" name="Straight Connector 24"/>
          <p:cNvCxnSpPr/>
          <p:nvPr/>
        </p:nvCxnSpPr>
        <p:spPr>
          <a:xfrm>
            <a:off x="257175" y="908720"/>
            <a:ext cx="0" cy="22322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3"/>
              <p:cNvSpPr txBox="1">
                <a:spLocks/>
              </p:cNvSpPr>
              <p:nvPr/>
            </p:nvSpPr>
            <p:spPr bwMode="auto">
              <a:xfrm>
                <a:off x="4521201" y="1902619"/>
                <a:ext cx="4929187" cy="497216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marL="114300" indent="0" algn="l" defTabSz="914400" rtl="0" eaLnBrk="1" hangingPunct="1">
                  <a:lnSpc>
                    <a:spcPct val="100000"/>
                  </a:lnSpc>
                  <a:buSzTx/>
                  <a:buNone/>
                </a:pPr>
                <a:r>
                  <a:rPr lang="en-US" altLang="he-IL" smtClean="0">
                    <a:solidFill>
                      <a:schemeClr val="tx1"/>
                    </a:solidFill>
                    <a:latin typeface="Century Gothic" pitchFamily="34" charset="0"/>
                  </a:rPr>
                  <a:t>For each corner  </a:t>
                </a:r>
                <a14:m>
                  <m:oMath xmlns:m="http://schemas.openxmlformats.org/officeDocument/2006/math">
                    <m:r>
                      <a:rPr lang="en-US" altLang="he-IL" b="0" i="1" smtClean="0">
                        <a:solidFill>
                          <a:schemeClr val="tx1"/>
                        </a:solidFill>
                        <a:latin typeface="Cambria Math"/>
                      </a:rPr>
                      <m:t>𝑖</m:t>
                    </m:r>
                  </m:oMath>
                </a14:m>
                <a:r>
                  <a:rPr lang="en-US" altLang="he-IL" smtClean="0">
                    <a:solidFill>
                      <a:schemeClr val="tx1"/>
                    </a:solidFill>
                    <a:latin typeface="Century Gothic" pitchFamily="34" charset="0"/>
                  </a:rPr>
                  <a:t>, let:</a:t>
                </a:r>
              </a:p>
              <a:p>
                <a:pPr algn="l" defTabSz="914400" rtl="0" eaLnBrk="1" hangingPunct="1">
                  <a:lnSpc>
                    <a:spcPct val="100000"/>
                  </a:lnSpc>
                  <a:buSzTx/>
                </a:pPr>
                <a14:m>
                  <m:oMath xmlns:m="http://schemas.openxmlformats.org/officeDocument/2006/math">
                    <m:r>
                      <a:rPr lang="en-US" altLang="he-IL" i="1">
                        <a:solidFill>
                          <a:schemeClr val="tx1"/>
                        </a:solidFill>
                        <a:latin typeface="Cambria Math"/>
                      </a:rPr>
                      <m:t>(</m:t>
                    </m:r>
                    <m:sSub>
                      <m:sSubPr>
                        <m:ctrlPr>
                          <a:rPr lang="en-US" altLang="he-IL" i="1" smtClean="0">
                            <a:solidFill>
                              <a:schemeClr val="tx1"/>
                            </a:solidFill>
                            <a:latin typeface="Cambria Math"/>
                          </a:rPr>
                        </m:ctrlPr>
                      </m:sSubPr>
                      <m:e>
                        <m:r>
                          <a:rPr lang="en-US" altLang="he-IL" b="0" i="1" smtClean="0">
                            <a:solidFill>
                              <a:schemeClr val="tx1"/>
                            </a:solidFill>
                            <a:latin typeface="Cambria Math"/>
                          </a:rPr>
                          <m:t>𝑥</m:t>
                        </m:r>
                      </m:e>
                      <m:sub>
                        <m:r>
                          <a:rPr lang="en-US" altLang="he-IL" b="0" i="1" smtClean="0">
                            <a:solidFill>
                              <a:schemeClr val="tx1"/>
                            </a:solidFill>
                            <a:latin typeface="Cambria Math"/>
                          </a:rPr>
                          <m:t>𝑖</m:t>
                        </m:r>
                      </m:sub>
                    </m:sSub>
                    <m:r>
                      <a:rPr lang="en-US" altLang="he-IL" b="0" i="1" smtClean="0">
                        <a:solidFill>
                          <a:schemeClr val="tx1"/>
                        </a:solidFill>
                        <a:latin typeface="Cambria Math"/>
                      </a:rPr>
                      <m:t>,</m:t>
                    </m:r>
                    <m:sSub>
                      <m:sSubPr>
                        <m:ctrlPr>
                          <a:rPr lang="en-US" altLang="he-IL" b="0" i="1" smtClean="0">
                            <a:solidFill>
                              <a:schemeClr val="tx1"/>
                            </a:solidFill>
                            <a:latin typeface="Cambria Math"/>
                          </a:rPr>
                        </m:ctrlPr>
                      </m:sSubPr>
                      <m:e>
                        <m:r>
                          <a:rPr lang="en-US" altLang="he-IL" b="0" i="1" smtClean="0">
                            <a:solidFill>
                              <a:schemeClr val="tx1"/>
                            </a:solidFill>
                            <a:latin typeface="Cambria Math"/>
                          </a:rPr>
                          <m:t>𝑦</m:t>
                        </m:r>
                      </m:e>
                      <m:sub>
                        <m:r>
                          <a:rPr lang="en-US" altLang="he-IL" b="0" i="1" smtClean="0">
                            <a:solidFill>
                              <a:schemeClr val="tx1"/>
                            </a:solidFill>
                            <a:latin typeface="Cambria Math"/>
                          </a:rPr>
                          <m:t>𝑖</m:t>
                        </m:r>
                      </m:sub>
                    </m:sSub>
                    <m:r>
                      <a:rPr lang="en-US" altLang="he-IL" i="1">
                        <a:solidFill>
                          <a:schemeClr val="tx1"/>
                        </a:solidFill>
                        <a:latin typeface="Cambria Math"/>
                      </a:rPr>
                      <m:t>)</m:t>
                    </m:r>
                  </m:oMath>
                </a14:m>
                <a:r>
                  <a:rPr lang="en-US" altLang="he-IL" smtClean="0">
                    <a:solidFill>
                      <a:schemeClr val="tx1"/>
                    </a:solidFill>
                    <a:latin typeface="Century Gothic" pitchFamily="34" charset="0"/>
                  </a:rPr>
                  <a:t> = corner coordinates;</a:t>
                </a:r>
              </a:p>
              <a:p>
                <a:pPr algn="l" defTabSz="914400" rtl="0" eaLnBrk="1" hangingPunct="1">
                  <a:lnSpc>
                    <a:spcPct val="100000"/>
                  </a:lnSpc>
                  <a:buSzTx/>
                </a:pPr>
                <a14:m>
                  <m:oMath xmlns:m="http://schemas.openxmlformats.org/officeDocument/2006/math">
                    <m:sSub>
                      <m:sSubPr>
                        <m:ctrlPr>
                          <a:rPr lang="en-US" altLang="he-IL" i="1">
                            <a:solidFill>
                              <a:schemeClr val="tx1"/>
                            </a:solidFill>
                            <a:latin typeface="Cambria Math"/>
                          </a:rPr>
                        </m:ctrlPr>
                      </m:sSubPr>
                      <m:e>
                        <m:r>
                          <a:rPr lang="en-US" altLang="he-IL" b="0" i="1" smtClean="0">
                            <a:solidFill>
                              <a:schemeClr val="tx1"/>
                            </a:solidFill>
                            <a:latin typeface="Cambria Math"/>
                          </a:rPr>
                          <m:t>𝑙</m:t>
                        </m:r>
                      </m:e>
                      <m:sub>
                        <m:r>
                          <a:rPr lang="en-US" altLang="he-IL" b="0" i="1" smtClean="0">
                            <a:solidFill>
                              <a:schemeClr val="tx1"/>
                            </a:solidFill>
                            <a:latin typeface="Cambria Math"/>
                          </a:rPr>
                          <m:t>𝑖</m:t>
                        </m:r>
                      </m:sub>
                    </m:sSub>
                  </m:oMath>
                </a14:m>
                <a:r>
                  <a:rPr lang="en-US" altLang="he-IL" smtClean="0">
                    <a:solidFill>
                      <a:schemeClr val="tx1"/>
                    </a:solidFill>
                    <a:latin typeface="Century Gothic" pitchFamily="34" charset="0"/>
                  </a:rPr>
                  <a:t>= length of smallest square.</a:t>
                </a:r>
              </a:p>
              <a:p>
                <a:pPr marL="114300" indent="0" algn="l" defTabSz="914400" rtl="0" eaLnBrk="1" hangingPunct="1">
                  <a:lnSpc>
                    <a:spcPct val="100000"/>
                  </a:lnSpc>
                  <a:buSzTx/>
                  <a:buNone/>
                </a:pPr>
                <a:r>
                  <a:rPr lang="en-US" altLang="he-IL" smtClean="0">
                    <a:solidFill>
                      <a:schemeClr val="tx1"/>
                    </a:solidFill>
                    <a:latin typeface="Century Gothic" pitchFamily="34" charset="0"/>
                  </a:rPr>
                  <a:t>Let:</a:t>
                </a:r>
              </a:p>
              <a:p>
                <a:pPr algn="l" defTabSz="914400" rtl="0" eaLnBrk="1" hangingPunct="1">
                  <a:lnSpc>
                    <a:spcPct val="100000"/>
                  </a:lnSpc>
                  <a:buSzTx/>
                </a:pPr>
                <a14:m>
                  <m:oMath xmlns:m="http://schemas.openxmlformats.org/officeDocument/2006/math">
                    <m:sSup>
                      <m:sSupPr>
                        <m:ctrlPr>
                          <a:rPr lang="en-US" altLang="he-IL" b="0" i="1" smtClean="0">
                            <a:solidFill>
                              <a:schemeClr val="tx1"/>
                            </a:solidFill>
                            <a:latin typeface="Cambria Math"/>
                          </a:rPr>
                        </m:ctrlPr>
                      </m:sSupPr>
                      <m:e>
                        <m:r>
                          <a:rPr lang="en-US" altLang="he-IL" b="0" i="1" smtClean="0">
                            <a:solidFill>
                              <a:schemeClr val="tx1"/>
                            </a:solidFill>
                            <a:latin typeface="Cambria Math"/>
                          </a:rPr>
                          <m:t>𝑠</m:t>
                        </m:r>
                      </m:e>
                      <m:sup>
                        <m:r>
                          <a:rPr lang="en-US" altLang="he-IL" b="0" i="1" smtClean="0">
                            <a:solidFill>
                              <a:schemeClr val="tx1"/>
                            </a:solidFill>
                            <a:latin typeface="Cambria Math"/>
                          </a:rPr>
                          <m:t>∗</m:t>
                        </m:r>
                      </m:sup>
                    </m:sSup>
                    <m:r>
                      <a:rPr lang="en-US" altLang="he-IL" b="0" i="1" smtClean="0">
                        <a:solidFill>
                          <a:schemeClr val="tx1"/>
                        </a:solidFill>
                        <a:latin typeface="Cambria Math"/>
                      </a:rPr>
                      <m:t>(</m:t>
                    </m:r>
                    <m:sSub>
                      <m:sSubPr>
                        <m:ctrlPr>
                          <a:rPr lang="en-US" altLang="he-IL" i="1">
                            <a:solidFill>
                              <a:schemeClr val="tx1"/>
                            </a:solidFill>
                            <a:latin typeface="Cambria Math"/>
                          </a:rPr>
                        </m:ctrlPr>
                      </m:sSubPr>
                      <m:e>
                        <m:r>
                          <a:rPr lang="en-US" altLang="he-IL" i="1">
                            <a:solidFill>
                              <a:schemeClr val="tx1"/>
                            </a:solidFill>
                            <a:latin typeface="Cambria Math"/>
                          </a:rPr>
                          <m:t>𝑥</m:t>
                        </m:r>
                      </m:e>
                      <m:sub>
                        <m:r>
                          <a:rPr lang="en-US" altLang="he-IL" b="0" i="1" smtClean="0">
                            <a:solidFill>
                              <a:schemeClr val="tx1"/>
                            </a:solidFill>
                            <a:latin typeface="Cambria Math"/>
                          </a:rPr>
                          <m:t>∗</m:t>
                        </m:r>
                      </m:sub>
                    </m:sSub>
                    <m:r>
                      <a:rPr lang="en-US" altLang="he-IL" b="0" i="1" smtClean="0">
                        <a:solidFill>
                          <a:schemeClr val="tx1"/>
                        </a:solidFill>
                        <a:latin typeface="Cambria Math"/>
                      </a:rPr>
                      <m:t>,</m:t>
                    </m:r>
                    <m:sSub>
                      <m:sSubPr>
                        <m:ctrlPr>
                          <a:rPr lang="en-US" altLang="he-IL" i="1">
                            <a:solidFill>
                              <a:schemeClr val="tx1"/>
                            </a:solidFill>
                            <a:latin typeface="Cambria Math"/>
                          </a:rPr>
                        </m:ctrlPr>
                      </m:sSubPr>
                      <m:e>
                        <m:r>
                          <a:rPr lang="en-US" altLang="he-IL" i="1">
                            <a:solidFill>
                              <a:schemeClr val="tx1"/>
                            </a:solidFill>
                            <a:latin typeface="Cambria Math"/>
                          </a:rPr>
                          <m:t>𝑦</m:t>
                        </m:r>
                      </m:e>
                      <m:sub>
                        <m:r>
                          <a:rPr lang="en-US" altLang="he-IL" b="0" i="1" smtClean="0">
                            <a:solidFill>
                              <a:schemeClr val="tx1"/>
                            </a:solidFill>
                            <a:latin typeface="Cambria Math"/>
                          </a:rPr>
                          <m:t>∗</m:t>
                        </m:r>
                      </m:sub>
                    </m:sSub>
                    <m:r>
                      <a:rPr lang="en-US" altLang="he-IL" b="0" i="1" smtClean="0">
                        <a:solidFill>
                          <a:schemeClr val="tx1"/>
                        </a:solidFill>
                        <a:latin typeface="Cambria Math"/>
                      </a:rPr>
                      <m:t>,</m:t>
                    </m:r>
                    <m:sSub>
                      <m:sSubPr>
                        <m:ctrlPr>
                          <a:rPr lang="en-US" altLang="he-IL" i="1">
                            <a:solidFill>
                              <a:schemeClr val="tx1"/>
                            </a:solidFill>
                            <a:latin typeface="Cambria Math"/>
                          </a:rPr>
                        </m:ctrlPr>
                      </m:sSubPr>
                      <m:e>
                        <m:r>
                          <a:rPr lang="en-US" altLang="he-IL" i="1">
                            <a:solidFill>
                              <a:schemeClr val="tx1"/>
                            </a:solidFill>
                            <a:latin typeface="Cambria Math"/>
                          </a:rPr>
                          <m:t>𝑙</m:t>
                        </m:r>
                      </m:e>
                      <m:sub>
                        <m:r>
                          <a:rPr lang="en-US" altLang="he-IL" b="0" i="1" smtClean="0">
                            <a:solidFill>
                              <a:schemeClr val="tx1"/>
                            </a:solidFill>
                            <a:latin typeface="Cambria Math"/>
                          </a:rPr>
                          <m:t>∗</m:t>
                        </m:r>
                      </m:sub>
                    </m:sSub>
                  </m:oMath>
                </a14:m>
                <a:r>
                  <a:rPr lang="en-US" altLang="he-IL" smtClean="0">
                    <a:solidFill>
                      <a:schemeClr val="tx1"/>
                    </a:solidFill>
                    <a:latin typeface="Century Gothic" pitchFamily="34" charset="0"/>
                  </a:rPr>
                  <a:t>) = square with</a:t>
                </a:r>
                <a:br>
                  <a:rPr lang="en-US" altLang="he-IL" smtClean="0">
                    <a:solidFill>
                      <a:schemeClr val="tx1"/>
                    </a:solidFill>
                    <a:latin typeface="Century Gothic" pitchFamily="34" charset="0"/>
                  </a:rPr>
                </a:br>
                <a:r>
                  <a:rPr lang="en-US" altLang="he-IL" smtClean="0">
                    <a:solidFill>
                      <a:schemeClr val="tx1"/>
                    </a:solidFill>
                    <a:latin typeface="Century Gothic" pitchFamily="34" charset="0"/>
                  </a:rPr>
                  <a:t>    smallest </a:t>
                </a:r>
                <a14:m>
                  <m:oMath xmlns:m="http://schemas.openxmlformats.org/officeDocument/2006/math">
                    <m:r>
                      <a:rPr lang="en-US" altLang="he-IL" b="0" i="0" smtClean="0">
                        <a:solidFill>
                          <a:schemeClr val="tx1"/>
                        </a:solidFill>
                        <a:latin typeface="Cambria Math"/>
                      </a:rPr>
                      <m:t> </m:t>
                    </m:r>
                    <m:sSub>
                      <m:sSubPr>
                        <m:ctrlPr>
                          <a:rPr lang="en-US" altLang="he-IL" i="1">
                            <a:solidFill>
                              <a:schemeClr val="tx1"/>
                            </a:solidFill>
                            <a:latin typeface="Cambria Math"/>
                          </a:rPr>
                        </m:ctrlPr>
                      </m:sSubPr>
                      <m:e>
                        <m:r>
                          <a:rPr lang="en-US" altLang="he-IL" i="1">
                            <a:solidFill>
                              <a:schemeClr val="tx1"/>
                            </a:solidFill>
                            <a:latin typeface="Cambria Math"/>
                          </a:rPr>
                          <m:t>𝑥</m:t>
                        </m:r>
                      </m:e>
                      <m:sub>
                        <m:r>
                          <a:rPr lang="en-US" altLang="he-IL" b="0" i="1" smtClean="0">
                            <a:solidFill>
                              <a:schemeClr val="tx1"/>
                            </a:solidFill>
                            <a:latin typeface="Cambria Math"/>
                          </a:rPr>
                          <m:t>𝑖</m:t>
                        </m:r>
                      </m:sub>
                    </m:sSub>
                    <m:r>
                      <a:rPr lang="en-US" altLang="he-IL" b="0" i="1" smtClean="0">
                        <a:solidFill>
                          <a:schemeClr val="tx1"/>
                        </a:solidFill>
                        <a:latin typeface="Cambria Math"/>
                      </a:rPr>
                      <m:t>+</m:t>
                    </m:r>
                    <m:sSub>
                      <m:sSubPr>
                        <m:ctrlPr>
                          <a:rPr lang="en-US" altLang="he-IL" i="1">
                            <a:solidFill>
                              <a:schemeClr val="tx1"/>
                            </a:solidFill>
                            <a:latin typeface="Cambria Math"/>
                          </a:rPr>
                        </m:ctrlPr>
                      </m:sSubPr>
                      <m:e>
                        <m:r>
                          <a:rPr lang="en-US" altLang="he-IL" b="0" i="1" smtClean="0">
                            <a:solidFill>
                              <a:schemeClr val="tx1"/>
                            </a:solidFill>
                            <a:latin typeface="Cambria Math"/>
                          </a:rPr>
                          <m:t>𝑦</m:t>
                        </m:r>
                      </m:e>
                      <m:sub>
                        <m:r>
                          <a:rPr lang="en-US" altLang="he-IL" b="0" i="1" smtClean="0">
                            <a:solidFill>
                              <a:schemeClr val="tx1"/>
                            </a:solidFill>
                            <a:latin typeface="Cambria Math"/>
                          </a:rPr>
                          <m:t>𝑖</m:t>
                        </m:r>
                      </m:sub>
                    </m:sSub>
                    <m:r>
                      <a:rPr lang="en-US" altLang="he-IL" b="0" i="1" smtClean="0">
                        <a:solidFill>
                          <a:schemeClr val="tx1"/>
                        </a:solidFill>
                        <a:latin typeface="Cambria Math"/>
                      </a:rPr>
                      <m:t>+</m:t>
                    </m:r>
                    <m:sSub>
                      <m:sSubPr>
                        <m:ctrlPr>
                          <a:rPr lang="en-US" altLang="he-IL" i="1">
                            <a:solidFill>
                              <a:schemeClr val="tx1"/>
                            </a:solidFill>
                            <a:latin typeface="Cambria Math"/>
                          </a:rPr>
                        </m:ctrlPr>
                      </m:sSubPr>
                      <m:e>
                        <m:r>
                          <a:rPr lang="en-US" altLang="he-IL" b="0" i="1" smtClean="0">
                            <a:solidFill>
                              <a:schemeClr val="tx1"/>
                            </a:solidFill>
                            <a:latin typeface="Cambria Math"/>
                          </a:rPr>
                          <m:t>𝑙</m:t>
                        </m:r>
                      </m:e>
                      <m:sub>
                        <m:r>
                          <a:rPr lang="en-US" altLang="he-IL" b="0" i="1" smtClean="0">
                            <a:solidFill>
                              <a:schemeClr val="tx1"/>
                            </a:solidFill>
                            <a:latin typeface="Cambria Math"/>
                          </a:rPr>
                          <m:t>𝑖</m:t>
                        </m:r>
                      </m:sub>
                    </m:sSub>
                  </m:oMath>
                </a14:m>
                <a:r>
                  <a:rPr lang="en-US" altLang="he-IL" smtClean="0">
                    <a:solidFill>
                      <a:schemeClr val="tx1"/>
                    </a:solidFill>
                    <a:latin typeface="Century Gothic" pitchFamily="34" charset="0"/>
                  </a:rPr>
                  <a:t>.</a:t>
                </a:r>
              </a:p>
              <a:p>
                <a:pPr algn="l" defTabSz="914400" rtl="0" eaLnBrk="1" hangingPunct="1">
                  <a:lnSpc>
                    <a:spcPct val="100000"/>
                  </a:lnSpc>
                  <a:buSzTx/>
                </a:pPr>
                <a14:m>
                  <m:oMath xmlns:m="http://schemas.openxmlformats.org/officeDocument/2006/math">
                    <m:sSubSup>
                      <m:sSubSupPr>
                        <m:ctrlPr>
                          <a:rPr lang="en-US" altLang="he-IL" i="1">
                            <a:solidFill>
                              <a:schemeClr val="tx1"/>
                            </a:solidFill>
                            <a:latin typeface="Cambria Math"/>
                          </a:rPr>
                        </m:ctrlPr>
                      </m:sSubSupPr>
                      <m:e>
                        <m:sSub>
                          <m:sSubPr>
                            <m:ctrlPr>
                              <a:rPr lang="en-US" altLang="he-IL" i="1" smtClean="0">
                                <a:solidFill>
                                  <a:schemeClr val="tx1"/>
                                </a:solidFill>
                                <a:latin typeface="Cambria Math"/>
                              </a:rPr>
                            </m:ctrlPr>
                          </m:sSubPr>
                          <m:e>
                            <m:r>
                              <a:rPr lang="en-US" altLang="he-IL" b="0" i="1" smtClean="0">
                                <a:solidFill>
                                  <a:schemeClr val="tx1"/>
                                </a:solidFill>
                                <a:latin typeface="Cambria Math"/>
                              </a:rPr>
                              <m:t>𝑠</m:t>
                            </m:r>
                          </m:e>
                          <m:sub>
                            <m:r>
                              <a:rPr lang="en-US" altLang="he-IL" b="0" i="1" smtClean="0">
                                <a:solidFill>
                                  <a:schemeClr val="tx1"/>
                                </a:solidFill>
                                <a:latin typeface="Cambria Math"/>
                              </a:rPr>
                              <m:t>𝑗</m:t>
                            </m:r>
                          </m:sub>
                        </m:sSub>
                      </m:e>
                      <m:sub/>
                      <m:sup>
                        <m:r>
                          <a:rPr lang="en-US" altLang="he-IL" b="0" i="1" smtClean="0">
                            <a:solidFill>
                              <a:schemeClr val="tx1"/>
                            </a:solidFill>
                            <a:latin typeface="Cambria Math"/>
                          </a:rPr>
                          <m:t>∗</m:t>
                        </m:r>
                      </m:sup>
                    </m:sSubSup>
                  </m:oMath>
                </a14:m>
                <a:r>
                  <a:rPr lang="en-US" altLang="he-IL" smtClean="0">
                    <a:solidFill>
                      <a:schemeClr val="tx1"/>
                    </a:solidFill>
                    <a:latin typeface="Century Gothic" pitchFamily="34" charset="0"/>
                  </a:rPr>
                  <a:t>= component of </a:t>
                </a:r>
                <a:br>
                  <a:rPr lang="en-US" altLang="he-IL" smtClean="0">
                    <a:solidFill>
                      <a:schemeClr val="tx1"/>
                    </a:solidFill>
                    <a:latin typeface="Century Gothic" pitchFamily="34" charset="0"/>
                  </a:rPr>
                </a:br>
                <a:r>
                  <a:rPr lang="en-US" altLang="he-IL" smtClean="0">
                    <a:solidFill>
                      <a:schemeClr val="tx1"/>
                    </a:solidFill>
                    <a:latin typeface="Century Gothic" pitchFamily="34" charset="0"/>
                  </a:rPr>
                  <a:t>    shadow of </a:t>
                </a:r>
                <a14:m>
                  <m:oMath xmlns:m="http://schemas.openxmlformats.org/officeDocument/2006/math">
                    <m:sSup>
                      <m:sSupPr>
                        <m:ctrlPr>
                          <a:rPr lang="en-US" altLang="he-IL" i="1">
                            <a:solidFill>
                              <a:schemeClr val="tx1"/>
                            </a:solidFill>
                            <a:latin typeface="Cambria Math"/>
                          </a:rPr>
                        </m:ctrlPr>
                      </m:sSupPr>
                      <m:e>
                        <m:r>
                          <a:rPr lang="en-US" altLang="he-IL" i="1">
                            <a:solidFill>
                              <a:schemeClr val="tx1"/>
                            </a:solidFill>
                            <a:latin typeface="Cambria Math"/>
                          </a:rPr>
                          <m:t>𝑠</m:t>
                        </m:r>
                      </m:e>
                      <m:sup>
                        <m:r>
                          <a:rPr lang="en-US" altLang="he-IL" i="1">
                            <a:solidFill>
                              <a:schemeClr val="tx1"/>
                            </a:solidFill>
                            <a:latin typeface="Cambria Math"/>
                          </a:rPr>
                          <m:t>∗</m:t>
                        </m:r>
                      </m:sup>
                    </m:sSup>
                  </m:oMath>
                </a14:m>
                <a:r>
                  <a:rPr lang="en-US" altLang="he-IL" smtClean="0">
                    <a:solidFill>
                      <a:schemeClr val="tx1"/>
                    </a:solidFill>
                    <a:latin typeface="Century Gothic" pitchFamily="34" charset="0"/>
                  </a:rPr>
                  <a:t> in corner </a:t>
                </a:r>
                <a14:m>
                  <m:oMath xmlns:m="http://schemas.openxmlformats.org/officeDocument/2006/math">
                    <m:r>
                      <m:rPr>
                        <m:sty m:val="p"/>
                      </m:rPr>
                      <a:rPr lang="en-US" altLang="he-IL" b="0" i="0" smtClean="0">
                        <a:solidFill>
                          <a:schemeClr val="tx1"/>
                        </a:solidFill>
                        <a:latin typeface="Cambria Math"/>
                      </a:rPr>
                      <m:t>j</m:t>
                    </m:r>
                    <m:r>
                      <a:rPr lang="en-US" altLang="he-IL" b="0" i="0" smtClean="0">
                        <a:solidFill>
                          <a:schemeClr val="tx1"/>
                        </a:solidFill>
                        <a:latin typeface="Cambria Math"/>
                      </a:rPr>
                      <m:t>.</m:t>
                    </m:r>
                  </m:oMath>
                </a14:m>
                <a:endParaRPr lang="en-US" altLang="he-IL" smtClean="0">
                  <a:solidFill>
                    <a:schemeClr val="tx1"/>
                  </a:solidFill>
                  <a:latin typeface="Century Gothic" pitchFamily="34" charset="0"/>
                </a:endParaRPr>
              </a:p>
              <a:p>
                <a:pPr marL="114300" indent="0" algn="l" defTabSz="914400" rtl="0" eaLnBrk="1" hangingPunct="1">
                  <a:lnSpc>
                    <a:spcPct val="100000"/>
                  </a:lnSpc>
                  <a:buSzTx/>
                  <a:buNone/>
                </a:pPr>
                <a:r>
                  <a:rPr lang="en-US" altLang="he-IL" b="1" smtClean="0">
                    <a:solidFill>
                      <a:schemeClr val="tx1"/>
                    </a:solidFill>
                    <a:latin typeface="Century Gothic" pitchFamily="34" charset="0"/>
                  </a:rPr>
                  <a:t>Lemma</a:t>
                </a:r>
                <a:r>
                  <a:rPr lang="en-US" altLang="he-IL" smtClean="0">
                    <a:solidFill>
                      <a:schemeClr val="tx1"/>
                    </a:solidFill>
                    <a:latin typeface="Century Gothic" pitchFamily="34" charset="0"/>
                  </a:rPr>
                  <a:t>: every </a:t>
                </a:r>
                <a14:m>
                  <m:oMath xmlns:m="http://schemas.openxmlformats.org/officeDocument/2006/math">
                    <m:sSubSup>
                      <m:sSubSupPr>
                        <m:ctrlPr>
                          <a:rPr lang="en-US" altLang="he-IL" i="1">
                            <a:solidFill>
                              <a:schemeClr val="tx1"/>
                            </a:solidFill>
                            <a:latin typeface="Cambria Math"/>
                          </a:rPr>
                        </m:ctrlPr>
                      </m:sSubSupPr>
                      <m:e>
                        <m:sSub>
                          <m:sSubPr>
                            <m:ctrlPr>
                              <a:rPr lang="en-US" altLang="he-IL" i="1">
                                <a:solidFill>
                                  <a:schemeClr val="tx1"/>
                                </a:solidFill>
                                <a:latin typeface="Cambria Math"/>
                              </a:rPr>
                            </m:ctrlPr>
                          </m:sSubPr>
                          <m:e>
                            <m:r>
                              <a:rPr lang="en-US" altLang="he-IL" i="1">
                                <a:solidFill>
                                  <a:schemeClr val="tx1"/>
                                </a:solidFill>
                                <a:latin typeface="Cambria Math"/>
                              </a:rPr>
                              <m:t>𝑠</m:t>
                            </m:r>
                          </m:e>
                          <m:sub>
                            <m:r>
                              <a:rPr lang="en-US" altLang="he-IL" i="1">
                                <a:solidFill>
                                  <a:schemeClr val="tx1"/>
                                </a:solidFill>
                                <a:latin typeface="Cambria Math"/>
                              </a:rPr>
                              <m:t>𝑗</m:t>
                            </m:r>
                          </m:sub>
                        </m:sSub>
                      </m:e>
                      <m:sub/>
                      <m:sup>
                        <m:r>
                          <a:rPr lang="en-US" altLang="he-IL" i="1">
                            <a:solidFill>
                              <a:schemeClr val="tx1"/>
                            </a:solidFill>
                            <a:latin typeface="Cambria Math"/>
                          </a:rPr>
                          <m:t>∗</m:t>
                        </m:r>
                      </m:sup>
                    </m:sSubSup>
                  </m:oMath>
                </a14:m>
                <a:r>
                  <a:rPr lang="en-US" altLang="he-IL" smtClean="0">
                    <a:solidFill>
                      <a:schemeClr val="tx1"/>
                    </a:solidFill>
                    <a:latin typeface="Century Gothic" pitchFamily="34" charset="0"/>
                  </a:rPr>
                  <a:t> is contained </a:t>
                </a:r>
                <a:br>
                  <a:rPr lang="en-US" altLang="he-IL" smtClean="0">
                    <a:solidFill>
                      <a:schemeClr val="tx1"/>
                    </a:solidFill>
                    <a:latin typeface="Century Gothic" pitchFamily="34" charset="0"/>
                  </a:rPr>
                </a:br>
                <a:r>
                  <a:rPr lang="en-US" altLang="he-IL" smtClean="0">
                    <a:solidFill>
                      <a:schemeClr val="tx1"/>
                    </a:solidFill>
                    <a:latin typeface="Century Gothic" pitchFamily="34" charset="0"/>
                  </a:rPr>
                  <a:t>       in the square</a:t>
                </a:r>
                <a:r>
                  <a:rPr lang="en-US" altLang="he-IL">
                    <a:solidFill>
                      <a:schemeClr val="tx1"/>
                    </a:solidFill>
                  </a:rPr>
                  <a:t> </a:t>
                </a:r>
                <a14:m>
                  <m:oMath xmlns:m="http://schemas.openxmlformats.org/officeDocument/2006/math">
                    <m:r>
                      <a:rPr lang="en-US" altLang="he-IL" i="1">
                        <a:solidFill>
                          <a:schemeClr val="tx1"/>
                        </a:solidFill>
                        <a:latin typeface="Cambria Math"/>
                      </a:rPr>
                      <m:t>(</m:t>
                    </m:r>
                    <m:sSub>
                      <m:sSubPr>
                        <m:ctrlPr>
                          <a:rPr lang="en-US" altLang="he-IL" i="1">
                            <a:solidFill>
                              <a:schemeClr val="tx1"/>
                            </a:solidFill>
                            <a:latin typeface="Cambria Math"/>
                          </a:rPr>
                        </m:ctrlPr>
                      </m:sSubPr>
                      <m:e>
                        <m:r>
                          <a:rPr lang="en-US" altLang="he-IL" i="1">
                            <a:solidFill>
                              <a:schemeClr val="tx1"/>
                            </a:solidFill>
                            <a:latin typeface="Cambria Math"/>
                          </a:rPr>
                          <m:t>𝑥</m:t>
                        </m:r>
                      </m:e>
                      <m:sub>
                        <m:r>
                          <a:rPr lang="en-US" altLang="he-IL" b="0" i="1" smtClean="0">
                            <a:solidFill>
                              <a:schemeClr val="tx1"/>
                            </a:solidFill>
                            <a:latin typeface="Cambria Math"/>
                          </a:rPr>
                          <m:t>𝑗</m:t>
                        </m:r>
                      </m:sub>
                    </m:sSub>
                    <m:r>
                      <a:rPr lang="en-US" altLang="he-IL" i="1">
                        <a:solidFill>
                          <a:schemeClr val="tx1"/>
                        </a:solidFill>
                        <a:latin typeface="Cambria Math"/>
                      </a:rPr>
                      <m:t>,</m:t>
                    </m:r>
                    <m:sSub>
                      <m:sSubPr>
                        <m:ctrlPr>
                          <a:rPr lang="en-US" altLang="he-IL" i="1">
                            <a:solidFill>
                              <a:schemeClr val="tx1"/>
                            </a:solidFill>
                            <a:latin typeface="Cambria Math"/>
                          </a:rPr>
                        </m:ctrlPr>
                      </m:sSubPr>
                      <m:e>
                        <m:r>
                          <a:rPr lang="en-US" altLang="he-IL" i="1">
                            <a:solidFill>
                              <a:schemeClr val="tx1"/>
                            </a:solidFill>
                            <a:latin typeface="Cambria Math"/>
                          </a:rPr>
                          <m:t>𝑦</m:t>
                        </m:r>
                      </m:e>
                      <m:sub>
                        <m:r>
                          <a:rPr lang="en-US" altLang="he-IL" b="0" i="1" smtClean="0">
                            <a:solidFill>
                              <a:schemeClr val="tx1"/>
                            </a:solidFill>
                            <a:latin typeface="Cambria Math"/>
                          </a:rPr>
                          <m:t>𝑗</m:t>
                        </m:r>
                      </m:sub>
                    </m:sSub>
                    <m:r>
                      <a:rPr lang="en-US" altLang="he-IL" b="0" i="1" smtClean="0">
                        <a:solidFill>
                          <a:schemeClr val="tx1"/>
                        </a:solidFill>
                        <a:latin typeface="Cambria Math"/>
                      </a:rPr>
                      <m:t>,</m:t>
                    </m:r>
                    <m:sSub>
                      <m:sSubPr>
                        <m:ctrlPr>
                          <a:rPr lang="en-US" altLang="he-IL" i="1">
                            <a:solidFill>
                              <a:schemeClr val="tx1"/>
                            </a:solidFill>
                            <a:latin typeface="Cambria Math"/>
                          </a:rPr>
                        </m:ctrlPr>
                      </m:sSubPr>
                      <m:e>
                        <m:r>
                          <a:rPr lang="en-US" altLang="he-IL" b="0" i="1" smtClean="0">
                            <a:solidFill>
                              <a:schemeClr val="tx1"/>
                            </a:solidFill>
                            <a:latin typeface="Cambria Math"/>
                          </a:rPr>
                          <m:t>𝑙</m:t>
                        </m:r>
                      </m:e>
                      <m:sub>
                        <m:r>
                          <a:rPr lang="en-US" altLang="he-IL" i="1">
                            <a:solidFill>
                              <a:schemeClr val="tx1"/>
                            </a:solidFill>
                            <a:latin typeface="Cambria Math"/>
                          </a:rPr>
                          <m:t>𝑗</m:t>
                        </m:r>
                      </m:sub>
                    </m:sSub>
                    <m:r>
                      <a:rPr lang="en-US" altLang="he-IL" i="1">
                        <a:solidFill>
                          <a:schemeClr val="tx1"/>
                        </a:solidFill>
                        <a:latin typeface="Cambria Math"/>
                      </a:rPr>
                      <m:t>)</m:t>
                    </m:r>
                  </m:oMath>
                </a14:m>
                <a:r>
                  <a:rPr lang="en-US" altLang="he-IL" smtClean="0">
                    <a:solidFill>
                      <a:schemeClr val="tx1"/>
                    </a:solidFill>
                    <a:latin typeface="Century Gothic" pitchFamily="34" charset="0"/>
                  </a:rPr>
                  <a:t>.</a:t>
                </a:r>
              </a:p>
              <a:p>
                <a:pPr marL="114300" indent="0" algn="l" defTabSz="914400" rtl="0" eaLnBrk="1" hangingPunct="1">
                  <a:lnSpc>
                    <a:spcPct val="100000"/>
                  </a:lnSpc>
                  <a:buSzTx/>
                  <a:buNone/>
                </a:pPr>
                <a:r>
                  <a:rPr lang="en-US" altLang="he-IL" b="1" smtClean="0">
                    <a:solidFill>
                      <a:schemeClr val="tx1"/>
                    </a:solidFill>
                    <a:latin typeface="Century Gothic" pitchFamily="34" charset="0"/>
                  </a:rPr>
                  <a:t>Hint</a:t>
                </a:r>
                <a:r>
                  <a:rPr lang="en-US" altLang="he-IL" smtClean="0">
                    <a:solidFill>
                      <a:schemeClr val="tx1"/>
                    </a:solidFill>
                    <a:latin typeface="Century Gothic" pitchFamily="34" charset="0"/>
                  </a:rPr>
                  <a:t>: </a:t>
                </a:r>
                <a14:m>
                  <m:oMath xmlns:m="http://schemas.openxmlformats.org/officeDocument/2006/math">
                    <m:r>
                      <a:rPr lang="en-US" altLang="he-IL" b="0" i="0" smtClean="0">
                        <a:solidFill>
                          <a:schemeClr val="tx1"/>
                        </a:solidFill>
                        <a:latin typeface="Cambria Math"/>
                      </a:rPr>
                      <m:t> </m:t>
                    </m:r>
                    <m:sSub>
                      <m:sSubPr>
                        <m:ctrlPr>
                          <a:rPr lang="en-US" altLang="he-IL" i="1">
                            <a:solidFill>
                              <a:schemeClr val="tx1"/>
                            </a:solidFill>
                            <a:latin typeface="Cambria Math"/>
                          </a:rPr>
                        </m:ctrlPr>
                      </m:sSubPr>
                      <m:e>
                        <m:r>
                          <a:rPr lang="en-US" altLang="he-IL" i="1">
                            <a:solidFill>
                              <a:schemeClr val="tx1"/>
                            </a:solidFill>
                            <a:latin typeface="Cambria Math"/>
                          </a:rPr>
                          <m:t>𝑦</m:t>
                        </m:r>
                      </m:e>
                      <m:sub>
                        <m:r>
                          <a:rPr lang="en-US" altLang="he-IL" b="0" i="1" smtClean="0">
                            <a:solidFill>
                              <a:schemeClr val="tx1"/>
                            </a:solidFill>
                            <a:latin typeface="Cambria Math"/>
                          </a:rPr>
                          <m:t>∗</m:t>
                        </m:r>
                      </m:sub>
                    </m:sSub>
                    <m:r>
                      <a:rPr lang="en-US" altLang="he-IL" b="0" i="1" smtClean="0">
                        <a:solidFill>
                          <a:schemeClr val="tx1"/>
                        </a:solidFill>
                        <a:latin typeface="Cambria Math"/>
                      </a:rPr>
                      <m:t>&gt;</m:t>
                    </m:r>
                    <m:sSub>
                      <m:sSubPr>
                        <m:ctrlPr>
                          <a:rPr lang="en-US" altLang="he-IL" i="1">
                            <a:solidFill>
                              <a:schemeClr val="tx1"/>
                            </a:solidFill>
                            <a:latin typeface="Cambria Math"/>
                          </a:rPr>
                        </m:ctrlPr>
                      </m:sSubPr>
                      <m:e>
                        <m:r>
                          <a:rPr lang="en-US" altLang="he-IL" i="1">
                            <a:solidFill>
                              <a:schemeClr val="tx1"/>
                            </a:solidFill>
                            <a:latin typeface="Cambria Math"/>
                          </a:rPr>
                          <m:t>𝑦</m:t>
                        </m:r>
                      </m:e>
                      <m:sub>
                        <m:r>
                          <a:rPr lang="en-US" altLang="he-IL" i="1">
                            <a:solidFill>
                              <a:schemeClr val="tx1"/>
                            </a:solidFill>
                            <a:latin typeface="Cambria Math"/>
                          </a:rPr>
                          <m:t>𝑗</m:t>
                        </m:r>
                      </m:sub>
                    </m:sSub>
                    <m:r>
                      <a:rPr lang="en-US" altLang="he-IL" b="0" i="1" smtClean="0">
                        <a:solidFill>
                          <a:schemeClr val="tx1"/>
                        </a:solidFill>
                        <a:latin typeface="Cambria Math"/>
                      </a:rPr>
                      <m:t> </m:t>
                    </m:r>
                    <m:groupChr>
                      <m:groupChrPr>
                        <m:chr m:val="⇒"/>
                        <m:pos m:val="top"/>
                        <m:ctrlPr>
                          <a:rPr lang="en-US" altLang="he-IL" b="0" i="1" smtClean="0">
                            <a:solidFill>
                              <a:schemeClr val="tx1"/>
                            </a:solidFill>
                            <a:latin typeface="Cambria Math"/>
                          </a:rPr>
                        </m:ctrlPr>
                      </m:groupChrPr>
                      <m:e/>
                    </m:groupChr>
                    <m:r>
                      <a:rPr lang="en-US" altLang="he-IL" b="0" i="1" smtClean="0">
                        <a:solidFill>
                          <a:schemeClr val="tx1"/>
                        </a:solidFill>
                        <a:latin typeface="Cambria Math"/>
                      </a:rPr>
                      <m:t> </m:t>
                    </m:r>
                    <m:sSub>
                      <m:sSubPr>
                        <m:ctrlPr>
                          <a:rPr lang="en-US" altLang="he-IL" i="1">
                            <a:solidFill>
                              <a:schemeClr val="tx1"/>
                            </a:solidFill>
                            <a:latin typeface="Cambria Math"/>
                          </a:rPr>
                        </m:ctrlPr>
                      </m:sSubPr>
                      <m:e>
                        <m:r>
                          <a:rPr lang="en-US" altLang="he-IL" i="1">
                            <a:solidFill>
                              <a:schemeClr val="tx1"/>
                            </a:solidFill>
                            <a:latin typeface="Cambria Math"/>
                          </a:rPr>
                          <m:t>𝑥</m:t>
                        </m:r>
                      </m:e>
                      <m:sub>
                        <m:r>
                          <a:rPr lang="en-US" altLang="he-IL" b="0" i="1" smtClean="0">
                            <a:solidFill>
                              <a:schemeClr val="tx1"/>
                            </a:solidFill>
                            <a:latin typeface="Cambria Math"/>
                          </a:rPr>
                          <m:t>∗</m:t>
                        </m:r>
                      </m:sub>
                    </m:sSub>
                    <m:r>
                      <a:rPr lang="en-US" altLang="he-IL" i="1">
                        <a:solidFill>
                          <a:schemeClr val="tx1"/>
                        </a:solidFill>
                        <a:latin typeface="Cambria Math"/>
                      </a:rPr>
                      <m:t>+</m:t>
                    </m:r>
                    <m:sSub>
                      <m:sSubPr>
                        <m:ctrlPr>
                          <a:rPr lang="en-US" altLang="he-IL" i="1">
                            <a:solidFill>
                              <a:schemeClr val="tx1"/>
                            </a:solidFill>
                            <a:latin typeface="Cambria Math"/>
                          </a:rPr>
                        </m:ctrlPr>
                      </m:sSubPr>
                      <m:e>
                        <m:r>
                          <a:rPr lang="en-US" altLang="he-IL" i="1">
                            <a:solidFill>
                              <a:schemeClr val="tx1"/>
                            </a:solidFill>
                            <a:latin typeface="Cambria Math"/>
                          </a:rPr>
                          <m:t>𝑙</m:t>
                        </m:r>
                      </m:e>
                      <m:sub>
                        <m:r>
                          <a:rPr lang="en-US" altLang="he-IL" b="0" i="1" smtClean="0">
                            <a:solidFill>
                              <a:schemeClr val="tx1"/>
                            </a:solidFill>
                            <a:latin typeface="Cambria Math"/>
                          </a:rPr>
                          <m:t>∗</m:t>
                        </m:r>
                      </m:sub>
                    </m:sSub>
                    <m:r>
                      <a:rPr lang="en-US" altLang="he-IL" b="0" i="1" smtClean="0">
                        <a:solidFill>
                          <a:schemeClr val="tx1"/>
                        </a:solidFill>
                        <a:latin typeface="Cambria Math"/>
                      </a:rPr>
                      <m:t>&lt;</m:t>
                    </m:r>
                    <m:sSub>
                      <m:sSubPr>
                        <m:ctrlPr>
                          <a:rPr lang="en-US" altLang="he-IL" i="1">
                            <a:solidFill>
                              <a:schemeClr val="tx1"/>
                            </a:solidFill>
                            <a:latin typeface="Cambria Math"/>
                          </a:rPr>
                        </m:ctrlPr>
                      </m:sSubPr>
                      <m:e>
                        <m:r>
                          <a:rPr lang="en-US" altLang="he-IL" i="1">
                            <a:solidFill>
                              <a:schemeClr val="tx1"/>
                            </a:solidFill>
                            <a:latin typeface="Cambria Math"/>
                          </a:rPr>
                          <m:t>𝑥</m:t>
                        </m:r>
                      </m:e>
                      <m:sub>
                        <m:r>
                          <a:rPr lang="en-US" altLang="he-IL" i="1">
                            <a:solidFill>
                              <a:schemeClr val="tx1"/>
                            </a:solidFill>
                            <a:latin typeface="Cambria Math"/>
                          </a:rPr>
                          <m:t>𝑗</m:t>
                        </m:r>
                      </m:sub>
                    </m:sSub>
                    <m:r>
                      <a:rPr lang="en-US" altLang="he-IL" b="0" i="1" smtClean="0">
                        <a:solidFill>
                          <a:schemeClr val="tx1"/>
                        </a:solidFill>
                        <a:latin typeface="Cambria Math"/>
                      </a:rPr>
                      <m:t>+</m:t>
                    </m:r>
                    <m:sSub>
                      <m:sSubPr>
                        <m:ctrlPr>
                          <a:rPr lang="en-US" altLang="he-IL" i="1">
                            <a:solidFill>
                              <a:schemeClr val="tx1"/>
                            </a:solidFill>
                            <a:latin typeface="Cambria Math"/>
                          </a:rPr>
                        </m:ctrlPr>
                      </m:sSubPr>
                      <m:e>
                        <m:r>
                          <a:rPr lang="en-US" altLang="he-IL" i="1">
                            <a:solidFill>
                              <a:schemeClr val="tx1"/>
                            </a:solidFill>
                            <a:latin typeface="Cambria Math"/>
                          </a:rPr>
                          <m:t>𝑙</m:t>
                        </m:r>
                      </m:e>
                      <m:sub>
                        <m:r>
                          <a:rPr lang="en-US" altLang="he-IL" i="1">
                            <a:solidFill>
                              <a:schemeClr val="tx1"/>
                            </a:solidFill>
                            <a:latin typeface="Cambria Math"/>
                          </a:rPr>
                          <m:t>𝑗</m:t>
                        </m:r>
                      </m:sub>
                    </m:sSub>
                  </m:oMath>
                </a14:m>
                <a:endParaRPr lang="en-US" altLang="he-IL">
                  <a:solidFill>
                    <a:schemeClr val="tx1"/>
                  </a:solidFill>
                  <a:latin typeface="Century Gothic" pitchFamily="34" charset="0"/>
                </a:endParaRPr>
              </a:p>
            </p:txBody>
          </p:sp>
        </mc:Choice>
        <mc:Fallback xmlns="">
          <p:sp>
            <p:nvSpPr>
              <p:cNvPr id="22" name="Content Placeholder 3"/>
              <p:cNvSpPr txBox="1">
                <a:spLocks noRot="1" noChangeAspect="1" noMove="1" noResize="1" noEditPoints="1" noAdjustHandles="1" noChangeArrowheads="1" noChangeShapeType="1" noTextEdit="1"/>
              </p:cNvSpPr>
              <p:nvPr/>
            </p:nvSpPr>
            <p:spPr bwMode="auto">
              <a:xfrm>
                <a:off x="4521201" y="1902619"/>
                <a:ext cx="4929187" cy="4972166"/>
              </a:xfrm>
              <a:prstGeom prst="rect">
                <a:avLst/>
              </a:prstGeom>
              <a:blipFill rotWithShape="1">
                <a:blip r:embed="rId3"/>
                <a:stretch>
                  <a:fillRect t="-980" b="-55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noFill/>
                  </a:rPr>
                  <a:t> </a:t>
                </a:r>
              </a:p>
            </p:txBody>
          </p:sp>
        </mc:Fallback>
      </mc:AlternateContent>
      <p:sp>
        <p:nvSpPr>
          <p:cNvPr id="24" name="Rectangle 23"/>
          <p:cNvSpPr/>
          <p:nvPr/>
        </p:nvSpPr>
        <p:spPr>
          <a:xfrm>
            <a:off x="348509" y="1340768"/>
            <a:ext cx="1775219" cy="1712839"/>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Rectangle 36"/>
          <p:cNvSpPr/>
          <p:nvPr/>
        </p:nvSpPr>
        <p:spPr>
          <a:xfrm>
            <a:off x="2700612" y="5289533"/>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Rectangle 39"/>
          <p:cNvSpPr/>
          <p:nvPr/>
        </p:nvSpPr>
        <p:spPr>
          <a:xfrm>
            <a:off x="2212429" y="4588018"/>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Rectangle 30"/>
          <p:cNvSpPr/>
          <p:nvPr/>
        </p:nvSpPr>
        <p:spPr>
          <a:xfrm>
            <a:off x="1813223" y="3263139"/>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 name="Rectangle 2"/>
          <p:cNvSpPr/>
          <p:nvPr/>
        </p:nvSpPr>
        <p:spPr>
          <a:xfrm>
            <a:off x="1798255" y="3053607"/>
            <a:ext cx="362914" cy="957281"/>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Rectangle 31"/>
          <p:cNvSpPr/>
          <p:nvPr/>
        </p:nvSpPr>
        <p:spPr>
          <a:xfrm>
            <a:off x="2662908" y="5535848"/>
            <a:ext cx="621082" cy="485536"/>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p:cNvSpPr/>
          <p:nvPr/>
        </p:nvSpPr>
        <p:spPr>
          <a:xfrm>
            <a:off x="2243734" y="3990975"/>
            <a:ext cx="384050" cy="1608145"/>
          </a:xfrm>
          <a:prstGeom prst="rect">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Rectangle 33"/>
          <p:cNvSpPr/>
          <p:nvPr/>
        </p:nvSpPr>
        <p:spPr>
          <a:xfrm>
            <a:off x="2243734" y="5289533"/>
            <a:ext cx="437929" cy="246314"/>
          </a:xfrm>
          <a:prstGeom prst="rect">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ustDataLst>
      <p:tags r:id="rId1"/>
    </p:custDataLst>
    <p:extLst>
      <p:ext uri="{BB962C8B-B14F-4D97-AF65-F5344CB8AC3E}">
        <p14:creationId xmlns:p14="http://schemas.microsoft.com/office/powerpoint/2010/main" val="3536378280"/>
      </p:ext>
    </p:extLst>
  </p:cSld>
  <p:clrMapOvr>
    <a:masterClrMapping/>
  </p:clrMapOvr>
  <p:transition spd="slow" advTm="6954"/>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sp>
        <p:nvSpPr>
          <p:cNvPr id="20" name="Rectangle 5"/>
          <p:cNvSpPr>
            <a:spLocks noChangeArrowheads="1"/>
          </p:cNvSpPr>
          <p:nvPr/>
        </p:nvSpPr>
        <p:spPr bwMode="auto">
          <a:xfrm>
            <a:off x="1" y="6218329"/>
            <a:ext cx="9324528"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altLang="he-IL" sz="3600" b="1" smtClean="0">
                <a:solidFill>
                  <a:schemeClr val="tx1"/>
                </a:solidFill>
                <a:ea typeface="WenQuanYi Micro Hei" charset="0"/>
                <a:cs typeface="WenQuanYi Micro Hei" charset="0"/>
              </a:rPr>
              <a:t>Prop (</a:t>
            </a:r>
            <a:r>
              <a:rPr lang="en-US" altLang="he-IL" sz="3600" b="1" i="1" cap="none" smtClean="0">
                <a:solidFill>
                  <a:schemeClr val="tx1"/>
                </a:solidFill>
                <a:latin typeface="Times New Roman" pitchFamily="18" charset="0"/>
                <a:cs typeface="Times New Roman" pitchFamily="18" charset="0"/>
              </a:rPr>
              <a:t>k</a:t>
            </a:r>
            <a:r>
              <a:rPr lang="en-US" sz="3600" b="1" smtClean="0">
                <a:solidFill>
                  <a:schemeClr val="tx1"/>
                </a:solidFill>
              </a:rPr>
              <a:t>-stairs</a:t>
            </a:r>
            <a:r>
              <a:rPr lang="en-US" altLang="he-IL" sz="3600" b="1" smtClean="0">
                <a:solidFill>
                  <a:schemeClr val="tx1"/>
                </a:solidFill>
                <a:ea typeface="WenQuanYi Micro Hei" charset="0"/>
                <a:cs typeface="WenQuanYi Micro Hei" charset="0"/>
              </a:rPr>
              <a:t>,  squares, </a:t>
            </a:r>
            <a:r>
              <a:rPr lang="en-US" altLang="he-IL" sz="3600" b="1" i="1" smtClean="0">
                <a:solidFill>
                  <a:schemeClr val="tx1"/>
                </a:solidFill>
                <a:latin typeface="Times New Roman" pitchFamily="18" charset="0"/>
                <a:ea typeface="WenQuanYi Micro Hei" charset="0"/>
                <a:cs typeface="Times New Roman" pitchFamily="18" charset="0"/>
              </a:rPr>
              <a:t>n</a:t>
            </a:r>
            <a:r>
              <a:rPr lang="en-US" altLang="he-IL" sz="3600" b="1" smtClean="0">
                <a:solidFill>
                  <a:schemeClr val="tx1"/>
                </a:solidFill>
                <a:ea typeface="WenQuanYi Micro Hei" charset="0"/>
                <a:cs typeface="WenQuanYi Micro Hei" charset="0"/>
              </a:rPr>
              <a:t>) </a:t>
            </a:r>
            <a:r>
              <a:rPr lang="en-US" altLang="he-IL" sz="3600" b="1" smtClean="0">
                <a:solidFill>
                  <a:srgbClr val="00B050"/>
                </a:solidFill>
                <a:ea typeface="WenQuanYi Micro Hei" charset="0"/>
                <a:cs typeface="WenQuanYi Micro Hei" charset="0"/>
              </a:rPr>
              <a:t>= </a:t>
            </a:r>
            <a:r>
              <a:rPr lang="en-US" altLang="he-IL" sz="3600" b="1" smtClean="0">
                <a:solidFill>
                  <a:srgbClr val="00B050"/>
                </a:solidFill>
                <a:latin typeface="Times New Roman" pitchFamily="18" charset="0"/>
                <a:cs typeface="Times New Roman" pitchFamily="18" charset="0"/>
              </a:rPr>
              <a:t>1/(2</a:t>
            </a:r>
            <a:r>
              <a:rPr lang="en-US" altLang="he-IL" sz="3600" b="1" i="1" smtClean="0">
                <a:solidFill>
                  <a:srgbClr val="00B050"/>
                </a:solidFill>
                <a:latin typeface="Times New Roman" pitchFamily="18" charset="0"/>
                <a:cs typeface="Times New Roman" pitchFamily="18" charset="0"/>
              </a:rPr>
              <a:t>n</a:t>
            </a:r>
            <a:r>
              <a:rPr lang="en-US" altLang="he-IL" sz="3600" b="1" smtClean="0">
                <a:solidFill>
                  <a:srgbClr val="00B050"/>
                </a:solidFill>
                <a:latin typeface="Times New Roman" pitchFamily="18" charset="0"/>
                <a:cs typeface="Times New Roman" pitchFamily="18" charset="0"/>
              </a:rPr>
              <a:t>-2+</a:t>
            </a:r>
            <a:r>
              <a:rPr lang="en-US" altLang="he-IL" sz="3600" b="1" i="1" cap="none" smtClean="0">
                <a:solidFill>
                  <a:srgbClr val="00B050"/>
                </a:solidFill>
                <a:latin typeface="Times New Roman" pitchFamily="18" charset="0"/>
                <a:cs typeface="Times New Roman" pitchFamily="18" charset="0"/>
              </a:rPr>
              <a:t>k</a:t>
            </a:r>
            <a:r>
              <a:rPr lang="en-US" altLang="he-IL" sz="3600" b="1" smtClean="0">
                <a:solidFill>
                  <a:srgbClr val="00B050"/>
                </a:solidFill>
                <a:latin typeface="Times New Roman" pitchFamily="18" charset="0"/>
                <a:cs typeface="Times New Roman" pitchFamily="18" charset="0"/>
              </a:rPr>
              <a:t>)</a:t>
            </a:r>
          </a:p>
        </p:txBody>
      </p:sp>
      <p:sp>
        <p:nvSpPr>
          <p:cNvPr id="11" name="Rectangle 10"/>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7175" y="1902619"/>
            <a:ext cx="0" cy="1238349"/>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161706"/>
      </p:ext>
    </p:extLst>
  </p:cSld>
  <p:clrMapOvr>
    <a:masterClrMapping/>
  </p:clrMapOvr>
  <p:transition spd="slow" advTm="6954"/>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25" y="404813"/>
            <a:ext cx="8261350" cy="1039812"/>
          </a:xfrm>
        </p:spPr>
        <p:txBody>
          <a:bodyPr/>
          <a:lstStyle/>
          <a:p>
            <a:pPr rtl="0" eaLnBrk="1" fontAlgn="auto" hangingPunct="1">
              <a:spcAft>
                <a:spcPts val="0"/>
              </a:spcAft>
              <a:defRPr/>
            </a:pPr>
            <a:r>
              <a:rPr lang="en-US" sz="5400" smtClean="0">
                <a:solidFill>
                  <a:schemeClr val="accent1">
                    <a:lumMod val="75000"/>
                  </a:schemeClr>
                </a:solidFill>
              </a:rPr>
              <a:t>CURRENT BOUNDS</a:t>
            </a:r>
            <a:endParaRPr lang="he-IL" sz="5400">
              <a:solidFill>
                <a:schemeClr val="accent1">
                  <a:lumMod val="75000"/>
                </a:schemeClr>
              </a:solidFill>
            </a:endParaRPr>
          </a:p>
        </p:txBody>
      </p:sp>
      <p:graphicFrame>
        <p:nvGraphicFramePr>
          <p:cNvPr id="4" name="Group 2"/>
          <p:cNvGraphicFramePr>
            <a:graphicFrameLocks noGrp="1"/>
          </p:cNvGraphicFramePr>
          <p:nvPr>
            <p:extLst>
              <p:ext uri="{D42A27DB-BD31-4B8C-83A1-F6EECF244321}">
                <p14:modId xmlns:p14="http://schemas.microsoft.com/office/powerpoint/2010/main" val="1174644399"/>
              </p:ext>
            </p:extLst>
          </p:nvPr>
        </p:nvGraphicFramePr>
        <p:xfrm>
          <a:off x="307975" y="1700213"/>
          <a:ext cx="8585200" cy="4975225"/>
        </p:xfrm>
        <a:graphic>
          <a:graphicData uri="http://schemas.openxmlformats.org/drawingml/2006/table">
            <a:tbl>
              <a:tblPr>
                <a:tableStyleId>{D7AC3CCA-C797-4891-BE02-D94E43425B78}</a:tableStyleId>
              </a:tblPr>
              <a:tblGrid>
                <a:gridCol w="790621"/>
                <a:gridCol w="2249515"/>
                <a:gridCol w="2946872"/>
                <a:gridCol w="2598192"/>
              </a:tblGrid>
              <a:tr h="1813842">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400" b="1" i="0" u="none" strike="noStrike" cap="none" normalizeH="0" baseline="0" smtClean="0">
                        <a:ln>
                          <a:noFill/>
                        </a:ln>
                        <a:solidFill>
                          <a:schemeClr val="tx1"/>
                        </a:solidFill>
                        <a:effectLst/>
                        <a:latin typeface="Arial" pitchFamily="34" charset="0"/>
                        <a:ea typeface="WenQuanYi Micro Hei" charset="0"/>
                        <a:cs typeface="Times New Roman" pitchFamily="18" charset="0"/>
                      </a:endParaRPr>
                    </a:p>
                  </a:txBody>
                  <a:tcPr marL="90008" marR="90008" marT="460198"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u="none" strike="noStrike" cap="none" normalizeH="0" baseline="0" smtClean="0">
                        <a:ln>
                          <a:noFill/>
                        </a:ln>
                        <a:effectLst/>
                      </a:endParaRPr>
                    </a:p>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1578006">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he-IL" sz="2800" b="0" i="0" u="none" strike="noStrike" cap="none" normalizeH="0" baseline="0" smtClean="0">
                          <a:ln>
                            <a:noFill/>
                          </a:ln>
                          <a:solidFill>
                            <a:srgbClr val="000000"/>
                          </a:solidFill>
                          <a:effectLst/>
                          <a:latin typeface="Arial" pitchFamily="34" charset="0"/>
                          <a:ea typeface="WenQuanYi Micro Hei" charset="0"/>
                          <a:cs typeface="WenQuanYi Micro Hei" charset="0"/>
                        </a:rPr>
                        <a:t>2 p.</a:t>
                      </a: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1"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1583377">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he-IL" sz="2800" i="1" cap="none" smtClean="0">
                          <a:solidFill>
                            <a:schemeClr val="tx1"/>
                          </a:solidFill>
                          <a:latin typeface="Times New Roman" panose="02020603050405020304" pitchFamily="18" charset="0"/>
                          <a:cs typeface="Times New Roman" panose="02020603050405020304" pitchFamily="18" charset="0"/>
                        </a:rPr>
                        <a:t>n </a:t>
                      </a:r>
                      <a:r>
                        <a:rPr kumimoji="0" lang="en-US" altLang="he-IL" sz="2800" b="0" i="0" u="none" strike="noStrike" cap="none" normalizeH="0" baseline="0" smtClean="0">
                          <a:ln>
                            <a:noFill/>
                          </a:ln>
                          <a:solidFill>
                            <a:srgbClr val="000000"/>
                          </a:solidFill>
                          <a:effectLst/>
                          <a:latin typeface="Arial" pitchFamily="34" charset="0"/>
                          <a:ea typeface="WenQuanYi Micro Hei" charset="0"/>
                          <a:cs typeface="WenQuanYi Micro Hei" charset="0"/>
                        </a:rPr>
                        <a:t>p.</a:t>
                      </a:r>
                      <a:endParaRPr kumimoji="0" lang="en-US" altLang="he-IL" sz="2800" b="0" i="0" u="none" strike="noStrike" cap="none" normalizeH="0" baseline="0" smtClean="0">
                        <a:ln>
                          <a:noFill/>
                        </a:ln>
                        <a:solidFill>
                          <a:schemeClr val="tx1"/>
                        </a:solidFill>
                        <a:effectLst/>
                        <a:latin typeface="Arial" pitchFamily="34" charset="0"/>
                        <a:ea typeface="WenQuanYi Micro Hei" charset="0"/>
                        <a:cs typeface="Arial" panose="020B0604020202020204" pitchFamily="34"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u="none" strike="noStrike" cap="none" normalizeH="0" baseline="0" smtClean="0">
                        <a:ln>
                          <a:noFill/>
                        </a:ln>
                        <a:solidFill>
                          <a:schemeClr val="tx1"/>
                        </a:solidFill>
                        <a:effectLst/>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1"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pSp>
        <p:nvGrpSpPr>
          <p:cNvPr id="31760" name="Group 2"/>
          <p:cNvGrpSpPr>
            <a:grpSpLocks/>
          </p:cNvGrpSpPr>
          <p:nvPr/>
        </p:nvGrpSpPr>
        <p:grpSpPr bwMode="auto">
          <a:xfrm>
            <a:off x="1293813" y="2044700"/>
            <a:ext cx="1084262" cy="1081088"/>
            <a:chOff x="2165574" y="1933973"/>
            <a:chExt cx="1084262" cy="1081087"/>
          </a:xfrm>
        </p:grpSpPr>
        <p:sp>
          <p:nvSpPr>
            <p:cNvPr id="35" name="Rectangle 34"/>
            <p:cNvSpPr/>
            <p:nvPr/>
          </p:nvSpPr>
          <p:spPr>
            <a:xfrm>
              <a:off x="2195736" y="1989536"/>
              <a:ext cx="1028700" cy="1008061"/>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6" name="Straight Connector 35"/>
            <p:cNvCxnSpPr/>
            <p:nvPr/>
          </p:nvCxnSpPr>
          <p:spPr>
            <a:xfrm>
              <a:off x="2170336" y="1933973"/>
              <a:ext cx="0" cy="108108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70336" y="1933973"/>
              <a:ext cx="10795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245074" y="1933973"/>
              <a:ext cx="4762" cy="108108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165574" y="3015060"/>
              <a:ext cx="1079500"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31761" name="Group 2"/>
          <p:cNvGrpSpPr>
            <a:grpSpLocks/>
          </p:cNvGrpSpPr>
          <p:nvPr/>
        </p:nvGrpSpPr>
        <p:grpSpPr bwMode="auto">
          <a:xfrm>
            <a:off x="4206875" y="2044700"/>
            <a:ext cx="1085850" cy="1081088"/>
            <a:chOff x="4067944" y="1916832"/>
            <a:chExt cx="1084725" cy="1080120"/>
          </a:xfrm>
        </p:grpSpPr>
        <p:sp>
          <p:nvSpPr>
            <p:cNvPr id="53" name="Rectangle 52"/>
            <p:cNvSpPr/>
            <p:nvPr/>
          </p:nvSpPr>
          <p:spPr>
            <a:xfrm>
              <a:off x="4118691" y="1953312"/>
              <a:ext cx="1029221" cy="1007159"/>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54" name="Straight Connector 53"/>
            <p:cNvCxnSpPr/>
            <p:nvPr/>
          </p:nvCxnSpPr>
          <p:spPr>
            <a:xfrm>
              <a:off x="4072702" y="1916832"/>
              <a:ext cx="0" cy="10801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072702" y="1916832"/>
              <a:ext cx="1079967"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147912" y="1916832"/>
              <a:ext cx="4757" cy="108012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067944" y="2996952"/>
              <a:ext cx="1079968"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31762" name="Group 57"/>
          <p:cNvGrpSpPr>
            <a:grpSpLocks/>
          </p:cNvGrpSpPr>
          <p:nvPr/>
        </p:nvGrpSpPr>
        <p:grpSpPr bwMode="auto">
          <a:xfrm>
            <a:off x="7285038" y="2044700"/>
            <a:ext cx="1085850" cy="1081088"/>
            <a:chOff x="7465318" y="1993901"/>
            <a:chExt cx="1085850" cy="1081087"/>
          </a:xfrm>
        </p:grpSpPr>
        <p:sp>
          <p:nvSpPr>
            <p:cNvPr id="32" name="Rectangle 31"/>
            <p:cNvSpPr/>
            <p:nvPr/>
          </p:nvSpPr>
          <p:spPr>
            <a:xfrm>
              <a:off x="7482780" y="2016126"/>
              <a:ext cx="1028700" cy="1008062"/>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45" name="Straight Connector 44"/>
            <p:cNvCxnSpPr/>
            <p:nvPr/>
          </p:nvCxnSpPr>
          <p:spPr>
            <a:xfrm>
              <a:off x="7470080" y="1993901"/>
              <a:ext cx="0"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470080" y="1993901"/>
              <a:ext cx="1081088"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546405" y="1993901"/>
              <a:ext cx="4763"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465318" y="3074988"/>
              <a:ext cx="1081087"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grpSp>
      <p:sp>
        <p:nvSpPr>
          <p:cNvPr id="31763" name="TextBox 26"/>
          <p:cNvSpPr txBox="1">
            <a:spLocks noChangeArrowheads="1"/>
          </p:cNvSpPr>
          <p:nvPr/>
        </p:nvSpPr>
        <p:spPr bwMode="auto">
          <a:xfrm>
            <a:off x="1268413" y="3840163"/>
            <a:ext cx="10795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cs typeface="Times New Roman" pitchFamily="18" charset="0"/>
              </a:rPr>
              <a:t>1/4</a:t>
            </a:r>
            <a:endParaRPr lang="he-IL" altLang="he-IL" sz="4800">
              <a:solidFill>
                <a:srgbClr val="0070C0"/>
              </a:solidFill>
              <a:latin typeface="Times New Roman" pitchFamily="18" charset="0"/>
              <a:cs typeface="Times New Roman" pitchFamily="18" charset="0"/>
            </a:endParaRPr>
          </a:p>
        </p:txBody>
      </p:sp>
      <p:sp>
        <p:nvSpPr>
          <p:cNvPr id="31764" name="TextBox 49"/>
          <p:cNvSpPr txBox="1">
            <a:spLocks noChangeArrowheads="1"/>
          </p:cNvSpPr>
          <p:nvPr/>
        </p:nvSpPr>
        <p:spPr bwMode="auto">
          <a:xfrm>
            <a:off x="7350125" y="3844925"/>
            <a:ext cx="10795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cs typeface="Times New Roman" pitchFamily="18" charset="0"/>
              </a:rPr>
              <a:t>1/2</a:t>
            </a:r>
            <a:endParaRPr lang="he-IL" altLang="he-IL" sz="4800">
              <a:solidFill>
                <a:srgbClr val="0070C0"/>
              </a:solidFill>
              <a:latin typeface="Times New Roman" pitchFamily="18" charset="0"/>
              <a:cs typeface="Times New Roman" pitchFamily="18" charset="0"/>
            </a:endParaRPr>
          </a:p>
        </p:txBody>
      </p:sp>
      <p:sp>
        <p:nvSpPr>
          <p:cNvPr id="31765" name="TextBox 48"/>
          <p:cNvSpPr txBox="1">
            <a:spLocks noChangeArrowheads="1"/>
          </p:cNvSpPr>
          <p:nvPr/>
        </p:nvSpPr>
        <p:spPr bwMode="auto">
          <a:xfrm>
            <a:off x="1008063" y="5229225"/>
            <a:ext cx="15652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FF0000"/>
                </a:solidFill>
                <a:latin typeface="Times New Roman" pitchFamily="18" charset="0"/>
                <a:cs typeface="Times New Roman" pitchFamily="18" charset="0"/>
              </a:rPr>
              <a:t>≤</a:t>
            </a:r>
            <a:r>
              <a:rPr lang="en-US" altLang="he-IL" sz="4000">
                <a:solidFill>
                  <a:srgbClr val="FF0000"/>
                </a:solidFill>
                <a:latin typeface="Times New Roman" pitchFamily="18" charset="0"/>
                <a:ea typeface="WenQuanYi Micro Hei" charset="0"/>
                <a:cs typeface="Times New Roman" pitchFamily="18" charset="0"/>
              </a:rPr>
              <a:t>1/ </a:t>
            </a:r>
            <a:r>
              <a:rPr lang="en-US" altLang="he-IL" sz="4000" b="1">
                <a:solidFill>
                  <a:srgbClr val="FF0000"/>
                </a:solidFill>
                <a:latin typeface="Times New Roman" pitchFamily="18" charset="0"/>
                <a:ea typeface="WenQuanYi Micro Hei" charset="0"/>
                <a:cs typeface="Times New Roman" pitchFamily="18" charset="0"/>
              </a:rPr>
              <a:t>2</a:t>
            </a:r>
            <a:r>
              <a:rPr lang="en-US" altLang="he-IL" sz="4000" i="1">
                <a:solidFill>
                  <a:srgbClr val="FF0000"/>
                </a:solidFill>
                <a:latin typeface="Times New Roman" pitchFamily="18" charset="0"/>
                <a:cs typeface="Times New Roman" pitchFamily="18" charset="0"/>
              </a:rPr>
              <a:t>n</a:t>
            </a:r>
            <a:endParaRPr lang="he-IL" altLang="he-IL" sz="4000">
              <a:solidFill>
                <a:srgbClr val="FF0000"/>
              </a:solidFill>
              <a:latin typeface="Times New Roman" pitchFamily="18" charset="0"/>
              <a:cs typeface="Times New Roman" pitchFamily="18" charset="0"/>
            </a:endParaRPr>
          </a:p>
        </p:txBody>
      </p:sp>
      <p:sp>
        <p:nvSpPr>
          <p:cNvPr id="50" name="TextBox 49"/>
          <p:cNvSpPr txBox="1">
            <a:spLocks noChangeArrowheads="1"/>
          </p:cNvSpPr>
          <p:nvPr/>
        </p:nvSpPr>
        <p:spPr bwMode="auto">
          <a:xfrm>
            <a:off x="3759200" y="5238750"/>
            <a:ext cx="2538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70C0"/>
                </a:solidFill>
                <a:latin typeface="Times New Roman" pitchFamily="18" charset="0"/>
                <a:ea typeface="WenQuanYi Micro Hei" charset="0"/>
                <a:cs typeface="Times New Roman" pitchFamily="18" charset="0"/>
              </a:rPr>
              <a:t>1/ (</a:t>
            </a:r>
            <a:r>
              <a:rPr lang="en-US" altLang="he-IL" sz="4000" b="1">
                <a:solidFill>
                  <a:srgbClr val="0070C0"/>
                </a:solidFill>
                <a:latin typeface="Times New Roman" pitchFamily="18" charset="0"/>
                <a:ea typeface="WenQuanYi Micro Hei" charset="0"/>
                <a:cs typeface="Times New Roman" pitchFamily="18" charset="0"/>
              </a:rPr>
              <a:t>2</a:t>
            </a:r>
            <a:r>
              <a:rPr lang="en-US" altLang="he-IL" sz="4000" i="1">
                <a:solidFill>
                  <a:srgbClr val="0070C0"/>
                </a:solidFill>
                <a:latin typeface="Times New Roman" pitchFamily="18" charset="0"/>
                <a:ea typeface="WenQuanYi Micro Hei" charset="0"/>
                <a:cs typeface="Times New Roman" pitchFamily="18" charset="0"/>
              </a:rPr>
              <a:t>n</a:t>
            </a:r>
            <a:r>
              <a:rPr lang="en-US" altLang="he-IL" sz="4000">
                <a:solidFill>
                  <a:srgbClr val="0070C0"/>
                </a:solidFill>
                <a:latin typeface="Times New Roman" pitchFamily="18" charset="0"/>
                <a:ea typeface="WenQuanYi Micro Hei" charset="0"/>
                <a:cs typeface="Times New Roman" pitchFamily="18" charset="0"/>
              </a:rPr>
              <a:t>-1)</a:t>
            </a:r>
            <a:endParaRPr lang="he-IL" altLang="he-IL" sz="4000">
              <a:solidFill>
                <a:srgbClr val="0070C0"/>
              </a:solidFill>
              <a:latin typeface="Times New Roman" pitchFamily="18" charset="0"/>
              <a:ea typeface="WenQuanYi Micro Hei" charset="0"/>
              <a:cs typeface="Times New Roman" pitchFamily="18" charset="0"/>
            </a:endParaRPr>
          </a:p>
        </p:txBody>
      </p:sp>
      <p:sp>
        <p:nvSpPr>
          <p:cNvPr id="51" name="TextBox 50"/>
          <p:cNvSpPr txBox="1">
            <a:spLocks noChangeArrowheads="1"/>
          </p:cNvSpPr>
          <p:nvPr/>
        </p:nvSpPr>
        <p:spPr bwMode="auto">
          <a:xfrm>
            <a:off x="4229100" y="3824288"/>
            <a:ext cx="1081088"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ea typeface="WenQuanYi Micro Hei" charset="0"/>
                <a:cs typeface="Times New Roman" pitchFamily="18" charset="0"/>
              </a:rPr>
              <a:t>1/3</a:t>
            </a:r>
            <a:endParaRPr lang="he-IL" altLang="he-IL" sz="4800">
              <a:solidFill>
                <a:srgbClr val="0070C0"/>
              </a:solidFill>
              <a:latin typeface="Times New Roman" pitchFamily="18" charset="0"/>
              <a:ea typeface="WenQuanYi Micro Hei" charset="0"/>
              <a:cs typeface="Times New Roman" pitchFamily="18" charset="0"/>
            </a:endParaRPr>
          </a:p>
        </p:txBody>
      </p:sp>
      <p:sp>
        <p:nvSpPr>
          <p:cNvPr id="31768" name="TextBox 51"/>
          <p:cNvSpPr txBox="1">
            <a:spLocks noChangeArrowheads="1"/>
          </p:cNvSpPr>
          <p:nvPr/>
        </p:nvSpPr>
        <p:spPr bwMode="auto">
          <a:xfrm>
            <a:off x="7075488" y="5284788"/>
            <a:ext cx="1563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FF0000"/>
                </a:solidFill>
                <a:latin typeface="Times New Roman" pitchFamily="18" charset="0"/>
                <a:cs typeface="Times New Roman" pitchFamily="18" charset="0"/>
              </a:rPr>
              <a:t>≤</a:t>
            </a:r>
            <a:r>
              <a:rPr lang="en-US" altLang="he-IL" sz="4000">
                <a:solidFill>
                  <a:srgbClr val="FF0000"/>
                </a:solidFill>
                <a:latin typeface="Times New Roman" pitchFamily="18" charset="0"/>
                <a:ea typeface="WenQuanYi Micro Hei" charset="0"/>
                <a:cs typeface="Times New Roman" pitchFamily="18" charset="0"/>
              </a:rPr>
              <a:t>1/ </a:t>
            </a:r>
            <a:r>
              <a:rPr lang="en-US" altLang="he-IL" sz="4000" i="1">
                <a:solidFill>
                  <a:srgbClr val="FF0000"/>
                </a:solidFill>
                <a:latin typeface="Times New Roman" pitchFamily="18" charset="0"/>
                <a:cs typeface="Times New Roman" pitchFamily="18" charset="0"/>
              </a:rPr>
              <a:t>n</a:t>
            </a:r>
            <a:endParaRPr lang="he-IL" altLang="he-IL" sz="4000">
              <a:solidFill>
                <a:srgbClr val="FF0000"/>
              </a:solidFill>
              <a:latin typeface="Times New Roman" pitchFamily="18" charset="0"/>
              <a:cs typeface="Times New Roman" pitchFamily="18" charset="0"/>
            </a:endParaRPr>
          </a:p>
        </p:txBody>
      </p:sp>
      <p:sp>
        <p:nvSpPr>
          <p:cNvPr id="31769" name="TextBox 27"/>
          <p:cNvSpPr txBox="1">
            <a:spLocks noChangeArrowheads="1"/>
          </p:cNvSpPr>
          <p:nvPr/>
        </p:nvSpPr>
        <p:spPr bwMode="auto">
          <a:xfrm>
            <a:off x="990600" y="5894388"/>
            <a:ext cx="2374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B050"/>
                </a:solidFill>
                <a:latin typeface="Times New Roman" pitchFamily="18" charset="0"/>
                <a:cs typeface="Times New Roman" pitchFamily="18" charset="0"/>
              </a:rPr>
              <a:t>≥</a:t>
            </a:r>
            <a:r>
              <a:rPr lang="en-US" altLang="he-IL" sz="4000">
                <a:solidFill>
                  <a:srgbClr val="00B050"/>
                </a:solidFill>
                <a:latin typeface="Times New Roman" pitchFamily="18" charset="0"/>
                <a:ea typeface="WenQuanYi Micro Hei" charset="0"/>
                <a:cs typeface="Times New Roman" pitchFamily="18" charset="0"/>
              </a:rPr>
              <a:t>1/ (</a:t>
            </a:r>
            <a:r>
              <a:rPr lang="en-US" altLang="he-IL" sz="4000" b="1">
                <a:solidFill>
                  <a:srgbClr val="00B050"/>
                </a:solidFill>
                <a:latin typeface="Times New Roman" pitchFamily="18" charset="0"/>
                <a:ea typeface="WenQuanYi Micro Hei" charset="0"/>
                <a:cs typeface="Times New Roman" pitchFamily="18" charset="0"/>
              </a:rPr>
              <a:t>4</a:t>
            </a:r>
            <a:r>
              <a:rPr lang="en-US" altLang="he-IL" sz="4000" i="1">
                <a:solidFill>
                  <a:srgbClr val="00B050"/>
                </a:solidFill>
                <a:latin typeface="Times New Roman" pitchFamily="18" charset="0"/>
                <a:cs typeface="Times New Roman" pitchFamily="18" charset="0"/>
              </a:rPr>
              <a:t>n</a:t>
            </a:r>
            <a:r>
              <a:rPr lang="en-US" altLang="he-IL" sz="4000">
                <a:solidFill>
                  <a:srgbClr val="00B050"/>
                </a:solidFill>
                <a:latin typeface="Times New Roman" pitchFamily="18" charset="0"/>
                <a:cs typeface="Times New Roman" pitchFamily="18" charset="0"/>
              </a:rPr>
              <a:t>-4)</a:t>
            </a:r>
            <a:endParaRPr lang="he-IL" altLang="he-IL" sz="4000">
              <a:solidFill>
                <a:srgbClr val="00B050"/>
              </a:solidFill>
              <a:latin typeface="Times New Roman" pitchFamily="18" charset="0"/>
              <a:cs typeface="Times New Roman" pitchFamily="18" charset="0"/>
            </a:endParaRPr>
          </a:p>
        </p:txBody>
      </p:sp>
      <p:sp>
        <p:nvSpPr>
          <p:cNvPr id="31770" name="TextBox 29"/>
          <p:cNvSpPr txBox="1">
            <a:spLocks noChangeArrowheads="1"/>
          </p:cNvSpPr>
          <p:nvPr/>
        </p:nvSpPr>
        <p:spPr bwMode="auto">
          <a:xfrm>
            <a:off x="6443663" y="5951538"/>
            <a:ext cx="2374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B050"/>
                </a:solidFill>
                <a:latin typeface="Times New Roman" pitchFamily="18" charset="0"/>
                <a:cs typeface="Times New Roman" pitchFamily="18" charset="0"/>
              </a:rPr>
              <a:t>≥</a:t>
            </a:r>
            <a:r>
              <a:rPr lang="en-US" altLang="he-IL" sz="4000">
                <a:solidFill>
                  <a:srgbClr val="00B050"/>
                </a:solidFill>
                <a:latin typeface="Times New Roman" pitchFamily="18" charset="0"/>
                <a:ea typeface="WenQuanYi Micro Hei" charset="0"/>
                <a:cs typeface="Times New Roman" pitchFamily="18" charset="0"/>
              </a:rPr>
              <a:t>1/ (</a:t>
            </a:r>
            <a:r>
              <a:rPr lang="en-US" altLang="he-IL" sz="4000" b="1">
                <a:solidFill>
                  <a:srgbClr val="00B050"/>
                </a:solidFill>
                <a:latin typeface="Times New Roman" pitchFamily="18" charset="0"/>
                <a:ea typeface="WenQuanYi Micro Hei" charset="0"/>
                <a:cs typeface="Times New Roman" pitchFamily="18" charset="0"/>
              </a:rPr>
              <a:t>2</a:t>
            </a:r>
            <a:r>
              <a:rPr lang="en-US" altLang="he-IL" sz="4000" i="1">
                <a:solidFill>
                  <a:srgbClr val="00B050"/>
                </a:solidFill>
                <a:latin typeface="Times New Roman" pitchFamily="18" charset="0"/>
                <a:cs typeface="Times New Roman" pitchFamily="18" charset="0"/>
              </a:rPr>
              <a:t>n</a:t>
            </a:r>
            <a:r>
              <a:rPr lang="en-US" altLang="he-IL" sz="4000">
                <a:solidFill>
                  <a:srgbClr val="00B050"/>
                </a:solidFill>
                <a:latin typeface="Times New Roman" pitchFamily="18" charset="0"/>
                <a:cs typeface="Times New Roman" pitchFamily="18" charset="0"/>
              </a:rPr>
              <a:t>-1)</a:t>
            </a:r>
            <a:endParaRPr lang="he-IL" altLang="he-IL" sz="400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1586301362"/>
      </p:ext>
    </p:extLst>
  </p:cSld>
  <p:clrMapOvr>
    <a:masterClrMapping/>
  </p:clrMapOvr>
  <p:transition spd="slow" advTm="921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3177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-levels</a:t>
            </a:r>
            <a:endParaRPr lang="he-IL" sz="5400">
              <a:solidFill>
                <a:schemeClr val="accent1">
                  <a:lumMod val="75000"/>
                </a:schemeClr>
              </a:solidFill>
            </a:endParaRPr>
          </a:p>
        </p:txBody>
      </p:sp>
      <p:sp>
        <p:nvSpPr>
          <p:cNvPr id="20" name="Rectangle 5"/>
          <p:cNvSpPr>
            <a:spLocks noChangeArrowheads="1"/>
          </p:cNvSpPr>
          <p:nvPr/>
        </p:nvSpPr>
        <p:spPr bwMode="auto">
          <a:xfrm>
            <a:off x="1" y="6218329"/>
            <a:ext cx="9324528"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altLang="he-IL" sz="3600" b="1" smtClean="0">
                <a:solidFill>
                  <a:schemeClr val="tx1"/>
                </a:solidFill>
                <a:ea typeface="WenQuanYi Micro Hei" charset="0"/>
                <a:cs typeface="WenQuanYi Micro Hei" charset="0"/>
              </a:rPr>
              <a:t>Prop (</a:t>
            </a:r>
            <a:r>
              <a:rPr lang="en-US" altLang="he-IL" sz="3600" b="1" i="1" cap="none" smtClean="0">
                <a:solidFill>
                  <a:schemeClr val="tx1"/>
                </a:solidFill>
                <a:latin typeface="Times New Roman" pitchFamily="18" charset="0"/>
                <a:cs typeface="Times New Roman" pitchFamily="18" charset="0"/>
              </a:rPr>
              <a:t>k</a:t>
            </a:r>
            <a:r>
              <a:rPr lang="en-US" sz="3600" b="1" smtClean="0">
                <a:solidFill>
                  <a:schemeClr val="tx1"/>
                </a:solidFill>
              </a:rPr>
              <a:t>-levels</a:t>
            </a:r>
            <a:r>
              <a:rPr lang="en-US" altLang="he-IL" sz="3600" b="1" smtClean="0">
                <a:solidFill>
                  <a:schemeClr val="tx1"/>
                </a:solidFill>
                <a:ea typeface="WenQuanYi Micro Hei" charset="0"/>
                <a:cs typeface="WenQuanYi Micro Hei" charset="0"/>
              </a:rPr>
              <a:t>,  squares, </a:t>
            </a:r>
            <a:r>
              <a:rPr lang="en-US" altLang="he-IL" sz="3600" b="1" i="1" smtClean="0">
                <a:solidFill>
                  <a:schemeClr val="tx1"/>
                </a:solidFill>
                <a:latin typeface="Times New Roman" pitchFamily="18" charset="0"/>
                <a:ea typeface="WenQuanYi Micro Hei" charset="0"/>
                <a:cs typeface="Times New Roman" pitchFamily="18" charset="0"/>
              </a:rPr>
              <a:t>n</a:t>
            </a:r>
            <a:r>
              <a:rPr lang="en-US" altLang="he-IL" sz="3600" b="1" smtClean="0">
                <a:solidFill>
                  <a:schemeClr val="tx1"/>
                </a:solidFill>
                <a:ea typeface="WenQuanYi Micro Hei" charset="0"/>
                <a:cs typeface="WenQuanYi Micro Hei" charset="0"/>
              </a:rPr>
              <a:t>) </a:t>
            </a:r>
            <a:r>
              <a:rPr lang="en-US" altLang="he-IL" sz="3600" b="1" smtClean="0">
                <a:solidFill>
                  <a:srgbClr val="00B050"/>
                </a:solidFill>
                <a:ea typeface="WenQuanYi Micro Hei" charset="0"/>
                <a:cs typeface="WenQuanYi Micro Hei" charset="0"/>
              </a:rPr>
              <a:t>= </a:t>
            </a:r>
            <a:r>
              <a:rPr lang="en-US" altLang="he-IL" sz="3600" b="1" smtClean="0">
                <a:solidFill>
                  <a:srgbClr val="00B050"/>
                </a:solidFill>
                <a:latin typeface="Times New Roman" pitchFamily="18" charset="0"/>
                <a:cs typeface="Times New Roman" pitchFamily="18" charset="0"/>
              </a:rPr>
              <a:t>1/(2</a:t>
            </a:r>
            <a:r>
              <a:rPr lang="en-US" altLang="he-IL" sz="3600" b="1" i="1" smtClean="0">
                <a:solidFill>
                  <a:srgbClr val="00B050"/>
                </a:solidFill>
                <a:latin typeface="Times New Roman" pitchFamily="18" charset="0"/>
                <a:cs typeface="Times New Roman" pitchFamily="18" charset="0"/>
              </a:rPr>
              <a:t>n</a:t>
            </a:r>
            <a:r>
              <a:rPr lang="en-US" altLang="he-IL" sz="3600" b="1" smtClean="0">
                <a:solidFill>
                  <a:srgbClr val="00B050"/>
                </a:solidFill>
                <a:latin typeface="Times New Roman" pitchFamily="18" charset="0"/>
                <a:cs typeface="Times New Roman" pitchFamily="18" charset="0"/>
              </a:rPr>
              <a:t>-2+</a:t>
            </a:r>
            <a:r>
              <a:rPr lang="en-US" altLang="he-IL" sz="3600" b="1" i="1" cap="none" smtClean="0">
                <a:solidFill>
                  <a:srgbClr val="00B050"/>
                </a:solidFill>
                <a:latin typeface="Times New Roman" pitchFamily="18" charset="0"/>
                <a:cs typeface="Times New Roman" pitchFamily="18" charset="0"/>
              </a:rPr>
              <a:t>k</a:t>
            </a:r>
            <a:r>
              <a:rPr lang="en-US" altLang="he-IL" sz="3600" b="1" smtClean="0">
                <a:solidFill>
                  <a:srgbClr val="00B050"/>
                </a:solidFill>
                <a:latin typeface="Times New Roman" pitchFamily="18" charset="0"/>
                <a:cs typeface="Times New Roman" pitchFamily="18" charset="0"/>
              </a:rPr>
              <a:t>)</a:t>
            </a:r>
          </a:p>
        </p:txBody>
      </p:sp>
      <p:sp>
        <p:nvSpPr>
          <p:cNvPr id="11" name="Rectangle 10"/>
          <p:cNvSpPr/>
          <p:nvPr/>
        </p:nvSpPr>
        <p:spPr bwMode="auto">
          <a:xfrm>
            <a:off x="257176" y="1902619"/>
            <a:ext cx="719514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7175" y="1902619"/>
            <a:ext cx="0" cy="1238349"/>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5" y="6079332"/>
            <a:ext cx="946707"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574492" y="5249833"/>
            <a:ext cx="946707"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611474" y="5229200"/>
            <a:ext cx="0" cy="850132"/>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488085" y="3681389"/>
            <a:ext cx="0" cy="1568444"/>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21200" y="3681389"/>
            <a:ext cx="1033511"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45113" y="3664843"/>
            <a:ext cx="0" cy="91328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554711" y="4578123"/>
            <a:ext cx="1506513" cy="0"/>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61224" y="1988840"/>
            <a:ext cx="0" cy="2621309"/>
          </a:xfrm>
          <a:prstGeom prst="line">
            <a:avLst/>
          </a:prstGeom>
          <a:solidFill>
            <a:schemeClr val="bg1"/>
          </a:solidFill>
          <a:ln w="1143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74492" y="2101349"/>
            <a:ext cx="835485" cy="558871"/>
          </a:xfrm>
          <a:prstGeom prst="rect">
            <a:avLst/>
          </a:prstGeom>
          <a:solidFill>
            <a:schemeClr val="bg1"/>
          </a:solidFill>
        </p:spPr>
        <p:txBody>
          <a:bodyPr wrap="none" rtlCol="1">
            <a:spAutoFit/>
          </a:bodyPr>
          <a:lstStyle/>
          <a:p>
            <a:r>
              <a:rPr lang="en-US" sz="3200" i="1" smtClean="0">
                <a:solidFill>
                  <a:schemeClr val="tx1"/>
                </a:solidFill>
                <a:latin typeface="Times New Roman" panose="02020603050405020304" pitchFamily="18" charset="0"/>
                <a:cs typeface="Times New Roman" panose="02020603050405020304" pitchFamily="18" charset="0"/>
              </a:rPr>
              <a:t>k</a:t>
            </a:r>
            <a:r>
              <a:rPr lang="en-US" sz="3200" smtClean="0">
                <a:solidFill>
                  <a:schemeClr val="tx1"/>
                </a:solidFill>
              </a:rPr>
              <a:t>=7</a:t>
            </a:r>
            <a:endParaRPr lang="he-IL" sz="3200">
              <a:solidFill>
                <a:schemeClr val="tx1"/>
              </a:solidFill>
            </a:endParaRPr>
          </a:p>
        </p:txBody>
      </p:sp>
    </p:spTree>
    <p:custDataLst>
      <p:tags r:id="rId1"/>
    </p:custDataLst>
    <p:extLst>
      <p:ext uri="{BB962C8B-B14F-4D97-AF65-F5344CB8AC3E}">
        <p14:creationId xmlns:p14="http://schemas.microsoft.com/office/powerpoint/2010/main" val="291003491"/>
      </p:ext>
    </p:extLst>
  </p:cSld>
  <p:clrMapOvr>
    <a:masterClrMapping/>
  </p:clrMapOvr>
  <p:transition spd="slow" advTm="6954"/>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25" y="404813"/>
            <a:ext cx="8261350" cy="1039812"/>
          </a:xfrm>
        </p:spPr>
        <p:txBody>
          <a:bodyPr/>
          <a:lstStyle/>
          <a:p>
            <a:pPr rtl="0" eaLnBrk="1" fontAlgn="auto" hangingPunct="1">
              <a:spcAft>
                <a:spcPts val="0"/>
              </a:spcAft>
              <a:defRPr/>
            </a:pPr>
            <a:r>
              <a:rPr lang="en-US" sz="5400" smtClean="0">
                <a:solidFill>
                  <a:schemeClr val="accent1">
                    <a:lumMod val="75000"/>
                  </a:schemeClr>
                </a:solidFill>
              </a:rPr>
              <a:t>CURRENT BOUNDS</a:t>
            </a:r>
            <a:endParaRPr lang="he-IL" sz="5400">
              <a:solidFill>
                <a:schemeClr val="accent1">
                  <a:lumMod val="75000"/>
                </a:schemeClr>
              </a:solidFill>
            </a:endParaRPr>
          </a:p>
        </p:txBody>
      </p:sp>
      <p:graphicFrame>
        <p:nvGraphicFramePr>
          <p:cNvPr id="4" name="Group 2"/>
          <p:cNvGraphicFramePr>
            <a:graphicFrameLocks noGrp="1"/>
          </p:cNvGraphicFramePr>
          <p:nvPr>
            <p:extLst>
              <p:ext uri="{D42A27DB-BD31-4B8C-83A1-F6EECF244321}">
                <p14:modId xmlns:p14="http://schemas.microsoft.com/office/powerpoint/2010/main" val="2111746050"/>
              </p:ext>
            </p:extLst>
          </p:nvPr>
        </p:nvGraphicFramePr>
        <p:xfrm>
          <a:off x="307975" y="1700213"/>
          <a:ext cx="8585200" cy="4975225"/>
        </p:xfrm>
        <a:graphic>
          <a:graphicData uri="http://schemas.openxmlformats.org/drawingml/2006/table">
            <a:tbl>
              <a:tblPr>
                <a:tableStyleId>{D7AC3CCA-C797-4891-BE02-D94E43425B78}</a:tableStyleId>
              </a:tblPr>
              <a:tblGrid>
                <a:gridCol w="790621"/>
                <a:gridCol w="2249515"/>
                <a:gridCol w="2946872"/>
                <a:gridCol w="2598192"/>
              </a:tblGrid>
              <a:tr h="1813842">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400" b="1" i="0" u="none" strike="noStrike" cap="none" normalizeH="0" baseline="0" smtClean="0">
                        <a:ln>
                          <a:noFill/>
                        </a:ln>
                        <a:solidFill>
                          <a:schemeClr val="tx1"/>
                        </a:solidFill>
                        <a:effectLst/>
                        <a:latin typeface="Arial" pitchFamily="34" charset="0"/>
                        <a:ea typeface="WenQuanYi Micro Hei" charset="0"/>
                        <a:cs typeface="Times New Roman" pitchFamily="18" charset="0"/>
                      </a:endParaRPr>
                    </a:p>
                  </a:txBody>
                  <a:tcPr marL="90008" marR="90008" marT="460198"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u="none" strike="noStrike" cap="none" normalizeH="0" baseline="0" smtClean="0">
                        <a:ln>
                          <a:noFill/>
                        </a:ln>
                        <a:effectLst/>
                      </a:endParaRPr>
                    </a:p>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1578006">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he-IL" sz="2800" b="0" i="0" u="none" strike="noStrike" cap="none" normalizeH="0" baseline="0" smtClean="0">
                          <a:ln>
                            <a:noFill/>
                          </a:ln>
                          <a:solidFill>
                            <a:srgbClr val="000000"/>
                          </a:solidFill>
                          <a:effectLst/>
                          <a:latin typeface="Arial" pitchFamily="34" charset="0"/>
                          <a:ea typeface="WenQuanYi Micro Hei" charset="0"/>
                          <a:cs typeface="WenQuanYi Micro Hei" charset="0"/>
                        </a:rPr>
                        <a:t>2 p.</a:t>
                      </a: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1"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1583377">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he-IL" sz="2800" i="1" cap="none" smtClean="0">
                          <a:solidFill>
                            <a:schemeClr val="tx1"/>
                          </a:solidFill>
                          <a:latin typeface="Times New Roman" panose="02020603050405020304" pitchFamily="18" charset="0"/>
                          <a:cs typeface="Times New Roman" panose="02020603050405020304" pitchFamily="18" charset="0"/>
                        </a:rPr>
                        <a:t>n </a:t>
                      </a:r>
                      <a:r>
                        <a:rPr kumimoji="0" lang="en-US" altLang="he-IL" sz="2800" b="0" i="0" u="none" strike="noStrike" cap="none" normalizeH="0" baseline="0" smtClean="0">
                          <a:ln>
                            <a:noFill/>
                          </a:ln>
                          <a:solidFill>
                            <a:srgbClr val="000000"/>
                          </a:solidFill>
                          <a:effectLst/>
                          <a:latin typeface="Arial" pitchFamily="34" charset="0"/>
                          <a:ea typeface="WenQuanYi Micro Hei" charset="0"/>
                          <a:cs typeface="WenQuanYi Micro Hei" charset="0"/>
                        </a:rPr>
                        <a:t>p.</a:t>
                      </a:r>
                      <a:endParaRPr kumimoji="0" lang="en-US" altLang="he-IL" sz="2800" b="0" i="0" u="none" strike="noStrike" cap="none" normalizeH="0" baseline="0" smtClean="0">
                        <a:ln>
                          <a:noFill/>
                        </a:ln>
                        <a:solidFill>
                          <a:schemeClr val="tx1"/>
                        </a:solidFill>
                        <a:effectLst/>
                        <a:latin typeface="Arial" pitchFamily="34" charset="0"/>
                        <a:ea typeface="WenQuanYi Micro Hei" charset="0"/>
                        <a:cs typeface="Arial" panose="020B0604020202020204" pitchFamily="34"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u="none" strike="noStrike" cap="none" normalizeH="0" baseline="0" smtClean="0">
                        <a:ln>
                          <a:noFill/>
                        </a:ln>
                        <a:solidFill>
                          <a:schemeClr val="tx1"/>
                        </a:solidFill>
                        <a:effectLst/>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1"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pSp>
        <p:nvGrpSpPr>
          <p:cNvPr id="31760" name="Group 2"/>
          <p:cNvGrpSpPr>
            <a:grpSpLocks/>
          </p:cNvGrpSpPr>
          <p:nvPr/>
        </p:nvGrpSpPr>
        <p:grpSpPr bwMode="auto">
          <a:xfrm>
            <a:off x="1293813" y="2044700"/>
            <a:ext cx="1084262" cy="1081088"/>
            <a:chOff x="2165574" y="1933973"/>
            <a:chExt cx="1084262" cy="1081087"/>
          </a:xfrm>
        </p:grpSpPr>
        <p:sp>
          <p:nvSpPr>
            <p:cNvPr id="35" name="Rectangle 34"/>
            <p:cNvSpPr/>
            <p:nvPr/>
          </p:nvSpPr>
          <p:spPr>
            <a:xfrm>
              <a:off x="2195736" y="1989536"/>
              <a:ext cx="1028700" cy="1008061"/>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6" name="Straight Connector 35"/>
            <p:cNvCxnSpPr/>
            <p:nvPr/>
          </p:nvCxnSpPr>
          <p:spPr>
            <a:xfrm>
              <a:off x="2170336" y="1933973"/>
              <a:ext cx="0" cy="108108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70336" y="1933973"/>
              <a:ext cx="10795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245074" y="1933973"/>
              <a:ext cx="4762" cy="108108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165574" y="3015060"/>
              <a:ext cx="1079500"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31761" name="Group 2"/>
          <p:cNvGrpSpPr>
            <a:grpSpLocks/>
          </p:cNvGrpSpPr>
          <p:nvPr/>
        </p:nvGrpSpPr>
        <p:grpSpPr bwMode="auto">
          <a:xfrm>
            <a:off x="4206875" y="2044700"/>
            <a:ext cx="1085850" cy="1081088"/>
            <a:chOff x="4067944" y="1916832"/>
            <a:chExt cx="1084725" cy="1080120"/>
          </a:xfrm>
        </p:grpSpPr>
        <p:sp>
          <p:nvSpPr>
            <p:cNvPr id="53" name="Rectangle 52"/>
            <p:cNvSpPr/>
            <p:nvPr/>
          </p:nvSpPr>
          <p:spPr>
            <a:xfrm>
              <a:off x="4118691" y="1953312"/>
              <a:ext cx="1029221" cy="1007159"/>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54" name="Straight Connector 53"/>
            <p:cNvCxnSpPr/>
            <p:nvPr/>
          </p:nvCxnSpPr>
          <p:spPr>
            <a:xfrm>
              <a:off x="4072702" y="1916832"/>
              <a:ext cx="0" cy="10801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072702" y="1916832"/>
              <a:ext cx="1079967"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147912" y="1916832"/>
              <a:ext cx="4757" cy="108012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067944" y="2996952"/>
              <a:ext cx="1079968"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31762" name="Group 57"/>
          <p:cNvGrpSpPr>
            <a:grpSpLocks/>
          </p:cNvGrpSpPr>
          <p:nvPr/>
        </p:nvGrpSpPr>
        <p:grpSpPr bwMode="auto">
          <a:xfrm>
            <a:off x="7285038" y="2044700"/>
            <a:ext cx="1085850" cy="1081088"/>
            <a:chOff x="7465318" y="1993901"/>
            <a:chExt cx="1085850" cy="1081087"/>
          </a:xfrm>
        </p:grpSpPr>
        <p:sp>
          <p:nvSpPr>
            <p:cNvPr id="32" name="Rectangle 31"/>
            <p:cNvSpPr/>
            <p:nvPr/>
          </p:nvSpPr>
          <p:spPr>
            <a:xfrm>
              <a:off x="7482780" y="2016126"/>
              <a:ext cx="1028700" cy="1008062"/>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45" name="Straight Connector 44"/>
            <p:cNvCxnSpPr/>
            <p:nvPr/>
          </p:nvCxnSpPr>
          <p:spPr>
            <a:xfrm>
              <a:off x="7470080" y="1993901"/>
              <a:ext cx="0"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470080" y="1993901"/>
              <a:ext cx="1081088"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546405" y="1993901"/>
              <a:ext cx="4763"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465318" y="3074988"/>
              <a:ext cx="1081087"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grpSp>
      <p:sp>
        <p:nvSpPr>
          <p:cNvPr id="31763" name="TextBox 26"/>
          <p:cNvSpPr txBox="1">
            <a:spLocks noChangeArrowheads="1"/>
          </p:cNvSpPr>
          <p:nvPr/>
        </p:nvSpPr>
        <p:spPr bwMode="auto">
          <a:xfrm>
            <a:off x="1268413" y="3840163"/>
            <a:ext cx="10795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cs typeface="Times New Roman" pitchFamily="18" charset="0"/>
              </a:rPr>
              <a:t>1/4</a:t>
            </a:r>
            <a:endParaRPr lang="he-IL" altLang="he-IL" sz="4800">
              <a:solidFill>
                <a:srgbClr val="0070C0"/>
              </a:solidFill>
              <a:latin typeface="Times New Roman" pitchFamily="18" charset="0"/>
              <a:cs typeface="Times New Roman" pitchFamily="18" charset="0"/>
            </a:endParaRPr>
          </a:p>
        </p:txBody>
      </p:sp>
      <p:sp>
        <p:nvSpPr>
          <p:cNvPr id="31764" name="TextBox 49"/>
          <p:cNvSpPr txBox="1">
            <a:spLocks noChangeArrowheads="1"/>
          </p:cNvSpPr>
          <p:nvPr/>
        </p:nvSpPr>
        <p:spPr bwMode="auto">
          <a:xfrm>
            <a:off x="6551613" y="3844925"/>
            <a:ext cx="10795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cs typeface="Times New Roman" pitchFamily="18" charset="0"/>
              </a:rPr>
              <a:t>1/2</a:t>
            </a:r>
            <a:endParaRPr lang="he-IL" altLang="he-IL" sz="4800">
              <a:solidFill>
                <a:srgbClr val="0070C0"/>
              </a:solidFill>
              <a:latin typeface="Times New Roman" pitchFamily="18" charset="0"/>
              <a:cs typeface="Times New Roman" pitchFamily="18" charset="0"/>
            </a:endParaRPr>
          </a:p>
        </p:txBody>
      </p:sp>
      <p:sp>
        <p:nvSpPr>
          <p:cNvPr id="31765" name="TextBox 48"/>
          <p:cNvSpPr txBox="1">
            <a:spLocks noChangeArrowheads="1"/>
          </p:cNvSpPr>
          <p:nvPr/>
        </p:nvSpPr>
        <p:spPr bwMode="auto">
          <a:xfrm>
            <a:off x="1008063" y="5229225"/>
            <a:ext cx="15652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FF0000"/>
                </a:solidFill>
                <a:latin typeface="Times New Roman" pitchFamily="18" charset="0"/>
                <a:cs typeface="Times New Roman" pitchFamily="18" charset="0"/>
              </a:rPr>
              <a:t>≤</a:t>
            </a:r>
            <a:r>
              <a:rPr lang="en-US" altLang="he-IL" sz="4000">
                <a:solidFill>
                  <a:srgbClr val="FF0000"/>
                </a:solidFill>
                <a:latin typeface="Times New Roman" pitchFamily="18" charset="0"/>
                <a:ea typeface="WenQuanYi Micro Hei" charset="0"/>
                <a:cs typeface="Times New Roman" pitchFamily="18" charset="0"/>
              </a:rPr>
              <a:t>1/ </a:t>
            </a:r>
            <a:r>
              <a:rPr lang="en-US" altLang="he-IL" sz="4000" b="1">
                <a:solidFill>
                  <a:srgbClr val="FF0000"/>
                </a:solidFill>
                <a:latin typeface="Times New Roman" pitchFamily="18" charset="0"/>
                <a:ea typeface="WenQuanYi Micro Hei" charset="0"/>
                <a:cs typeface="Times New Roman" pitchFamily="18" charset="0"/>
              </a:rPr>
              <a:t>2</a:t>
            </a:r>
            <a:r>
              <a:rPr lang="en-US" altLang="he-IL" sz="4000" i="1">
                <a:solidFill>
                  <a:srgbClr val="FF0000"/>
                </a:solidFill>
                <a:latin typeface="Times New Roman" pitchFamily="18" charset="0"/>
                <a:cs typeface="Times New Roman" pitchFamily="18" charset="0"/>
              </a:rPr>
              <a:t>n</a:t>
            </a:r>
            <a:endParaRPr lang="he-IL" altLang="he-IL" sz="4000">
              <a:solidFill>
                <a:srgbClr val="FF0000"/>
              </a:solidFill>
              <a:latin typeface="Times New Roman" pitchFamily="18" charset="0"/>
              <a:cs typeface="Times New Roman" pitchFamily="18" charset="0"/>
            </a:endParaRPr>
          </a:p>
        </p:txBody>
      </p:sp>
      <p:sp>
        <p:nvSpPr>
          <p:cNvPr id="50" name="TextBox 49"/>
          <p:cNvSpPr txBox="1">
            <a:spLocks noChangeArrowheads="1"/>
          </p:cNvSpPr>
          <p:nvPr/>
        </p:nvSpPr>
        <p:spPr bwMode="auto">
          <a:xfrm>
            <a:off x="3059832" y="5219699"/>
            <a:ext cx="2538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70C0"/>
                </a:solidFill>
                <a:latin typeface="Times New Roman" pitchFamily="18" charset="0"/>
                <a:ea typeface="WenQuanYi Micro Hei" charset="0"/>
                <a:cs typeface="Times New Roman" pitchFamily="18" charset="0"/>
              </a:rPr>
              <a:t>1/ (</a:t>
            </a:r>
            <a:r>
              <a:rPr lang="en-US" altLang="he-IL" sz="4000" b="1">
                <a:solidFill>
                  <a:srgbClr val="0070C0"/>
                </a:solidFill>
                <a:latin typeface="Times New Roman" pitchFamily="18" charset="0"/>
                <a:ea typeface="WenQuanYi Micro Hei" charset="0"/>
                <a:cs typeface="Times New Roman" pitchFamily="18" charset="0"/>
              </a:rPr>
              <a:t>2</a:t>
            </a:r>
            <a:r>
              <a:rPr lang="en-US" altLang="he-IL" sz="4000" i="1">
                <a:solidFill>
                  <a:srgbClr val="0070C0"/>
                </a:solidFill>
                <a:latin typeface="Times New Roman" pitchFamily="18" charset="0"/>
                <a:ea typeface="WenQuanYi Micro Hei" charset="0"/>
                <a:cs typeface="Times New Roman" pitchFamily="18" charset="0"/>
              </a:rPr>
              <a:t>n</a:t>
            </a:r>
            <a:r>
              <a:rPr lang="en-US" altLang="he-IL" sz="4000">
                <a:solidFill>
                  <a:srgbClr val="0070C0"/>
                </a:solidFill>
                <a:latin typeface="Times New Roman" pitchFamily="18" charset="0"/>
                <a:ea typeface="WenQuanYi Micro Hei" charset="0"/>
                <a:cs typeface="Times New Roman" pitchFamily="18" charset="0"/>
              </a:rPr>
              <a:t>-1)</a:t>
            </a:r>
            <a:endParaRPr lang="he-IL" altLang="he-IL" sz="4000">
              <a:solidFill>
                <a:srgbClr val="0070C0"/>
              </a:solidFill>
              <a:latin typeface="Times New Roman" pitchFamily="18" charset="0"/>
              <a:ea typeface="WenQuanYi Micro Hei" charset="0"/>
              <a:cs typeface="Times New Roman" pitchFamily="18" charset="0"/>
            </a:endParaRPr>
          </a:p>
        </p:txBody>
      </p:sp>
      <p:sp>
        <p:nvSpPr>
          <p:cNvPr id="51" name="TextBox 50"/>
          <p:cNvSpPr txBox="1">
            <a:spLocks noChangeArrowheads="1"/>
          </p:cNvSpPr>
          <p:nvPr/>
        </p:nvSpPr>
        <p:spPr bwMode="auto">
          <a:xfrm>
            <a:off x="3563888" y="3824288"/>
            <a:ext cx="1081088"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ea typeface="WenQuanYi Micro Hei" charset="0"/>
                <a:cs typeface="Times New Roman" pitchFamily="18" charset="0"/>
              </a:rPr>
              <a:t>1/3</a:t>
            </a:r>
            <a:endParaRPr lang="he-IL" altLang="he-IL" sz="4800">
              <a:solidFill>
                <a:srgbClr val="0070C0"/>
              </a:solidFill>
              <a:latin typeface="Times New Roman" pitchFamily="18" charset="0"/>
              <a:ea typeface="WenQuanYi Micro Hei" charset="0"/>
              <a:cs typeface="Times New Roman" pitchFamily="18" charset="0"/>
            </a:endParaRPr>
          </a:p>
        </p:txBody>
      </p:sp>
      <p:sp>
        <p:nvSpPr>
          <p:cNvPr id="31768" name="TextBox 51"/>
          <p:cNvSpPr txBox="1">
            <a:spLocks noChangeArrowheads="1"/>
          </p:cNvSpPr>
          <p:nvPr/>
        </p:nvSpPr>
        <p:spPr bwMode="auto">
          <a:xfrm>
            <a:off x="7589044" y="5264151"/>
            <a:ext cx="1563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FF0000"/>
                </a:solidFill>
                <a:latin typeface="Times New Roman" pitchFamily="18" charset="0"/>
                <a:cs typeface="Times New Roman" pitchFamily="18" charset="0"/>
              </a:rPr>
              <a:t>≤</a:t>
            </a:r>
            <a:r>
              <a:rPr lang="en-US" altLang="he-IL" sz="4000">
                <a:solidFill>
                  <a:srgbClr val="FF0000"/>
                </a:solidFill>
                <a:latin typeface="Times New Roman" pitchFamily="18" charset="0"/>
                <a:ea typeface="WenQuanYi Micro Hei" charset="0"/>
                <a:cs typeface="Times New Roman" pitchFamily="18" charset="0"/>
              </a:rPr>
              <a:t>1/ </a:t>
            </a:r>
            <a:r>
              <a:rPr lang="en-US" altLang="he-IL" sz="4000" i="1">
                <a:solidFill>
                  <a:srgbClr val="FF0000"/>
                </a:solidFill>
                <a:latin typeface="Times New Roman" pitchFamily="18" charset="0"/>
                <a:cs typeface="Times New Roman" pitchFamily="18" charset="0"/>
              </a:rPr>
              <a:t>n</a:t>
            </a:r>
            <a:endParaRPr lang="he-IL" altLang="he-IL" sz="4000">
              <a:solidFill>
                <a:srgbClr val="FF0000"/>
              </a:solidFill>
              <a:latin typeface="Times New Roman" pitchFamily="18" charset="0"/>
              <a:cs typeface="Times New Roman" pitchFamily="18" charset="0"/>
            </a:endParaRPr>
          </a:p>
        </p:txBody>
      </p:sp>
      <p:sp>
        <p:nvSpPr>
          <p:cNvPr id="31769" name="TextBox 27"/>
          <p:cNvSpPr txBox="1">
            <a:spLocks noChangeArrowheads="1"/>
          </p:cNvSpPr>
          <p:nvPr/>
        </p:nvSpPr>
        <p:spPr bwMode="auto">
          <a:xfrm>
            <a:off x="990600" y="5894388"/>
            <a:ext cx="2374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B050"/>
                </a:solidFill>
                <a:latin typeface="Times New Roman" pitchFamily="18" charset="0"/>
                <a:cs typeface="Times New Roman" pitchFamily="18" charset="0"/>
              </a:rPr>
              <a:t>≥</a:t>
            </a:r>
            <a:r>
              <a:rPr lang="en-US" altLang="he-IL" sz="4000">
                <a:solidFill>
                  <a:srgbClr val="00B050"/>
                </a:solidFill>
                <a:latin typeface="Times New Roman" pitchFamily="18" charset="0"/>
                <a:ea typeface="WenQuanYi Micro Hei" charset="0"/>
                <a:cs typeface="Times New Roman" pitchFamily="18" charset="0"/>
              </a:rPr>
              <a:t>1/ (</a:t>
            </a:r>
            <a:r>
              <a:rPr lang="en-US" altLang="he-IL" sz="4000" b="1">
                <a:solidFill>
                  <a:srgbClr val="00B050"/>
                </a:solidFill>
                <a:latin typeface="Times New Roman" pitchFamily="18" charset="0"/>
                <a:ea typeface="WenQuanYi Micro Hei" charset="0"/>
                <a:cs typeface="Times New Roman" pitchFamily="18" charset="0"/>
              </a:rPr>
              <a:t>4</a:t>
            </a:r>
            <a:r>
              <a:rPr lang="en-US" altLang="he-IL" sz="4000" i="1">
                <a:solidFill>
                  <a:srgbClr val="00B050"/>
                </a:solidFill>
                <a:latin typeface="Times New Roman" pitchFamily="18" charset="0"/>
                <a:cs typeface="Times New Roman" pitchFamily="18" charset="0"/>
              </a:rPr>
              <a:t>n</a:t>
            </a:r>
            <a:r>
              <a:rPr lang="en-US" altLang="he-IL" sz="4000">
                <a:solidFill>
                  <a:srgbClr val="00B050"/>
                </a:solidFill>
                <a:latin typeface="Times New Roman" pitchFamily="18" charset="0"/>
                <a:cs typeface="Times New Roman" pitchFamily="18" charset="0"/>
              </a:rPr>
              <a:t>-4)</a:t>
            </a:r>
            <a:endParaRPr lang="he-IL" altLang="he-IL" sz="4000">
              <a:solidFill>
                <a:srgbClr val="00B050"/>
              </a:solidFill>
              <a:latin typeface="Times New Roman" pitchFamily="18" charset="0"/>
              <a:cs typeface="Times New Roman" pitchFamily="18" charset="0"/>
            </a:endParaRPr>
          </a:p>
        </p:txBody>
      </p:sp>
      <p:sp>
        <p:nvSpPr>
          <p:cNvPr id="31770" name="TextBox 29"/>
          <p:cNvSpPr txBox="1">
            <a:spLocks noChangeArrowheads="1"/>
          </p:cNvSpPr>
          <p:nvPr/>
        </p:nvSpPr>
        <p:spPr bwMode="auto">
          <a:xfrm>
            <a:off x="6443663" y="5951538"/>
            <a:ext cx="2374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B050"/>
                </a:solidFill>
                <a:latin typeface="Times New Roman" pitchFamily="18" charset="0"/>
                <a:cs typeface="Times New Roman" pitchFamily="18" charset="0"/>
              </a:rPr>
              <a:t>≥</a:t>
            </a:r>
            <a:r>
              <a:rPr lang="en-US" altLang="he-IL" sz="4000">
                <a:solidFill>
                  <a:srgbClr val="00B050"/>
                </a:solidFill>
                <a:latin typeface="Times New Roman" pitchFamily="18" charset="0"/>
                <a:ea typeface="WenQuanYi Micro Hei" charset="0"/>
                <a:cs typeface="Times New Roman" pitchFamily="18" charset="0"/>
              </a:rPr>
              <a:t>1/ (</a:t>
            </a:r>
            <a:r>
              <a:rPr lang="en-US" altLang="he-IL" sz="4000" b="1">
                <a:solidFill>
                  <a:srgbClr val="00B050"/>
                </a:solidFill>
                <a:latin typeface="Times New Roman" pitchFamily="18" charset="0"/>
                <a:ea typeface="WenQuanYi Micro Hei" charset="0"/>
                <a:cs typeface="Times New Roman" pitchFamily="18" charset="0"/>
              </a:rPr>
              <a:t>2</a:t>
            </a:r>
            <a:r>
              <a:rPr lang="en-US" altLang="he-IL" sz="4000" i="1">
                <a:solidFill>
                  <a:srgbClr val="00B050"/>
                </a:solidFill>
                <a:latin typeface="Times New Roman" pitchFamily="18" charset="0"/>
                <a:cs typeface="Times New Roman" pitchFamily="18" charset="0"/>
              </a:rPr>
              <a:t>n</a:t>
            </a:r>
            <a:r>
              <a:rPr lang="en-US" altLang="he-IL" sz="4000">
                <a:solidFill>
                  <a:srgbClr val="00B050"/>
                </a:solidFill>
                <a:latin typeface="Times New Roman" pitchFamily="18" charset="0"/>
                <a:cs typeface="Times New Roman" pitchFamily="18" charset="0"/>
              </a:rPr>
              <a:t>-1)</a:t>
            </a:r>
            <a:endParaRPr lang="he-IL" altLang="he-IL" sz="4000">
              <a:solidFill>
                <a:srgbClr val="00B050"/>
              </a:solidFill>
              <a:latin typeface="Times New Roman" pitchFamily="18" charset="0"/>
              <a:cs typeface="Times New Roman" pitchFamily="18" charset="0"/>
            </a:endParaRPr>
          </a:p>
        </p:txBody>
      </p:sp>
      <p:sp>
        <p:nvSpPr>
          <p:cNvPr id="3" name="Oval 2"/>
          <p:cNvSpPr/>
          <p:nvPr/>
        </p:nvSpPr>
        <p:spPr>
          <a:xfrm rot="782465">
            <a:off x="5452119" y="4811461"/>
            <a:ext cx="3547183" cy="2005456"/>
          </a:xfrm>
          <a:prstGeom prst="ellipse">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31" name="Group 2"/>
          <p:cNvGrpSpPr>
            <a:grpSpLocks/>
          </p:cNvGrpSpPr>
          <p:nvPr/>
        </p:nvGrpSpPr>
        <p:grpSpPr bwMode="auto">
          <a:xfrm>
            <a:off x="2805906" y="2039938"/>
            <a:ext cx="1084262" cy="1127125"/>
            <a:chOff x="3838575" y="2122488"/>
            <a:chExt cx="1084263" cy="1126332"/>
          </a:xfrm>
        </p:grpSpPr>
        <p:sp>
          <p:nvSpPr>
            <p:cNvPr id="33" name="Rectangle 32"/>
            <p:cNvSpPr/>
            <p:nvPr/>
          </p:nvSpPr>
          <p:spPr bwMode="auto">
            <a:xfrm>
              <a:off x="3894137" y="2241466"/>
              <a:ext cx="1028701" cy="1007354"/>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4" name="Straight Connector 33"/>
            <p:cNvCxnSpPr/>
            <p:nvPr/>
          </p:nvCxnSpPr>
          <p:spPr bwMode="auto">
            <a:xfrm>
              <a:off x="3843337" y="2122488"/>
              <a:ext cx="0" cy="10803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auto">
            <a:xfrm>
              <a:off x="3843337" y="2144697"/>
              <a:ext cx="1079501"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auto">
            <a:xfrm flipV="1">
              <a:off x="4918076" y="2122488"/>
              <a:ext cx="4762" cy="10803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flipH="1">
              <a:off x="3838575" y="3202814"/>
              <a:ext cx="1079501"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43" name="Group 39"/>
          <p:cNvGrpSpPr>
            <a:grpSpLocks/>
          </p:cNvGrpSpPr>
          <p:nvPr/>
        </p:nvGrpSpPr>
        <p:grpSpPr bwMode="auto">
          <a:xfrm>
            <a:off x="5796136" y="2054994"/>
            <a:ext cx="1085850" cy="1081088"/>
            <a:chOff x="6203817" y="1898650"/>
            <a:chExt cx="1085850" cy="1081087"/>
          </a:xfrm>
        </p:grpSpPr>
        <p:sp>
          <p:nvSpPr>
            <p:cNvPr id="44" name="Rectangle 43"/>
            <p:cNvSpPr/>
            <p:nvPr/>
          </p:nvSpPr>
          <p:spPr bwMode="auto">
            <a:xfrm>
              <a:off x="6254617" y="1952625"/>
              <a:ext cx="1030287" cy="1008062"/>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49" name="Straight Connector 48"/>
            <p:cNvCxnSpPr/>
            <p:nvPr/>
          </p:nvCxnSpPr>
          <p:spPr bwMode="auto">
            <a:xfrm>
              <a:off x="6208579" y="1898650"/>
              <a:ext cx="0"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auto">
            <a:xfrm>
              <a:off x="6208579" y="1898650"/>
              <a:ext cx="1081088"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auto">
            <a:xfrm flipV="1">
              <a:off x="7284904" y="1898650"/>
              <a:ext cx="4763"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flipH="1">
              <a:off x="6203817" y="2979737"/>
              <a:ext cx="1081087" cy="0"/>
            </a:xfrm>
            <a:prstGeom prst="line">
              <a:avLst/>
            </a:prstGeom>
            <a:ln w="63500"/>
          </p:spPr>
          <p:style>
            <a:lnRef idx="1">
              <a:schemeClr val="accent1"/>
            </a:lnRef>
            <a:fillRef idx="0">
              <a:schemeClr val="accent1"/>
            </a:fillRef>
            <a:effectRef idx="0">
              <a:schemeClr val="accent1"/>
            </a:effectRef>
            <a:fontRef idx="minor">
              <a:schemeClr val="tx1"/>
            </a:fontRef>
          </p:style>
        </p:cxnSp>
      </p:grpSp>
      <p:sp>
        <p:nvSpPr>
          <p:cNvPr id="61" name="Oval 60"/>
          <p:cNvSpPr/>
          <p:nvPr/>
        </p:nvSpPr>
        <p:spPr>
          <a:xfrm rot="782465">
            <a:off x="625643" y="5297962"/>
            <a:ext cx="2808312" cy="1597051"/>
          </a:xfrm>
          <a:prstGeom prst="ellipse">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2" name="TextBox 51"/>
          <p:cNvSpPr txBox="1">
            <a:spLocks noChangeArrowheads="1"/>
          </p:cNvSpPr>
          <p:nvPr/>
        </p:nvSpPr>
        <p:spPr bwMode="auto">
          <a:xfrm>
            <a:off x="5474702" y="5275629"/>
            <a:ext cx="1937922" cy="6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he-IL" sz="4000">
                <a:solidFill>
                  <a:srgbClr val="FF0000"/>
                </a:solidFill>
                <a:latin typeface="Times New Roman" pitchFamily="18" charset="0"/>
                <a:cs typeface="Times New Roman" pitchFamily="18" charset="0"/>
              </a:rPr>
              <a:t>≤</a:t>
            </a:r>
            <a:r>
              <a:rPr lang="en-US" altLang="he-IL" sz="4000" smtClean="0">
                <a:solidFill>
                  <a:srgbClr val="FF0000"/>
                </a:solidFill>
                <a:latin typeface="Times New Roman" pitchFamily="18" charset="0"/>
                <a:ea typeface="WenQuanYi Micro Hei" charset="0"/>
                <a:cs typeface="Times New Roman" pitchFamily="18" charset="0"/>
              </a:rPr>
              <a:t>1/1.5</a:t>
            </a:r>
            <a:r>
              <a:rPr lang="en-US" altLang="he-IL" sz="4000" i="1" smtClean="0">
                <a:solidFill>
                  <a:srgbClr val="FF0000"/>
                </a:solidFill>
                <a:latin typeface="Times New Roman" pitchFamily="18" charset="0"/>
                <a:cs typeface="Times New Roman" pitchFamily="18" charset="0"/>
              </a:rPr>
              <a:t>n</a:t>
            </a:r>
            <a:endParaRPr lang="he-IL" altLang="he-IL" sz="4000">
              <a:solidFill>
                <a:srgbClr val="FF0000"/>
              </a:solidFill>
              <a:latin typeface="Times New Roman" pitchFamily="18" charset="0"/>
              <a:cs typeface="Times New Roman" pitchFamily="18" charset="0"/>
            </a:endParaRPr>
          </a:p>
        </p:txBody>
      </p:sp>
    </p:spTree>
  </p:cSld>
  <p:clrMapOvr>
    <a:masterClrMapping/>
  </p:clrMapOvr>
  <p:transition spd="slow" advTm="92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heel(1)">
                                      <p:cBhvr>
                                        <p:cTn id="1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1" grpId="0" animBg="1"/>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2"/>
          <p:cNvSpPr txBox="1">
            <a:spLocks noChangeArrowheads="1"/>
          </p:cNvSpPr>
          <p:nvPr/>
        </p:nvSpPr>
        <p:spPr bwMode="auto">
          <a:xfrm>
            <a:off x="984250" y="6348413"/>
            <a:ext cx="20034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he-IL" altLang="he-IL"/>
          </a:p>
        </p:txBody>
      </p:sp>
      <p:sp>
        <p:nvSpPr>
          <p:cNvPr id="8" name="Title 1"/>
          <p:cNvSpPr>
            <a:spLocks noGrp="1"/>
          </p:cNvSpPr>
          <p:nvPr>
            <p:ph type="title"/>
          </p:nvPr>
        </p:nvSpPr>
        <p:spPr>
          <a:xfrm>
            <a:off x="468313" y="407988"/>
            <a:ext cx="8218487" cy="1039812"/>
          </a:xfrm>
        </p:spPr>
        <p:txBody>
          <a:bodyPr>
            <a:normAutofit fontScale="90000"/>
          </a:bodyPr>
          <a:lstStyle/>
          <a:p>
            <a:pPr rtl="0" eaLnBrk="1" fontAlgn="auto" hangingPunct="1">
              <a:spcAft>
                <a:spcPts val="0"/>
              </a:spcAft>
              <a:defRPr/>
            </a:pPr>
            <a:r>
              <a:rPr lang="en-US" sz="5400" smtClean="0">
                <a:solidFill>
                  <a:schemeClr val="accent1">
                    <a:lumMod val="75000"/>
                  </a:schemeClr>
                </a:solidFill>
              </a:rPr>
              <a:t> The </a:t>
            </a:r>
            <a:r>
              <a:rPr lang="en-US" sz="5400" smtClean="0">
                <a:solidFill>
                  <a:srgbClr val="FF0000"/>
                </a:solidFill>
              </a:rPr>
              <a:t>Economic</a:t>
            </a:r>
            <a:r>
              <a:rPr lang="en-US" sz="5400" smtClean="0">
                <a:solidFill>
                  <a:srgbClr val="00B0F0"/>
                </a:solidFill>
              </a:rPr>
              <a:t> </a:t>
            </a:r>
            <a:r>
              <a:rPr lang="en-US" sz="5400" smtClean="0">
                <a:solidFill>
                  <a:schemeClr val="accent1">
                    <a:lumMod val="75000"/>
                  </a:schemeClr>
                </a:solidFill>
              </a:rPr>
              <a:t>Approach</a:t>
            </a:r>
            <a:endParaRPr lang="he-IL" sz="5400">
              <a:solidFill>
                <a:schemeClr val="accent1">
                  <a:lumMod val="75000"/>
                </a:scheme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107504" y="1556793"/>
                <a:ext cx="8712969" cy="4516480"/>
              </a:xfrm>
            </p:spPr>
            <p:txBody>
              <a:bodyPr/>
              <a:lstStyle/>
              <a:p>
                <a:pPr marL="114300" indent="0" algn="l" rtl="0">
                  <a:buNone/>
                </a:pPr>
                <a:r>
                  <a:rPr lang="en-US" sz="3200" smtClean="0">
                    <a:solidFill>
                      <a:schemeClr val="tx1"/>
                    </a:solidFill>
                  </a:rPr>
                  <a:t>Divide a </a:t>
                </a:r>
                <a:r>
                  <a:rPr lang="en-US" sz="3200" b="1" smtClean="0">
                    <a:solidFill>
                      <a:schemeClr val="tx1"/>
                    </a:solidFill>
                  </a:rPr>
                  <a:t>divisible resource </a:t>
                </a:r>
                <a:r>
                  <a:rPr lang="en-US" sz="3200" smtClean="0">
                    <a:solidFill>
                      <a:schemeClr val="tx1"/>
                    </a:solidFill>
                  </a:rPr>
                  <a:t>(“cake”)</a:t>
                </a:r>
              </a:p>
              <a:p>
                <a:pPr marL="114300" indent="0" algn="l" rtl="0">
                  <a:buNone/>
                </a:pPr>
                <a:r>
                  <a:rPr lang="en-US" sz="3200" smtClean="0">
                    <a:solidFill>
                      <a:schemeClr val="tx1"/>
                    </a:solidFill>
                  </a:rPr>
                  <a:t>          to </a:t>
                </a:r>
                <a:r>
                  <a:rPr lang="en-US" sz="3200" b="1" i="1" smtClean="0">
                    <a:solidFill>
                      <a:schemeClr val="tx1"/>
                    </a:solidFill>
                    <a:latin typeface="Times New Roman" panose="02020603050405020304" pitchFamily="18" charset="0"/>
                    <a:cs typeface="Times New Roman" panose="02020603050405020304" pitchFamily="18" charset="0"/>
                  </a:rPr>
                  <a:t>n</a:t>
                </a:r>
                <a:r>
                  <a:rPr lang="en-US" sz="3200" b="1" smtClean="0">
                    <a:solidFill>
                      <a:schemeClr val="tx1"/>
                    </a:solidFill>
                  </a:rPr>
                  <a:t> people </a:t>
                </a:r>
                <a:r>
                  <a:rPr lang="en-US" sz="3200" smtClean="0">
                    <a:solidFill>
                      <a:schemeClr val="tx1"/>
                    </a:solidFill>
                  </a:rPr>
                  <a:t>with different values.</a:t>
                </a:r>
              </a:p>
              <a:p>
                <a:pPr marL="114300" indent="0" algn="l" rtl="0">
                  <a:buNone/>
                </a:pPr>
                <a:r>
                  <a:rPr lang="en-US" sz="3200" smtClean="0">
                    <a:solidFill>
                      <a:schemeClr val="tx1"/>
                    </a:solidFill>
                  </a:rPr>
                  <a:t>Each person </a:t>
                </a:r>
                <a:r>
                  <a:rPr lang="en-US" sz="3200" i="1" smtClean="0">
                    <a:solidFill>
                      <a:schemeClr val="tx1"/>
                    </a:solidFill>
                    <a:latin typeface="Times New Roman" panose="02020603050405020304" pitchFamily="18" charset="0"/>
                    <a:cs typeface="Times New Roman" panose="02020603050405020304" pitchFamily="18" charset="0"/>
                  </a:rPr>
                  <a:t>i</a:t>
                </a:r>
                <a:r>
                  <a:rPr lang="en-US" sz="3200" smtClean="0">
                    <a:solidFill>
                      <a:schemeClr val="tx1"/>
                    </a:solidFill>
                  </a:rPr>
                  <a:t> has a </a:t>
                </a:r>
                <a:r>
                  <a:rPr lang="en-US" sz="3200" b="1" smtClean="0">
                    <a:solidFill>
                      <a:schemeClr val="tx1"/>
                    </a:solidFill>
                  </a:rPr>
                  <a:t>value density</a:t>
                </a:r>
                <a:r>
                  <a:rPr lang="en-US" sz="3200" smtClean="0">
                    <a:solidFill>
                      <a:schemeClr val="tx1"/>
                    </a:solidFill>
                  </a:rPr>
                  <a:t>:   </a:t>
                </a:r>
                <a14:m>
                  <m:oMath xmlns:m="http://schemas.openxmlformats.org/officeDocument/2006/math">
                    <m:sSub>
                      <m:sSubPr>
                        <m:ctrlPr>
                          <a:rPr lang="en-US" sz="3200" b="0" i="1" smtClean="0">
                            <a:solidFill>
                              <a:schemeClr val="tx1"/>
                            </a:solidFill>
                            <a:latin typeface="Cambria Math"/>
                          </a:rPr>
                        </m:ctrlPr>
                      </m:sSubPr>
                      <m:e>
                        <m:r>
                          <a:rPr lang="en-US" sz="3200" b="0" i="1" smtClean="0">
                            <a:solidFill>
                              <a:schemeClr val="tx1"/>
                            </a:solidFill>
                            <a:latin typeface="Cambria Math"/>
                          </a:rPr>
                          <m:t>𝑣</m:t>
                        </m:r>
                      </m:e>
                      <m:sub>
                        <m:r>
                          <a:rPr lang="en-US" sz="3200" b="0" i="1" smtClean="0">
                            <a:solidFill>
                              <a:schemeClr val="tx1"/>
                            </a:solidFill>
                            <a:latin typeface="Cambria Math"/>
                          </a:rPr>
                          <m:t>𝑖</m:t>
                        </m:r>
                      </m:sub>
                    </m:sSub>
                    <m:d>
                      <m:dPr>
                        <m:ctrlPr>
                          <a:rPr lang="en-US" sz="3200" b="0" i="1" smtClean="0">
                            <a:solidFill>
                              <a:schemeClr val="tx1"/>
                            </a:solidFill>
                            <a:latin typeface="Cambria Math"/>
                          </a:rPr>
                        </m:ctrlPr>
                      </m:dPr>
                      <m:e>
                        <m:r>
                          <a:rPr lang="en-US" sz="3200" b="0" i="1" smtClean="0">
                            <a:solidFill>
                              <a:schemeClr val="tx1"/>
                            </a:solidFill>
                            <a:latin typeface="Cambria Math"/>
                          </a:rPr>
                          <m:t>𝑥</m:t>
                        </m:r>
                      </m:e>
                    </m:d>
                    <m:r>
                      <a:rPr lang="en-US" sz="3200" b="0" i="1" smtClean="0">
                        <a:solidFill>
                          <a:schemeClr val="tx1"/>
                        </a:solidFill>
                        <a:latin typeface="Cambria Math"/>
                      </a:rPr>
                      <m:t> </m:t>
                    </m:r>
                  </m:oMath>
                </a14:m>
                <a:endParaRPr lang="en-US" sz="3200" smtClean="0">
                  <a:solidFill>
                    <a:schemeClr val="tx1"/>
                  </a:solidFill>
                </a:endParaRPr>
              </a:p>
              <a:p>
                <a:pPr marL="114300" indent="0" algn="l" rtl="0">
                  <a:buNone/>
                </a:pPr>
                <a:r>
                  <a:rPr lang="en-US" sz="3200" b="1" smtClean="0">
                    <a:solidFill>
                      <a:schemeClr val="tx1"/>
                    </a:solidFill>
                  </a:rPr>
                  <a:t>Value </a:t>
                </a:r>
                <a:r>
                  <a:rPr lang="en-US" sz="3200" smtClean="0">
                    <a:solidFill>
                      <a:schemeClr val="tx1"/>
                    </a:solidFill>
                  </a:rPr>
                  <a:t>=</a:t>
                </a:r>
                <a:r>
                  <a:rPr lang="en-US" sz="3200" b="1" smtClean="0">
                    <a:solidFill>
                      <a:schemeClr val="tx1"/>
                    </a:solidFill>
                  </a:rPr>
                  <a:t> </a:t>
                </a:r>
                <a:r>
                  <a:rPr lang="en-US" sz="3200" smtClean="0">
                    <a:solidFill>
                      <a:schemeClr val="tx1"/>
                    </a:solidFill>
                  </a:rPr>
                  <a:t>integral of density:  </a:t>
                </a:r>
                <a14:m>
                  <m:oMath xmlns:m="http://schemas.openxmlformats.org/officeDocument/2006/math">
                    <m:sSub>
                      <m:sSubPr>
                        <m:ctrlPr>
                          <a:rPr lang="en-US" sz="3200" i="1" smtClean="0">
                            <a:solidFill>
                              <a:schemeClr val="tx1"/>
                            </a:solidFill>
                            <a:latin typeface="Cambria Math"/>
                          </a:rPr>
                        </m:ctrlPr>
                      </m:sSubPr>
                      <m:e>
                        <m:r>
                          <a:rPr lang="en-US" sz="3200" b="0" i="1" smtClean="0">
                            <a:solidFill>
                              <a:schemeClr val="tx1"/>
                            </a:solidFill>
                            <a:latin typeface="Cambria Math"/>
                          </a:rPr>
                          <m:t>𝑉</m:t>
                        </m:r>
                      </m:e>
                      <m:sub>
                        <m:r>
                          <a:rPr lang="en-US" sz="3200" b="0" i="1" smtClean="0">
                            <a:solidFill>
                              <a:schemeClr val="tx1"/>
                            </a:solidFill>
                            <a:latin typeface="Cambria Math"/>
                          </a:rPr>
                          <m:t>𝑖</m:t>
                        </m:r>
                      </m:sub>
                    </m:sSub>
                    <m:d>
                      <m:dPr>
                        <m:ctrlPr>
                          <a:rPr lang="en-US" sz="3200" b="0" i="1" smtClean="0">
                            <a:solidFill>
                              <a:schemeClr val="tx1"/>
                            </a:solidFill>
                            <a:latin typeface="Cambria Math"/>
                          </a:rPr>
                        </m:ctrlPr>
                      </m:dPr>
                      <m:e>
                        <m:r>
                          <a:rPr lang="en-US" sz="3200" b="0" i="1" smtClean="0">
                            <a:solidFill>
                              <a:schemeClr val="tx1"/>
                            </a:solidFill>
                            <a:latin typeface="Cambria Math"/>
                          </a:rPr>
                          <m:t>𝑃</m:t>
                        </m:r>
                      </m:e>
                    </m:d>
                    <m:r>
                      <a:rPr lang="en-US" sz="3200" b="0" i="1" smtClean="0">
                        <a:solidFill>
                          <a:schemeClr val="tx1"/>
                        </a:solidFill>
                        <a:latin typeface="Cambria Math"/>
                      </a:rPr>
                      <m:t>=</m:t>
                    </m:r>
                    <m:nary>
                      <m:naryPr>
                        <m:ctrlPr>
                          <a:rPr lang="en-US" sz="3200" i="1">
                            <a:solidFill>
                              <a:schemeClr val="tx1"/>
                            </a:solidFill>
                            <a:latin typeface="Cambria Math"/>
                          </a:rPr>
                        </m:ctrlPr>
                      </m:naryPr>
                      <m:sub>
                        <m:r>
                          <a:rPr lang="en-US" sz="3200" b="0" i="1" smtClean="0">
                            <a:solidFill>
                              <a:schemeClr val="tx1"/>
                            </a:solidFill>
                            <a:latin typeface="Cambria Math"/>
                          </a:rPr>
                          <m:t>𝑃</m:t>
                        </m:r>
                      </m:sub>
                      <m:sup/>
                      <m:e>
                        <m:sSub>
                          <m:sSubPr>
                            <m:ctrlPr>
                              <a:rPr lang="en-US" sz="3200" i="1">
                                <a:solidFill>
                                  <a:schemeClr val="tx1"/>
                                </a:solidFill>
                                <a:latin typeface="Cambria Math"/>
                              </a:rPr>
                            </m:ctrlPr>
                          </m:sSubPr>
                          <m:e>
                            <m:r>
                              <a:rPr lang="en-US" sz="3200" i="1">
                                <a:solidFill>
                                  <a:schemeClr val="tx1"/>
                                </a:solidFill>
                                <a:latin typeface="Cambria Math"/>
                              </a:rPr>
                              <m:t>𝑣</m:t>
                            </m:r>
                          </m:e>
                          <m:sub>
                            <m:r>
                              <a:rPr lang="en-US" sz="3200" i="1">
                                <a:solidFill>
                                  <a:schemeClr val="tx1"/>
                                </a:solidFill>
                                <a:latin typeface="Cambria Math"/>
                              </a:rPr>
                              <m:t>𝑖</m:t>
                            </m:r>
                          </m:sub>
                        </m:sSub>
                        <m:d>
                          <m:dPr>
                            <m:ctrlPr>
                              <a:rPr lang="en-US" sz="3200" i="1">
                                <a:solidFill>
                                  <a:schemeClr val="tx1"/>
                                </a:solidFill>
                                <a:latin typeface="Cambria Math"/>
                              </a:rPr>
                            </m:ctrlPr>
                          </m:dPr>
                          <m:e>
                            <m:r>
                              <a:rPr lang="en-US" sz="3200" b="0" i="1" smtClean="0">
                                <a:solidFill>
                                  <a:schemeClr val="tx1"/>
                                </a:solidFill>
                                <a:latin typeface="Cambria Math"/>
                              </a:rPr>
                              <m:t>𝑥</m:t>
                            </m:r>
                          </m:e>
                        </m:d>
                        <m:r>
                          <a:rPr lang="en-US" sz="3200" i="1">
                            <a:solidFill>
                              <a:schemeClr val="tx1"/>
                            </a:solidFill>
                            <a:latin typeface="Cambria Math"/>
                          </a:rPr>
                          <m:t> </m:t>
                        </m:r>
                        <m:r>
                          <a:rPr lang="en-US" sz="3200" i="1">
                            <a:solidFill>
                              <a:schemeClr val="tx1"/>
                            </a:solidFill>
                            <a:latin typeface="Cambria Math"/>
                          </a:rPr>
                          <m:t>𝑑𝑥</m:t>
                        </m:r>
                      </m:e>
                    </m:nary>
                  </m:oMath>
                </a14:m>
                <a:endParaRPr lang="en-US" sz="3200" smtClean="0">
                  <a:solidFill>
                    <a:schemeClr val="tx1"/>
                  </a:solidFill>
                </a:endParaRPr>
              </a:p>
              <a:p>
                <a:pPr marL="114300" indent="0" algn="l" rtl="0">
                  <a:buNone/>
                </a:pPr>
                <a:r>
                  <a:rPr lang="en-US" sz="3200" b="1" smtClean="0">
                    <a:solidFill>
                      <a:schemeClr val="tx1"/>
                    </a:solidFill>
                  </a:rPr>
                  <a:t>Fair</a:t>
                </a:r>
                <a:r>
                  <a:rPr lang="en-US" sz="3200" smtClean="0">
                    <a:solidFill>
                      <a:schemeClr val="tx1"/>
                    </a:solidFill>
                  </a:rPr>
                  <a:t> = every </a:t>
                </a:r>
                <a:r>
                  <a:rPr lang="en-US" sz="3200">
                    <a:solidFill>
                      <a:schemeClr val="tx1"/>
                    </a:solidFill>
                  </a:rPr>
                  <a:t>person </a:t>
                </a:r>
                <a:r>
                  <a:rPr lang="en-US" sz="3200" i="1" smtClean="0">
                    <a:solidFill>
                      <a:schemeClr val="tx1"/>
                    </a:solidFill>
                    <a:latin typeface="Times New Roman" panose="02020603050405020304" pitchFamily="18" charset="0"/>
                    <a:cs typeface="Times New Roman" panose="02020603050405020304" pitchFamily="18" charset="0"/>
                  </a:rPr>
                  <a:t>i</a:t>
                </a:r>
                <a:r>
                  <a:rPr lang="en-US" sz="3200" smtClean="0">
                    <a:solidFill>
                      <a:schemeClr val="tx1"/>
                    </a:solidFill>
                  </a:rPr>
                  <a:t> receives piece </a:t>
                </a:r>
                <a14:m>
                  <m:oMath xmlns:m="http://schemas.openxmlformats.org/officeDocument/2006/math">
                    <m:sSub>
                      <m:sSubPr>
                        <m:ctrlPr>
                          <a:rPr lang="en-US" sz="3200" i="1">
                            <a:solidFill>
                              <a:schemeClr val="tx1"/>
                            </a:solidFill>
                            <a:latin typeface="Cambria Math"/>
                          </a:rPr>
                        </m:ctrlPr>
                      </m:sSubPr>
                      <m:e>
                        <m:r>
                          <a:rPr lang="en-US" sz="3200" i="1">
                            <a:solidFill>
                              <a:schemeClr val="tx1"/>
                            </a:solidFill>
                            <a:latin typeface="Cambria Math"/>
                          </a:rPr>
                          <m:t>𝑃</m:t>
                        </m:r>
                      </m:e>
                      <m:sub>
                        <m:r>
                          <a:rPr lang="en-US" sz="3200" i="1">
                            <a:solidFill>
                              <a:schemeClr val="tx1"/>
                            </a:solidFill>
                            <a:latin typeface="Cambria Math"/>
                          </a:rPr>
                          <m:t>𝑖</m:t>
                        </m:r>
                      </m:sub>
                    </m:sSub>
                  </m:oMath>
                </a14:m>
                <a:r>
                  <a:rPr lang="en-US" sz="3200">
                    <a:solidFill>
                      <a:schemeClr val="tx1"/>
                    </a:solidFill>
                    <a:latin typeface="Cambria Math"/>
                  </a:rPr>
                  <a:t> </a:t>
                </a:r>
                <a:r>
                  <a:rPr lang="en-US" sz="3200" smtClean="0">
                    <a:solidFill>
                      <a:schemeClr val="tx1"/>
                    </a:solidFill>
                    <a:latin typeface="Cambria Math"/>
                  </a:rPr>
                  <a:t> </a:t>
                </a:r>
                <a:r>
                  <a:rPr lang="en-US" sz="3200" smtClean="0">
                    <a:solidFill>
                      <a:schemeClr val="tx1"/>
                    </a:solidFill>
                  </a:rPr>
                  <a:t>such that:</a:t>
                </a:r>
                <a:br>
                  <a:rPr lang="en-US" sz="3200" smtClean="0">
                    <a:solidFill>
                      <a:schemeClr val="tx1"/>
                    </a:solidFill>
                  </a:rPr>
                </a:br>
                <a:endParaRPr lang="en-US" sz="3200" smtClean="0">
                  <a:solidFill>
                    <a:schemeClr val="tx1"/>
                  </a:solidFill>
                  <a:latin typeface="Cambria Math"/>
                </a:endParaRPr>
              </a:p>
              <a:p>
                <a:pPr marL="114300" indent="0" algn="l" rtl="0">
                  <a:buNone/>
                </a:pPr>
                <a14:m>
                  <m:oMathPara xmlns:m="http://schemas.openxmlformats.org/officeDocument/2006/math">
                    <m:oMathParaPr>
                      <m:jc m:val="centerGroup"/>
                    </m:oMathParaPr>
                    <m:oMath xmlns:m="http://schemas.openxmlformats.org/officeDocument/2006/math">
                      <m:sSub>
                        <m:sSubPr>
                          <m:ctrlPr>
                            <a:rPr lang="en-US" sz="3200" i="1">
                              <a:solidFill>
                                <a:schemeClr val="tx1"/>
                              </a:solidFill>
                              <a:latin typeface="Cambria Math"/>
                            </a:rPr>
                          </m:ctrlPr>
                        </m:sSubPr>
                        <m:e>
                          <m:r>
                            <a:rPr lang="en-US" sz="3200" b="0" i="1">
                              <a:solidFill>
                                <a:schemeClr val="tx1"/>
                              </a:solidFill>
                              <a:latin typeface="Cambria Math"/>
                            </a:rPr>
                            <m:t>𝑉</m:t>
                          </m:r>
                        </m:e>
                        <m:sub>
                          <m:r>
                            <a:rPr lang="en-US" sz="3200" b="0" i="1">
                              <a:solidFill>
                                <a:schemeClr val="tx1"/>
                              </a:solidFill>
                              <a:latin typeface="Cambria Math"/>
                            </a:rPr>
                            <m:t>𝑖</m:t>
                          </m:r>
                        </m:sub>
                      </m:sSub>
                      <m:d>
                        <m:dPr>
                          <m:ctrlPr>
                            <a:rPr lang="en-US" sz="3200" i="1">
                              <a:solidFill>
                                <a:schemeClr val="tx1"/>
                              </a:solidFill>
                              <a:latin typeface="Cambria Math"/>
                            </a:rPr>
                          </m:ctrlPr>
                        </m:dPr>
                        <m:e>
                          <m:sSub>
                            <m:sSubPr>
                              <m:ctrlPr>
                                <a:rPr lang="en-US" sz="3200" i="1" smtClean="0">
                                  <a:solidFill>
                                    <a:schemeClr val="tx1"/>
                                  </a:solidFill>
                                  <a:latin typeface="Cambria Math"/>
                                </a:rPr>
                              </m:ctrlPr>
                            </m:sSubPr>
                            <m:e>
                              <m:r>
                                <a:rPr lang="en-US" sz="3200" b="0" i="1" smtClean="0">
                                  <a:solidFill>
                                    <a:schemeClr val="tx1"/>
                                  </a:solidFill>
                                  <a:latin typeface="Cambria Math"/>
                                </a:rPr>
                                <m:t>𝑃</m:t>
                              </m:r>
                            </m:e>
                            <m:sub>
                              <m:r>
                                <a:rPr lang="en-US" sz="3200" b="0" i="1" smtClean="0">
                                  <a:solidFill>
                                    <a:schemeClr val="tx1"/>
                                  </a:solidFill>
                                  <a:latin typeface="Cambria Math"/>
                                </a:rPr>
                                <m:t>𝑖</m:t>
                              </m:r>
                            </m:sub>
                          </m:sSub>
                        </m:e>
                      </m:d>
                      <m:r>
                        <a:rPr lang="en-US" sz="3200" b="0" i="1" smtClean="0">
                          <a:solidFill>
                            <a:schemeClr val="tx1"/>
                          </a:solidFill>
                          <a:latin typeface="Cambria Math"/>
                        </a:rPr>
                        <m:t>≥</m:t>
                      </m:r>
                      <m:f>
                        <m:fPr>
                          <m:ctrlPr>
                            <a:rPr lang="en-US" sz="3200" i="1" smtClean="0">
                              <a:solidFill>
                                <a:schemeClr val="tx1"/>
                              </a:solidFill>
                              <a:latin typeface="Cambria Math"/>
                            </a:rPr>
                          </m:ctrlPr>
                        </m:fPr>
                        <m:num>
                          <m:sSub>
                            <m:sSubPr>
                              <m:ctrlPr>
                                <a:rPr lang="en-US" sz="3200" i="1">
                                  <a:solidFill>
                                    <a:schemeClr val="tx1"/>
                                  </a:solidFill>
                                  <a:latin typeface="Cambria Math"/>
                                </a:rPr>
                              </m:ctrlPr>
                            </m:sSubPr>
                            <m:e>
                              <m:r>
                                <a:rPr lang="en-US" sz="3200" b="0" i="1">
                                  <a:solidFill>
                                    <a:schemeClr val="tx1"/>
                                  </a:solidFill>
                                  <a:latin typeface="Cambria Math"/>
                                </a:rPr>
                                <m:t>𝑉</m:t>
                              </m:r>
                            </m:e>
                            <m:sub>
                              <m:r>
                                <a:rPr lang="en-US" sz="3200" b="0" i="1">
                                  <a:solidFill>
                                    <a:schemeClr val="tx1"/>
                                  </a:solidFill>
                                  <a:latin typeface="Cambria Math"/>
                                </a:rPr>
                                <m:t>𝑖</m:t>
                              </m:r>
                            </m:sub>
                          </m:sSub>
                          <m:d>
                            <m:dPr>
                              <m:ctrlPr>
                                <a:rPr lang="en-US" sz="3200" i="1" smtClean="0">
                                  <a:solidFill>
                                    <a:schemeClr val="tx1"/>
                                  </a:solidFill>
                                  <a:latin typeface="Cambria Math"/>
                                </a:rPr>
                              </m:ctrlPr>
                            </m:dPr>
                            <m:e>
                              <m:r>
                                <a:rPr lang="en-US" sz="3200" b="0" i="1" smtClean="0">
                                  <a:solidFill>
                                    <a:schemeClr val="tx1"/>
                                  </a:solidFill>
                                  <a:latin typeface="Cambria Math"/>
                                </a:rPr>
                                <m:t>𝐶𝑎𝑘𝑒</m:t>
                              </m:r>
                            </m:e>
                          </m:d>
                        </m:num>
                        <m:den>
                          <m:r>
                            <a:rPr lang="en-US" sz="3200" b="0" i="1" smtClean="0">
                              <a:solidFill>
                                <a:schemeClr val="tx1"/>
                              </a:solidFill>
                              <a:latin typeface="Cambria Math"/>
                            </a:rPr>
                            <m:t>𝑛</m:t>
                          </m:r>
                        </m:den>
                      </m:f>
                    </m:oMath>
                  </m:oMathPara>
                </a14:m>
                <a:endParaRPr lang="en-US" sz="3200" i="1" smtClean="0">
                  <a:solidFill>
                    <a:schemeClr val="tx1"/>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107504" y="1556793"/>
                <a:ext cx="8712969" cy="4516480"/>
              </a:xfrm>
              <a:blipFill rotWithShape="1">
                <a:blip r:embed="rId4"/>
                <a:stretch>
                  <a:fillRect l="-490" t="-1619" b="-1215"/>
                </a:stretch>
              </a:blipFill>
            </p:spPr>
            <p:txBody>
              <a:bodyPr/>
              <a:lstStyle/>
              <a:p>
                <a:r>
                  <a:rPr lang="he-IL">
                    <a:noFill/>
                  </a:rPr>
                  <a:t> </a:t>
                </a:r>
              </a:p>
            </p:txBody>
          </p:sp>
        </mc:Fallback>
      </mc:AlternateContent>
      <p:sp>
        <p:nvSpPr>
          <p:cNvPr id="3" name="Rectangle 2"/>
          <p:cNvSpPr/>
          <p:nvPr/>
        </p:nvSpPr>
        <p:spPr>
          <a:xfrm>
            <a:off x="31643" y="6101641"/>
            <a:ext cx="8964488" cy="607539"/>
          </a:xfrm>
          <a:prstGeom prst="rect">
            <a:avLst/>
          </a:prstGeom>
        </p:spPr>
        <p:txBody>
          <a:bodyPr wrap="square">
            <a:spAutoFit/>
          </a:bodyPr>
          <a:lstStyle/>
          <a:p>
            <a:pPr marL="114300"/>
            <a:r>
              <a:rPr lang="en-US" sz="3600">
                <a:solidFill>
                  <a:schemeClr val="tx1"/>
                </a:solidFill>
                <a:latin typeface="+mn-lt"/>
              </a:rPr>
              <a:t>No </a:t>
            </a:r>
            <a:r>
              <a:rPr lang="en-US" sz="3600" smtClean="0">
                <a:solidFill>
                  <a:schemeClr val="tx1"/>
                </a:solidFill>
                <a:latin typeface="+mn-lt"/>
              </a:rPr>
              <a:t>attention to </a:t>
            </a:r>
            <a:r>
              <a:rPr lang="en-US" sz="3600" smtClean="0">
                <a:solidFill>
                  <a:srgbClr val="00B0F0"/>
                </a:solidFill>
                <a:latin typeface="+mn-lt"/>
              </a:rPr>
              <a:t>geometric shape</a:t>
            </a:r>
            <a:r>
              <a:rPr lang="en-US" sz="3600" smtClean="0">
                <a:solidFill>
                  <a:schemeClr val="tx1"/>
                </a:solidFill>
                <a:latin typeface="+mn-lt"/>
              </a:rPr>
              <a:t> of pieces.</a:t>
            </a:r>
            <a:endParaRPr lang="en-US" sz="3600">
              <a:solidFill>
                <a:schemeClr val="tx1"/>
              </a:solidFill>
              <a:latin typeface="+mn-lt"/>
            </a:endParaRPr>
          </a:p>
        </p:txBody>
      </p:sp>
    </p:spTree>
    <p:custDataLst>
      <p:tags r:id="rId1"/>
    </p:custDataLst>
    <p:extLst>
      <p:ext uri="{BB962C8B-B14F-4D97-AF65-F5344CB8AC3E}">
        <p14:creationId xmlns:p14="http://schemas.microsoft.com/office/powerpoint/2010/main" val="2516197314"/>
      </p:ext>
    </p:extLst>
  </p:cSld>
  <p:clrMapOvr>
    <a:masterClrMapping/>
  </p:clrMapOvr>
  <p:transition spd="slow" advTm="1078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8313" y="549275"/>
            <a:ext cx="8261350" cy="1039813"/>
          </a:xfrm>
        </p:spPr>
        <p:txBody>
          <a:bodyPr>
            <a:normAutofit/>
          </a:bodyPr>
          <a:lstStyle/>
          <a:p>
            <a:pPr rtl="0" eaLnBrk="1" fontAlgn="auto" hangingPunct="1">
              <a:spcAft>
                <a:spcPts val="0"/>
              </a:spcAft>
              <a:defRPr/>
            </a:pPr>
            <a:r>
              <a:rPr lang="en-US" sz="5400" smtClean="0">
                <a:solidFill>
                  <a:schemeClr val="accent1">
                    <a:lumMod val="75000"/>
                  </a:schemeClr>
                </a:solidFill>
              </a:rPr>
              <a:t>open questions</a:t>
            </a:r>
            <a:endParaRPr lang="he-IL" sz="5400">
              <a:solidFill>
                <a:schemeClr val="accent1">
                  <a:lumMod val="75000"/>
                </a:schemeClr>
              </a:solidFill>
            </a:endParaRPr>
          </a:p>
        </p:txBody>
      </p:sp>
      <p:sp>
        <p:nvSpPr>
          <p:cNvPr id="2" name="TextBox 1"/>
          <p:cNvSpPr txBox="1"/>
          <p:nvPr/>
        </p:nvSpPr>
        <p:spPr>
          <a:xfrm>
            <a:off x="398215" y="4509120"/>
            <a:ext cx="6984776" cy="2153154"/>
          </a:xfrm>
          <a:prstGeom prst="rect">
            <a:avLst/>
          </a:prstGeom>
          <a:noFill/>
        </p:spPr>
        <p:txBody>
          <a:bodyPr wrap="square" rtlCol="1">
            <a:spAutoFit/>
          </a:bodyPr>
          <a:lstStyle/>
          <a:p>
            <a:r>
              <a:rPr lang="en-US" sz="3600" smtClean="0">
                <a:solidFill>
                  <a:schemeClr val="tx1"/>
                </a:solidFill>
              </a:rPr>
              <a:t>To:</a:t>
            </a:r>
          </a:p>
          <a:p>
            <a:pPr marL="571500" indent="-571500">
              <a:buFont typeface="Arial" panose="020B0604020202020204" pitchFamily="34" charset="0"/>
              <a:buChar char="•"/>
            </a:pPr>
            <a:r>
              <a:rPr lang="en-US" sz="3600">
                <a:solidFill>
                  <a:schemeClr val="tx1"/>
                </a:solidFill>
              </a:rPr>
              <a:t>45-degree fat </a:t>
            </a:r>
            <a:r>
              <a:rPr lang="en-US" sz="3600" smtClean="0">
                <a:solidFill>
                  <a:schemeClr val="tx1"/>
                </a:solidFill>
              </a:rPr>
              <a:t>polytopes,</a:t>
            </a:r>
          </a:p>
          <a:p>
            <a:pPr marL="571500" indent="-571500">
              <a:buFont typeface="Arial" panose="020B0604020202020204" pitchFamily="34" charset="0"/>
              <a:buChar char="•"/>
            </a:pPr>
            <a:r>
              <a:rPr lang="en-US" sz="3600" smtClean="0">
                <a:solidFill>
                  <a:schemeClr val="tx1"/>
                </a:solidFill>
              </a:rPr>
              <a:t>Finite unions of squares,</a:t>
            </a:r>
          </a:p>
          <a:p>
            <a:pPr marL="571500" indent="-571500">
              <a:buFont typeface="Arial" panose="020B0604020202020204" pitchFamily="34" charset="0"/>
              <a:buChar char="•"/>
            </a:pPr>
            <a:r>
              <a:rPr lang="en-US" sz="3600" smtClean="0">
                <a:solidFill>
                  <a:schemeClr val="tx1"/>
                </a:solidFill>
              </a:rPr>
              <a:t>General fat objects.</a:t>
            </a:r>
          </a:p>
        </p:txBody>
      </p:sp>
      <p:sp>
        <p:nvSpPr>
          <p:cNvPr id="8" name="TextBox 7"/>
          <p:cNvSpPr txBox="1"/>
          <p:nvPr/>
        </p:nvSpPr>
        <p:spPr>
          <a:xfrm>
            <a:off x="384523" y="2060848"/>
            <a:ext cx="6984776" cy="2153154"/>
          </a:xfrm>
          <a:prstGeom prst="rect">
            <a:avLst/>
          </a:prstGeom>
          <a:noFill/>
        </p:spPr>
        <p:txBody>
          <a:bodyPr wrap="square" rtlCol="1">
            <a:spAutoFit/>
          </a:bodyPr>
          <a:lstStyle/>
          <a:p>
            <a:r>
              <a:rPr lang="en-US" sz="3600" smtClean="0">
                <a:solidFill>
                  <a:schemeClr val="tx1"/>
                </a:solidFill>
              </a:rPr>
              <a:t>Divide:</a:t>
            </a:r>
          </a:p>
          <a:p>
            <a:pPr marL="571500" indent="-571500">
              <a:buFont typeface="Arial" panose="020B0604020202020204" pitchFamily="34" charset="0"/>
              <a:buChar char="•"/>
            </a:pPr>
            <a:r>
              <a:rPr lang="en-US" sz="3600" smtClean="0">
                <a:solidFill>
                  <a:schemeClr val="tx1"/>
                </a:solidFill>
              </a:rPr>
              <a:t>Rectilinear polytope,</a:t>
            </a:r>
          </a:p>
          <a:p>
            <a:pPr marL="571500" indent="-571500">
              <a:buFont typeface="Arial" panose="020B0604020202020204" pitchFamily="34" charset="0"/>
              <a:buChar char="•"/>
            </a:pPr>
            <a:r>
              <a:rPr lang="en-US" sz="3600" smtClean="0">
                <a:solidFill>
                  <a:schemeClr val="tx1"/>
                </a:solidFill>
              </a:rPr>
              <a:t>Cylinder / torus / sphere,</a:t>
            </a:r>
          </a:p>
          <a:p>
            <a:pPr marL="571500" indent="-571500">
              <a:buFont typeface="Arial" panose="020B0604020202020204" pitchFamily="34" charset="0"/>
              <a:buChar char="•"/>
            </a:pPr>
            <a:r>
              <a:rPr lang="en-US" sz="3600" smtClean="0">
                <a:solidFill>
                  <a:schemeClr val="tx1"/>
                </a:solidFill>
              </a:rPr>
              <a:t>General fat object;</a:t>
            </a:r>
          </a:p>
        </p:txBody>
      </p:sp>
      <p:sp>
        <p:nvSpPr>
          <p:cNvPr id="3" name="Freeform 2"/>
          <p:cNvSpPr/>
          <p:nvPr/>
        </p:nvSpPr>
        <p:spPr>
          <a:xfrm>
            <a:off x="4716016" y="1628800"/>
            <a:ext cx="2266950" cy="1457325"/>
          </a:xfrm>
          <a:custGeom>
            <a:avLst/>
            <a:gdLst>
              <a:gd name="connsiteX0" fmla="*/ 0 w 2286000"/>
              <a:gd name="connsiteY0" fmla="*/ 152400 h 1457325"/>
              <a:gd name="connsiteX1" fmla="*/ 19050 w 2286000"/>
              <a:gd name="connsiteY1" fmla="*/ 952500 h 1457325"/>
              <a:gd name="connsiteX2" fmla="*/ 895350 w 2286000"/>
              <a:gd name="connsiteY2" fmla="*/ 962025 h 1457325"/>
              <a:gd name="connsiteX3" fmla="*/ 895350 w 2286000"/>
              <a:gd name="connsiteY3" fmla="*/ 1457325 h 1457325"/>
              <a:gd name="connsiteX4" fmla="*/ 1628775 w 2286000"/>
              <a:gd name="connsiteY4" fmla="*/ 1457325 h 1457325"/>
              <a:gd name="connsiteX5" fmla="*/ 1628775 w 2286000"/>
              <a:gd name="connsiteY5" fmla="*/ 971550 h 1457325"/>
              <a:gd name="connsiteX6" fmla="*/ 2286000 w 2286000"/>
              <a:gd name="connsiteY6" fmla="*/ 971550 h 1457325"/>
              <a:gd name="connsiteX7" fmla="*/ 2286000 w 2286000"/>
              <a:gd name="connsiteY7" fmla="*/ 590550 h 1457325"/>
              <a:gd name="connsiteX8" fmla="*/ 1285875 w 2286000"/>
              <a:gd name="connsiteY8" fmla="*/ 590550 h 1457325"/>
              <a:gd name="connsiteX9" fmla="*/ 1285875 w 2286000"/>
              <a:gd name="connsiteY9" fmla="*/ 352425 h 1457325"/>
              <a:gd name="connsiteX10" fmla="*/ 304800 w 2286000"/>
              <a:gd name="connsiteY10" fmla="*/ 352425 h 1457325"/>
              <a:gd name="connsiteX11" fmla="*/ 304800 w 2286000"/>
              <a:gd name="connsiteY11" fmla="*/ 0 h 1457325"/>
              <a:gd name="connsiteX12" fmla="*/ 104775 w 2286000"/>
              <a:gd name="connsiteY12" fmla="*/ 0 h 1457325"/>
              <a:gd name="connsiteX13" fmla="*/ 104775 w 2286000"/>
              <a:gd name="connsiteY13" fmla="*/ 180975 h 1457325"/>
              <a:gd name="connsiteX14" fmla="*/ 0 w 2286000"/>
              <a:gd name="connsiteY14" fmla="*/ 152400 h 1457325"/>
              <a:gd name="connsiteX0" fmla="*/ 0 w 2276475"/>
              <a:gd name="connsiteY0" fmla="*/ 190500 h 1457325"/>
              <a:gd name="connsiteX1" fmla="*/ 9525 w 2276475"/>
              <a:gd name="connsiteY1" fmla="*/ 952500 h 1457325"/>
              <a:gd name="connsiteX2" fmla="*/ 885825 w 2276475"/>
              <a:gd name="connsiteY2" fmla="*/ 962025 h 1457325"/>
              <a:gd name="connsiteX3" fmla="*/ 885825 w 2276475"/>
              <a:gd name="connsiteY3" fmla="*/ 1457325 h 1457325"/>
              <a:gd name="connsiteX4" fmla="*/ 1619250 w 2276475"/>
              <a:gd name="connsiteY4" fmla="*/ 1457325 h 1457325"/>
              <a:gd name="connsiteX5" fmla="*/ 1619250 w 2276475"/>
              <a:gd name="connsiteY5" fmla="*/ 971550 h 1457325"/>
              <a:gd name="connsiteX6" fmla="*/ 2276475 w 2276475"/>
              <a:gd name="connsiteY6" fmla="*/ 971550 h 1457325"/>
              <a:gd name="connsiteX7" fmla="*/ 2276475 w 2276475"/>
              <a:gd name="connsiteY7" fmla="*/ 590550 h 1457325"/>
              <a:gd name="connsiteX8" fmla="*/ 1276350 w 2276475"/>
              <a:gd name="connsiteY8" fmla="*/ 590550 h 1457325"/>
              <a:gd name="connsiteX9" fmla="*/ 1276350 w 2276475"/>
              <a:gd name="connsiteY9" fmla="*/ 352425 h 1457325"/>
              <a:gd name="connsiteX10" fmla="*/ 295275 w 2276475"/>
              <a:gd name="connsiteY10" fmla="*/ 352425 h 1457325"/>
              <a:gd name="connsiteX11" fmla="*/ 295275 w 2276475"/>
              <a:gd name="connsiteY11" fmla="*/ 0 h 1457325"/>
              <a:gd name="connsiteX12" fmla="*/ 95250 w 2276475"/>
              <a:gd name="connsiteY12" fmla="*/ 0 h 1457325"/>
              <a:gd name="connsiteX13" fmla="*/ 95250 w 2276475"/>
              <a:gd name="connsiteY13" fmla="*/ 180975 h 1457325"/>
              <a:gd name="connsiteX14" fmla="*/ 0 w 2276475"/>
              <a:gd name="connsiteY14" fmla="*/ 190500 h 1457325"/>
              <a:gd name="connsiteX0" fmla="*/ 0 w 2295525"/>
              <a:gd name="connsiteY0" fmla="*/ 152400 h 1457325"/>
              <a:gd name="connsiteX1" fmla="*/ 28575 w 2295525"/>
              <a:gd name="connsiteY1" fmla="*/ 952500 h 1457325"/>
              <a:gd name="connsiteX2" fmla="*/ 904875 w 2295525"/>
              <a:gd name="connsiteY2" fmla="*/ 962025 h 1457325"/>
              <a:gd name="connsiteX3" fmla="*/ 904875 w 2295525"/>
              <a:gd name="connsiteY3" fmla="*/ 1457325 h 1457325"/>
              <a:gd name="connsiteX4" fmla="*/ 1638300 w 2295525"/>
              <a:gd name="connsiteY4" fmla="*/ 1457325 h 1457325"/>
              <a:gd name="connsiteX5" fmla="*/ 1638300 w 2295525"/>
              <a:gd name="connsiteY5" fmla="*/ 971550 h 1457325"/>
              <a:gd name="connsiteX6" fmla="*/ 2295525 w 2295525"/>
              <a:gd name="connsiteY6" fmla="*/ 971550 h 1457325"/>
              <a:gd name="connsiteX7" fmla="*/ 2295525 w 2295525"/>
              <a:gd name="connsiteY7" fmla="*/ 590550 h 1457325"/>
              <a:gd name="connsiteX8" fmla="*/ 1295400 w 2295525"/>
              <a:gd name="connsiteY8" fmla="*/ 590550 h 1457325"/>
              <a:gd name="connsiteX9" fmla="*/ 1295400 w 2295525"/>
              <a:gd name="connsiteY9" fmla="*/ 352425 h 1457325"/>
              <a:gd name="connsiteX10" fmla="*/ 314325 w 2295525"/>
              <a:gd name="connsiteY10" fmla="*/ 352425 h 1457325"/>
              <a:gd name="connsiteX11" fmla="*/ 314325 w 2295525"/>
              <a:gd name="connsiteY11" fmla="*/ 0 h 1457325"/>
              <a:gd name="connsiteX12" fmla="*/ 114300 w 2295525"/>
              <a:gd name="connsiteY12" fmla="*/ 0 h 1457325"/>
              <a:gd name="connsiteX13" fmla="*/ 114300 w 2295525"/>
              <a:gd name="connsiteY13" fmla="*/ 180975 h 1457325"/>
              <a:gd name="connsiteX14" fmla="*/ 0 w 2295525"/>
              <a:gd name="connsiteY14" fmla="*/ 152400 h 1457325"/>
              <a:gd name="connsiteX0" fmla="*/ 0 w 2295525"/>
              <a:gd name="connsiteY0" fmla="*/ 152400 h 1457325"/>
              <a:gd name="connsiteX1" fmla="*/ 28575 w 2295525"/>
              <a:gd name="connsiteY1" fmla="*/ 952500 h 1457325"/>
              <a:gd name="connsiteX2" fmla="*/ 904875 w 2295525"/>
              <a:gd name="connsiteY2" fmla="*/ 962025 h 1457325"/>
              <a:gd name="connsiteX3" fmla="*/ 904875 w 2295525"/>
              <a:gd name="connsiteY3" fmla="*/ 1457325 h 1457325"/>
              <a:gd name="connsiteX4" fmla="*/ 1638300 w 2295525"/>
              <a:gd name="connsiteY4" fmla="*/ 1457325 h 1457325"/>
              <a:gd name="connsiteX5" fmla="*/ 1638300 w 2295525"/>
              <a:gd name="connsiteY5" fmla="*/ 971550 h 1457325"/>
              <a:gd name="connsiteX6" fmla="*/ 2295525 w 2295525"/>
              <a:gd name="connsiteY6" fmla="*/ 971550 h 1457325"/>
              <a:gd name="connsiteX7" fmla="*/ 2295525 w 2295525"/>
              <a:gd name="connsiteY7" fmla="*/ 590550 h 1457325"/>
              <a:gd name="connsiteX8" fmla="*/ 1295400 w 2295525"/>
              <a:gd name="connsiteY8" fmla="*/ 590550 h 1457325"/>
              <a:gd name="connsiteX9" fmla="*/ 1295400 w 2295525"/>
              <a:gd name="connsiteY9" fmla="*/ 352425 h 1457325"/>
              <a:gd name="connsiteX10" fmla="*/ 314325 w 2295525"/>
              <a:gd name="connsiteY10" fmla="*/ 352425 h 1457325"/>
              <a:gd name="connsiteX11" fmla="*/ 314325 w 2295525"/>
              <a:gd name="connsiteY11" fmla="*/ 0 h 1457325"/>
              <a:gd name="connsiteX12" fmla="*/ 114300 w 2295525"/>
              <a:gd name="connsiteY12" fmla="*/ 0 h 1457325"/>
              <a:gd name="connsiteX13" fmla="*/ 114300 w 2295525"/>
              <a:gd name="connsiteY13" fmla="*/ 133350 h 1457325"/>
              <a:gd name="connsiteX14" fmla="*/ 0 w 2295525"/>
              <a:gd name="connsiteY14" fmla="*/ 152400 h 1457325"/>
              <a:gd name="connsiteX0" fmla="*/ 9525 w 2266950"/>
              <a:gd name="connsiteY0" fmla="*/ 133350 h 1457325"/>
              <a:gd name="connsiteX1" fmla="*/ 0 w 2266950"/>
              <a:gd name="connsiteY1" fmla="*/ 952500 h 1457325"/>
              <a:gd name="connsiteX2" fmla="*/ 876300 w 2266950"/>
              <a:gd name="connsiteY2" fmla="*/ 962025 h 1457325"/>
              <a:gd name="connsiteX3" fmla="*/ 876300 w 2266950"/>
              <a:gd name="connsiteY3" fmla="*/ 1457325 h 1457325"/>
              <a:gd name="connsiteX4" fmla="*/ 1609725 w 2266950"/>
              <a:gd name="connsiteY4" fmla="*/ 1457325 h 1457325"/>
              <a:gd name="connsiteX5" fmla="*/ 1609725 w 2266950"/>
              <a:gd name="connsiteY5" fmla="*/ 971550 h 1457325"/>
              <a:gd name="connsiteX6" fmla="*/ 2266950 w 2266950"/>
              <a:gd name="connsiteY6" fmla="*/ 971550 h 1457325"/>
              <a:gd name="connsiteX7" fmla="*/ 2266950 w 2266950"/>
              <a:gd name="connsiteY7" fmla="*/ 590550 h 1457325"/>
              <a:gd name="connsiteX8" fmla="*/ 1266825 w 2266950"/>
              <a:gd name="connsiteY8" fmla="*/ 590550 h 1457325"/>
              <a:gd name="connsiteX9" fmla="*/ 1266825 w 2266950"/>
              <a:gd name="connsiteY9" fmla="*/ 352425 h 1457325"/>
              <a:gd name="connsiteX10" fmla="*/ 285750 w 2266950"/>
              <a:gd name="connsiteY10" fmla="*/ 352425 h 1457325"/>
              <a:gd name="connsiteX11" fmla="*/ 285750 w 2266950"/>
              <a:gd name="connsiteY11" fmla="*/ 0 h 1457325"/>
              <a:gd name="connsiteX12" fmla="*/ 85725 w 2266950"/>
              <a:gd name="connsiteY12" fmla="*/ 0 h 1457325"/>
              <a:gd name="connsiteX13" fmla="*/ 85725 w 2266950"/>
              <a:gd name="connsiteY13" fmla="*/ 133350 h 1457325"/>
              <a:gd name="connsiteX14" fmla="*/ 9525 w 2266950"/>
              <a:gd name="connsiteY14" fmla="*/ 133350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6950" h="1457325">
                <a:moveTo>
                  <a:pt x="9525" y="133350"/>
                </a:moveTo>
                <a:lnTo>
                  <a:pt x="0" y="952500"/>
                </a:lnTo>
                <a:lnTo>
                  <a:pt x="876300" y="962025"/>
                </a:lnTo>
                <a:lnTo>
                  <a:pt x="876300" y="1457325"/>
                </a:lnTo>
                <a:lnTo>
                  <a:pt x="1609725" y="1457325"/>
                </a:lnTo>
                <a:lnTo>
                  <a:pt x="1609725" y="971550"/>
                </a:lnTo>
                <a:lnTo>
                  <a:pt x="2266950" y="971550"/>
                </a:lnTo>
                <a:lnTo>
                  <a:pt x="2266950" y="590550"/>
                </a:lnTo>
                <a:lnTo>
                  <a:pt x="1266825" y="590550"/>
                </a:lnTo>
                <a:lnTo>
                  <a:pt x="1266825" y="352425"/>
                </a:lnTo>
                <a:lnTo>
                  <a:pt x="285750" y="352425"/>
                </a:lnTo>
                <a:lnTo>
                  <a:pt x="285750" y="0"/>
                </a:lnTo>
                <a:lnTo>
                  <a:pt x="85725" y="0"/>
                </a:lnTo>
                <a:lnTo>
                  <a:pt x="85725" y="133350"/>
                </a:lnTo>
                <a:lnTo>
                  <a:pt x="9525" y="133350"/>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Can 3"/>
          <p:cNvSpPr/>
          <p:nvPr/>
        </p:nvSpPr>
        <p:spPr>
          <a:xfrm>
            <a:off x="6878935" y="2780928"/>
            <a:ext cx="1008112" cy="122413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Freeform 5"/>
          <p:cNvSpPr/>
          <p:nvPr/>
        </p:nvSpPr>
        <p:spPr>
          <a:xfrm>
            <a:off x="4791075" y="3590925"/>
            <a:ext cx="1581150" cy="1209675"/>
          </a:xfrm>
          <a:custGeom>
            <a:avLst/>
            <a:gdLst>
              <a:gd name="connsiteX0" fmla="*/ 428625 w 1581150"/>
              <a:gd name="connsiteY0" fmla="*/ 257175 h 1209675"/>
              <a:gd name="connsiteX1" fmla="*/ 0 w 1581150"/>
              <a:gd name="connsiteY1" fmla="*/ 695325 h 1209675"/>
              <a:gd name="connsiteX2" fmla="*/ 171450 w 1581150"/>
              <a:gd name="connsiteY2" fmla="*/ 1076325 h 1209675"/>
              <a:gd name="connsiteX3" fmla="*/ 200025 w 1581150"/>
              <a:gd name="connsiteY3" fmla="*/ 1095375 h 1209675"/>
              <a:gd name="connsiteX4" fmla="*/ 361950 w 1581150"/>
              <a:gd name="connsiteY4" fmla="*/ 1152525 h 1209675"/>
              <a:gd name="connsiteX5" fmla="*/ 457200 w 1581150"/>
              <a:gd name="connsiteY5" fmla="*/ 1181100 h 1209675"/>
              <a:gd name="connsiteX6" fmla="*/ 523875 w 1581150"/>
              <a:gd name="connsiteY6" fmla="*/ 1200150 h 1209675"/>
              <a:gd name="connsiteX7" fmla="*/ 590550 w 1581150"/>
              <a:gd name="connsiteY7" fmla="*/ 1209675 h 1209675"/>
              <a:gd name="connsiteX8" fmla="*/ 1057275 w 1581150"/>
              <a:gd name="connsiteY8" fmla="*/ 1200150 h 1209675"/>
              <a:gd name="connsiteX9" fmla="*/ 1085850 w 1581150"/>
              <a:gd name="connsiteY9" fmla="*/ 1190625 h 1209675"/>
              <a:gd name="connsiteX10" fmla="*/ 1133475 w 1581150"/>
              <a:gd name="connsiteY10" fmla="*/ 1181100 h 1209675"/>
              <a:gd name="connsiteX11" fmla="*/ 1209675 w 1581150"/>
              <a:gd name="connsiteY11" fmla="*/ 1152525 h 1209675"/>
              <a:gd name="connsiteX12" fmla="*/ 1238250 w 1581150"/>
              <a:gd name="connsiteY12" fmla="*/ 1133475 h 1209675"/>
              <a:gd name="connsiteX13" fmla="*/ 1285875 w 1581150"/>
              <a:gd name="connsiteY13" fmla="*/ 1123950 h 1209675"/>
              <a:gd name="connsiteX14" fmla="*/ 1314450 w 1581150"/>
              <a:gd name="connsiteY14" fmla="*/ 1104900 h 1209675"/>
              <a:gd name="connsiteX15" fmla="*/ 1343025 w 1581150"/>
              <a:gd name="connsiteY15" fmla="*/ 1076325 h 1209675"/>
              <a:gd name="connsiteX16" fmla="*/ 1419225 w 1581150"/>
              <a:gd name="connsiteY16" fmla="*/ 1047750 h 1209675"/>
              <a:gd name="connsiteX17" fmla="*/ 1485900 w 1581150"/>
              <a:gd name="connsiteY17" fmla="*/ 1000125 h 1209675"/>
              <a:gd name="connsiteX18" fmla="*/ 1504950 w 1581150"/>
              <a:gd name="connsiteY18" fmla="*/ 971550 h 1209675"/>
              <a:gd name="connsiteX19" fmla="*/ 1543050 w 1581150"/>
              <a:gd name="connsiteY19" fmla="*/ 933450 h 1209675"/>
              <a:gd name="connsiteX20" fmla="*/ 1552575 w 1581150"/>
              <a:gd name="connsiteY20" fmla="*/ 904875 h 1209675"/>
              <a:gd name="connsiteX21" fmla="*/ 1581150 w 1581150"/>
              <a:gd name="connsiteY21" fmla="*/ 847725 h 1209675"/>
              <a:gd name="connsiteX22" fmla="*/ 1571625 w 1581150"/>
              <a:gd name="connsiteY22" fmla="*/ 142875 h 1209675"/>
              <a:gd name="connsiteX23" fmla="*/ 1533525 w 1581150"/>
              <a:gd name="connsiteY23" fmla="*/ 57150 h 1209675"/>
              <a:gd name="connsiteX24" fmla="*/ 1504950 w 1581150"/>
              <a:gd name="connsiteY24" fmla="*/ 28575 h 1209675"/>
              <a:gd name="connsiteX25" fmla="*/ 1362075 w 1581150"/>
              <a:gd name="connsiteY25" fmla="*/ 0 h 1209675"/>
              <a:gd name="connsiteX26" fmla="*/ 1038225 w 1581150"/>
              <a:gd name="connsiteY26" fmla="*/ 9525 h 1209675"/>
              <a:gd name="connsiteX27" fmla="*/ 962025 w 1581150"/>
              <a:gd name="connsiteY27" fmla="*/ 47625 h 1209675"/>
              <a:gd name="connsiteX28" fmla="*/ 933450 w 1581150"/>
              <a:gd name="connsiteY28" fmla="*/ 57150 h 1209675"/>
              <a:gd name="connsiteX29" fmla="*/ 895350 w 1581150"/>
              <a:gd name="connsiteY29" fmla="*/ 76200 h 1209675"/>
              <a:gd name="connsiteX30" fmla="*/ 857250 w 1581150"/>
              <a:gd name="connsiteY30" fmla="*/ 85725 h 1209675"/>
              <a:gd name="connsiteX31" fmla="*/ 819150 w 1581150"/>
              <a:gd name="connsiteY31" fmla="*/ 104775 h 1209675"/>
              <a:gd name="connsiteX32" fmla="*/ 790575 w 1581150"/>
              <a:gd name="connsiteY32" fmla="*/ 114300 h 1209675"/>
              <a:gd name="connsiteX33" fmla="*/ 752475 w 1581150"/>
              <a:gd name="connsiteY33" fmla="*/ 133350 h 1209675"/>
              <a:gd name="connsiteX34" fmla="*/ 723900 w 1581150"/>
              <a:gd name="connsiteY34" fmla="*/ 142875 h 1209675"/>
              <a:gd name="connsiteX35" fmla="*/ 695325 w 1581150"/>
              <a:gd name="connsiteY35" fmla="*/ 161925 h 1209675"/>
              <a:gd name="connsiteX36" fmla="*/ 638175 w 1581150"/>
              <a:gd name="connsiteY36" fmla="*/ 180975 h 1209675"/>
              <a:gd name="connsiteX37" fmla="*/ 609600 w 1581150"/>
              <a:gd name="connsiteY37" fmla="*/ 190500 h 1209675"/>
              <a:gd name="connsiteX38" fmla="*/ 542925 w 1581150"/>
              <a:gd name="connsiteY38" fmla="*/ 219075 h 1209675"/>
              <a:gd name="connsiteX39" fmla="*/ 447675 w 1581150"/>
              <a:gd name="connsiteY39" fmla="*/ 247650 h 1209675"/>
              <a:gd name="connsiteX40" fmla="*/ 428625 w 1581150"/>
              <a:gd name="connsiteY40" fmla="*/ 257175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581150" h="1209675">
                <a:moveTo>
                  <a:pt x="428625" y="257175"/>
                </a:moveTo>
                <a:lnTo>
                  <a:pt x="0" y="695325"/>
                </a:lnTo>
                <a:lnTo>
                  <a:pt x="171450" y="1076325"/>
                </a:lnTo>
                <a:lnTo>
                  <a:pt x="200025" y="1095375"/>
                </a:lnTo>
                <a:cubicBezTo>
                  <a:pt x="405106" y="1186522"/>
                  <a:pt x="175511" y="1090379"/>
                  <a:pt x="361950" y="1152525"/>
                </a:cubicBezTo>
                <a:cubicBezTo>
                  <a:pt x="464641" y="1186755"/>
                  <a:pt x="378026" y="1159507"/>
                  <a:pt x="457200" y="1181100"/>
                </a:cubicBezTo>
                <a:cubicBezTo>
                  <a:pt x="479500" y="1187182"/>
                  <a:pt x="501274" y="1195307"/>
                  <a:pt x="523875" y="1200150"/>
                </a:cubicBezTo>
                <a:cubicBezTo>
                  <a:pt x="545827" y="1204854"/>
                  <a:pt x="568325" y="1206500"/>
                  <a:pt x="590550" y="1209675"/>
                </a:cubicBezTo>
                <a:lnTo>
                  <a:pt x="1057275" y="1200150"/>
                </a:lnTo>
                <a:cubicBezTo>
                  <a:pt x="1067308" y="1199764"/>
                  <a:pt x="1076110" y="1193060"/>
                  <a:pt x="1085850" y="1190625"/>
                </a:cubicBezTo>
                <a:cubicBezTo>
                  <a:pt x="1101556" y="1186698"/>
                  <a:pt x="1117600" y="1184275"/>
                  <a:pt x="1133475" y="1181100"/>
                </a:cubicBezTo>
                <a:cubicBezTo>
                  <a:pt x="1200488" y="1136424"/>
                  <a:pt x="1115514" y="1187835"/>
                  <a:pt x="1209675" y="1152525"/>
                </a:cubicBezTo>
                <a:cubicBezTo>
                  <a:pt x="1220394" y="1148505"/>
                  <a:pt x="1227531" y="1137495"/>
                  <a:pt x="1238250" y="1133475"/>
                </a:cubicBezTo>
                <a:cubicBezTo>
                  <a:pt x="1253409" y="1127791"/>
                  <a:pt x="1270000" y="1127125"/>
                  <a:pt x="1285875" y="1123950"/>
                </a:cubicBezTo>
                <a:cubicBezTo>
                  <a:pt x="1295400" y="1117600"/>
                  <a:pt x="1305656" y="1112229"/>
                  <a:pt x="1314450" y="1104900"/>
                </a:cubicBezTo>
                <a:cubicBezTo>
                  <a:pt x="1324798" y="1096276"/>
                  <a:pt x="1332064" y="1084155"/>
                  <a:pt x="1343025" y="1076325"/>
                </a:cubicBezTo>
                <a:cubicBezTo>
                  <a:pt x="1369845" y="1057168"/>
                  <a:pt x="1388544" y="1055420"/>
                  <a:pt x="1419225" y="1047750"/>
                </a:cubicBezTo>
                <a:cubicBezTo>
                  <a:pt x="1463360" y="981547"/>
                  <a:pt x="1404345" y="1058379"/>
                  <a:pt x="1485900" y="1000125"/>
                </a:cubicBezTo>
                <a:cubicBezTo>
                  <a:pt x="1495215" y="993471"/>
                  <a:pt x="1497500" y="980242"/>
                  <a:pt x="1504950" y="971550"/>
                </a:cubicBezTo>
                <a:cubicBezTo>
                  <a:pt x="1516639" y="957913"/>
                  <a:pt x="1530350" y="946150"/>
                  <a:pt x="1543050" y="933450"/>
                </a:cubicBezTo>
                <a:cubicBezTo>
                  <a:pt x="1546225" y="923925"/>
                  <a:pt x="1548085" y="913855"/>
                  <a:pt x="1552575" y="904875"/>
                </a:cubicBezTo>
                <a:cubicBezTo>
                  <a:pt x="1589504" y="831017"/>
                  <a:pt x="1557209" y="919549"/>
                  <a:pt x="1581150" y="847725"/>
                </a:cubicBezTo>
                <a:cubicBezTo>
                  <a:pt x="1577975" y="612775"/>
                  <a:pt x="1580430" y="377681"/>
                  <a:pt x="1571625" y="142875"/>
                </a:cubicBezTo>
                <a:cubicBezTo>
                  <a:pt x="1570646" y="116781"/>
                  <a:pt x="1551348" y="78537"/>
                  <a:pt x="1533525" y="57150"/>
                </a:cubicBezTo>
                <a:cubicBezTo>
                  <a:pt x="1524901" y="46802"/>
                  <a:pt x="1516725" y="35117"/>
                  <a:pt x="1504950" y="28575"/>
                </a:cubicBezTo>
                <a:cubicBezTo>
                  <a:pt x="1462737" y="5123"/>
                  <a:pt x="1407318" y="5027"/>
                  <a:pt x="1362075" y="0"/>
                </a:cubicBezTo>
                <a:cubicBezTo>
                  <a:pt x="1254125" y="3175"/>
                  <a:pt x="1145464" y="-3242"/>
                  <a:pt x="1038225" y="9525"/>
                </a:cubicBezTo>
                <a:cubicBezTo>
                  <a:pt x="1010026" y="12882"/>
                  <a:pt x="988966" y="38645"/>
                  <a:pt x="962025" y="47625"/>
                </a:cubicBezTo>
                <a:cubicBezTo>
                  <a:pt x="952500" y="50800"/>
                  <a:pt x="942678" y="53195"/>
                  <a:pt x="933450" y="57150"/>
                </a:cubicBezTo>
                <a:cubicBezTo>
                  <a:pt x="920399" y="62743"/>
                  <a:pt x="908645" y="71214"/>
                  <a:pt x="895350" y="76200"/>
                </a:cubicBezTo>
                <a:cubicBezTo>
                  <a:pt x="883093" y="80797"/>
                  <a:pt x="869507" y="81128"/>
                  <a:pt x="857250" y="85725"/>
                </a:cubicBezTo>
                <a:cubicBezTo>
                  <a:pt x="843955" y="90711"/>
                  <a:pt x="832201" y="99182"/>
                  <a:pt x="819150" y="104775"/>
                </a:cubicBezTo>
                <a:cubicBezTo>
                  <a:pt x="809922" y="108730"/>
                  <a:pt x="799803" y="110345"/>
                  <a:pt x="790575" y="114300"/>
                </a:cubicBezTo>
                <a:cubicBezTo>
                  <a:pt x="777524" y="119893"/>
                  <a:pt x="765526" y="127757"/>
                  <a:pt x="752475" y="133350"/>
                </a:cubicBezTo>
                <a:cubicBezTo>
                  <a:pt x="743247" y="137305"/>
                  <a:pt x="732880" y="138385"/>
                  <a:pt x="723900" y="142875"/>
                </a:cubicBezTo>
                <a:cubicBezTo>
                  <a:pt x="713661" y="147995"/>
                  <a:pt x="705786" y="157276"/>
                  <a:pt x="695325" y="161925"/>
                </a:cubicBezTo>
                <a:cubicBezTo>
                  <a:pt x="676975" y="170080"/>
                  <a:pt x="657225" y="174625"/>
                  <a:pt x="638175" y="180975"/>
                </a:cubicBezTo>
                <a:cubicBezTo>
                  <a:pt x="628650" y="184150"/>
                  <a:pt x="617954" y="184931"/>
                  <a:pt x="609600" y="190500"/>
                </a:cubicBezTo>
                <a:cubicBezTo>
                  <a:pt x="564265" y="220723"/>
                  <a:pt x="598841" y="202300"/>
                  <a:pt x="542925" y="219075"/>
                </a:cubicBezTo>
                <a:cubicBezTo>
                  <a:pt x="475085" y="239427"/>
                  <a:pt x="504129" y="235105"/>
                  <a:pt x="447675" y="247650"/>
                </a:cubicBezTo>
                <a:cubicBezTo>
                  <a:pt x="396937" y="258925"/>
                  <a:pt x="400050" y="240764"/>
                  <a:pt x="428625" y="257175"/>
                </a:cubicBez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Isosceles Triangle 8"/>
          <p:cNvSpPr/>
          <p:nvPr/>
        </p:nvSpPr>
        <p:spPr>
          <a:xfrm>
            <a:off x="6084168" y="4800600"/>
            <a:ext cx="1383438" cy="79208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2" name="Group 11"/>
          <p:cNvGrpSpPr/>
          <p:nvPr/>
        </p:nvGrpSpPr>
        <p:grpSpPr>
          <a:xfrm>
            <a:off x="7694283" y="5430670"/>
            <a:ext cx="942814" cy="972108"/>
            <a:chOff x="7841654" y="5592688"/>
            <a:chExt cx="942814" cy="972108"/>
          </a:xfrm>
        </p:grpSpPr>
        <p:sp>
          <p:nvSpPr>
            <p:cNvPr id="10" name="Rectangle 9"/>
            <p:cNvSpPr/>
            <p:nvPr/>
          </p:nvSpPr>
          <p:spPr>
            <a:xfrm>
              <a:off x="8136396" y="5916724"/>
              <a:ext cx="64807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7841654" y="5592688"/>
              <a:ext cx="64807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Freeform 12"/>
          <p:cNvSpPr/>
          <p:nvPr/>
        </p:nvSpPr>
        <p:spPr>
          <a:xfrm>
            <a:off x="5976937" y="6100359"/>
            <a:ext cx="790575" cy="604838"/>
          </a:xfrm>
          <a:custGeom>
            <a:avLst/>
            <a:gdLst>
              <a:gd name="connsiteX0" fmla="*/ 428625 w 1581150"/>
              <a:gd name="connsiteY0" fmla="*/ 257175 h 1209675"/>
              <a:gd name="connsiteX1" fmla="*/ 0 w 1581150"/>
              <a:gd name="connsiteY1" fmla="*/ 695325 h 1209675"/>
              <a:gd name="connsiteX2" fmla="*/ 171450 w 1581150"/>
              <a:gd name="connsiteY2" fmla="*/ 1076325 h 1209675"/>
              <a:gd name="connsiteX3" fmla="*/ 200025 w 1581150"/>
              <a:gd name="connsiteY3" fmla="*/ 1095375 h 1209675"/>
              <a:gd name="connsiteX4" fmla="*/ 361950 w 1581150"/>
              <a:gd name="connsiteY4" fmla="*/ 1152525 h 1209675"/>
              <a:gd name="connsiteX5" fmla="*/ 457200 w 1581150"/>
              <a:gd name="connsiteY5" fmla="*/ 1181100 h 1209675"/>
              <a:gd name="connsiteX6" fmla="*/ 523875 w 1581150"/>
              <a:gd name="connsiteY6" fmla="*/ 1200150 h 1209675"/>
              <a:gd name="connsiteX7" fmla="*/ 590550 w 1581150"/>
              <a:gd name="connsiteY7" fmla="*/ 1209675 h 1209675"/>
              <a:gd name="connsiteX8" fmla="*/ 1057275 w 1581150"/>
              <a:gd name="connsiteY8" fmla="*/ 1200150 h 1209675"/>
              <a:gd name="connsiteX9" fmla="*/ 1085850 w 1581150"/>
              <a:gd name="connsiteY9" fmla="*/ 1190625 h 1209675"/>
              <a:gd name="connsiteX10" fmla="*/ 1133475 w 1581150"/>
              <a:gd name="connsiteY10" fmla="*/ 1181100 h 1209675"/>
              <a:gd name="connsiteX11" fmla="*/ 1209675 w 1581150"/>
              <a:gd name="connsiteY11" fmla="*/ 1152525 h 1209675"/>
              <a:gd name="connsiteX12" fmla="*/ 1238250 w 1581150"/>
              <a:gd name="connsiteY12" fmla="*/ 1133475 h 1209675"/>
              <a:gd name="connsiteX13" fmla="*/ 1285875 w 1581150"/>
              <a:gd name="connsiteY13" fmla="*/ 1123950 h 1209675"/>
              <a:gd name="connsiteX14" fmla="*/ 1314450 w 1581150"/>
              <a:gd name="connsiteY14" fmla="*/ 1104900 h 1209675"/>
              <a:gd name="connsiteX15" fmla="*/ 1343025 w 1581150"/>
              <a:gd name="connsiteY15" fmla="*/ 1076325 h 1209675"/>
              <a:gd name="connsiteX16" fmla="*/ 1419225 w 1581150"/>
              <a:gd name="connsiteY16" fmla="*/ 1047750 h 1209675"/>
              <a:gd name="connsiteX17" fmla="*/ 1485900 w 1581150"/>
              <a:gd name="connsiteY17" fmla="*/ 1000125 h 1209675"/>
              <a:gd name="connsiteX18" fmla="*/ 1504950 w 1581150"/>
              <a:gd name="connsiteY18" fmla="*/ 971550 h 1209675"/>
              <a:gd name="connsiteX19" fmla="*/ 1543050 w 1581150"/>
              <a:gd name="connsiteY19" fmla="*/ 933450 h 1209675"/>
              <a:gd name="connsiteX20" fmla="*/ 1552575 w 1581150"/>
              <a:gd name="connsiteY20" fmla="*/ 904875 h 1209675"/>
              <a:gd name="connsiteX21" fmla="*/ 1581150 w 1581150"/>
              <a:gd name="connsiteY21" fmla="*/ 847725 h 1209675"/>
              <a:gd name="connsiteX22" fmla="*/ 1571625 w 1581150"/>
              <a:gd name="connsiteY22" fmla="*/ 142875 h 1209675"/>
              <a:gd name="connsiteX23" fmla="*/ 1533525 w 1581150"/>
              <a:gd name="connsiteY23" fmla="*/ 57150 h 1209675"/>
              <a:gd name="connsiteX24" fmla="*/ 1504950 w 1581150"/>
              <a:gd name="connsiteY24" fmla="*/ 28575 h 1209675"/>
              <a:gd name="connsiteX25" fmla="*/ 1362075 w 1581150"/>
              <a:gd name="connsiteY25" fmla="*/ 0 h 1209675"/>
              <a:gd name="connsiteX26" fmla="*/ 1038225 w 1581150"/>
              <a:gd name="connsiteY26" fmla="*/ 9525 h 1209675"/>
              <a:gd name="connsiteX27" fmla="*/ 962025 w 1581150"/>
              <a:gd name="connsiteY27" fmla="*/ 47625 h 1209675"/>
              <a:gd name="connsiteX28" fmla="*/ 933450 w 1581150"/>
              <a:gd name="connsiteY28" fmla="*/ 57150 h 1209675"/>
              <a:gd name="connsiteX29" fmla="*/ 895350 w 1581150"/>
              <a:gd name="connsiteY29" fmla="*/ 76200 h 1209675"/>
              <a:gd name="connsiteX30" fmla="*/ 857250 w 1581150"/>
              <a:gd name="connsiteY30" fmla="*/ 85725 h 1209675"/>
              <a:gd name="connsiteX31" fmla="*/ 819150 w 1581150"/>
              <a:gd name="connsiteY31" fmla="*/ 104775 h 1209675"/>
              <a:gd name="connsiteX32" fmla="*/ 790575 w 1581150"/>
              <a:gd name="connsiteY32" fmla="*/ 114300 h 1209675"/>
              <a:gd name="connsiteX33" fmla="*/ 752475 w 1581150"/>
              <a:gd name="connsiteY33" fmla="*/ 133350 h 1209675"/>
              <a:gd name="connsiteX34" fmla="*/ 723900 w 1581150"/>
              <a:gd name="connsiteY34" fmla="*/ 142875 h 1209675"/>
              <a:gd name="connsiteX35" fmla="*/ 695325 w 1581150"/>
              <a:gd name="connsiteY35" fmla="*/ 161925 h 1209675"/>
              <a:gd name="connsiteX36" fmla="*/ 638175 w 1581150"/>
              <a:gd name="connsiteY36" fmla="*/ 180975 h 1209675"/>
              <a:gd name="connsiteX37" fmla="*/ 609600 w 1581150"/>
              <a:gd name="connsiteY37" fmla="*/ 190500 h 1209675"/>
              <a:gd name="connsiteX38" fmla="*/ 542925 w 1581150"/>
              <a:gd name="connsiteY38" fmla="*/ 219075 h 1209675"/>
              <a:gd name="connsiteX39" fmla="*/ 447675 w 1581150"/>
              <a:gd name="connsiteY39" fmla="*/ 247650 h 1209675"/>
              <a:gd name="connsiteX40" fmla="*/ 428625 w 1581150"/>
              <a:gd name="connsiteY40" fmla="*/ 257175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581150" h="1209675">
                <a:moveTo>
                  <a:pt x="428625" y="257175"/>
                </a:moveTo>
                <a:lnTo>
                  <a:pt x="0" y="695325"/>
                </a:lnTo>
                <a:lnTo>
                  <a:pt x="171450" y="1076325"/>
                </a:lnTo>
                <a:lnTo>
                  <a:pt x="200025" y="1095375"/>
                </a:lnTo>
                <a:cubicBezTo>
                  <a:pt x="405106" y="1186522"/>
                  <a:pt x="175511" y="1090379"/>
                  <a:pt x="361950" y="1152525"/>
                </a:cubicBezTo>
                <a:cubicBezTo>
                  <a:pt x="464641" y="1186755"/>
                  <a:pt x="378026" y="1159507"/>
                  <a:pt x="457200" y="1181100"/>
                </a:cubicBezTo>
                <a:cubicBezTo>
                  <a:pt x="479500" y="1187182"/>
                  <a:pt x="501274" y="1195307"/>
                  <a:pt x="523875" y="1200150"/>
                </a:cubicBezTo>
                <a:cubicBezTo>
                  <a:pt x="545827" y="1204854"/>
                  <a:pt x="568325" y="1206500"/>
                  <a:pt x="590550" y="1209675"/>
                </a:cubicBezTo>
                <a:lnTo>
                  <a:pt x="1057275" y="1200150"/>
                </a:lnTo>
                <a:cubicBezTo>
                  <a:pt x="1067308" y="1199764"/>
                  <a:pt x="1076110" y="1193060"/>
                  <a:pt x="1085850" y="1190625"/>
                </a:cubicBezTo>
                <a:cubicBezTo>
                  <a:pt x="1101556" y="1186698"/>
                  <a:pt x="1117600" y="1184275"/>
                  <a:pt x="1133475" y="1181100"/>
                </a:cubicBezTo>
                <a:cubicBezTo>
                  <a:pt x="1200488" y="1136424"/>
                  <a:pt x="1115514" y="1187835"/>
                  <a:pt x="1209675" y="1152525"/>
                </a:cubicBezTo>
                <a:cubicBezTo>
                  <a:pt x="1220394" y="1148505"/>
                  <a:pt x="1227531" y="1137495"/>
                  <a:pt x="1238250" y="1133475"/>
                </a:cubicBezTo>
                <a:cubicBezTo>
                  <a:pt x="1253409" y="1127791"/>
                  <a:pt x="1270000" y="1127125"/>
                  <a:pt x="1285875" y="1123950"/>
                </a:cubicBezTo>
                <a:cubicBezTo>
                  <a:pt x="1295400" y="1117600"/>
                  <a:pt x="1305656" y="1112229"/>
                  <a:pt x="1314450" y="1104900"/>
                </a:cubicBezTo>
                <a:cubicBezTo>
                  <a:pt x="1324798" y="1096276"/>
                  <a:pt x="1332064" y="1084155"/>
                  <a:pt x="1343025" y="1076325"/>
                </a:cubicBezTo>
                <a:cubicBezTo>
                  <a:pt x="1369845" y="1057168"/>
                  <a:pt x="1388544" y="1055420"/>
                  <a:pt x="1419225" y="1047750"/>
                </a:cubicBezTo>
                <a:cubicBezTo>
                  <a:pt x="1463360" y="981547"/>
                  <a:pt x="1404345" y="1058379"/>
                  <a:pt x="1485900" y="1000125"/>
                </a:cubicBezTo>
                <a:cubicBezTo>
                  <a:pt x="1495215" y="993471"/>
                  <a:pt x="1497500" y="980242"/>
                  <a:pt x="1504950" y="971550"/>
                </a:cubicBezTo>
                <a:cubicBezTo>
                  <a:pt x="1516639" y="957913"/>
                  <a:pt x="1530350" y="946150"/>
                  <a:pt x="1543050" y="933450"/>
                </a:cubicBezTo>
                <a:cubicBezTo>
                  <a:pt x="1546225" y="923925"/>
                  <a:pt x="1548085" y="913855"/>
                  <a:pt x="1552575" y="904875"/>
                </a:cubicBezTo>
                <a:cubicBezTo>
                  <a:pt x="1589504" y="831017"/>
                  <a:pt x="1557209" y="919549"/>
                  <a:pt x="1581150" y="847725"/>
                </a:cubicBezTo>
                <a:cubicBezTo>
                  <a:pt x="1577975" y="612775"/>
                  <a:pt x="1580430" y="377681"/>
                  <a:pt x="1571625" y="142875"/>
                </a:cubicBezTo>
                <a:cubicBezTo>
                  <a:pt x="1570646" y="116781"/>
                  <a:pt x="1551348" y="78537"/>
                  <a:pt x="1533525" y="57150"/>
                </a:cubicBezTo>
                <a:cubicBezTo>
                  <a:pt x="1524901" y="46802"/>
                  <a:pt x="1516725" y="35117"/>
                  <a:pt x="1504950" y="28575"/>
                </a:cubicBezTo>
                <a:cubicBezTo>
                  <a:pt x="1462737" y="5123"/>
                  <a:pt x="1407318" y="5027"/>
                  <a:pt x="1362075" y="0"/>
                </a:cubicBezTo>
                <a:cubicBezTo>
                  <a:pt x="1254125" y="3175"/>
                  <a:pt x="1145464" y="-3242"/>
                  <a:pt x="1038225" y="9525"/>
                </a:cubicBezTo>
                <a:cubicBezTo>
                  <a:pt x="1010026" y="12882"/>
                  <a:pt x="988966" y="38645"/>
                  <a:pt x="962025" y="47625"/>
                </a:cubicBezTo>
                <a:cubicBezTo>
                  <a:pt x="952500" y="50800"/>
                  <a:pt x="942678" y="53195"/>
                  <a:pt x="933450" y="57150"/>
                </a:cubicBezTo>
                <a:cubicBezTo>
                  <a:pt x="920399" y="62743"/>
                  <a:pt x="908645" y="71214"/>
                  <a:pt x="895350" y="76200"/>
                </a:cubicBezTo>
                <a:cubicBezTo>
                  <a:pt x="883093" y="80797"/>
                  <a:pt x="869507" y="81128"/>
                  <a:pt x="857250" y="85725"/>
                </a:cubicBezTo>
                <a:cubicBezTo>
                  <a:pt x="843955" y="90711"/>
                  <a:pt x="832201" y="99182"/>
                  <a:pt x="819150" y="104775"/>
                </a:cubicBezTo>
                <a:cubicBezTo>
                  <a:pt x="809922" y="108730"/>
                  <a:pt x="799803" y="110345"/>
                  <a:pt x="790575" y="114300"/>
                </a:cubicBezTo>
                <a:cubicBezTo>
                  <a:pt x="777524" y="119893"/>
                  <a:pt x="765526" y="127757"/>
                  <a:pt x="752475" y="133350"/>
                </a:cubicBezTo>
                <a:cubicBezTo>
                  <a:pt x="743247" y="137305"/>
                  <a:pt x="732880" y="138385"/>
                  <a:pt x="723900" y="142875"/>
                </a:cubicBezTo>
                <a:cubicBezTo>
                  <a:pt x="713661" y="147995"/>
                  <a:pt x="705786" y="157276"/>
                  <a:pt x="695325" y="161925"/>
                </a:cubicBezTo>
                <a:cubicBezTo>
                  <a:pt x="676975" y="170080"/>
                  <a:pt x="657225" y="174625"/>
                  <a:pt x="638175" y="180975"/>
                </a:cubicBezTo>
                <a:cubicBezTo>
                  <a:pt x="628650" y="184150"/>
                  <a:pt x="617954" y="184931"/>
                  <a:pt x="609600" y="190500"/>
                </a:cubicBezTo>
                <a:cubicBezTo>
                  <a:pt x="564265" y="220723"/>
                  <a:pt x="598841" y="202300"/>
                  <a:pt x="542925" y="219075"/>
                </a:cubicBezTo>
                <a:cubicBezTo>
                  <a:pt x="475085" y="239427"/>
                  <a:pt x="504129" y="235105"/>
                  <a:pt x="447675" y="247650"/>
                </a:cubicBezTo>
                <a:cubicBezTo>
                  <a:pt x="396937" y="258925"/>
                  <a:pt x="400050" y="240764"/>
                  <a:pt x="428625" y="257175"/>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ustDataLst>
      <p:tags r:id="rId1"/>
    </p:custDataLst>
  </p:cSld>
  <p:clrMapOvr>
    <a:masterClrMapping/>
  </p:clrMapOvr>
  <p:transition spd="slow" advTm="21592"/>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2276475"/>
            <a:ext cx="3938588" cy="3784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1" name="AutoShape 5"/>
          <p:cNvSpPr>
            <a:spLocks noChangeArrowheads="1"/>
          </p:cNvSpPr>
          <p:nvPr/>
        </p:nvSpPr>
        <p:spPr bwMode="auto">
          <a:xfrm>
            <a:off x="4365625" y="2924175"/>
            <a:ext cx="4489450" cy="2087563"/>
          </a:xfrm>
          <a:custGeom>
            <a:avLst/>
            <a:gdLst>
              <a:gd name="T0" fmla="*/ 632 w 8594725"/>
              <a:gd name="T1" fmla="*/ 2147483647 h 549275"/>
              <a:gd name="T2" fmla="*/ 316 w 8594725"/>
              <a:gd name="T3" fmla="*/ 2147483647 h 549275"/>
              <a:gd name="T4" fmla="*/ 0 w 8594725"/>
              <a:gd name="T5" fmla="*/ 2147483647 h 549275"/>
              <a:gd name="T6" fmla="*/ 316 w 8594725"/>
              <a:gd name="T7" fmla="*/ 0 h 549275"/>
              <a:gd name="T8" fmla="*/ 0 60000 65536"/>
              <a:gd name="T9" fmla="*/ 0 60000 65536"/>
              <a:gd name="T10" fmla="*/ 0 60000 65536"/>
              <a:gd name="T11" fmla="*/ 0 60000 65536"/>
              <a:gd name="T12" fmla="*/ 0 w 8594725"/>
              <a:gd name="T13" fmla="*/ 0 h 549275"/>
              <a:gd name="T14" fmla="*/ 8594725 w 8594725"/>
              <a:gd name="T15" fmla="*/ 549275 h 549275"/>
            </a:gdLst>
            <a:ahLst/>
            <a:cxnLst>
              <a:cxn ang="T8">
                <a:pos x="T0" y="T1"/>
              </a:cxn>
              <a:cxn ang="T9">
                <a:pos x="T2" y="T3"/>
              </a:cxn>
              <a:cxn ang="T10">
                <a:pos x="T4" y="T5"/>
              </a:cxn>
              <a:cxn ang="T11">
                <a:pos x="T6" y="T7"/>
              </a:cxn>
            </a:cxnLst>
            <a:rect l="T12" t="T13" r="T14" b="T15"/>
            <a:pathLst>
              <a:path w="8594725" h="549275">
                <a:moveTo>
                  <a:pt x="0" y="0"/>
                </a:moveTo>
                <a:lnTo>
                  <a:pt x="8126" y="0"/>
                </a:lnTo>
                <a:lnTo>
                  <a:pt x="8126" y="13462"/>
                </a:lnTo>
                <a:lnTo>
                  <a:pt x="0" y="13462"/>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ctr" eaLnBrk="1">
              <a:lnSpc>
                <a:spcPct val="100000"/>
              </a:lnSpc>
              <a:buClrTx/>
              <a:buFontTx/>
              <a:buNone/>
            </a:pPr>
            <a:r>
              <a:rPr lang="en-US" altLang="he-IL" sz="4800">
                <a:solidFill>
                  <a:schemeClr val="tx1"/>
                </a:solidFill>
                <a:ea typeface="WenQuanYi Micro Hei" charset="0"/>
                <a:cs typeface="Arial" pitchFamily="34" charset="0"/>
              </a:rPr>
              <a:t>Can we divide </a:t>
            </a:r>
          </a:p>
          <a:p>
            <a:pPr algn="ctr" eaLnBrk="1">
              <a:lnSpc>
                <a:spcPct val="100000"/>
              </a:lnSpc>
              <a:buClrTx/>
              <a:buFontTx/>
              <a:buNone/>
            </a:pPr>
            <a:r>
              <a:rPr lang="en-US" altLang="he-IL" sz="4800">
                <a:solidFill>
                  <a:schemeClr val="tx1"/>
                </a:solidFill>
                <a:ea typeface="WenQuanYi Micro Hei" charset="0"/>
                <a:cs typeface="Arial" pitchFamily="34" charset="0"/>
              </a:rPr>
              <a:t>Earth </a:t>
            </a:r>
          </a:p>
          <a:p>
            <a:pPr algn="ctr" eaLnBrk="1">
              <a:lnSpc>
                <a:spcPct val="100000"/>
              </a:lnSpc>
              <a:buClrTx/>
              <a:buFontTx/>
              <a:buNone/>
            </a:pPr>
            <a:r>
              <a:rPr lang="en-US" altLang="he-IL" sz="4800">
                <a:solidFill>
                  <a:schemeClr val="tx1"/>
                </a:solidFill>
                <a:ea typeface="WenQuanYi Micro Hei" charset="0"/>
                <a:cs typeface="Arial" pitchFamily="34" charset="0"/>
              </a:rPr>
              <a:t>Fair-and-Square?</a:t>
            </a:r>
          </a:p>
        </p:txBody>
      </p:sp>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675438" cy="461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3" name="Rectangle 5"/>
          <p:cNvSpPr>
            <a:spLocks noChangeArrowheads="1"/>
          </p:cNvSpPr>
          <p:nvPr/>
        </p:nvSpPr>
        <p:spPr bwMode="auto">
          <a:xfrm>
            <a:off x="6610350" y="0"/>
            <a:ext cx="2533650" cy="460375"/>
          </a:xfrm>
          <a:prstGeom prst="rect">
            <a:avLst/>
          </a:prstGeom>
          <a:solidFill>
            <a:srgbClr val="000000"/>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ctr" eaLnBrk="1">
              <a:lnSpc>
                <a:spcPct val="100000"/>
              </a:lnSpc>
              <a:buClrTx/>
              <a:buFontTx/>
              <a:buNone/>
            </a:pPr>
            <a:r>
              <a:rPr lang="en-US" altLang="he-IL" sz="2400" b="1">
                <a:solidFill>
                  <a:srgbClr val="FFFFFF"/>
                </a:solidFill>
                <a:ea typeface="WenQuanYi Micro Hei" charset="0"/>
                <a:cs typeface="Arial" pitchFamily="34" charset="0"/>
              </a:rPr>
              <a:t>(Ezekiel 47:14)</a:t>
            </a:r>
          </a:p>
        </p:txBody>
      </p:sp>
      <p:sp>
        <p:nvSpPr>
          <p:cNvPr id="7" name="Title 1"/>
          <p:cNvSpPr>
            <a:spLocks noGrp="1"/>
          </p:cNvSpPr>
          <p:nvPr>
            <p:ph type="title"/>
          </p:nvPr>
        </p:nvSpPr>
        <p:spPr>
          <a:xfrm>
            <a:off x="468313" y="549275"/>
            <a:ext cx="8261350" cy="1039813"/>
          </a:xfrm>
        </p:spPr>
        <p:txBody>
          <a:bodyPr/>
          <a:lstStyle/>
          <a:p>
            <a:pPr rtl="0" eaLnBrk="1" fontAlgn="auto" hangingPunct="1">
              <a:spcAft>
                <a:spcPts val="0"/>
              </a:spcAft>
              <a:defRPr/>
            </a:pPr>
            <a:r>
              <a:rPr lang="en-US" sz="5400" smtClean="0">
                <a:solidFill>
                  <a:schemeClr val="accent1">
                    <a:lumMod val="75000"/>
                  </a:schemeClr>
                </a:solidFill>
              </a:rPr>
              <a:t>OPEN QUESTION</a:t>
            </a:r>
            <a:endParaRPr lang="he-IL" sz="5400">
              <a:solidFill>
                <a:schemeClr val="accent1">
                  <a:lumMod val="75000"/>
                </a:schemeClr>
              </a:solidFill>
            </a:endParaRPr>
          </a:p>
        </p:txBody>
      </p:sp>
      <p:sp>
        <p:nvSpPr>
          <p:cNvPr id="8" name="Rectangle 4"/>
          <p:cNvSpPr>
            <a:spLocks noChangeArrowheads="1"/>
          </p:cNvSpPr>
          <p:nvPr/>
        </p:nvSpPr>
        <p:spPr bwMode="auto">
          <a:xfrm>
            <a:off x="0" y="6275388"/>
            <a:ext cx="912971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3600" i="1">
                <a:solidFill>
                  <a:srgbClr val="00B050"/>
                </a:solidFill>
              </a:rPr>
              <a:t>Collaborations are welcome! </a:t>
            </a:r>
            <a:r>
              <a:rPr lang="en-US" altLang="he-IL" sz="3600" b="1" i="1">
                <a:solidFill>
                  <a:srgbClr val="00B050"/>
                </a:solidFill>
              </a:rPr>
              <a:t>erelsgl</a:t>
            </a:r>
            <a:r>
              <a:rPr lang="en-US" altLang="he-IL" sz="3600" i="1">
                <a:solidFill>
                  <a:srgbClr val="00B050"/>
                </a:solidFill>
              </a:rPr>
              <a:t>@gmail</a:t>
            </a:r>
            <a:endParaRPr lang="he-IL" altLang="he-IL" sz="3600" i="1">
              <a:solidFill>
                <a:srgbClr val="00B050"/>
              </a:solidFill>
            </a:endParaRPr>
          </a:p>
        </p:txBody>
      </p:sp>
    </p:spTree>
    <p:custDataLst>
      <p:tags r:id="rId1"/>
    </p:custDataLst>
    <p:extLst>
      <p:ext uri="{BB962C8B-B14F-4D97-AF65-F5344CB8AC3E}">
        <p14:creationId xmlns:p14="http://schemas.microsoft.com/office/powerpoint/2010/main" val="2762847924"/>
      </p:ext>
    </p:extLst>
  </p:cSld>
  <p:clrMapOvr>
    <a:masterClrMapping/>
  </p:clrMapOvr>
  <p:transition spd="slow" advTm="21592"/>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404813"/>
            <a:ext cx="8261350" cy="1039812"/>
          </a:xfrm>
        </p:spPr>
        <p:txBody>
          <a:bodyPr/>
          <a:lstStyle/>
          <a:p>
            <a:pPr>
              <a:defRPr/>
            </a:pPr>
            <a:r>
              <a:rPr lang="en-US" sz="5400" smtClean="0"/>
              <a:t>Acknowledgements</a:t>
            </a:r>
            <a:endParaRPr lang="en-US" sz="5400" dirty="0"/>
          </a:p>
        </p:txBody>
      </p:sp>
      <p:sp>
        <p:nvSpPr>
          <p:cNvPr id="33795" name="Content Placeholder 2"/>
          <p:cNvSpPr>
            <a:spLocks noGrp="1"/>
          </p:cNvSpPr>
          <p:nvPr>
            <p:ph sz="quarter" idx="1"/>
          </p:nvPr>
        </p:nvSpPr>
        <p:spPr>
          <a:xfrm>
            <a:off x="0" y="1557338"/>
            <a:ext cx="9126538" cy="4579937"/>
          </a:xfrm>
        </p:spPr>
        <p:txBody>
          <a:bodyPr/>
          <a:lstStyle/>
          <a:p>
            <a:pPr algn="l" rtl="0"/>
            <a:r>
              <a:rPr lang="en-US" altLang="he-IL" sz="2800" b="1" smtClean="0"/>
              <a:t>Insightful discussions</a:t>
            </a:r>
            <a:r>
              <a:rPr lang="en-US" altLang="he-IL" sz="2800" smtClean="0"/>
              <a:t>: Galya Segal-Halevi </a:t>
            </a:r>
            <a:r>
              <a:rPr lang="en-US" altLang="he-IL" sz="2800" smtClean="0">
                <a:sym typeface="Wingdings" pitchFamily="2" charset="2"/>
              </a:rPr>
              <a:t>,</a:t>
            </a:r>
            <a:r>
              <a:rPr lang="en-US" altLang="he-IL" sz="2800" smtClean="0"/>
              <a:t>     </a:t>
            </a:r>
            <a:br>
              <a:rPr lang="en-US" altLang="he-IL" sz="2800" smtClean="0"/>
            </a:br>
            <a:r>
              <a:rPr lang="en-US" altLang="he-IL" sz="2800" smtClean="0"/>
              <a:t>Rav Shabtay Rappaport, Shmuel Nitzan.</a:t>
            </a:r>
          </a:p>
          <a:p>
            <a:pPr algn="l" rtl="0"/>
            <a:r>
              <a:rPr lang="en-US" altLang="he-IL" sz="2800" b="1" smtClean="0"/>
              <a:t>Helpful answers</a:t>
            </a:r>
            <a:r>
              <a:rPr lang="en-US" altLang="he-IL" smtClean="0"/>
              <a:t>: Christian Blatter, Ilya Bogdanov, Henno Brandsma, Boris Bukh, Anthony Carapetis, Christopher Culter, David Eppstein, Yuval Filmus, Peter Franek, Nick Gill, John Gowers, Michael Greinecker, Dafin Guzman, Marcus Hum, Robert Israel, Barry Johnson, Joonas Ilmavirta, Tony K., V. Kurchatkin, Raymond Manzoni, Ross Millikan, Mariusz Nowak, Boris Novikov, Joseph O'Rourke, Emanuele Paolini, Rahul, Raphael Reitzig, David Richerby, András Salamon, Realz Slaw, B. Stoney, Steven Taschuk, Marc van Leeuwen, Martin van der Linden, Hagen von Eitzen, Martin von Gagern, Jared Warner, Frank W., Ittay Weiss, Phoemue X, Tomas Z and the StackExchange.com community.</a:t>
            </a:r>
          </a:p>
        </p:txBody>
      </p:sp>
      <p:sp>
        <p:nvSpPr>
          <p:cNvPr id="33796" name="Rectangle 4"/>
          <p:cNvSpPr>
            <a:spLocks noChangeArrowheads="1"/>
          </p:cNvSpPr>
          <p:nvPr/>
        </p:nvSpPr>
        <p:spPr bwMode="auto">
          <a:xfrm>
            <a:off x="0" y="6275388"/>
            <a:ext cx="912971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3600" i="1">
                <a:solidFill>
                  <a:srgbClr val="00B050"/>
                </a:solidFill>
              </a:rPr>
              <a:t>Collaborations are welcome! </a:t>
            </a:r>
            <a:r>
              <a:rPr lang="en-US" altLang="he-IL" sz="3600" b="1" i="1">
                <a:solidFill>
                  <a:srgbClr val="00B050"/>
                </a:solidFill>
              </a:rPr>
              <a:t>erelsgl</a:t>
            </a:r>
            <a:r>
              <a:rPr lang="en-US" altLang="he-IL" sz="3600" i="1">
                <a:solidFill>
                  <a:srgbClr val="00B050"/>
                </a:solidFill>
              </a:rPr>
              <a:t>@gmail</a:t>
            </a:r>
            <a:endParaRPr lang="he-IL" altLang="he-IL" sz="3600" i="1">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89423" y="1673225"/>
            <a:ext cx="3960812" cy="47513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Title 1"/>
          <p:cNvSpPr>
            <a:spLocks noGrp="1"/>
          </p:cNvSpPr>
          <p:nvPr>
            <p:ph type="title"/>
          </p:nvPr>
        </p:nvSpPr>
        <p:spPr>
          <a:xfrm>
            <a:off x="425450" y="407988"/>
            <a:ext cx="8261350" cy="1039812"/>
          </a:xfrm>
        </p:spPr>
        <p:txBody>
          <a:bodyPr>
            <a:noAutofit/>
          </a:bodyPr>
          <a:lstStyle/>
          <a:p>
            <a:pPr rtl="0" eaLnBrk="1" fontAlgn="auto" hangingPunct="1">
              <a:spcAft>
                <a:spcPts val="0"/>
              </a:spcAft>
              <a:defRPr/>
            </a:pPr>
            <a:r>
              <a:rPr lang="en-US" sz="3200" smtClean="0">
                <a:solidFill>
                  <a:schemeClr val="accent1">
                    <a:lumMod val="75000"/>
                  </a:schemeClr>
                </a:solidFill>
              </a:rPr>
              <a:t>Rectangle land, rectangle plots</a:t>
            </a:r>
            <a:r>
              <a:rPr lang="en-US" sz="4800" smtClean="0">
                <a:solidFill>
                  <a:schemeClr val="accent1">
                    <a:lumMod val="75000"/>
                  </a:schemeClr>
                </a:solidFill>
              </a:rPr>
              <a:t/>
            </a:r>
            <a:br>
              <a:rPr lang="en-US" sz="4800" smtClean="0">
                <a:solidFill>
                  <a:schemeClr val="accent1">
                    <a:lumMod val="75000"/>
                  </a:schemeClr>
                </a:solidFill>
              </a:rPr>
            </a:br>
            <a:r>
              <a:rPr lang="en-US" sz="3600" smtClean="0">
                <a:solidFill>
                  <a:schemeClr val="accent1">
                    <a:lumMod val="75000"/>
                  </a:schemeClr>
                </a:solidFill>
              </a:rPr>
              <a:t>2 people: </a:t>
            </a:r>
            <a:r>
              <a:rPr lang="en-US" sz="3600" smtClean="0">
                <a:solidFill>
                  <a:srgbClr val="00B0F0"/>
                </a:solidFill>
              </a:rPr>
              <a:t>Blue </a:t>
            </a:r>
            <a:r>
              <a:rPr lang="en-US" sz="3600" smtClean="0">
                <a:solidFill>
                  <a:schemeClr val="accent1">
                    <a:lumMod val="75000"/>
                  </a:schemeClr>
                </a:solidFill>
              </a:rPr>
              <a:t>and </a:t>
            </a:r>
            <a:r>
              <a:rPr lang="en-US" sz="3600" smtClean="0">
                <a:solidFill>
                  <a:srgbClr val="00B050"/>
                </a:solidFill>
              </a:rPr>
              <a:t>Green</a:t>
            </a:r>
            <a:endParaRPr lang="he-IL" sz="3600">
              <a:solidFill>
                <a:srgbClr val="00B050"/>
              </a:solidFill>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0" y="6305550"/>
                <a:ext cx="9036050" cy="503238"/>
              </a:xfrm>
            </p:spPr>
            <p:txBody>
              <a:bodyPr/>
              <a:lstStyle/>
              <a:p>
                <a:pPr marL="114300" indent="0" algn="l" rtl="0" eaLnBrk="1" hangingPunct="1">
                  <a:buNone/>
                </a:pPr>
                <a:r>
                  <a:rPr lang="en-US" altLang="he-IL" sz="3200" smtClean="0">
                    <a:solidFill>
                      <a:schemeClr val="tx1"/>
                    </a:solidFill>
                  </a:rPr>
                  <a:t>For every person playing by the rules:   </a:t>
                </a:r>
                <a14:m>
                  <m:oMath xmlns:m="http://schemas.openxmlformats.org/officeDocument/2006/math">
                    <m:sSub>
                      <m:sSubPr>
                        <m:ctrlPr>
                          <a:rPr lang="en-US" sz="3200" i="1">
                            <a:solidFill>
                              <a:schemeClr val="tx1"/>
                            </a:solidFill>
                            <a:latin typeface="Cambria Math"/>
                          </a:rPr>
                        </m:ctrlPr>
                      </m:sSubPr>
                      <m:e>
                        <m:r>
                          <a:rPr lang="en-US" sz="3200" i="1">
                            <a:solidFill>
                              <a:schemeClr val="tx1"/>
                            </a:solidFill>
                            <a:latin typeface="Cambria Math"/>
                          </a:rPr>
                          <m:t>𝑉</m:t>
                        </m:r>
                      </m:e>
                      <m:sub>
                        <m:r>
                          <a:rPr lang="en-US" sz="3200" i="1">
                            <a:solidFill>
                              <a:schemeClr val="tx1"/>
                            </a:solidFill>
                            <a:latin typeface="Cambria Math"/>
                          </a:rPr>
                          <m:t>𝑖</m:t>
                        </m:r>
                      </m:sub>
                    </m:sSub>
                    <m:d>
                      <m:dPr>
                        <m:ctrlPr>
                          <a:rPr lang="en-US" sz="3200" i="1">
                            <a:solidFill>
                              <a:schemeClr val="tx1"/>
                            </a:solidFill>
                            <a:latin typeface="Cambria Math"/>
                          </a:rPr>
                        </m:ctrlPr>
                      </m:dPr>
                      <m:e>
                        <m:sSub>
                          <m:sSubPr>
                            <m:ctrlPr>
                              <a:rPr lang="en-US" sz="3200" i="1">
                                <a:solidFill>
                                  <a:schemeClr val="tx1"/>
                                </a:solidFill>
                                <a:latin typeface="Cambria Math"/>
                              </a:rPr>
                            </m:ctrlPr>
                          </m:sSubPr>
                          <m:e>
                            <m:r>
                              <a:rPr lang="en-US" sz="3200" i="1">
                                <a:solidFill>
                                  <a:schemeClr val="tx1"/>
                                </a:solidFill>
                                <a:latin typeface="Cambria Math"/>
                              </a:rPr>
                              <m:t>𝑃</m:t>
                            </m:r>
                          </m:e>
                          <m:sub>
                            <m:r>
                              <a:rPr lang="en-US" sz="3200" i="1">
                                <a:solidFill>
                                  <a:schemeClr val="tx1"/>
                                </a:solidFill>
                                <a:latin typeface="Cambria Math"/>
                              </a:rPr>
                              <m:t>𝑖</m:t>
                            </m:r>
                          </m:sub>
                        </m:sSub>
                      </m:e>
                    </m:d>
                    <m:r>
                      <a:rPr lang="en-US" sz="3200" b="0" i="1" smtClean="0">
                        <a:solidFill>
                          <a:schemeClr val="tx1"/>
                        </a:solidFill>
                        <a:latin typeface="Cambria Math"/>
                      </a:rPr>
                      <m:t>≥</m:t>
                    </m:r>
                    <m:r>
                      <a:rPr lang="en-US" sz="3200" b="0" i="1" smtClean="0">
                        <a:solidFill>
                          <a:schemeClr val="tx1"/>
                        </a:solidFill>
                        <a:latin typeface="Cambria Math"/>
                      </a:rPr>
                      <m:t>1</m:t>
                    </m:r>
                    <m:r>
                      <a:rPr lang="en-US" sz="3200" b="0" i="1" smtClean="0">
                        <a:solidFill>
                          <a:schemeClr val="tx1"/>
                        </a:solidFill>
                        <a:latin typeface="Cambria Math"/>
                      </a:rPr>
                      <m:t>/</m:t>
                    </m:r>
                    <m:r>
                      <a:rPr lang="en-US" sz="3200" b="0" i="1" smtClean="0">
                        <a:solidFill>
                          <a:schemeClr val="tx1"/>
                        </a:solidFill>
                        <a:latin typeface="Cambria Math"/>
                      </a:rPr>
                      <m:t>2</m:t>
                    </m:r>
                  </m:oMath>
                </a14:m>
                <a:endParaRPr lang="en-US" altLang="he-IL" sz="3200" b="1" smtClean="0">
                  <a:solidFill>
                    <a:schemeClr val="tx1"/>
                  </a:solidFill>
                  <a:latin typeface="Times New Roman" pitchFamily="18" charset="0"/>
                  <a:cs typeface="Times New Roman" pitchFamily="18" charset="0"/>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0" y="6305550"/>
                <a:ext cx="9036050" cy="503238"/>
              </a:xfrm>
              <a:blipFill rotWithShape="1">
                <a:blip r:embed="rId4"/>
                <a:stretch>
                  <a:fillRect l="-405" t="-14458" b="-55422"/>
                </a:stretch>
              </a:blipFill>
            </p:spPr>
            <p:txBody>
              <a:bodyPr/>
              <a:lstStyle/>
              <a:p>
                <a:r>
                  <a:rPr lang="he-IL">
                    <a:noFill/>
                  </a:rPr>
                  <a:t> </a:t>
                </a:r>
              </a:p>
            </p:txBody>
          </p:sp>
        </mc:Fallback>
      </mc:AlternateContent>
      <p:sp>
        <p:nvSpPr>
          <p:cNvPr id="10" name="TextBox 9"/>
          <p:cNvSpPr txBox="1">
            <a:spLocks noChangeArrowheads="1"/>
          </p:cNvSpPr>
          <p:nvPr/>
        </p:nvSpPr>
        <p:spPr bwMode="auto">
          <a:xfrm>
            <a:off x="513794" y="3683604"/>
            <a:ext cx="902811"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50"/>
                </a:solidFill>
              </a:rPr>
              <a:t>G</a:t>
            </a:r>
            <a:endParaRPr lang="he-IL" altLang="he-IL" sz="7200" b="1">
              <a:solidFill>
                <a:srgbClr val="00B050"/>
              </a:solidFill>
            </a:endParaRPr>
          </a:p>
        </p:txBody>
      </p:sp>
      <p:sp>
        <p:nvSpPr>
          <p:cNvPr id="11" name="TextBox 10"/>
          <p:cNvSpPr txBox="1">
            <a:spLocks noChangeArrowheads="1"/>
          </p:cNvSpPr>
          <p:nvPr/>
        </p:nvSpPr>
        <p:spPr bwMode="auto">
          <a:xfrm>
            <a:off x="3276600" y="3644900"/>
            <a:ext cx="851515"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F0"/>
                </a:solidFill>
              </a:rPr>
              <a:t>B</a:t>
            </a:r>
            <a:endParaRPr lang="he-IL" altLang="he-IL" sz="7200" b="1">
              <a:solidFill>
                <a:srgbClr val="00B0F0"/>
              </a:solidFill>
            </a:endParaRPr>
          </a:p>
        </p:txBody>
      </p:sp>
      <p:sp>
        <p:nvSpPr>
          <p:cNvPr id="20" name="Content Placeholder 3"/>
          <p:cNvSpPr txBox="1">
            <a:spLocks/>
          </p:cNvSpPr>
          <p:nvPr/>
        </p:nvSpPr>
        <p:spPr bwMode="auto">
          <a:xfrm>
            <a:off x="4364062" y="1925637"/>
            <a:ext cx="47879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400" smtClean="0">
                <a:solidFill>
                  <a:schemeClr val="tx1"/>
                </a:solidFill>
                <a:latin typeface="+mn-lt"/>
              </a:rPr>
              <a:t>Each person marks a north-south line dividing land to two </a:t>
            </a:r>
            <a:r>
              <a:rPr lang="en-US" altLang="he-IL" sz="3400">
                <a:solidFill>
                  <a:schemeClr val="tx1"/>
                </a:solidFill>
                <a:latin typeface="+mn-lt"/>
              </a:rPr>
              <a:t>parts with subjective value </a:t>
            </a:r>
            <a:r>
              <a:rPr lang="en-US" altLang="he-IL" sz="3400">
                <a:solidFill>
                  <a:schemeClr val="tx1"/>
                </a:solidFill>
                <a:latin typeface="+mn-lt"/>
                <a:cs typeface="Times New Roman" pitchFamily="18" charset="0"/>
              </a:rPr>
              <a:t>1/2</a:t>
            </a:r>
            <a:r>
              <a:rPr lang="en-US" altLang="he-IL" sz="3400">
                <a:solidFill>
                  <a:schemeClr val="tx1"/>
                </a:solidFill>
                <a:latin typeface="+mn-lt"/>
              </a:rPr>
              <a:t>. </a:t>
            </a:r>
            <a:endParaRPr lang="en-US" altLang="he-IL" sz="3400" smtClean="0">
              <a:solidFill>
                <a:schemeClr val="tx1"/>
              </a:solidFill>
              <a:latin typeface="+mn-lt"/>
            </a:endParaRPr>
          </a:p>
          <a:p>
            <a:pPr algn="l" defTabSz="914400" rtl="0" eaLnBrk="1" hangingPunct="1">
              <a:lnSpc>
                <a:spcPct val="100000"/>
              </a:lnSpc>
              <a:buSzTx/>
            </a:pPr>
            <a:r>
              <a:rPr lang="en-US" altLang="he-IL" sz="3400" smtClean="0">
                <a:solidFill>
                  <a:schemeClr val="tx1"/>
                </a:solidFill>
                <a:latin typeface="+mn-lt"/>
              </a:rPr>
              <a:t>Land is cut between the two division lines.</a:t>
            </a:r>
          </a:p>
          <a:p>
            <a:pPr algn="l" defTabSz="914400" rtl="0" eaLnBrk="1" hangingPunct="1">
              <a:lnSpc>
                <a:spcPct val="100000"/>
              </a:lnSpc>
              <a:buSzTx/>
            </a:pPr>
            <a:r>
              <a:rPr lang="en-US" altLang="he-IL" sz="3400" smtClean="0">
                <a:solidFill>
                  <a:schemeClr val="tx1"/>
                </a:solidFill>
                <a:latin typeface="+mn-lt"/>
              </a:rPr>
              <a:t>Each person receives part with his line.</a:t>
            </a:r>
            <a:endParaRPr lang="en-US" altLang="he-IL" sz="3400">
              <a:solidFill>
                <a:schemeClr val="tx1"/>
              </a:solidFill>
              <a:latin typeface="+mn-lt"/>
            </a:endParaRPr>
          </a:p>
        </p:txBody>
      </p:sp>
      <p:sp>
        <p:nvSpPr>
          <p:cNvPr id="8" name="Oval 7"/>
          <p:cNvSpPr/>
          <p:nvPr/>
        </p:nvSpPr>
        <p:spPr>
          <a:xfrm>
            <a:off x="3173721" y="5440754"/>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Oval 13"/>
          <p:cNvSpPr/>
          <p:nvPr/>
        </p:nvSpPr>
        <p:spPr>
          <a:xfrm>
            <a:off x="3702050" y="5876925"/>
            <a:ext cx="280988"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 name="Oval 14"/>
          <p:cNvSpPr/>
          <p:nvPr/>
        </p:nvSpPr>
        <p:spPr>
          <a:xfrm>
            <a:off x="3841750" y="1781175"/>
            <a:ext cx="282575"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 name="Oval 15"/>
          <p:cNvSpPr/>
          <p:nvPr/>
        </p:nvSpPr>
        <p:spPr>
          <a:xfrm>
            <a:off x="684213" y="1925638"/>
            <a:ext cx="280987"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 name="Oval 17"/>
          <p:cNvSpPr/>
          <p:nvPr/>
        </p:nvSpPr>
        <p:spPr>
          <a:xfrm>
            <a:off x="931863" y="5732463"/>
            <a:ext cx="282575"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4" name="Oval 23"/>
          <p:cNvSpPr/>
          <p:nvPr/>
        </p:nvSpPr>
        <p:spPr>
          <a:xfrm>
            <a:off x="2898775" y="2198688"/>
            <a:ext cx="377825"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8" name="Oval 27"/>
          <p:cNvSpPr/>
          <p:nvPr/>
        </p:nvSpPr>
        <p:spPr>
          <a:xfrm>
            <a:off x="3478213" y="5078413"/>
            <a:ext cx="377825" cy="1428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9" name="Oval 28"/>
          <p:cNvSpPr/>
          <p:nvPr/>
        </p:nvSpPr>
        <p:spPr>
          <a:xfrm>
            <a:off x="2483768" y="3667729"/>
            <a:ext cx="280988"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0" name="Oval 29"/>
          <p:cNvSpPr/>
          <p:nvPr/>
        </p:nvSpPr>
        <p:spPr>
          <a:xfrm>
            <a:off x="1669896" y="3291360"/>
            <a:ext cx="376237" cy="1428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Oval 30"/>
          <p:cNvSpPr/>
          <p:nvPr/>
        </p:nvSpPr>
        <p:spPr>
          <a:xfrm>
            <a:off x="581024" y="306228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2" name="Oval 31"/>
          <p:cNvSpPr/>
          <p:nvPr/>
        </p:nvSpPr>
        <p:spPr>
          <a:xfrm>
            <a:off x="1056479" y="2461418"/>
            <a:ext cx="376238"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3" name="Oval 32"/>
          <p:cNvSpPr/>
          <p:nvPr/>
        </p:nvSpPr>
        <p:spPr>
          <a:xfrm>
            <a:off x="635793" y="5221288"/>
            <a:ext cx="377825"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22" name="Straight Connector 21"/>
          <p:cNvCxnSpPr/>
          <p:nvPr/>
        </p:nvCxnSpPr>
        <p:spPr>
          <a:xfrm>
            <a:off x="3059113" y="1673225"/>
            <a:ext cx="0" cy="4751388"/>
          </a:xfrm>
          <a:prstGeom prst="line">
            <a:avLst/>
          </a:prstGeom>
          <a:ln w="635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38855" y="1649413"/>
            <a:ext cx="0" cy="4751388"/>
          </a:xfrm>
          <a:prstGeom prst="line">
            <a:avLst/>
          </a:prstGeom>
          <a:ln w="635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73002" y="1673226"/>
            <a:ext cx="0" cy="47513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7" descr="C:\Documents and Settings\Yair\Local Settings\Temporary Internet Files\Content.IE5\QLIBZU1F\MC90025082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130892">
            <a:off x="2281603" y="1236456"/>
            <a:ext cx="1504216" cy="44447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advTm="1109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nodeType="withGroup">
                            <p:stCondLst>
                              <p:cond delay="0"/>
                            </p:stCondLst>
                            <p:childTnLst>
                              <p:par>
                                <p:cTn id="21" presetID="1"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par>
                          <p:cTn id="23" fill="hold">
                            <p:stCondLst>
                              <p:cond delay="0"/>
                            </p:stCondLst>
                            <p:childTnLst>
                              <p:par>
                                <p:cTn id="24" presetID="42" presetClass="path" presetSubtype="0" accel="50000" decel="50000" fill="hold" nodeType="afterEffect">
                                  <p:stCondLst>
                                    <p:cond delay="0"/>
                                  </p:stCondLst>
                                  <p:childTnLst>
                                    <p:animMotion origin="layout" path="M -4.72222E-6 -2.96296E-6 L 0.00539 0.69676 " pathEditMode="relative" rAng="0" ptsTypes="AA">
                                      <p:cBhvr>
                                        <p:cTn id="25" dur="2000" fill="hold"/>
                                        <p:tgtEl>
                                          <p:spTgt spid="34"/>
                                        </p:tgtEl>
                                        <p:attrNameLst>
                                          <p:attrName>ppt_x</p:attrName>
                                          <p:attrName>ppt_y</p:attrName>
                                        </p:attrNameLst>
                                      </p:cBhvr>
                                      <p:rCtr x="260" y="34838"/>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uiExpand="1"/>
      <p:bldP spid="11" grpId="0"/>
      <p:bldP spid="2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2"/>
          <p:cNvSpPr txBox="1">
            <a:spLocks noChangeArrowheads="1"/>
          </p:cNvSpPr>
          <p:nvPr/>
        </p:nvSpPr>
        <p:spPr bwMode="auto">
          <a:xfrm>
            <a:off x="984250" y="6348413"/>
            <a:ext cx="20034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he-IL" altLang="he-IL"/>
          </a:p>
        </p:txBody>
      </p:sp>
      <p:sp>
        <p:nvSpPr>
          <p:cNvPr id="8" name="Title 1"/>
          <p:cNvSpPr>
            <a:spLocks noGrp="1"/>
          </p:cNvSpPr>
          <p:nvPr>
            <p:ph type="title"/>
          </p:nvPr>
        </p:nvSpPr>
        <p:spPr>
          <a:xfrm>
            <a:off x="468313" y="407988"/>
            <a:ext cx="8218487" cy="1039812"/>
          </a:xfrm>
        </p:spPr>
        <p:txBody>
          <a:bodyPr>
            <a:normAutofit/>
          </a:bodyPr>
          <a:lstStyle/>
          <a:p>
            <a:pPr rtl="0" eaLnBrk="1" fontAlgn="auto" hangingPunct="1">
              <a:spcAft>
                <a:spcPts val="0"/>
              </a:spcAft>
              <a:defRPr/>
            </a:pPr>
            <a:r>
              <a:rPr lang="en-US" sz="5400" smtClean="0">
                <a:solidFill>
                  <a:schemeClr val="accent1">
                    <a:lumMod val="75000"/>
                  </a:schemeClr>
                </a:solidFill>
              </a:rPr>
              <a:t> The </a:t>
            </a:r>
            <a:r>
              <a:rPr lang="en-US" sz="5400" smtClean="0">
                <a:solidFill>
                  <a:srgbClr val="7030A0"/>
                </a:solidFill>
              </a:rPr>
              <a:t>Combined</a:t>
            </a:r>
            <a:r>
              <a:rPr lang="en-US" sz="5400" smtClean="0">
                <a:solidFill>
                  <a:srgbClr val="FF0000"/>
                </a:solidFill>
              </a:rPr>
              <a:t> </a:t>
            </a:r>
            <a:r>
              <a:rPr lang="en-US" sz="5400" smtClean="0">
                <a:solidFill>
                  <a:schemeClr val="accent1">
                    <a:lumMod val="75000"/>
                  </a:schemeClr>
                </a:solidFill>
              </a:rPr>
              <a:t>Approach</a:t>
            </a:r>
            <a:endParaRPr lang="he-IL" sz="5400">
              <a:solidFill>
                <a:schemeClr val="accent1">
                  <a:lumMod val="75000"/>
                </a:schemeClr>
              </a:solidFill>
            </a:endParaRP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2190713096"/>
              </p:ext>
            </p:extLst>
          </p:nvPr>
        </p:nvGraphicFramePr>
        <p:xfrm>
          <a:off x="323529" y="3140969"/>
          <a:ext cx="8363271" cy="3525882"/>
        </p:xfrm>
        <a:graphic>
          <a:graphicData uri="http://schemas.openxmlformats.org/drawingml/2006/table">
            <a:tbl>
              <a:tblPr rtl="1" firstRow="1" bandRow="1">
                <a:tableStyleId>{5C22544A-7EE6-4342-B048-85BDC9FD1C3A}</a:tableStyleId>
              </a:tblPr>
              <a:tblGrid>
                <a:gridCol w="2787757"/>
                <a:gridCol w="2787757"/>
                <a:gridCol w="2787757"/>
              </a:tblGrid>
              <a:tr h="792087">
                <a:tc>
                  <a:txBody>
                    <a:bodyPr/>
                    <a:lstStyle/>
                    <a:p>
                      <a:pPr algn="ctr" rtl="1"/>
                      <a:r>
                        <a:rPr lang="en-US" sz="4800" b="0" smtClean="0"/>
                        <a:t>Value</a:t>
                      </a:r>
                      <a:endParaRPr lang="he-IL" sz="4800" b="0"/>
                    </a:p>
                  </a:txBody>
                  <a:tcPr/>
                </a:tc>
                <a:tc>
                  <a:txBody>
                    <a:bodyPr/>
                    <a:lstStyle/>
                    <a:p>
                      <a:pPr algn="ctr" rtl="1"/>
                      <a:r>
                        <a:rPr lang="en-US" sz="4800" b="0" smtClean="0"/>
                        <a:t>Shape</a:t>
                      </a:r>
                      <a:endParaRPr lang="he-IL" sz="4800" b="0"/>
                    </a:p>
                  </a:txBody>
                  <a:tcPr/>
                </a:tc>
                <a:tc>
                  <a:txBody>
                    <a:bodyPr/>
                    <a:lstStyle/>
                    <a:p>
                      <a:pPr algn="ctr" rtl="1"/>
                      <a:endParaRPr lang="he-IL" sz="6000"/>
                    </a:p>
                  </a:txBody>
                  <a:tcPr/>
                </a:tc>
              </a:tr>
              <a:tr h="840014">
                <a:tc>
                  <a:txBody>
                    <a:bodyPr/>
                    <a:lstStyle/>
                    <a:p>
                      <a:pPr rtl="1"/>
                      <a:endParaRPr lang="he-IL"/>
                    </a:p>
                  </a:txBody>
                  <a:tcPr/>
                </a:tc>
                <a:tc>
                  <a:txBody>
                    <a:bodyPr/>
                    <a:lstStyle/>
                    <a:p>
                      <a:pPr rtl="1"/>
                      <a:endParaRPr lang="he-IL"/>
                    </a:p>
                  </a:txBody>
                  <a:tcPr/>
                </a:tc>
                <a:tc>
                  <a:txBody>
                    <a:bodyPr/>
                    <a:lstStyle/>
                    <a:p>
                      <a:pPr algn="l" rtl="0"/>
                      <a:r>
                        <a:rPr lang="en-US" sz="4800" smtClean="0">
                          <a:solidFill>
                            <a:srgbClr val="00B0F0"/>
                          </a:solidFill>
                        </a:rPr>
                        <a:t>Geometry</a:t>
                      </a:r>
                      <a:endParaRPr lang="he-IL" sz="4800">
                        <a:solidFill>
                          <a:srgbClr val="00B0F0"/>
                        </a:solidFill>
                      </a:endParaRPr>
                    </a:p>
                  </a:txBody>
                  <a:tcPr/>
                </a:tc>
              </a:tr>
              <a:tr h="840014">
                <a:tc>
                  <a:txBody>
                    <a:bodyPr/>
                    <a:lstStyle/>
                    <a:p>
                      <a:pPr rtl="1"/>
                      <a:endParaRPr lang="he-IL"/>
                    </a:p>
                  </a:txBody>
                  <a:tcPr/>
                </a:tc>
                <a:tc>
                  <a:txBody>
                    <a:bodyPr/>
                    <a:lstStyle/>
                    <a:p>
                      <a:pPr rtl="1"/>
                      <a:endParaRPr lang="he-IL"/>
                    </a:p>
                  </a:txBody>
                  <a:tcPr/>
                </a:tc>
                <a:tc>
                  <a:txBody>
                    <a:bodyPr/>
                    <a:lstStyle/>
                    <a:p>
                      <a:pPr algn="l" rtl="0"/>
                      <a:r>
                        <a:rPr lang="en-US" sz="4800" smtClean="0">
                          <a:solidFill>
                            <a:srgbClr val="FF0000"/>
                          </a:solidFill>
                        </a:rPr>
                        <a:t>Economics</a:t>
                      </a:r>
                      <a:endParaRPr lang="he-IL" sz="4800">
                        <a:solidFill>
                          <a:srgbClr val="FF0000"/>
                        </a:solidFill>
                      </a:endParaRPr>
                    </a:p>
                  </a:txBody>
                  <a:tcPr/>
                </a:tc>
              </a:tr>
              <a:tr h="840014">
                <a:tc>
                  <a:txBody>
                    <a:bodyPr/>
                    <a:lstStyle/>
                    <a:p>
                      <a:pPr rtl="1"/>
                      <a:endParaRPr lang="he-IL"/>
                    </a:p>
                  </a:txBody>
                  <a:tcPr/>
                </a:tc>
                <a:tc>
                  <a:txBody>
                    <a:bodyPr/>
                    <a:lstStyle/>
                    <a:p>
                      <a:pPr rtl="1"/>
                      <a:endParaRPr lang="he-IL"/>
                    </a:p>
                  </a:txBody>
                  <a:tcPr/>
                </a:tc>
                <a:tc>
                  <a:txBody>
                    <a:bodyPr/>
                    <a:lstStyle/>
                    <a:p>
                      <a:pPr algn="l" rtl="0"/>
                      <a:r>
                        <a:rPr lang="en-US" sz="4800" smtClean="0">
                          <a:solidFill>
                            <a:srgbClr val="7030A0"/>
                          </a:solidFill>
                        </a:rPr>
                        <a:t>Our work</a:t>
                      </a:r>
                      <a:endParaRPr lang="he-IL" sz="4800">
                        <a:solidFill>
                          <a:srgbClr val="7030A0"/>
                        </a:solidFill>
                      </a:endParaRPr>
                    </a:p>
                  </a:txBody>
                  <a:tcPr/>
                </a:tc>
              </a:tr>
            </a:tbl>
          </a:graphicData>
        </a:graphic>
      </p:graphicFrame>
      <p:grpSp>
        <p:nvGrpSpPr>
          <p:cNvPr id="7" name="Group 6"/>
          <p:cNvGrpSpPr/>
          <p:nvPr/>
        </p:nvGrpSpPr>
        <p:grpSpPr>
          <a:xfrm>
            <a:off x="3920824" y="4149080"/>
            <a:ext cx="3667128" cy="2418882"/>
            <a:chOff x="3920824" y="4149080"/>
            <a:chExt cx="3667128" cy="2418882"/>
          </a:xfrm>
        </p:grpSpPr>
        <p:pic>
          <p:nvPicPr>
            <p:cNvPr id="18" name="Picture 44" descr="emblem,ok,right,yes,correct,next,forward,arrow">
              <a:hlinkClick r:id="rId4" tooltip="emblem,ok,right,yes,correct,next,forward,arrow"/>
            </p:cNvPr>
            <p:cNvPicPr>
              <a:picLocks noChangeAspect="1" noChangeArrowheads="1"/>
            </p:cNvPicPr>
            <p:nvPr/>
          </p:nvPicPr>
          <p:blipFill>
            <a:blip r:embed="rId5"/>
            <a:srcRect/>
            <a:stretch>
              <a:fillRect/>
            </a:stretch>
          </p:blipFill>
          <p:spPr bwMode="auto">
            <a:xfrm>
              <a:off x="3980732" y="4158455"/>
              <a:ext cx="711696" cy="711696"/>
            </a:xfrm>
            <a:prstGeom prst="rect">
              <a:avLst/>
            </a:prstGeom>
            <a:noFill/>
          </p:spPr>
        </p:pic>
        <p:pic>
          <p:nvPicPr>
            <p:cNvPr id="19" name="Picture 44" descr="emblem,ok,right,yes,correct,next,forward,arrow">
              <a:hlinkClick r:id="rId4" tooltip="emblem,ok,right,yes,correct,next,forward,arrow"/>
            </p:cNvPr>
            <p:cNvPicPr>
              <a:picLocks noChangeAspect="1" noChangeArrowheads="1"/>
            </p:cNvPicPr>
            <p:nvPr/>
          </p:nvPicPr>
          <p:blipFill>
            <a:blip r:embed="rId5"/>
            <a:srcRect/>
            <a:stretch>
              <a:fillRect/>
            </a:stretch>
          </p:blipFill>
          <p:spPr bwMode="auto">
            <a:xfrm>
              <a:off x="6876256" y="5083830"/>
              <a:ext cx="711696" cy="711696"/>
            </a:xfrm>
            <a:prstGeom prst="rect">
              <a:avLst/>
            </a:prstGeom>
            <a:noFill/>
          </p:spPr>
        </p:pic>
        <p:pic>
          <p:nvPicPr>
            <p:cNvPr id="20" name="Picture 44" descr="emblem,ok,right,yes,correct,next,forward,arrow">
              <a:hlinkClick r:id="rId4" tooltip="emblem,ok,right,yes,correct,next,forward,arrow"/>
            </p:cNvPr>
            <p:cNvPicPr>
              <a:picLocks noChangeAspect="1" noChangeArrowheads="1"/>
            </p:cNvPicPr>
            <p:nvPr/>
          </p:nvPicPr>
          <p:blipFill>
            <a:blip r:embed="rId5"/>
            <a:srcRect/>
            <a:stretch>
              <a:fillRect/>
            </a:stretch>
          </p:blipFill>
          <p:spPr bwMode="auto">
            <a:xfrm>
              <a:off x="3980732" y="5856266"/>
              <a:ext cx="711696" cy="711696"/>
            </a:xfrm>
            <a:prstGeom prst="rect">
              <a:avLst/>
            </a:prstGeom>
            <a:noFill/>
          </p:spPr>
        </p:pic>
        <p:pic>
          <p:nvPicPr>
            <p:cNvPr id="21" name="Picture 44" descr="emblem,ok,right,yes,correct,next,forward,arrow">
              <a:hlinkClick r:id="rId4" tooltip="emblem,ok,right,yes,correct,next,forward,arrow"/>
            </p:cNvPr>
            <p:cNvPicPr>
              <a:picLocks noChangeAspect="1" noChangeArrowheads="1"/>
            </p:cNvPicPr>
            <p:nvPr/>
          </p:nvPicPr>
          <p:blipFill>
            <a:blip r:embed="rId5"/>
            <a:srcRect/>
            <a:stretch>
              <a:fillRect/>
            </a:stretch>
          </p:blipFill>
          <p:spPr bwMode="auto">
            <a:xfrm>
              <a:off x="6828736" y="5812135"/>
              <a:ext cx="711696" cy="711696"/>
            </a:xfrm>
            <a:prstGeom prst="rect">
              <a:avLst/>
            </a:prstGeom>
            <a:noFill/>
          </p:spPr>
        </p:pic>
        <p:pic>
          <p:nvPicPr>
            <p:cNvPr id="22" name="Picture 54" descr="stop,cancel,no">
              <a:hlinkClick r:id="rId6" tooltip="stop,cancel,no"/>
            </p:cNvPr>
            <p:cNvPicPr>
              <a:picLocks noChangeAspect="1" noChangeArrowheads="1"/>
            </p:cNvPicPr>
            <p:nvPr/>
          </p:nvPicPr>
          <p:blipFill>
            <a:blip r:embed="rId7"/>
            <a:srcRect/>
            <a:stretch>
              <a:fillRect/>
            </a:stretch>
          </p:blipFill>
          <p:spPr bwMode="auto">
            <a:xfrm>
              <a:off x="6828736" y="4149080"/>
              <a:ext cx="711696" cy="711696"/>
            </a:xfrm>
            <a:prstGeom prst="rect">
              <a:avLst/>
            </a:prstGeom>
            <a:noFill/>
          </p:spPr>
        </p:pic>
        <p:pic>
          <p:nvPicPr>
            <p:cNvPr id="23" name="Picture 54" descr="stop,cancel,no">
              <a:hlinkClick r:id="rId6" tooltip="stop,cancel,no"/>
            </p:cNvPr>
            <p:cNvPicPr>
              <a:picLocks noChangeAspect="1" noChangeArrowheads="1"/>
            </p:cNvPicPr>
            <p:nvPr/>
          </p:nvPicPr>
          <p:blipFill>
            <a:blip r:embed="rId7"/>
            <a:srcRect/>
            <a:stretch>
              <a:fillRect/>
            </a:stretch>
          </p:blipFill>
          <p:spPr bwMode="auto">
            <a:xfrm>
              <a:off x="3920824" y="4992914"/>
              <a:ext cx="711696" cy="711696"/>
            </a:xfrm>
            <a:prstGeom prst="rect">
              <a:avLst/>
            </a:prstGeom>
            <a:noFill/>
          </p:spPr>
        </p:pic>
      </p:grpSp>
      <p:sp>
        <p:nvSpPr>
          <p:cNvPr id="6" name="TextBox 5"/>
          <p:cNvSpPr txBox="1"/>
          <p:nvPr/>
        </p:nvSpPr>
        <p:spPr>
          <a:xfrm>
            <a:off x="467544" y="1844824"/>
            <a:ext cx="8208912" cy="1132426"/>
          </a:xfrm>
          <a:prstGeom prst="rect">
            <a:avLst/>
          </a:prstGeom>
          <a:noFill/>
        </p:spPr>
        <p:txBody>
          <a:bodyPr wrap="square" rtlCol="1">
            <a:spAutoFit/>
          </a:bodyPr>
          <a:lstStyle/>
          <a:p>
            <a:r>
              <a:rPr lang="en-US" sz="3600" smtClean="0">
                <a:solidFill>
                  <a:schemeClr val="tx1"/>
                </a:solidFill>
                <a:latin typeface="+mn-lt"/>
              </a:rPr>
              <a:t>Give each person a usable piece  (</a:t>
            </a:r>
            <a:r>
              <a:rPr lang="en-US" sz="3600" b="1" smtClean="0">
                <a:solidFill>
                  <a:srgbClr val="7030A0"/>
                </a:solidFill>
                <a:latin typeface="+mn-lt"/>
              </a:rPr>
              <a:t>square</a:t>
            </a:r>
            <a:r>
              <a:rPr lang="en-US" sz="3600" smtClean="0">
                <a:solidFill>
                  <a:schemeClr val="tx1"/>
                </a:solidFill>
                <a:latin typeface="+mn-lt"/>
              </a:rPr>
              <a:t>) </a:t>
            </a:r>
          </a:p>
          <a:p>
            <a:r>
              <a:rPr lang="en-US" sz="3600" smtClean="0">
                <a:solidFill>
                  <a:schemeClr val="tx1"/>
                </a:solidFill>
                <a:latin typeface="+mn-lt"/>
              </a:rPr>
              <a:t>  with a value of at least 1/</a:t>
            </a:r>
            <a:r>
              <a:rPr lang="en-US" sz="3600" i="1" smtClean="0">
                <a:solidFill>
                  <a:schemeClr val="tx1"/>
                </a:solidFill>
                <a:latin typeface="Times New Roman" panose="02020603050405020304" pitchFamily="18" charset="0"/>
                <a:cs typeface="Times New Roman" panose="02020603050405020304" pitchFamily="18" charset="0"/>
              </a:rPr>
              <a:t>n</a:t>
            </a:r>
            <a:r>
              <a:rPr lang="en-US" sz="3600">
                <a:solidFill>
                  <a:schemeClr val="tx1"/>
                </a:solidFill>
                <a:latin typeface="+mn-lt"/>
              </a:rPr>
              <a:t> </a:t>
            </a:r>
            <a:r>
              <a:rPr lang="en-US" sz="3600" smtClean="0">
                <a:solidFill>
                  <a:schemeClr val="tx1"/>
                </a:solidFill>
                <a:latin typeface="+mn-lt"/>
              </a:rPr>
              <a:t>        (</a:t>
            </a:r>
            <a:r>
              <a:rPr lang="en-US" sz="3600" b="1" smtClean="0">
                <a:solidFill>
                  <a:srgbClr val="7030A0"/>
                </a:solidFill>
                <a:latin typeface="+mn-lt"/>
              </a:rPr>
              <a:t>fair</a:t>
            </a:r>
            <a:r>
              <a:rPr lang="en-US" sz="3600" smtClean="0">
                <a:solidFill>
                  <a:schemeClr val="tx1"/>
                </a:solidFill>
                <a:latin typeface="+mn-lt"/>
              </a:rPr>
              <a:t>)</a:t>
            </a:r>
            <a:endParaRPr lang="he-IL" sz="3600">
              <a:solidFill>
                <a:schemeClr val="tx1"/>
              </a:solidFill>
              <a:latin typeface="+mn-lt"/>
            </a:endParaRPr>
          </a:p>
        </p:txBody>
      </p:sp>
    </p:spTree>
    <p:custDataLst>
      <p:tags r:id="rId1"/>
    </p:custDataLst>
    <p:extLst>
      <p:ext uri="{BB962C8B-B14F-4D97-AF65-F5344CB8AC3E}">
        <p14:creationId xmlns:p14="http://schemas.microsoft.com/office/powerpoint/2010/main" val="995876208"/>
      </p:ext>
    </p:extLst>
  </p:cSld>
  <p:clrMapOvr>
    <a:masterClrMapping/>
  </p:clrMapOvr>
  <p:transition spd="slow" advTm="10789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95289" y="1673225"/>
            <a:ext cx="3960812" cy="47513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mc:AlternateContent xmlns:mc="http://schemas.openxmlformats.org/markup-compatibility/2006" xmlns:a14="http://schemas.microsoft.com/office/drawing/2010/main">
        <mc:Choice Requires="a14">
          <p:sp>
            <p:nvSpPr>
              <p:cNvPr id="20" name="Content Placeholder 3"/>
              <p:cNvSpPr txBox="1">
                <a:spLocks/>
              </p:cNvSpPr>
              <p:nvPr/>
            </p:nvSpPr>
            <p:spPr bwMode="auto">
              <a:xfrm>
                <a:off x="4427538" y="1844675"/>
                <a:ext cx="4760912" cy="47434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600">
                    <a:solidFill>
                      <a:schemeClr val="tx1"/>
                    </a:solidFill>
                  </a:rPr>
                  <a:t>For every person playing by the rules:  </a:t>
                </a:r>
                <a14:m>
                  <m:oMath xmlns:m="http://schemas.openxmlformats.org/officeDocument/2006/math">
                    <m:sSub>
                      <m:sSubPr>
                        <m:ctrlPr>
                          <a:rPr lang="en-US" sz="3600" i="1">
                            <a:solidFill>
                              <a:schemeClr val="tx1"/>
                            </a:solidFill>
                            <a:latin typeface="Cambria Math"/>
                          </a:rPr>
                        </m:ctrlPr>
                      </m:sSubPr>
                      <m:e>
                        <m:r>
                          <a:rPr lang="en-US" sz="3600" i="1">
                            <a:solidFill>
                              <a:schemeClr val="tx1"/>
                            </a:solidFill>
                            <a:latin typeface="Cambria Math"/>
                          </a:rPr>
                          <m:t>𝑉</m:t>
                        </m:r>
                      </m:e>
                      <m:sub>
                        <m:r>
                          <a:rPr lang="en-US" sz="3600" i="1">
                            <a:solidFill>
                              <a:schemeClr val="tx1"/>
                            </a:solidFill>
                            <a:latin typeface="Cambria Math"/>
                          </a:rPr>
                          <m:t>𝑖</m:t>
                        </m:r>
                      </m:sub>
                    </m:sSub>
                    <m:d>
                      <m:dPr>
                        <m:ctrlPr>
                          <a:rPr lang="en-US" sz="3600" i="1">
                            <a:solidFill>
                              <a:schemeClr val="tx1"/>
                            </a:solidFill>
                            <a:latin typeface="Cambria Math"/>
                          </a:rPr>
                        </m:ctrlPr>
                      </m:dPr>
                      <m:e>
                        <m:sSub>
                          <m:sSubPr>
                            <m:ctrlPr>
                              <a:rPr lang="en-US" sz="3600" i="1">
                                <a:solidFill>
                                  <a:schemeClr val="tx1"/>
                                </a:solidFill>
                                <a:latin typeface="Cambria Math"/>
                              </a:rPr>
                            </m:ctrlPr>
                          </m:sSubPr>
                          <m:e>
                            <m:r>
                              <a:rPr lang="en-US" sz="3600" i="1">
                                <a:solidFill>
                                  <a:schemeClr val="tx1"/>
                                </a:solidFill>
                                <a:latin typeface="Cambria Math"/>
                              </a:rPr>
                              <m:t>𝑃</m:t>
                            </m:r>
                          </m:e>
                          <m:sub>
                            <m:r>
                              <a:rPr lang="en-US" sz="3600" i="1">
                                <a:solidFill>
                                  <a:schemeClr val="tx1"/>
                                </a:solidFill>
                                <a:latin typeface="Cambria Math"/>
                              </a:rPr>
                              <m:t>𝑖</m:t>
                            </m:r>
                          </m:sub>
                        </m:sSub>
                      </m:e>
                    </m:d>
                    <m:r>
                      <a:rPr lang="en-US" sz="3600" i="1">
                        <a:solidFill>
                          <a:schemeClr val="tx1"/>
                        </a:solidFill>
                        <a:latin typeface="Cambria Math"/>
                      </a:rPr>
                      <m:t>≥</m:t>
                    </m:r>
                    <m:r>
                      <a:rPr lang="en-US" sz="3600" i="1">
                        <a:solidFill>
                          <a:schemeClr val="tx1"/>
                        </a:solidFill>
                        <a:latin typeface="Cambria Math"/>
                      </a:rPr>
                      <m:t>1</m:t>
                    </m:r>
                    <m:r>
                      <a:rPr lang="en-US" sz="3600" i="1">
                        <a:solidFill>
                          <a:schemeClr val="tx1"/>
                        </a:solidFill>
                        <a:latin typeface="Cambria Math"/>
                      </a:rPr>
                      <m:t>/</m:t>
                    </m:r>
                    <m:r>
                      <a:rPr lang="en-US" sz="3600" i="1">
                        <a:solidFill>
                          <a:schemeClr val="tx1"/>
                        </a:solidFill>
                        <a:latin typeface="Cambria Math"/>
                      </a:rPr>
                      <m:t>𝑛</m:t>
                    </m:r>
                  </m:oMath>
                </a14:m>
                <a:endParaRPr lang="en-US" altLang="he-IL" sz="3600" smtClean="0">
                  <a:solidFill>
                    <a:schemeClr val="tx1"/>
                  </a:solidFill>
                  <a:latin typeface="+mn-lt"/>
                </a:endParaRPr>
              </a:p>
              <a:p>
                <a:pPr algn="l" defTabSz="914400" rtl="0" eaLnBrk="1" hangingPunct="1">
                  <a:lnSpc>
                    <a:spcPct val="100000"/>
                  </a:lnSpc>
                  <a:buSzTx/>
                </a:pPr>
                <a:r>
                  <a:rPr lang="en-US" altLang="he-IL" sz="3600" smtClean="0">
                    <a:solidFill>
                      <a:schemeClr val="tx1"/>
                    </a:solidFill>
                    <a:latin typeface="+mn-lt"/>
                  </a:rPr>
                  <a:t>No guarantee on length/width ratio of rectangles.</a:t>
                </a:r>
              </a:p>
              <a:p>
                <a:pPr algn="l" defTabSz="914400" rtl="0" eaLnBrk="1" hangingPunct="1">
                  <a:lnSpc>
                    <a:spcPct val="100000"/>
                  </a:lnSpc>
                  <a:buSzTx/>
                </a:pPr>
                <a:r>
                  <a:rPr lang="en-US" altLang="he-IL" sz="3600" smtClean="0">
                    <a:solidFill>
                      <a:schemeClr val="tx1"/>
                    </a:solidFill>
                    <a:latin typeface="+mn-lt"/>
                  </a:rPr>
                  <a:t>A </a:t>
                </a:r>
                <a:r>
                  <a:rPr lang="en-US" sz="3600">
                    <a:solidFill>
                      <a:schemeClr val="tx1"/>
                    </a:solidFill>
                  </a:rPr>
                  <a:t>person </a:t>
                </a:r>
                <a:r>
                  <a:rPr lang="en-US" altLang="he-IL" sz="3600" smtClean="0">
                    <a:solidFill>
                      <a:schemeClr val="tx1"/>
                    </a:solidFill>
                    <a:latin typeface="+mn-lt"/>
                  </a:rPr>
                  <a:t>may receive </a:t>
                </a:r>
                <a:r>
                  <a:rPr lang="en-US" altLang="he-IL" sz="3600" b="1" smtClean="0">
                    <a:solidFill>
                      <a:schemeClr val="tx1"/>
                    </a:solidFill>
                    <a:latin typeface="+mn-lt"/>
                  </a:rPr>
                  <a:t>9 km </a:t>
                </a:r>
                <a:r>
                  <a:rPr lang="en-US" altLang="he-IL" sz="3600" smtClean="0">
                    <a:solidFill>
                      <a:schemeClr val="tx1"/>
                    </a:solidFill>
                    <a:latin typeface="+mn-lt"/>
                  </a:rPr>
                  <a:t>by </a:t>
                </a:r>
                <a:r>
                  <a:rPr lang="en-US" altLang="he-IL" sz="3600" b="1" smtClean="0">
                    <a:solidFill>
                      <a:schemeClr val="tx1"/>
                    </a:solidFill>
                    <a:latin typeface="+mn-lt"/>
                  </a:rPr>
                  <a:t>10 cm</a:t>
                </a:r>
                <a:r>
                  <a:rPr lang="en-US" altLang="he-IL" sz="3600" smtClean="0">
                    <a:solidFill>
                      <a:schemeClr val="tx1"/>
                    </a:solidFill>
                    <a:latin typeface="+mn-lt"/>
                  </a:rPr>
                  <a:t>.</a:t>
                </a:r>
              </a:p>
            </p:txBody>
          </p:sp>
        </mc:Choice>
        <mc:Fallback xmlns="">
          <p:sp>
            <p:nvSpPr>
              <p:cNvPr id="20" name="Content Placeholder 3"/>
              <p:cNvSpPr txBox="1">
                <a:spLocks noRot="1" noChangeAspect="1" noMove="1" noResize="1" noEditPoints="1" noAdjustHandles="1" noChangeArrowheads="1" noChangeShapeType="1" noTextEdit="1"/>
              </p:cNvSpPr>
              <p:nvPr/>
            </p:nvSpPr>
            <p:spPr bwMode="auto">
              <a:xfrm>
                <a:off x="4427538" y="1844675"/>
                <a:ext cx="4760912" cy="4743450"/>
              </a:xfrm>
              <a:prstGeom prst="rect">
                <a:avLst/>
              </a:prstGeom>
              <a:blipFill rotWithShape="1">
                <a:blip r:embed="rId3"/>
                <a:stretch>
                  <a:fillRect l="-1024" t="-1928" r="-512" b="-39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noFill/>
                  </a:rPr>
                  <a:t> </a:t>
                </a:r>
              </a:p>
            </p:txBody>
          </p:sp>
        </mc:Fallback>
      </mc:AlternateContent>
      <p:grpSp>
        <p:nvGrpSpPr>
          <p:cNvPr id="3" name="Group 2"/>
          <p:cNvGrpSpPr>
            <a:grpSpLocks/>
          </p:cNvGrpSpPr>
          <p:nvPr/>
        </p:nvGrpSpPr>
        <p:grpSpPr bwMode="auto">
          <a:xfrm>
            <a:off x="468313" y="1690340"/>
            <a:ext cx="3598862" cy="4705350"/>
            <a:chOff x="251520" y="1830218"/>
            <a:chExt cx="3816424" cy="4392488"/>
          </a:xfrm>
        </p:grpSpPr>
        <p:cxnSp>
          <p:nvCxnSpPr>
            <p:cNvPr id="15" name="Straight Connector 14"/>
            <p:cNvCxnSpPr/>
            <p:nvPr/>
          </p:nvCxnSpPr>
          <p:spPr>
            <a:xfrm>
              <a:off x="539393" y="1830218"/>
              <a:ext cx="0" cy="4392488"/>
            </a:xfrm>
            <a:prstGeom prst="line">
              <a:avLst/>
            </a:prstGeom>
            <a:ln w="635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27266" y="1830218"/>
              <a:ext cx="0" cy="4392488"/>
            </a:xfrm>
            <a:prstGeom prst="line">
              <a:avLst/>
            </a:prstGeom>
            <a:ln w="6350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59917" y="1830218"/>
              <a:ext cx="0" cy="4392488"/>
            </a:xfrm>
            <a:prstGeom prst="line">
              <a:avLst/>
            </a:prstGeom>
            <a:ln w="6350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75402" y="1830218"/>
              <a:ext cx="0" cy="4392488"/>
            </a:xfrm>
            <a:prstGeom prst="line">
              <a:avLst/>
            </a:prstGeom>
            <a:ln w="63500">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08054" y="1830218"/>
              <a:ext cx="0" cy="4392488"/>
            </a:xfrm>
            <a:prstGeom prst="line">
              <a:avLst/>
            </a:prstGeom>
            <a:ln w="6350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95926" y="1830218"/>
              <a:ext cx="0" cy="4392488"/>
            </a:xfrm>
            <a:prstGeom prst="line">
              <a:avLst/>
            </a:prstGeom>
            <a:ln w="63500">
              <a:solidFill>
                <a:srgbClr val="002060"/>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73357" y="1830218"/>
              <a:ext cx="0" cy="4392488"/>
            </a:xfrm>
            <a:prstGeom prst="line">
              <a:avLst/>
            </a:prstGeom>
            <a:ln w="63500">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31935" y="1830218"/>
              <a:ext cx="0" cy="4392488"/>
            </a:xfrm>
            <a:prstGeom prst="line">
              <a:avLst/>
            </a:prstGeom>
            <a:ln w="6350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07682" y="1830218"/>
              <a:ext cx="0" cy="4392488"/>
            </a:xfrm>
            <a:prstGeom prst="line">
              <a:avLst/>
            </a:prstGeom>
            <a:ln w="63500">
              <a:solidFill>
                <a:srgbClr val="92D050"/>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67944" y="1830218"/>
              <a:ext cx="0" cy="4392488"/>
            </a:xfrm>
            <a:prstGeom prst="line">
              <a:avLst/>
            </a:prstGeom>
            <a:ln w="635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51520" y="1830218"/>
              <a:ext cx="0" cy="4392488"/>
            </a:xfrm>
            <a:prstGeom prst="line">
              <a:avLst/>
            </a:prstGeom>
            <a:ln w="6350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pic>
        <p:nvPicPr>
          <p:cNvPr id="29" name="Picture 2" descr="F:\Dropbox\papers\BISFAI\z__ev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756" y="1069293"/>
            <a:ext cx="591567" cy="8450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F:\Dropbox\papers\BISFAI\paz.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6455" y="1069293"/>
            <a:ext cx="569019" cy="81328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557670" y="1060641"/>
            <a:ext cx="5841086" cy="500586"/>
          </a:xfrm>
          <a:prstGeom prst="rect">
            <a:avLst/>
          </a:prstGeom>
          <a:noFill/>
        </p:spPr>
        <p:txBody>
          <a:bodyPr wrap="none" rtlCol="1">
            <a:spAutoFit/>
          </a:bodyPr>
          <a:lstStyle/>
          <a:p>
            <a:r>
              <a:rPr lang="en-US" sz="2800" smtClean="0">
                <a:solidFill>
                  <a:schemeClr val="tx1"/>
                </a:solidFill>
              </a:rPr>
              <a:t>Shimon Even and Azaria Paz, 1984</a:t>
            </a:r>
            <a:endParaRPr lang="he-IL" sz="2800">
              <a:solidFill>
                <a:schemeClr val="tx1"/>
              </a:solidFill>
            </a:endParaRPr>
          </a:p>
        </p:txBody>
      </p:sp>
      <mc:AlternateContent xmlns:mc="http://schemas.openxmlformats.org/markup-compatibility/2006" xmlns:a14="http://schemas.microsoft.com/office/drawing/2010/main">
        <mc:Choice Requires="a14">
          <p:sp>
            <p:nvSpPr>
              <p:cNvPr id="33" name="Title 1"/>
              <p:cNvSpPr>
                <a:spLocks noGrp="1"/>
              </p:cNvSpPr>
              <p:nvPr>
                <p:ph type="title"/>
              </p:nvPr>
            </p:nvSpPr>
            <p:spPr>
              <a:xfrm>
                <a:off x="395289" y="188640"/>
                <a:ext cx="8261350" cy="1039812"/>
              </a:xfrm>
            </p:spPr>
            <p:txBody>
              <a:bodyPr>
                <a:noAutofit/>
              </a:bodyPr>
              <a:lstStyle/>
              <a:p>
                <a:pPr rtl="0" eaLnBrk="1" fontAlgn="auto" hangingPunct="1">
                  <a:spcAft>
                    <a:spcPts val="0"/>
                  </a:spcAft>
                  <a:defRPr/>
                </a:pPr>
                <a14:m>
                  <m:oMath xmlns:m="http://schemas.openxmlformats.org/officeDocument/2006/math">
                    <m:r>
                      <a:rPr lang="en-US" sz="3200" b="0" i="1" smtClean="0">
                        <a:solidFill>
                          <a:schemeClr val="accent1">
                            <a:lumMod val="75000"/>
                          </a:schemeClr>
                        </a:solidFill>
                        <a:latin typeface="Cambria Math"/>
                      </a:rPr>
                      <m:t>𝑛</m:t>
                    </m:r>
                  </m:oMath>
                </a14:m>
                <a:r>
                  <a:rPr lang="en-US" sz="3200" smtClean="0">
                    <a:solidFill>
                      <a:schemeClr val="accent1">
                        <a:lumMod val="75000"/>
                      </a:schemeClr>
                    </a:solidFill>
                  </a:rPr>
                  <a:t> </a:t>
                </a:r>
                <a:r>
                  <a:rPr lang="en-US" sz="3200">
                    <a:solidFill>
                      <a:schemeClr val="accent1">
                        <a:lumMod val="75000"/>
                      </a:schemeClr>
                    </a:solidFill>
                  </a:rPr>
                  <a:t>people, Rectangle land, rectangle plots</a:t>
                </a:r>
                <a:endParaRPr lang="he-IL" sz="2000">
                  <a:solidFill>
                    <a:srgbClr val="00B050"/>
                  </a:solidFill>
                </a:endParaRPr>
              </a:p>
            </p:txBody>
          </p:sp>
        </mc:Choice>
        <mc:Fallback xmlns="">
          <p:sp>
            <p:nvSpPr>
              <p:cNvPr id="33" name="Title 1"/>
              <p:cNvSpPr>
                <a:spLocks noGrp="1" noRot="1" noChangeAspect="1" noMove="1" noResize="1" noEditPoints="1" noAdjustHandles="1" noChangeArrowheads="1" noChangeShapeType="1" noTextEdit="1"/>
              </p:cNvSpPr>
              <p:nvPr>
                <p:ph type="title"/>
              </p:nvPr>
            </p:nvSpPr>
            <p:spPr>
              <a:xfrm>
                <a:off x="395289" y="188640"/>
                <a:ext cx="8261350" cy="1039812"/>
              </a:xfrm>
              <a:blipFill rotWithShape="1">
                <a:blip r:embed="rId7"/>
                <a:stretch>
                  <a:fillRect r="-1845"/>
                </a:stretch>
              </a:blipFill>
            </p:spPr>
            <p:txBody>
              <a:bodyPr/>
              <a:lstStyle/>
              <a:p>
                <a:r>
                  <a:rPr lang="he-IL">
                    <a:noFill/>
                  </a:rPr>
                  <a:t> </a:t>
                </a:r>
              </a:p>
            </p:txBody>
          </p:sp>
        </mc:Fallback>
      </mc:AlternateContent>
      <p:pic>
        <p:nvPicPr>
          <p:cNvPr id="2050" name="Picture 2" descr="F:\Dropbox\landppt\cake_5775_technion_telaviv\Flag_of_Israel.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375" y="1047614"/>
            <a:ext cx="1190625" cy="8667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advTm="1523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angle 20"/>
          <p:cNvSpPr/>
          <p:nvPr/>
        </p:nvSpPr>
        <p:spPr>
          <a:xfrm>
            <a:off x="395289" y="1673225"/>
            <a:ext cx="3960812" cy="47513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395289" y="188640"/>
                <a:ext cx="8261350" cy="1039812"/>
              </a:xfrm>
            </p:spPr>
            <p:txBody>
              <a:bodyPr>
                <a:noAutofit/>
              </a:bodyPr>
              <a:lstStyle/>
              <a:p>
                <a:pPr rtl="0" eaLnBrk="1" fontAlgn="auto" hangingPunct="1">
                  <a:spcAft>
                    <a:spcPts val="0"/>
                  </a:spcAft>
                  <a:defRPr/>
                </a:pPr>
                <a14:m>
                  <m:oMath xmlns:m="http://schemas.openxmlformats.org/officeDocument/2006/math">
                    <m:r>
                      <a:rPr lang="en-US" sz="3200" b="0" i="1" smtClean="0">
                        <a:solidFill>
                          <a:schemeClr val="accent1">
                            <a:lumMod val="75000"/>
                          </a:schemeClr>
                        </a:solidFill>
                        <a:latin typeface="Cambria Math"/>
                      </a:rPr>
                      <m:t>𝑛</m:t>
                    </m:r>
                  </m:oMath>
                </a14:m>
                <a:r>
                  <a:rPr lang="en-US" sz="3200" smtClean="0">
                    <a:solidFill>
                      <a:schemeClr val="accent1">
                        <a:lumMod val="75000"/>
                      </a:schemeClr>
                    </a:solidFill>
                  </a:rPr>
                  <a:t> </a:t>
                </a:r>
                <a:r>
                  <a:rPr lang="en-US" sz="3200">
                    <a:solidFill>
                      <a:schemeClr val="accent1">
                        <a:lumMod val="75000"/>
                      </a:schemeClr>
                    </a:solidFill>
                  </a:rPr>
                  <a:t>people, Rectangle land, rectangle </a:t>
                </a:r>
                <a:r>
                  <a:rPr lang="en-US" sz="3200" smtClean="0">
                    <a:solidFill>
                      <a:schemeClr val="accent1">
                        <a:lumMod val="75000"/>
                      </a:schemeClr>
                    </a:solidFill>
                  </a:rPr>
                  <a:t>plots</a:t>
                </a:r>
                <a:endParaRPr lang="he-IL" sz="2000">
                  <a:solidFill>
                    <a:srgbClr val="00B05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95289" y="188640"/>
                <a:ext cx="8261350" cy="1039812"/>
              </a:xfrm>
              <a:blipFill rotWithShape="1">
                <a:blip r:embed="rId4"/>
                <a:stretch>
                  <a:fillRect r="-1845"/>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13648" y="6305550"/>
                <a:ext cx="9036050" cy="503238"/>
              </a:xfrm>
            </p:spPr>
            <p:txBody>
              <a:bodyPr/>
              <a:lstStyle/>
              <a:p>
                <a:pPr marL="114300" indent="0" algn="l" rtl="0" eaLnBrk="1" hangingPunct="1">
                  <a:buNone/>
                </a:pPr>
                <a:r>
                  <a:rPr lang="en-US" altLang="he-IL" sz="3200" smtClean="0">
                    <a:solidFill>
                      <a:schemeClr val="tx1"/>
                    </a:solidFill>
                  </a:rPr>
                  <a:t>For every person playing by the rules: </a:t>
                </a:r>
                <a:r>
                  <a:rPr lang="en-US" altLang="he-IL" sz="3200">
                    <a:solidFill>
                      <a:schemeClr val="tx1"/>
                    </a:solidFill>
                  </a:rPr>
                  <a:t> </a:t>
                </a:r>
                <a14:m>
                  <m:oMath xmlns:m="http://schemas.openxmlformats.org/officeDocument/2006/math">
                    <m:sSub>
                      <m:sSubPr>
                        <m:ctrlPr>
                          <a:rPr lang="en-US" sz="3200" i="1">
                            <a:solidFill>
                              <a:schemeClr val="tx1"/>
                            </a:solidFill>
                            <a:latin typeface="Cambria Math"/>
                          </a:rPr>
                        </m:ctrlPr>
                      </m:sSubPr>
                      <m:e>
                        <m:r>
                          <a:rPr lang="en-US" sz="3200" i="1">
                            <a:solidFill>
                              <a:schemeClr val="tx1"/>
                            </a:solidFill>
                            <a:latin typeface="Cambria Math"/>
                          </a:rPr>
                          <m:t>𝑉</m:t>
                        </m:r>
                      </m:e>
                      <m:sub>
                        <m:r>
                          <a:rPr lang="en-US" sz="3200" i="1">
                            <a:solidFill>
                              <a:schemeClr val="tx1"/>
                            </a:solidFill>
                            <a:latin typeface="Cambria Math"/>
                          </a:rPr>
                          <m:t>𝑖</m:t>
                        </m:r>
                      </m:sub>
                    </m:sSub>
                    <m:d>
                      <m:dPr>
                        <m:ctrlPr>
                          <a:rPr lang="en-US" sz="3200" i="1">
                            <a:solidFill>
                              <a:schemeClr val="tx1"/>
                            </a:solidFill>
                            <a:latin typeface="Cambria Math"/>
                          </a:rPr>
                        </m:ctrlPr>
                      </m:dPr>
                      <m:e>
                        <m:sSub>
                          <m:sSubPr>
                            <m:ctrlPr>
                              <a:rPr lang="en-US" sz="3200" i="1">
                                <a:solidFill>
                                  <a:schemeClr val="tx1"/>
                                </a:solidFill>
                                <a:latin typeface="Cambria Math"/>
                              </a:rPr>
                            </m:ctrlPr>
                          </m:sSubPr>
                          <m:e>
                            <m:r>
                              <a:rPr lang="en-US" sz="3200" i="1">
                                <a:solidFill>
                                  <a:schemeClr val="tx1"/>
                                </a:solidFill>
                                <a:latin typeface="Cambria Math"/>
                              </a:rPr>
                              <m:t>𝑃</m:t>
                            </m:r>
                          </m:e>
                          <m:sub>
                            <m:r>
                              <a:rPr lang="en-US" sz="3200" i="1">
                                <a:solidFill>
                                  <a:schemeClr val="tx1"/>
                                </a:solidFill>
                                <a:latin typeface="Cambria Math"/>
                              </a:rPr>
                              <m:t>𝑖</m:t>
                            </m:r>
                          </m:sub>
                        </m:sSub>
                      </m:e>
                    </m:d>
                    <m:r>
                      <a:rPr lang="en-US" sz="3200" i="1">
                        <a:solidFill>
                          <a:schemeClr val="tx1"/>
                        </a:solidFill>
                        <a:latin typeface="Cambria Math"/>
                      </a:rPr>
                      <m:t>≥</m:t>
                    </m:r>
                    <m:r>
                      <a:rPr lang="en-US" sz="3200" i="1">
                        <a:solidFill>
                          <a:schemeClr val="tx1"/>
                        </a:solidFill>
                        <a:latin typeface="Cambria Math"/>
                      </a:rPr>
                      <m:t>1</m:t>
                    </m:r>
                    <m:r>
                      <a:rPr lang="en-US" sz="3200" i="1">
                        <a:solidFill>
                          <a:schemeClr val="tx1"/>
                        </a:solidFill>
                        <a:latin typeface="Cambria Math"/>
                      </a:rPr>
                      <m:t>/</m:t>
                    </m:r>
                    <m:r>
                      <a:rPr lang="en-US" sz="3200" b="0" i="1" smtClean="0">
                        <a:solidFill>
                          <a:schemeClr val="tx1"/>
                        </a:solidFill>
                        <a:latin typeface="Cambria Math"/>
                      </a:rPr>
                      <m:t>𝑛</m:t>
                    </m:r>
                  </m:oMath>
                </a14:m>
                <a:endParaRPr lang="en-US" altLang="he-IL" sz="3200" b="1">
                  <a:solidFill>
                    <a:schemeClr val="tx1"/>
                  </a:solidFill>
                  <a:latin typeface="Times New Roman" pitchFamily="18" charset="0"/>
                  <a:cs typeface="Times New Roman" pitchFamily="18" charset="0"/>
                </a:endParaRPr>
              </a:p>
              <a:p>
                <a:pPr marL="114300" indent="0" algn="l" rtl="0" eaLnBrk="1" hangingPunct="1">
                  <a:buFont typeface="Arial" pitchFamily="34" charset="0"/>
                  <a:buNone/>
                </a:pPr>
                <a:endParaRPr lang="en-US" altLang="he-IL" sz="3200" b="1" i="1" smtClean="0">
                  <a:solidFill>
                    <a:schemeClr val="tx1"/>
                  </a:solidFill>
                  <a:latin typeface="Times New Roman" pitchFamily="18" charset="0"/>
                  <a:cs typeface="Times New Roman" pitchFamily="18" charset="0"/>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13648" y="6305550"/>
                <a:ext cx="9036050" cy="503238"/>
              </a:xfrm>
              <a:blipFill rotWithShape="1">
                <a:blip r:embed="rId5"/>
                <a:stretch>
                  <a:fillRect l="-472" t="-14458" b="-55422"/>
                </a:stretch>
              </a:blipFill>
            </p:spPr>
            <p:txBody>
              <a:bodyPr/>
              <a:lstStyle/>
              <a:p>
                <a:r>
                  <a:rPr lang="he-IL">
                    <a:noFill/>
                  </a:rPr>
                  <a:t> </a:t>
                </a:r>
              </a:p>
            </p:txBody>
          </p:sp>
        </mc:Fallback>
      </mc:AlternateContent>
      <p:sp>
        <p:nvSpPr>
          <p:cNvPr id="20" name="Content Placeholder 3"/>
          <p:cNvSpPr txBox="1">
            <a:spLocks/>
          </p:cNvSpPr>
          <p:nvPr/>
        </p:nvSpPr>
        <p:spPr bwMode="auto">
          <a:xfrm>
            <a:off x="4356100" y="1985963"/>
            <a:ext cx="47879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smtClean="0">
                <a:solidFill>
                  <a:schemeClr val="tx1"/>
                </a:solidFill>
                <a:latin typeface="Century Gothic" pitchFamily="34" charset="0"/>
              </a:rPr>
              <a:t>Each person marks line of value </a:t>
            </a:r>
            <a:r>
              <a:rPr lang="en-US" altLang="he-IL" sz="3200" b="1">
                <a:solidFill>
                  <a:schemeClr val="tx1"/>
                </a:solidFill>
                <a:latin typeface="Times New Roman" pitchFamily="18" charset="0"/>
                <a:cs typeface="Times New Roman" pitchFamily="18" charset="0"/>
              </a:rPr>
              <a:t>1/2</a:t>
            </a:r>
            <a:r>
              <a:rPr lang="en-US" altLang="he-IL" sz="3200">
                <a:solidFill>
                  <a:schemeClr val="tx1"/>
                </a:solidFill>
                <a:latin typeface="Century Gothic" pitchFamily="34" charset="0"/>
              </a:rPr>
              <a:t>. </a:t>
            </a:r>
            <a:endParaRPr lang="en-US" altLang="he-IL" sz="3200" smtClean="0">
              <a:solidFill>
                <a:schemeClr val="tx1"/>
              </a:solidFill>
              <a:latin typeface="Century Gothic" pitchFamily="34" charset="0"/>
            </a:endParaRPr>
          </a:p>
          <a:p>
            <a:pPr algn="l" defTabSz="914400" rtl="0" eaLnBrk="1" hangingPunct="1">
              <a:lnSpc>
                <a:spcPct val="100000"/>
              </a:lnSpc>
              <a:buSzTx/>
            </a:pPr>
            <a:r>
              <a:rPr lang="en-US" altLang="he-IL" sz="3200" smtClean="0">
                <a:solidFill>
                  <a:schemeClr val="tx1"/>
                </a:solidFill>
                <a:latin typeface="Century Gothic" pitchFamily="34" charset="0"/>
              </a:rPr>
              <a:t>Cut in median.</a:t>
            </a:r>
          </a:p>
          <a:p>
            <a:pPr algn="l" defTabSz="914400" rtl="0" eaLnBrk="1" hangingPunct="1">
              <a:lnSpc>
                <a:spcPct val="100000"/>
              </a:lnSpc>
              <a:buSzTx/>
            </a:pPr>
            <a:r>
              <a:rPr lang="en-US" altLang="he-IL" sz="3200" smtClean="0">
                <a:solidFill>
                  <a:schemeClr val="tx1"/>
                </a:solidFill>
                <a:latin typeface="Century Gothic" pitchFamily="34" charset="0"/>
              </a:rPr>
              <a:t>Each </a:t>
            </a:r>
            <a:r>
              <a:rPr lang="en-US" altLang="he-IL" sz="3200" b="1" i="1" smtClean="0">
                <a:solidFill>
                  <a:schemeClr val="tx1"/>
                </a:solidFill>
                <a:latin typeface="Times New Roman" pitchFamily="18" charset="0"/>
                <a:cs typeface="Times New Roman" pitchFamily="18" charset="0"/>
              </a:rPr>
              <a:t>n/</a:t>
            </a:r>
            <a:r>
              <a:rPr lang="en-US" altLang="he-IL" sz="3200" b="1" smtClean="0">
                <a:solidFill>
                  <a:schemeClr val="tx1"/>
                </a:solidFill>
                <a:latin typeface="Times New Roman" pitchFamily="18" charset="0"/>
                <a:cs typeface="Times New Roman" pitchFamily="18" charset="0"/>
              </a:rPr>
              <a:t>2</a:t>
            </a:r>
            <a:r>
              <a:rPr lang="en-US" altLang="he-IL" sz="3200" b="1" i="1" smtClean="0">
                <a:solidFill>
                  <a:schemeClr val="tx1"/>
                </a:solidFill>
                <a:latin typeface="Times New Roman" pitchFamily="18" charset="0"/>
                <a:cs typeface="Times New Roman" pitchFamily="18" charset="0"/>
              </a:rPr>
              <a:t> </a:t>
            </a:r>
            <a:r>
              <a:rPr lang="en-US" altLang="he-IL" sz="3200" smtClean="0">
                <a:solidFill>
                  <a:schemeClr val="tx1"/>
                </a:solidFill>
                <a:latin typeface="Century Gothic" pitchFamily="34" charset="0"/>
              </a:rPr>
              <a:t>people get their half-cake.</a:t>
            </a:r>
          </a:p>
          <a:p>
            <a:pPr algn="l" defTabSz="914400" rtl="0" eaLnBrk="1" hangingPunct="1">
              <a:lnSpc>
                <a:spcPct val="100000"/>
              </a:lnSpc>
              <a:buSzTx/>
            </a:pPr>
            <a:r>
              <a:rPr lang="en-US" altLang="he-IL" sz="3200" smtClean="0">
                <a:solidFill>
                  <a:schemeClr val="tx1"/>
                </a:solidFill>
                <a:latin typeface="Century Gothic" pitchFamily="34" charset="0"/>
              </a:rPr>
              <a:t>Recursively divide each half.</a:t>
            </a:r>
            <a:endParaRPr lang="en-US" altLang="he-IL" sz="3200">
              <a:solidFill>
                <a:schemeClr val="tx1"/>
              </a:solidFill>
              <a:latin typeface="Century Gothic" pitchFamily="34" charset="0"/>
            </a:endParaRPr>
          </a:p>
        </p:txBody>
      </p:sp>
      <p:sp>
        <p:nvSpPr>
          <p:cNvPr id="8" name="Oval 7"/>
          <p:cNvSpPr/>
          <p:nvPr/>
        </p:nvSpPr>
        <p:spPr>
          <a:xfrm>
            <a:off x="3419475" y="2349500"/>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Oval 13"/>
          <p:cNvSpPr/>
          <p:nvPr/>
        </p:nvSpPr>
        <p:spPr>
          <a:xfrm>
            <a:off x="3702050" y="5876925"/>
            <a:ext cx="280988"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 name="Oval 14"/>
          <p:cNvSpPr/>
          <p:nvPr/>
        </p:nvSpPr>
        <p:spPr>
          <a:xfrm>
            <a:off x="3841750" y="1781175"/>
            <a:ext cx="282575"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 name="Oval 15"/>
          <p:cNvSpPr/>
          <p:nvPr/>
        </p:nvSpPr>
        <p:spPr>
          <a:xfrm>
            <a:off x="684213" y="1925638"/>
            <a:ext cx="280987"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 name="Oval 16"/>
          <p:cNvSpPr/>
          <p:nvPr/>
        </p:nvSpPr>
        <p:spPr>
          <a:xfrm>
            <a:off x="1851024" y="2916237"/>
            <a:ext cx="280988"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 name="Oval 17"/>
          <p:cNvSpPr/>
          <p:nvPr/>
        </p:nvSpPr>
        <p:spPr>
          <a:xfrm>
            <a:off x="931863" y="5732463"/>
            <a:ext cx="282575"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9" name="Oval 18"/>
          <p:cNvSpPr/>
          <p:nvPr/>
        </p:nvSpPr>
        <p:spPr>
          <a:xfrm>
            <a:off x="1662113" y="4926013"/>
            <a:ext cx="376237" cy="1428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4" name="Oval 23"/>
          <p:cNvSpPr/>
          <p:nvPr/>
        </p:nvSpPr>
        <p:spPr>
          <a:xfrm>
            <a:off x="2898775" y="2198688"/>
            <a:ext cx="377825"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5" name="Oval 24"/>
          <p:cNvSpPr/>
          <p:nvPr/>
        </p:nvSpPr>
        <p:spPr>
          <a:xfrm>
            <a:off x="581024" y="306228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6" name="Oval 25"/>
          <p:cNvSpPr/>
          <p:nvPr/>
        </p:nvSpPr>
        <p:spPr>
          <a:xfrm>
            <a:off x="1056479" y="2461418"/>
            <a:ext cx="376238"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7" name="Oval 26"/>
          <p:cNvSpPr/>
          <p:nvPr/>
        </p:nvSpPr>
        <p:spPr>
          <a:xfrm>
            <a:off x="2274887" y="5980906"/>
            <a:ext cx="377825"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8" name="Oval 27"/>
          <p:cNvSpPr/>
          <p:nvPr/>
        </p:nvSpPr>
        <p:spPr>
          <a:xfrm>
            <a:off x="3478213" y="5078413"/>
            <a:ext cx="377825" cy="1428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6" name="Straight Connector 5"/>
          <p:cNvCxnSpPr/>
          <p:nvPr/>
        </p:nvCxnSpPr>
        <p:spPr>
          <a:xfrm>
            <a:off x="3059113" y="1673225"/>
            <a:ext cx="0" cy="4751388"/>
          </a:xfrm>
          <a:prstGeom prst="line">
            <a:avLst/>
          </a:prstGeom>
          <a:ln w="635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852862" y="2636838"/>
            <a:ext cx="141287" cy="43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3" name="Oval 22"/>
          <p:cNvSpPr/>
          <p:nvPr/>
        </p:nvSpPr>
        <p:spPr>
          <a:xfrm>
            <a:off x="2808287" y="3134519"/>
            <a:ext cx="141287" cy="43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9" name="Oval 28"/>
          <p:cNvSpPr/>
          <p:nvPr/>
        </p:nvSpPr>
        <p:spPr>
          <a:xfrm>
            <a:off x="1291430" y="4646614"/>
            <a:ext cx="141287" cy="43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0" name="Oval 29"/>
          <p:cNvSpPr/>
          <p:nvPr/>
        </p:nvSpPr>
        <p:spPr>
          <a:xfrm>
            <a:off x="3266280" y="4494214"/>
            <a:ext cx="141287" cy="43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Oval 30"/>
          <p:cNvSpPr/>
          <p:nvPr/>
        </p:nvSpPr>
        <p:spPr>
          <a:xfrm>
            <a:off x="1220787" y="1854200"/>
            <a:ext cx="141287" cy="43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2" name="Oval 31"/>
          <p:cNvSpPr/>
          <p:nvPr/>
        </p:nvSpPr>
        <p:spPr>
          <a:xfrm>
            <a:off x="2532854" y="5316638"/>
            <a:ext cx="141287" cy="43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4" name="Straight Connector 33"/>
          <p:cNvCxnSpPr/>
          <p:nvPr/>
        </p:nvCxnSpPr>
        <p:spPr>
          <a:xfrm>
            <a:off x="2179638" y="1649413"/>
            <a:ext cx="0" cy="4751388"/>
          </a:xfrm>
          <a:prstGeom prst="line">
            <a:avLst/>
          </a:prstGeom>
          <a:ln w="635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86568" y="2470944"/>
            <a:ext cx="282575" cy="2873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6" name="Oval 35"/>
          <p:cNvSpPr/>
          <p:nvPr/>
        </p:nvSpPr>
        <p:spPr>
          <a:xfrm>
            <a:off x="684213" y="3592513"/>
            <a:ext cx="282575" cy="2873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Oval 39"/>
          <p:cNvSpPr/>
          <p:nvPr/>
        </p:nvSpPr>
        <p:spPr>
          <a:xfrm>
            <a:off x="2322512" y="4206876"/>
            <a:ext cx="282575" cy="2873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Oval 36"/>
          <p:cNvSpPr/>
          <p:nvPr/>
        </p:nvSpPr>
        <p:spPr>
          <a:xfrm>
            <a:off x="825500" y="4566444"/>
            <a:ext cx="282575" cy="2873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8" name="Oval 37"/>
          <p:cNvSpPr/>
          <p:nvPr/>
        </p:nvSpPr>
        <p:spPr>
          <a:xfrm>
            <a:off x="1616075" y="2160586"/>
            <a:ext cx="282575" cy="2873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9" name="Oval 38"/>
          <p:cNvSpPr/>
          <p:nvPr/>
        </p:nvSpPr>
        <p:spPr>
          <a:xfrm>
            <a:off x="1708943" y="3461545"/>
            <a:ext cx="282575" cy="2873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3" name="Straight Connector 32"/>
          <p:cNvCxnSpPr/>
          <p:nvPr/>
        </p:nvCxnSpPr>
        <p:spPr>
          <a:xfrm>
            <a:off x="2752725" y="1680369"/>
            <a:ext cx="0" cy="4751388"/>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543050" y="1673225"/>
            <a:ext cx="0" cy="4751388"/>
          </a:xfrm>
          <a:prstGeom prst="line">
            <a:avLst/>
          </a:prstGeom>
          <a:ln w="63500">
            <a:solidFill>
              <a:srgbClr val="7030A0"/>
            </a:solidFill>
            <a:prstDash val="sysDot"/>
          </a:ln>
        </p:spPr>
        <p:style>
          <a:lnRef idx="1">
            <a:schemeClr val="accent1"/>
          </a:lnRef>
          <a:fillRef idx="0">
            <a:schemeClr val="accent1"/>
          </a:fillRef>
          <a:effectRef idx="0">
            <a:schemeClr val="accent1"/>
          </a:effectRef>
          <a:fontRef idx="minor">
            <a:schemeClr val="tx1"/>
          </a:fontRef>
        </p:style>
      </p:cxnSp>
      <p:pic>
        <p:nvPicPr>
          <p:cNvPr id="42" name="Picture 7" descr="C:\Documents and Settings\Yair\Local Settings\Temporary Internet Files\Content.IE5\QLIBZU1F\MC900250823[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130892">
            <a:off x="2298127" y="1128507"/>
            <a:ext cx="1504216" cy="444471"/>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p:cNvCxnSpPr/>
          <p:nvPr/>
        </p:nvCxnSpPr>
        <p:spPr>
          <a:xfrm>
            <a:off x="2444749" y="1673226"/>
            <a:ext cx="0" cy="47513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F:\Dropbox\papers\BISFAI\z__even.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0715" y="1060641"/>
            <a:ext cx="591567" cy="84509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Dropbox\papers\BISFAI\paz.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5590" y="1060641"/>
            <a:ext cx="569019" cy="8132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670" y="1060641"/>
            <a:ext cx="5841086" cy="500586"/>
          </a:xfrm>
          <a:prstGeom prst="rect">
            <a:avLst/>
          </a:prstGeom>
          <a:noFill/>
        </p:spPr>
        <p:txBody>
          <a:bodyPr wrap="none" rtlCol="1">
            <a:spAutoFit/>
          </a:bodyPr>
          <a:lstStyle/>
          <a:p>
            <a:r>
              <a:rPr lang="en-US" sz="2800" smtClean="0">
                <a:solidFill>
                  <a:schemeClr val="tx1"/>
                </a:solidFill>
              </a:rPr>
              <a:t>Shimon Even and Azaria Paz, 1984</a:t>
            </a:r>
            <a:endParaRPr lang="he-IL" sz="2800">
              <a:solidFill>
                <a:schemeClr val="tx1"/>
              </a:solidFill>
            </a:endParaRPr>
          </a:p>
        </p:txBody>
      </p:sp>
      <p:sp>
        <p:nvSpPr>
          <p:cNvPr id="44" name="TextBox 43"/>
          <p:cNvSpPr txBox="1">
            <a:spLocks noChangeArrowheads="1"/>
          </p:cNvSpPr>
          <p:nvPr/>
        </p:nvSpPr>
        <p:spPr bwMode="auto">
          <a:xfrm>
            <a:off x="3333457" y="3463925"/>
            <a:ext cx="554960" cy="67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4000" b="1" smtClean="0">
                <a:solidFill>
                  <a:srgbClr val="00B0F0"/>
                </a:solidFill>
              </a:rPr>
              <a:t>B</a:t>
            </a:r>
            <a:endParaRPr lang="he-IL" altLang="he-IL" sz="4000" b="1">
              <a:solidFill>
                <a:srgbClr val="00B0F0"/>
              </a:solidFill>
            </a:endParaRPr>
          </a:p>
        </p:txBody>
      </p:sp>
      <p:sp>
        <p:nvSpPr>
          <p:cNvPr id="45" name="TextBox 44"/>
          <p:cNvSpPr txBox="1">
            <a:spLocks noChangeArrowheads="1"/>
          </p:cNvSpPr>
          <p:nvPr/>
        </p:nvSpPr>
        <p:spPr bwMode="auto">
          <a:xfrm>
            <a:off x="3368545" y="4012760"/>
            <a:ext cx="554960" cy="67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4000" b="1" smtClean="0">
                <a:solidFill>
                  <a:srgbClr val="FF0000"/>
                </a:solidFill>
              </a:rPr>
              <a:t>R</a:t>
            </a:r>
            <a:endParaRPr lang="he-IL" altLang="he-IL" sz="4000" b="1">
              <a:solidFill>
                <a:srgbClr val="FF0000"/>
              </a:solidFill>
            </a:endParaRPr>
          </a:p>
        </p:txBody>
      </p:sp>
      <p:sp>
        <p:nvSpPr>
          <p:cNvPr id="46" name="TextBox 45"/>
          <p:cNvSpPr txBox="1">
            <a:spLocks noChangeArrowheads="1"/>
          </p:cNvSpPr>
          <p:nvPr/>
        </p:nvSpPr>
        <p:spPr bwMode="auto">
          <a:xfrm>
            <a:off x="957262" y="3206750"/>
            <a:ext cx="583814" cy="6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4000" b="1" smtClean="0">
                <a:solidFill>
                  <a:srgbClr val="00B050"/>
                </a:solidFill>
              </a:rPr>
              <a:t>G</a:t>
            </a:r>
            <a:endParaRPr lang="he-IL" altLang="he-IL" sz="4000" b="1">
              <a:solidFill>
                <a:srgbClr val="00B050"/>
              </a:solidFill>
            </a:endParaRPr>
          </a:p>
        </p:txBody>
      </p:sp>
      <p:sp>
        <p:nvSpPr>
          <p:cNvPr id="47" name="TextBox 46"/>
          <p:cNvSpPr txBox="1">
            <a:spLocks noChangeArrowheads="1"/>
          </p:cNvSpPr>
          <p:nvPr/>
        </p:nvSpPr>
        <p:spPr bwMode="auto">
          <a:xfrm>
            <a:off x="988090" y="3725070"/>
            <a:ext cx="526106" cy="67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4000" b="1">
                <a:solidFill>
                  <a:srgbClr val="7030A0"/>
                </a:solidFill>
              </a:rPr>
              <a:t>P</a:t>
            </a:r>
            <a:endParaRPr lang="he-IL" altLang="he-IL" sz="4000" b="1">
              <a:solidFill>
                <a:srgbClr val="7030A0"/>
              </a:solidFill>
            </a:endParaRPr>
          </a:p>
        </p:txBody>
      </p:sp>
      <p:pic>
        <p:nvPicPr>
          <p:cNvPr id="1028" name="Picture 4" descr="F:\Dropbox\papers\BISFAI\technion-logo1.jpg"/>
          <p:cNvPicPr>
            <a:picLocks noChangeAspect="1" noChangeArrowheads="1"/>
          </p:cNvPicPr>
          <p:nvPr/>
        </p:nvPicPr>
        <p:blipFill rotWithShape="1">
          <a:blip r:embed="rId9">
            <a:extLst>
              <a:ext uri="{28A0092B-C50C-407E-A947-70E740481C1C}">
                <a14:useLocalDpi xmlns:a14="http://schemas.microsoft.com/office/drawing/2010/main" val="0"/>
              </a:ext>
            </a:extLst>
          </a:blip>
          <a:srcRect l="25768" t="2957" r="26863" b="1635"/>
          <a:stretch/>
        </p:blipFill>
        <p:spPr bwMode="auto">
          <a:xfrm>
            <a:off x="8054999" y="1045673"/>
            <a:ext cx="648000" cy="864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51990989"/>
      </p:ext>
    </p:extLst>
  </p:cSld>
  <p:clrMapOvr>
    <a:masterClrMapping/>
  </p:clrMapOvr>
  <p:transition spd="slow" advTm="110941"/>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childTnLst>
                          </p:cTn>
                        </p:par>
                        <p:par>
                          <p:cTn id="24" fill="hold">
                            <p:stCondLst>
                              <p:cond delay="0"/>
                            </p:stCondLst>
                            <p:childTnLst>
                              <p:par>
                                <p:cTn id="25" presetID="42" presetClass="path" presetSubtype="0" accel="50000" decel="50000" fill="hold" nodeType="afterEffect">
                                  <p:stCondLst>
                                    <p:cond delay="0"/>
                                  </p:stCondLst>
                                  <p:childTnLst>
                                    <p:animMotion origin="layout" path="M 0.00104 -0.00139 L 0.00642 0.69537 " pathEditMode="relative" rAng="0" ptsTypes="AA">
                                      <p:cBhvr>
                                        <p:cTn id="26" dur="2000" fill="hold"/>
                                        <p:tgtEl>
                                          <p:spTgt spid="42"/>
                                        </p:tgtEl>
                                        <p:attrNameLst>
                                          <p:attrName>ppt_x</p:attrName>
                                          <p:attrName>ppt_y</p:attrName>
                                        </p:attrNameLst>
                                      </p:cBhvr>
                                      <p:rCtr x="260" y="34838"/>
                                    </p:animMotion>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41"/>
                                        </p:tgtEl>
                                      </p:cBhvr>
                                    </p:animEffect>
                                    <p:set>
                                      <p:cBhvr>
                                        <p:cTn id="48" dur="1" fill="hold">
                                          <p:stCondLst>
                                            <p:cond delay="499"/>
                                          </p:stCondLst>
                                        </p:cTn>
                                        <p:tgtEl>
                                          <p:spTgt spid="41"/>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33"/>
                                        </p:tgtEl>
                                      </p:cBhvr>
                                    </p:animEffect>
                                    <p:set>
                                      <p:cBhvr>
                                        <p:cTn id="54" dur="1" fill="hold">
                                          <p:stCondLst>
                                            <p:cond delay="499"/>
                                          </p:stCondLst>
                                        </p:cTn>
                                        <p:tgtEl>
                                          <p:spTgt spid="33"/>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0" grpId="0" build="p"/>
      <p:bldP spid="44" grpId="0"/>
      <p:bldP spid="45" grpId="0"/>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7950" y="1844675"/>
            <a:ext cx="4264025" cy="41767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Title 1"/>
          <p:cNvSpPr>
            <a:spLocks noGrp="1"/>
          </p:cNvSpPr>
          <p:nvPr>
            <p:ph type="title"/>
          </p:nvPr>
        </p:nvSpPr>
        <p:spPr>
          <a:xfrm>
            <a:off x="107950" y="407988"/>
            <a:ext cx="8856663" cy="1039812"/>
          </a:xfrm>
        </p:spPr>
        <p:txBody>
          <a:bodyPr>
            <a:noAutofit/>
          </a:bodyPr>
          <a:lstStyle/>
          <a:p>
            <a:pPr rtl="0" eaLnBrk="1" fontAlgn="auto" hangingPunct="1">
              <a:spcAft>
                <a:spcPts val="0"/>
              </a:spcAft>
              <a:defRPr/>
            </a:pPr>
            <a:r>
              <a:rPr lang="en-US" sz="3600" smtClean="0">
                <a:solidFill>
                  <a:schemeClr val="accent1">
                    <a:lumMod val="75000"/>
                  </a:schemeClr>
                </a:solidFill>
              </a:rPr>
              <a:t>2 </a:t>
            </a:r>
            <a:r>
              <a:rPr lang="en-US" sz="3600">
                <a:solidFill>
                  <a:schemeClr val="accent1">
                    <a:lumMod val="75000"/>
                  </a:schemeClr>
                </a:solidFill>
              </a:rPr>
              <a:t>people, </a:t>
            </a:r>
            <a:r>
              <a:rPr lang="en-US" sz="3600" smtClean="0">
                <a:solidFill>
                  <a:schemeClr val="accent1">
                    <a:lumMod val="75000"/>
                  </a:schemeClr>
                </a:solidFill>
              </a:rPr>
              <a:t>square LAND, </a:t>
            </a:r>
            <a:r>
              <a:rPr lang="en-US" sz="3600" b="1" smtClean="0">
                <a:solidFill>
                  <a:schemeClr val="accent1">
                    <a:lumMod val="75000"/>
                  </a:schemeClr>
                </a:solidFill>
              </a:rPr>
              <a:t>SQUARE</a:t>
            </a:r>
            <a:r>
              <a:rPr lang="en-US" sz="3600" smtClean="0">
                <a:solidFill>
                  <a:schemeClr val="accent1">
                    <a:lumMod val="75000"/>
                  </a:schemeClr>
                </a:solidFill>
              </a:rPr>
              <a:t> plots</a:t>
            </a:r>
            <a:endParaRPr lang="he-IL" sz="3600">
              <a:solidFill>
                <a:schemeClr val="accent1">
                  <a:lumMod val="75000"/>
                </a:schemeClr>
              </a:solidFill>
            </a:endParaRPr>
          </a:p>
        </p:txBody>
      </p:sp>
      <p:sp>
        <p:nvSpPr>
          <p:cNvPr id="20" name="Content Placeholder 3"/>
          <p:cNvSpPr txBox="1">
            <a:spLocks/>
          </p:cNvSpPr>
          <p:nvPr/>
        </p:nvSpPr>
        <p:spPr>
          <a:xfrm>
            <a:off x="4579938" y="1925638"/>
            <a:ext cx="4608512" cy="4392612"/>
          </a:xfrm>
          <a:prstGeom prst="rect">
            <a:avLst/>
          </a:prstGeom>
        </p:spPr>
        <p:txBody>
          <a:bodyPr>
            <a:normAutofit/>
          </a:bodyPr>
          <a:lstStyle>
            <a:lvl1pPr marL="342900" indent="-228600" algn="r" defTabSz="914400" rtl="1" eaLnBrk="1" latinLnBrk="0" hangingPunct="1">
              <a:spcBef>
                <a:spcPct val="20000"/>
              </a:spcBef>
              <a:buClr>
                <a:schemeClr val="accent1"/>
              </a:buClr>
              <a:buFont typeface="Arial" pitchFamily="34" charset="0"/>
              <a:buChar char="•"/>
              <a:defRPr sz="2800" kern="1200">
                <a:solidFill>
                  <a:schemeClr val="tx2"/>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400" kern="1200">
                <a:solidFill>
                  <a:schemeClr val="tx2"/>
                </a:solidFill>
                <a:latin typeface="+mn-lt"/>
                <a:ea typeface="+mn-ea"/>
                <a:cs typeface="+mn-cs"/>
              </a:defRPr>
            </a:lvl2pPr>
            <a:lvl3pPr marL="914400" indent="-228600" algn="r" defTabSz="914400" rtl="1" eaLnBrk="1" latinLnBrk="0" hangingPunct="1">
              <a:spcBef>
                <a:spcPct val="20000"/>
              </a:spcBef>
              <a:buClr>
                <a:schemeClr val="accent3"/>
              </a:buClr>
              <a:buFont typeface="Arial" pitchFamily="34" charset="0"/>
              <a:buChar char="•"/>
              <a:defRPr sz="2000" kern="1200">
                <a:solidFill>
                  <a:schemeClr val="tx2"/>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800" kern="1200">
                <a:solidFill>
                  <a:schemeClr val="tx2"/>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800" kern="1200" baseline="0">
                <a:solidFill>
                  <a:schemeClr val="tx2"/>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6pPr>
            <a:lvl7pPr marL="2011680" indent="-182880" algn="r" defTabSz="914400" rtl="1" eaLnBrk="1" latinLnBrk="0" hangingPunct="1">
              <a:spcBef>
                <a:spcPct val="20000"/>
              </a:spcBef>
              <a:buClr>
                <a:schemeClr val="accent2"/>
              </a:buClr>
              <a:buFont typeface="Arial" pitchFamily="34" charset="0"/>
              <a:buChar char="•"/>
              <a:defRPr sz="1800" kern="1200">
                <a:solidFill>
                  <a:schemeClr val="tx2"/>
                </a:solidFill>
                <a:latin typeface="+mn-lt"/>
                <a:ea typeface="+mn-ea"/>
                <a:cs typeface="+mn-cs"/>
              </a:defRPr>
            </a:lvl7pPr>
            <a:lvl8pPr marL="2194560" indent="-182880" algn="r" defTabSz="914400" rtl="1"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8pPr>
            <a:lvl9pPr marL="2377440" indent="-182880" algn="r" defTabSz="914400" rtl="1" eaLnBrk="1" latinLnBrk="0" hangingPunct="1">
              <a:spcBef>
                <a:spcPct val="20000"/>
              </a:spcBef>
              <a:buClr>
                <a:schemeClr val="accent4"/>
              </a:buClr>
              <a:buFont typeface="Arial" pitchFamily="34" charset="0"/>
              <a:buChar char="•"/>
              <a:defRPr sz="1800" kern="1200">
                <a:solidFill>
                  <a:schemeClr val="tx2"/>
                </a:solidFill>
                <a:latin typeface="+mn-lt"/>
                <a:ea typeface="+mn-ea"/>
                <a:cs typeface="+mn-cs"/>
              </a:defRPr>
            </a:lvl9pPr>
          </a:lstStyle>
          <a:p>
            <a:pPr marL="114300" indent="0" algn="l" rtl="0" fontAlgn="auto">
              <a:lnSpc>
                <a:spcPct val="100000"/>
              </a:lnSpc>
              <a:spcAft>
                <a:spcPts val="0"/>
              </a:spcAft>
              <a:buSzTx/>
              <a:buNone/>
              <a:defRPr/>
            </a:pPr>
            <a:r>
              <a:rPr lang="en-US" sz="3600" smtClean="0">
                <a:solidFill>
                  <a:schemeClr val="tx1"/>
                </a:solidFill>
              </a:rPr>
              <a:t>Is it possible to give each </a:t>
            </a:r>
            <a:r>
              <a:rPr lang="en-US" sz="3600">
                <a:solidFill>
                  <a:schemeClr val="tx1"/>
                </a:solidFill>
              </a:rPr>
              <a:t>person </a:t>
            </a:r>
            <a:r>
              <a:rPr lang="en-US" sz="3600" smtClean="0">
                <a:solidFill>
                  <a:schemeClr val="tx1"/>
                </a:solidFill>
              </a:rPr>
              <a:t>a value of at least </a:t>
            </a:r>
            <a:r>
              <a:rPr lang="en-US" sz="3600" b="1" smtClean="0">
                <a:solidFill>
                  <a:schemeClr val="tx1"/>
                </a:solidFill>
              </a:rPr>
              <a:t>1/2</a:t>
            </a:r>
            <a:r>
              <a:rPr lang="en-US" sz="3600" smtClean="0">
                <a:solidFill>
                  <a:schemeClr val="tx1"/>
                </a:solidFill>
              </a:rPr>
              <a:t>?</a:t>
            </a:r>
          </a:p>
          <a:p>
            <a:pPr algn="l" rtl="0" fontAlgn="auto">
              <a:lnSpc>
                <a:spcPct val="100000"/>
              </a:lnSpc>
              <a:spcAft>
                <a:spcPts val="0"/>
              </a:spcAft>
              <a:buSzTx/>
              <a:defRPr/>
            </a:pPr>
            <a:r>
              <a:rPr lang="en-US" sz="3600" smtClean="0">
                <a:solidFill>
                  <a:srgbClr val="FF0000"/>
                </a:solidFill>
              </a:rPr>
              <a:t>Not in this case!</a:t>
            </a:r>
          </a:p>
          <a:p>
            <a:pPr algn="l" rtl="0" fontAlgn="auto">
              <a:lnSpc>
                <a:spcPct val="100000"/>
              </a:lnSpc>
              <a:spcAft>
                <a:spcPts val="0"/>
              </a:spcAft>
              <a:buSzTx/>
              <a:defRPr/>
            </a:pPr>
            <a:r>
              <a:rPr lang="en-US" sz="3600" smtClean="0">
                <a:solidFill>
                  <a:schemeClr val="tx1"/>
                </a:solidFill>
              </a:rPr>
              <a:t>Here no more than </a:t>
            </a:r>
            <a:r>
              <a:rPr lang="en-US" sz="3600" b="1" smtClean="0">
                <a:solidFill>
                  <a:schemeClr val="tx1"/>
                </a:solidFill>
              </a:rPr>
              <a:t>1/4</a:t>
            </a:r>
            <a:r>
              <a:rPr lang="en-US" sz="3600" smtClean="0">
                <a:solidFill>
                  <a:schemeClr val="tx1"/>
                </a:solidFill>
              </a:rPr>
              <a:t> is possible.</a:t>
            </a:r>
          </a:p>
        </p:txBody>
      </p:sp>
      <p:sp>
        <p:nvSpPr>
          <p:cNvPr id="8" name="Rectangle 7"/>
          <p:cNvSpPr/>
          <p:nvPr/>
        </p:nvSpPr>
        <p:spPr>
          <a:xfrm>
            <a:off x="398463" y="2378075"/>
            <a:ext cx="2914650" cy="280987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 name="Rectangle 11"/>
          <p:cNvSpPr/>
          <p:nvPr/>
        </p:nvSpPr>
        <p:spPr>
          <a:xfrm>
            <a:off x="712788" y="2762250"/>
            <a:ext cx="3027362" cy="2990850"/>
          </a:xfrm>
          <a:prstGeom prst="rect">
            <a:avLst/>
          </a:prstGeom>
          <a:noFill/>
          <a:ln w="571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 name="Explosion 2 2"/>
          <p:cNvSpPr/>
          <p:nvPr/>
        </p:nvSpPr>
        <p:spPr>
          <a:xfrm>
            <a:off x="1758950" y="3783013"/>
            <a:ext cx="935038" cy="677862"/>
          </a:xfrm>
          <a:prstGeom prst="irregularSeal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Oval 9"/>
          <p:cNvSpPr/>
          <p:nvPr/>
        </p:nvSpPr>
        <p:spPr>
          <a:xfrm>
            <a:off x="3995738" y="198278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 name="Oval 10"/>
          <p:cNvSpPr/>
          <p:nvPr/>
        </p:nvSpPr>
        <p:spPr>
          <a:xfrm>
            <a:off x="3603625" y="207803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 name="Oval 12"/>
          <p:cNvSpPr/>
          <p:nvPr/>
        </p:nvSpPr>
        <p:spPr>
          <a:xfrm>
            <a:off x="257175" y="192563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Oval 13"/>
          <p:cNvSpPr/>
          <p:nvPr/>
        </p:nvSpPr>
        <p:spPr>
          <a:xfrm>
            <a:off x="165100" y="230663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 name="Oval 14"/>
          <p:cNvSpPr/>
          <p:nvPr/>
        </p:nvSpPr>
        <p:spPr>
          <a:xfrm>
            <a:off x="3630613" y="562768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 name="Oval 15"/>
          <p:cNvSpPr/>
          <p:nvPr/>
        </p:nvSpPr>
        <p:spPr>
          <a:xfrm>
            <a:off x="3943350" y="5783263"/>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 name="Oval 16"/>
          <p:cNvSpPr/>
          <p:nvPr/>
        </p:nvSpPr>
        <p:spPr>
          <a:xfrm>
            <a:off x="571500" y="5676900"/>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 name="Oval 17"/>
          <p:cNvSpPr/>
          <p:nvPr/>
        </p:nvSpPr>
        <p:spPr>
          <a:xfrm>
            <a:off x="168275" y="5114925"/>
            <a:ext cx="376238"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cSld>
  <p:clrMapOvr>
    <a:masterClrMapping/>
  </p:clrMapOvr>
  <p:transition spd="slow" advTm="15814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8" grpId="0" animBg="1"/>
      <p:bldP spid="12" grpId="0" animBg="1"/>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1|10.2|14.1|27.5|15.5|9.9"/>
</p:tagLst>
</file>

<file path=ppt/tags/tag10.xml><?xml version="1.0" encoding="utf-8"?>
<p:tagLst xmlns:a="http://schemas.openxmlformats.org/drawingml/2006/main" xmlns:r="http://schemas.openxmlformats.org/officeDocument/2006/relationships" xmlns:p="http://schemas.openxmlformats.org/presentationml/2006/main">
  <p:tag name="TIMING" val="|1.4|8.7|0.7|1.6|0.5"/>
</p:tagLst>
</file>

<file path=ppt/tags/tag11.xml><?xml version="1.0" encoding="utf-8"?>
<p:tagLst xmlns:a="http://schemas.openxmlformats.org/drawingml/2006/main" xmlns:r="http://schemas.openxmlformats.org/officeDocument/2006/relationships" xmlns:p="http://schemas.openxmlformats.org/presentationml/2006/main">
  <p:tag name="TIMING" val="|2.2|51.7"/>
</p:tagLst>
</file>

<file path=ppt/tags/tag12.xml><?xml version="1.0" encoding="utf-8"?>
<p:tagLst xmlns:a="http://schemas.openxmlformats.org/drawingml/2006/main" xmlns:r="http://schemas.openxmlformats.org/officeDocument/2006/relationships" xmlns:p="http://schemas.openxmlformats.org/presentationml/2006/main">
  <p:tag name="TIMING" val="|2.2|51.7"/>
</p:tagLst>
</file>

<file path=ppt/tags/tag13.xml><?xml version="1.0" encoding="utf-8"?>
<p:tagLst xmlns:a="http://schemas.openxmlformats.org/drawingml/2006/main" xmlns:r="http://schemas.openxmlformats.org/officeDocument/2006/relationships" xmlns:p="http://schemas.openxmlformats.org/presentationml/2006/main">
  <p:tag name="TIMING" val="|2.2|51.7"/>
</p:tagLst>
</file>

<file path=ppt/tags/tag14.xml><?xml version="1.0" encoding="utf-8"?>
<p:tagLst xmlns:a="http://schemas.openxmlformats.org/drawingml/2006/main" xmlns:r="http://schemas.openxmlformats.org/officeDocument/2006/relationships" xmlns:p="http://schemas.openxmlformats.org/presentationml/2006/main">
  <p:tag name="TIMING" val="|2.2|51.7"/>
</p:tagLst>
</file>

<file path=ppt/tags/tag15.xml><?xml version="1.0" encoding="utf-8"?>
<p:tagLst xmlns:a="http://schemas.openxmlformats.org/drawingml/2006/main" xmlns:r="http://schemas.openxmlformats.org/officeDocument/2006/relationships" xmlns:p="http://schemas.openxmlformats.org/presentationml/2006/main">
  <p:tag name="TIMING" val="|2.2|51.7"/>
</p:tagLst>
</file>

<file path=ppt/tags/tag16.xml><?xml version="1.0" encoding="utf-8"?>
<p:tagLst xmlns:a="http://schemas.openxmlformats.org/drawingml/2006/main" xmlns:r="http://schemas.openxmlformats.org/officeDocument/2006/relationships" xmlns:p="http://schemas.openxmlformats.org/presentationml/2006/main">
  <p:tag name="TIMING" val="|2.2|51.7"/>
</p:tagLst>
</file>

<file path=ppt/tags/tag17.xml><?xml version="1.0" encoding="utf-8"?>
<p:tagLst xmlns:a="http://schemas.openxmlformats.org/drawingml/2006/main" xmlns:r="http://schemas.openxmlformats.org/officeDocument/2006/relationships" xmlns:p="http://schemas.openxmlformats.org/presentationml/2006/main">
  <p:tag name="TIMING" val="|2.2|51.7"/>
</p:tagLst>
</file>

<file path=ppt/tags/tag18.xml><?xml version="1.0" encoding="utf-8"?>
<p:tagLst xmlns:a="http://schemas.openxmlformats.org/drawingml/2006/main" xmlns:r="http://schemas.openxmlformats.org/officeDocument/2006/relationships" xmlns:p="http://schemas.openxmlformats.org/presentationml/2006/main">
  <p:tag name="TIMING" val="|5|57.2|80.6|7.2|1.8|1.4|5.6|51.9"/>
</p:tagLst>
</file>

<file path=ppt/tags/tag19.xml><?xml version="1.0" encoding="utf-8"?>
<p:tagLst xmlns:a="http://schemas.openxmlformats.org/drawingml/2006/main" xmlns:r="http://schemas.openxmlformats.org/officeDocument/2006/relationships" xmlns:p="http://schemas.openxmlformats.org/presentationml/2006/main">
  <p:tag name="TIMING" val="|2.6|0.9|0.8|0.8"/>
</p:tagLst>
</file>

<file path=ppt/tags/tag2.xml><?xml version="1.0" encoding="utf-8"?>
<p:tagLst xmlns:a="http://schemas.openxmlformats.org/drawingml/2006/main" xmlns:r="http://schemas.openxmlformats.org/officeDocument/2006/relationships" xmlns:p="http://schemas.openxmlformats.org/presentationml/2006/main">
  <p:tag name="TIMING" val="|6.1|10.2|14.1|27.5|15.5|9.9"/>
</p:tagLst>
</file>

<file path=ppt/tags/tag20.xml><?xml version="1.0" encoding="utf-8"?>
<p:tagLst xmlns:a="http://schemas.openxmlformats.org/drawingml/2006/main" xmlns:r="http://schemas.openxmlformats.org/officeDocument/2006/relationships" xmlns:p="http://schemas.openxmlformats.org/presentationml/2006/main">
  <p:tag name="TIMING" val="|2.6|0.9|0.8|0.8"/>
</p:tagLst>
</file>

<file path=ppt/tags/tag21.xml><?xml version="1.0" encoding="utf-8"?>
<p:tagLst xmlns:a="http://schemas.openxmlformats.org/drawingml/2006/main" xmlns:r="http://schemas.openxmlformats.org/officeDocument/2006/relationships" xmlns:p="http://schemas.openxmlformats.org/presentationml/2006/main">
  <p:tag name="TIMING" val="|2.6|0.9|0.8|0.8"/>
</p:tagLst>
</file>

<file path=ppt/tags/tag22.xml><?xml version="1.0" encoding="utf-8"?>
<p:tagLst xmlns:a="http://schemas.openxmlformats.org/drawingml/2006/main" xmlns:r="http://schemas.openxmlformats.org/officeDocument/2006/relationships" xmlns:p="http://schemas.openxmlformats.org/presentationml/2006/main">
  <p:tag name="TIMING" val="|2.6|0.9|0.8|0.8"/>
</p:tagLst>
</file>

<file path=ppt/tags/tag23.xml><?xml version="1.0" encoding="utf-8"?>
<p:tagLst xmlns:a="http://schemas.openxmlformats.org/drawingml/2006/main" xmlns:r="http://schemas.openxmlformats.org/officeDocument/2006/relationships" xmlns:p="http://schemas.openxmlformats.org/presentationml/2006/main">
  <p:tag name="TIMING" val="|2.6|0.9|0.8|0.8"/>
</p:tagLst>
</file>

<file path=ppt/tags/tag24.xml><?xml version="1.0" encoding="utf-8"?>
<p:tagLst xmlns:a="http://schemas.openxmlformats.org/drawingml/2006/main" xmlns:r="http://schemas.openxmlformats.org/officeDocument/2006/relationships" xmlns:p="http://schemas.openxmlformats.org/presentationml/2006/main">
  <p:tag name="TIMING" val="|2.6|0.9|0.8|0.8"/>
</p:tagLst>
</file>

<file path=ppt/tags/tag25.xml><?xml version="1.0" encoding="utf-8"?>
<p:tagLst xmlns:a="http://schemas.openxmlformats.org/drawingml/2006/main" xmlns:r="http://schemas.openxmlformats.org/officeDocument/2006/relationships" xmlns:p="http://schemas.openxmlformats.org/presentationml/2006/main">
  <p:tag name="TIMING" val="|2.6|0.9|0.8|0.8"/>
</p:tagLst>
</file>

<file path=ppt/tags/tag26.xml><?xml version="1.0" encoding="utf-8"?>
<p:tagLst xmlns:a="http://schemas.openxmlformats.org/drawingml/2006/main" xmlns:r="http://schemas.openxmlformats.org/officeDocument/2006/relationships" xmlns:p="http://schemas.openxmlformats.org/presentationml/2006/main">
  <p:tag name="TIMING" val="|2.6|0.9|0.8|0.8"/>
</p:tagLst>
</file>

<file path=ppt/tags/tag27.xml><?xml version="1.0" encoding="utf-8"?>
<p:tagLst xmlns:a="http://schemas.openxmlformats.org/drawingml/2006/main" xmlns:r="http://schemas.openxmlformats.org/officeDocument/2006/relationships" xmlns:p="http://schemas.openxmlformats.org/presentationml/2006/main">
  <p:tag name="TIMING" val="|2.6|0.9|0.8|0.8"/>
</p:tagLst>
</file>

<file path=ppt/tags/tag28.xml><?xml version="1.0" encoding="utf-8"?>
<p:tagLst xmlns:a="http://schemas.openxmlformats.org/drawingml/2006/main" xmlns:r="http://schemas.openxmlformats.org/officeDocument/2006/relationships" xmlns:p="http://schemas.openxmlformats.org/presentationml/2006/main">
  <p:tag name="TIMING" val="|2.6|0.9|0.8|0.8"/>
</p:tagLst>
</file>

<file path=ppt/tags/tag29.xml><?xml version="1.0" encoding="utf-8"?>
<p:tagLst xmlns:a="http://schemas.openxmlformats.org/drawingml/2006/main" xmlns:r="http://schemas.openxmlformats.org/officeDocument/2006/relationships" xmlns:p="http://schemas.openxmlformats.org/presentationml/2006/main">
  <p:tag name="TIMING" val="|2.6|0.9|0.8|0.8"/>
</p:tagLst>
</file>

<file path=ppt/tags/tag3.xml><?xml version="1.0" encoding="utf-8"?>
<p:tagLst xmlns:a="http://schemas.openxmlformats.org/drawingml/2006/main" xmlns:r="http://schemas.openxmlformats.org/officeDocument/2006/relationships" xmlns:p="http://schemas.openxmlformats.org/presentationml/2006/main">
  <p:tag name="TIMING" val="|6.1|10.2|14.1|27.5|15.5|9.9"/>
</p:tagLst>
</file>

<file path=ppt/tags/tag30.xml><?xml version="1.0" encoding="utf-8"?>
<p:tagLst xmlns:a="http://schemas.openxmlformats.org/drawingml/2006/main" xmlns:r="http://schemas.openxmlformats.org/officeDocument/2006/relationships" xmlns:p="http://schemas.openxmlformats.org/presentationml/2006/main">
  <p:tag name="TIMING" val="|2.6|0.9|0.8|0.8"/>
</p:tagLst>
</file>

<file path=ppt/tags/tag31.xml><?xml version="1.0" encoding="utf-8"?>
<p:tagLst xmlns:a="http://schemas.openxmlformats.org/drawingml/2006/main" xmlns:r="http://schemas.openxmlformats.org/officeDocument/2006/relationships" xmlns:p="http://schemas.openxmlformats.org/presentationml/2006/main">
  <p:tag name="TIMING" val="|2.6|0.9|0.8|0.8"/>
</p:tagLst>
</file>

<file path=ppt/tags/tag32.xml><?xml version="1.0" encoding="utf-8"?>
<p:tagLst xmlns:a="http://schemas.openxmlformats.org/drawingml/2006/main" xmlns:r="http://schemas.openxmlformats.org/officeDocument/2006/relationships" xmlns:p="http://schemas.openxmlformats.org/presentationml/2006/main">
  <p:tag name="TIMING" val="|2.6|0.9|0.8|0.8"/>
</p:tagLst>
</file>

<file path=ppt/tags/tag33.xml><?xml version="1.0" encoding="utf-8"?>
<p:tagLst xmlns:a="http://schemas.openxmlformats.org/drawingml/2006/main" xmlns:r="http://schemas.openxmlformats.org/officeDocument/2006/relationships" xmlns:p="http://schemas.openxmlformats.org/presentationml/2006/main">
  <p:tag name="TIMING" val="|3"/>
</p:tagLst>
</file>

<file path=ppt/tags/tag34.xml><?xml version="1.0" encoding="utf-8"?>
<p:tagLst xmlns:a="http://schemas.openxmlformats.org/drawingml/2006/main" xmlns:r="http://schemas.openxmlformats.org/officeDocument/2006/relationships" xmlns:p="http://schemas.openxmlformats.org/presentationml/2006/main">
  <p:tag name="TIMING" val="|3"/>
</p:tagLst>
</file>

<file path=ppt/tags/tag4.xml><?xml version="1.0" encoding="utf-8"?>
<p:tagLst xmlns:a="http://schemas.openxmlformats.org/drawingml/2006/main" xmlns:r="http://schemas.openxmlformats.org/officeDocument/2006/relationships" xmlns:p="http://schemas.openxmlformats.org/presentationml/2006/main">
  <p:tag name="TIMING" val="|24.5|6.3|19.4|21.4|5.2|1.3|15.4"/>
</p:tagLst>
</file>

<file path=ppt/tags/tag5.xml><?xml version="1.0" encoding="utf-8"?>
<p:tagLst xmlns:a="http://schemas.openxmlformats.org/drawingml/2006/main" xmlns:r="http://schemas.openxmlformats.org/officeDocument/2006/relationships" xmlns:p="http://schemas.openxmlformats.org/presentationml/2006/main">
  <p:tag name="TIMING" val="|6.1|10.2|14.1|27.5|15.5|9.9"/>
</p:tagLst>
</file>

<file path=ppt/tags/tag6.xml><?xml version="1.0" encoding="utf-8"?>
<p:tagLst xmlns:a="http://schemas.openxmlformats.org/drawingml/2006/main" xmlns:r="http://schemas.openxmlformats.org/officeDocument/2006/relationships" xmlns:p="http://schemas.openxmlformats.org/presentationml/2006/main">
  <p:tag name="TIMING" val="|9.2|12.8|4.5|5.8|9.8|21.4"/>
</p:tagLst>
</file>

<file path=ppt/tags/tag7.xml><?xml version="1.0" encoding="utf-8"?>
<p:tagLst xmlns:a="http://schemas.openxmlformats.org/drawingml/2006/main" xmlns:r="http://schemas.openxmlformats.org/officeDocument/2006/relationships" xmlns:p="http://schemas.openxmlformats.org/presentationml/2006/main">
  <p:tag name="TIMING" val="|24.5|6.3|19.4|21.4|5.2|1.3|15.4"/>
</p:tagLst>
</file>

<file path=ppt/tags/tag8.xml><?xml version="1.0" encoding="utf-8"?>
<p:tagLst xmlns:a="http://schemas.openxmlformats.org/drawingml/2006/main" xmlns:r="http://schemas.openxmlformats.org/officeDocument/2006/relationships" xmlns:p="http://schemas.openxmlformats.org/presentationml/2006/main">
  <p:tag name="TIMING" val="|14.3|17.6|27.4|8.7|16.3|7.4|48.8|16.4"/>
</p:tagLst>
</file>

<file path=ppt/tags/tag9.xml><?xml version="1.0" encoding="utf-8"?>
<p:tagLst xmlns:a="http://schemas.openxmlformats.org/drawingml/2006/main" xmlns:r="http://schemas.openxmlformats.org/officeDocument/2006/relationships" xmlns:p="http://schemas.openxmlformats.org/presentationml/2006/main">
  <p:tag name="TIMING" val="|1.4|8.7|0.7|1.6|0.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40196</TotalTime>
  <Words>1346</Words>
  <Application>Microsoft Office PowerPoint</Application>
  <PresentationFormat>On-screen Show (4:3)</PresentationFormat>
  <Paragraphs>288</Paragraphs>
  <Slides>42</Slides>
  <Notes>9</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Arial</vt:lpstr>
      <vt:lpstr>Droid Sans</vt:lpstr>
      <vt:lpstr>Tw Cen MT</vt:lpstr>
      <vt:lpstr>Cambria Math</vt:lpstr>
      <vt:lpstr>Levenim MT</vt:lpstr>
      <vt:lpstr>DejaVu Sans</vt:lpstr>
      <vt:lpstr>Century Gothic</vt:lpstr>
      <vt:lpstr>Book Antiqua</vt:lpstr>
      <vt:lpstr>Wingdings</vt:lpstr>
      <vt:lpstr>WenQuanYi Micro Hei</vt:lpstr>
      <vt:lpstr>Times New Roman</vt:lpstr>
      <vt:lpstr>Apothecary</vt:lpstr>
      <vt:lpstr>PowerPoint Presentation</vt:lpstr>
      <vt:lpstr> Fair division Applications</vt:lpstr>
      <vt:lpstr> The Geometric Approach</vt:lpstr>
      <vt:lpstr> The Economic Approach</vt:lpstr>
      <vt:lpstr>Rectangle land, rectangle plots 2 people: Blue and Green</vt:lpstr>
      <vt:lpstr> The Combined Approach</vt:lpstr>
      <vt:lpstr>n people, Rectangle land, rectangle plots</vt:lpstr>
      <vt:lpstr>n people, Rectangle land, rectangle plots</vt:lpstr>
      <vt:lpstr>2 people, square LAND, SQUARE plots</vt:lpstr>
      <vt:lpstr>QUESTIONS</vt:lpstr>
      <vt:lpstr>Geometric prop function</vt:lpstr>
      <vt:lpstr>1 person, Any LAND, Any plots</vt:lpstr>
      <vt:lpstr>2 people, square LAND, SQUARE plots</vt:lpstr>
      <vt:lpstr>2 people, square LAND, SQUARE plots</vt:lpstr>
      <vt:lpstr>2 people, square LAND, SQUARE plots</vt:lpstr>
      <vt:lpstr>2 people, square LAND, SQUARE plots</vt:lpstr>
      <vt:lpstr>2 people, square LAND, SQUARE plots</vt:lpstr>
      <vt:lpstr>2 people, square LAND, SQUARE plots</vt:lpstr>
      <vt:lpstr>Half-Fair-and-square</vt:lpstr>
      <vt:lpstr>2 people, unbounded land, square pieces</vt:lpstr>
      <vt:lpstr>un/bounded cake</vt:lpstr>
      <vt:lpstr>2 people,  ¼ plane</vt:lpstr>
      <vt:lpstr>n people,  ¼ plane</vt:lpstr>
      <vt:lpstr>n people,  SQUARE land, square pieces</vt:lpstr>
      <vt:lpstr>PowerPoint Presentation</vt:lpstr>
      <vt:lpstr>un/bounded cake</vt:lpstr>
      <vt:lpstr>n people,  ¼ plane</vt:lpstr>
      <vt:lpstr>n people, k-stairs</vt:lpstr>
      <vt:lpstr>n people, k-stairs</vt:lpstr>
      <vt:lpstr>n people, k-stairs</vt:lpstr>
      <vt:lpstr>n people, k-stairs</vt:lpstr>
      <vt:lpstr>n people, k-stairs</vt:lpstr>
      <vt:lpstr>n people, k-stairs</vt:lpstr>
      <vt:lpstr>n people, k-stairs</vt:lpstr>
      <vt:lpstr>Shadow lemma</vt:lpstr>
      <vt:lpstr>n people, k-stairs</vt:lpstr>
      <vt:lpstr>CURRENT BOUNDS</vt:lpstr>
      <vt:lpstr>n people, k-levels</vt:lpstr>
      <vt:lpstr>CURRENT BOUNDS</vt:lpstr>
      <vt:lpstr>open questions</vt:lpstr>
      <vt:lpstr>OPEN QUESTION</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lab12</dc:creator>
  <cp:lastModifiedBy>ErelSegalHalevi</cp:lastModifiedBy>
  <cp:revision>750</cp:revision>
  <cp:lastPrinted>1601-01-01T00:00:00Z</cp:lastPrinted>
  <dcterms:created xsi:type="dcterms:W3CDTF">1601-01-01T00:00:00Z</dcterms:created>
  <dcterms:modified xsi:type="dcterms:W3CDTF">2016-09-04T14:15:14Z</dcterms:modified>
</cp:coreProperties>
</file>