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36" r:id="rId1"/>
  </p:sldMasterIdLst>
  <p:notesMasterIdLst>
    <p:notesMasterId r:id="rId21"/>
  </p:notesMasterIdLst>
  <p:sldIdLst>
    <p:sldId id="350" r:id="rId2"/>
    <p:sldId id="427" r:id="rId3"/>
    <p:sldId id="497" r:id="rId4"/>
    <p:sldId id="498" r:id="rId5"/>
    <p:sldId id="499" r:id="rId6"/>
    <p:sldId id="490" r:id="rId7"/>
    <p:sldId id="502" r:id="rId8"/>
    <p:sldId id="503" r:id="rId9"/>
    <p:sldId id="459" r:id="rId10"/>
    <p:sldId id="500" r:id="rId11"/>
    <p:sldId id="504" r:id="rId12"/>
    <p:sldId id="505" r:id="rId13"/>
    <p:sldId id="508" r:id="rId14"/>
    <p:sldId id="480" r:id="rId15"/>
    <p:sldId id="506" r:id="rId16"/>
    <p:sldId id="481" r:id="rId17"/>
    <p:sldId id="507" r:id="rId18"/>
    <p:sldId id="510" r:id="rId19"/>
    <p:sldId id="509" r:id="rId2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B0F0"/>
    <a:srgbClr val="B7ECFF"/>
    <a:srgbClr val="003A1A"/>
    <a:srgbClr val="FFFF99"/>
    <a:srgbClr val="7DDD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1" autoAdjust="0"/>
    <p:restoredTop sz="95867" autoAdjust="0"/>
  </p:normalViewPr>
  <p:slideViewPr>
    <p:cSldViewPr>
      <p:cViewPr>
        <p:scale>
          <a:sx n="100" d="100"/>
          <a:sy n="100" d="100"/>
        </p:scale>
        <p:origin x="378" y="1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8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4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5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6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7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8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29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0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1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2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3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4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5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6" name="AutoShape 1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7" name="AutoShape 2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8" name="AutoShape 2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39" name="AutoShape 2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0" name="AutoShape 2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1" name="AutoShape 2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2" name="AutoShape 2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3" name="AutoShape 2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4" name="AutoShape 2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5" name="AutoShape 2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6" name="AutoShape 2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7" name="AutoShape 3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8" name="AutoShape 3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49" name="AutoShape 3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0" name="AutoShape 3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1" name="AutoShape 3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2" name="AutoShape 3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3" name="AutoShape 3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4" name="AutoShape 3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5" name="Rectangle 3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68875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87" name="Rectangle 39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57913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 smtClean="0"/>
          </a:p>
        </p:txBody>
      </p:sp>
      <p:sp>
        <p:nvSpPr>
          <p:cNvPr id="34857" name="Text Box 40"/>
          <p:cNvSpPr txBox="1">
            <a:spLocks noChangeArrowheads="1"/>
          </p:cNvSpPr>
          <p:nvPr/>
        </p:nvSpPr>
        <p:spPr bwMode="auto">
          <a:xfrm>
            <a:off x="0" y="0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8" name="Text Box 41"/>
          <p:cNvSpPr txBox="1">
            <a:spLocks noChangeArrowheads="1"/>
          </p:cNvSpPr>
          <p:nvPr/>
        </p:nvSpPr>
        <p:spPr bwMode="auto">
          <a:xfrm>
            <a:off x="4398963" y="0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4859" name="Text Box 42"/>
          <p:cNvSpPr txBox="1">
            <a:spLocks noChangeArrowheads="1"/>
          </p:cNvSpPr>
          <p:nvPr/>
        </p:nvSpPr>
        <p:spPr bwMode="auto">
          <a:xfrm>
            <a:off x="0" y="9555163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2091" name="Rectangle 43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131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defRPr>
            </a:lvl1pPr>
          </a:lstStyle>
          <a:p>
            <a:fld id="{FE35BE52-774D-41FD-85A7-452CB6D53426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609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/>
            <a:fld id="{899B0826-88A3-40B1-A9DF-026F01B7CBB9}" type="slidenum">
              <a:rPr lang="he-IL" altLang="he-IL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US" altLang="he-IL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131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1F37071-47F1-4416-B841-5CCEE0D8C5A0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14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ED15B3F-5ECA-446F-9B68-65A2309B1F4C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24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1E94DF0B-3CA4-4F28-BD6E-A4D37F35A081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04423F0-EC14-4D25-8A17-660F70FD06F8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DF4394AE-CBD2-4BB0-ABDE-96FF40EEEF3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0F08278B-69D2-4A97-86FA-9FCF93A16403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07B8680-D7A1-496E-BCDF-44975E7E35E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55E3746-F7B3-4512-BF48-FA72857B9CC4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449DE01-DD59-4964-8480-2C28C445D6C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77875" y="4776788"/>
            <a:ext cx="61722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11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25" y="763588"/>
            <a:ext cx="4949825" cy="3711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35BE52-774D-41FD-85A7-452CB6D53426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545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/>
            <a:fld id="{899B0826-88A3-40B1-A9DF-026F01B7CBB9}" type="slidenum">
              <a:rPr lang="he-IL" altLang="he-IL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US" altLang="he-IL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131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1F37071-47F1-4416-B841-5CCEE0D8C5A0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147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ED15B3F-5ECA-446F-9B68-65A2309B1F4C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24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1E94DF0B-3CA4-4F28-BD6E-A4D37F35A081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904423F0-EC14-4D25-8A17-660F70FD06F8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DF4394AE-CBD2-4BB0-ABDE-96FF40EEEF3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0F08278B-69D2-4A97-86FA-9FCF93A16403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807B8680-D7A1-496E-BCDF-44975E7E35E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4398963" y="9555163"/>
            <a:ext cx="333851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55E3746-F7B3-4512-BF48-FA72857B9CC4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eaLnBrk="1">
              <a:buClrTx/>
              <a:buFontTx/>
              <a:buNone/>
            </a:pPr>
            <a:fld id="{2449DE01-DD59-4964-8480-2C28C445D6C7}" type="slidenum">
              <a:rPr lang="he-IL" altLang="he-IL" sz="1400">
                <a:solidFill>
                  <a:srgbClr val="000000"/>
                </a:solidFill>
                <a:latin typeface="Times New Roman" pitchFamily="18" charset="0"/>
                <a:ea typeface="DejaVu Sans" pitchFamily="32" charset="0"/>
                <a:cs typeface="DejaVu Sans" pitchFamily="32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he-IL" sz="1400">
              <a:solidFill>
                <a:srgbClr val="000000"/>
              </a:solidFill>
              <a:latin typeface="Times New Roman" pitchFamily="18" charset="0"/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585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77875" y="4776788"/>
            <a:ext cx="61722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8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DDC67-BCA9-4560-B2F7-5888F6460EF5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C3619-7868-4673-AE31-4F6DE3CDA52C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4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85203-BAE8-4358-AB88-D355C477257E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FB154-6539-4B09-AC67-AC8BCCB97CBF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9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A44F0-960F-4F2B-B7FC-15AC48FA50C7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B4A1B-1F04-4CA5-8BCB-7E52F7AD480E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7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4F3C9-AD08-4C07-944B-6358BF58BE13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DCBDA-4FE7-4EA4-BAFD-C5A68652D91B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19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9FF7E0-6DDD-4A67-BD26-E23F0D62B288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6D287-FF8E-4991-A5EB-AE67021B7C15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9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12"/>
            <a:ext cx="9144000" cy="720080"/>
          </a:xfrm>
          <a:solidFill>
            <a:schemeClr val="bg2"/>
          </a:solidFill>
          <a:ln>
            <a:noFill/>
          </a:ln>
        </p:spPr>
        <p:txBody>
          <a:bodyPr/>
          <a:lstStyle>
            <a:lvl1pPr rtl="0">
              <a:defRPr b="1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4922B-0637-46C5-B24F-8EF749BE65E0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7D375-2FDF-469A-9E81-982905C11452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6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07032-1E3A-4324-8ECE-1F5D322966C9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147E5-19D0-4C42-B3D9-70AE5D2AEF97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57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B3310-9743-435F-9786-85B052498FC1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4E20BA-C716-4CC2-874E-F99F42121A26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2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B685AF-5A07-46D3-A001-57CCD1524621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8EDB6-D8B1-4C9E-B79B-590987841FBC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31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19F03-72C3-4A90-AF6C-BAAF1BCDA531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06A85-9DF5-4C32-9B60-21BC1D533C99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5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A3BC8-0428-44DB-982B-E3DF80480F87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5763B-F4CE-4A42-8609-0FAA4F229E87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9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397115-3027-4CFB-AAC1-1938F4C99E50}" type="datetimeFigureOut">
              <a:rPr lang="he-IL" smtClean="0"/>
              <a:pPr>
                <a:defRPr/>
              </a:pPr>
              <a:t>י"א/תמוז/תשע"ו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6DD44A-048A-42A9-A339-48CF67F10504}" type="slidenum">
              <a:rPr lang="he-IL" smtClean="0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0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blacklistednews.com/French_Farmers_Spray_Government_Buildings_With_Feces_to_Protest_Regulation_%26_Taxes/39010/0/38/38/Y/M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Freeform 2"/>
          <p:cNvSpPr>
            <a:spLocks noChangeArrowheads="1"/>
          </p:cNvSpPr>
          <p:nvPr/>
        </p:nvSpPr>
        <p:spPr bwMode="auto">
          <a:xfrm>
            <a:off x="152400" y="152400"/>
            <a:ext cx="7938" cy="7938"/>
          </a:xfrm>
          <a:custGeom>
            <a:avLst/>
            <a:gdLst>
              <a:gd name="T0" fmla="*/ 0 w 7938"/>
              <a:gd name="T1" fmla="*/ 0 h 7938"/>
              <a:gd name="T2" fmla="*/ 21 w 7938"/>
              <a:gd name="T3" fmla="*/ 0 h 7938"/>
              <a:gd name="T4" fmla="*/ 21 w 7938"/>
              <a:gd name="T5" fmla="*/ 21 h 7938"/>
              <a:gd name="T6" fmla="*/ 0 w 7938"/>
              <a:gd name="T7" fmla="*/ 21 h 7938"/>
              <a:gd name="T8" fmla="*/ 0 w 7938"/>
              <a:gd name="T9" fmla="*/ 0 h 7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38"/>
              <a:gd name="T16" fmla="*/ 0 h 7938"/>
              <a:gd name="T17" fmla="*/ 7938 w 7938"/>
              <a:gd name="T18" fmla="*/ 7938 h 79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38" h="7938">
                <a:moveTo>
                  <a:pt x="0" y="0"/>
                </a:moveTo>
                <a:lnTo>
                  <a:pt x="21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-48295" y="471669"/>
            <a:ext cx="9126537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6000" b="1" dirty="0" smtClean="0">
                <a:solidFill>
                  <a:srgbClr val="75FF52"/>
                </a:solidFill>
                <a:ea typeface="WenQuanYi Micro Hei" charset="0"/>
              </a:rPr>
              <a:t>Resource-Monotonicity</a:t>
            </a:r>
            <a:r>
              <a:rPr lang="en-US" altLang="he-IL" sz="6000" b="1" dirty="0">
                <a:solidFill>
                  <a:srgbClr val="75FF52"/>
                </a:solidFill>
                <a:ea typeface="WenQuanYi Micro Hei" charset="0"/>
              </a:rPr>
              <a:t> </a:t>
            </a:r>
            <a:r>
              <a:rPr lang="en-US" altLang="he-IL" sz="6000" b="1" dirty="0" smtClean="0">
                <a:solidFill>
                  <a:srgbClr val="75FF52"/>
                </a:solidFill>
                <a:ea typeface="WenQuanYi Micro Hei" charset="0"/>
              </a:rPr>
              <a:t>&amp;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6000" b="1" dirty="0" smtClean="0">
                <a:solidFill>
                  <a:srgbClr val="75FF52"/>
                </a:solidFill>
                <a:ea typeface="WenQuanYi Micro Hei" charset="0"/>
              </a:rPr>
              <a:t>Population-Monotonicity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6000" b="1" dirty="0" smtClean="0">
                <a:solidFill>
                  <a:srgbClr val="75FF52"/>
                </a:solidFill>
                <a:ea typeface="WenQuanYi Micro Hei" charset="0"/>
              </a:rPr>
              <a:t>In Cake-Cutting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4059" y="3302475"/>
            <a:ext cx="8804150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he-IL" sz="3600" b="1" dirty="0" err="1" smtClean="0">
                <a:solidFill>
                  <a:srgbClr val="FFFFFF"/>
                </a:solidFill>
                <a:ea typeface="WenQuanYi Micro Hei" charset="0"/>
              </a:rPr>
              <a:t>Erel</a:t>
            </a: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> Segal-</a:t>
            </a:r>
            <a:r>
              <a:rPr lang="en-US" altLang="he-IL" sz="3600" b="1" dirty="0" err="1" smtClean="0">
                <a:solidFill>
                  <a:srgbClr val="FFFFFF"/>
                </a:solidFill>
                <a:ea typeface="WenQuanYi Micro Hei" charset="0"/>
              </a:rPr>
              <a:t>haLevi</a:t>
            </a: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/>
            </a:r>
            <a:b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</a:b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> Bar-</a:t>
            </a:r>
            <a:r>
              <a:rPr lang="en-US" altLang="he-IL" sz="3600" b="1" dirty="0" err="1" smtClean="0">
                <a:solidFill>
                  <a:srgbClr val="FFFFFF"/>
                </a:solidFill>
                <a:ea typeface="WenQuanYi Micro Hei" charset="0"/>
              </a:rPr>
              <a:t>Ilan</a:t>
            </a: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> </a:t>
            </a:r>
            <a:r>
              <a:rPr lang="en-US" altLang="he-IL" sz="3600" b="1" dirty="0" err="1" smtClean="0">
                <a:solidFill>
                  <a:srgbClr val="FFFFFF"/>
                </a:solidFill>
                <a:ea typeface="WenQuanYi Micro Hei" charset="0"/>
              </a:rPr>
              <a:t>Univesity</a:t>
            </a: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>, Israel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he-IL" sz="3600" i="1" dirty="0" smtClean="0">
              <a:solidFill>
                <a:srgbClr val="FFFFFF"/>
              </a:solidFill>
              <a:ea typeface="WenQuanYi Micro Hei" charset="0"/>
            </a:endParaRP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he-IL" sz="3600" i="1" dirty="0" smtClean="0">
                <a:solidFill>
                  <a:srgbClr val="FFFFFF"/>
                </a:solidFill>
                <a:ea typeface="WenQuanYi Micro Hei" charset="0"/>
              </a:rPr>
              <a:t>Joint </a:t>
            </a:r>
            <a:r>
              <a:rPr lang="en-US" altLang="he-IL" sz="3600" i="1" dirty="0" smtClean="0">
                <a:solidFill>
                  <a:srgbClr val="FFFFFF"/>
                </a:solidFill>
                <a:ea typeface="WenQuanYi Micro Hei" charset="0"/>
              </a:rPr>
              <a:t>work with: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3600" b="1" dirty="0" err="1">
                <a:solidFill>
                  <a:schemeClr val="bg1"/>
                </a:solidFill>
              </a:rPr>
              <a:t>Balázs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Sziklai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Hungarian </a:t>
            </a:r>
            <a:r>
              <a:rPr lang="en-US" sz="3600" b="1" dirty="0">
                <a:solidFill>
                  <a:schemeClr val="bg1"/>
                </a:solidFill>
              </a:rPr>
              <a:t>Academy of </a:t>
            </a:r>
            <a:r>
              <a:rPr lang="en-US" sz="3600" b="1" dirty="0" smtClean="0">
                <a:solidFill>
                  <a:schemeClr val="bg1"/>
                </a:solidFill>
              </a:rPr>
              <a:t>Sciences, Hungary</a:t>
            </a:r>
            <a:endParaRPr lang="he-IL" sz="3600" b="1" dirty="0">
              <a:solidFill>
                <a:schemeClr val="bg1"/>
              </a:solidFill>
            </a:endParaRP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he-IL" sz="3600" b="1" dirty="0" smtClean="0">
              <a:solidFill>
                <a:srgbClr val="FFFFFF"/>
              </a:solidFill>
              <a:ea typeface="WenQuanYi Micro Hei" charset="0"/>
            </a:endParaRP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5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610350" y="0"/>
            <a:ext cx="2533650" cy="4603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he-IL" sz="24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(Ezekiel 47:14)</a:t>
            </a:r>
          </a:p>
        </p:txBody>
      </p:sp>
    </p:spTree>
  </p:cSld>
  <p:clrMapOvr>
    <a:masterClrMapping/>
  </p:clrMapOvr>
  <p:transition spd="med" advTm="204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566" y="-5457"/>
            <a:ext cx="9252520" cy="72008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Is </a:t>
            </a:r>
            <a:r>
              <a:rPr lang="en-US" dirty="0"/>
              <a:t>Proportionality + Monotonicity</a:t>
            </a:r>
            <a:r>
              <a:rPr lang="en-US" b="0" dirty="0"/>
              <a:t> possible?</a:t>
            </a:r>
            <a:endParaRPr lang="he-IL" b="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1560" y="2132856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83359" y="805234"/>
            <a:ext cx="1310142" cy="607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smtClean="0">
                <a:solidFill>
                  <a:schemeClr val="accent6">
                    <a:lumMod val="50000"/>
                  </a:schemeClr>
                </a:solidFill>
              </a:rPr>
              <a:t>Cake</a:t>
            </a:r>
            <a:endParaRPr lang="he-IL" sz="36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13993" y="187630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2195736" y="187629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02432" y="2564904"/>
            <a:ext cx="7794266" cy="23820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Cut-and-choose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Blue cuts, Green chooses.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Value of Green in Cake:         </a:t>
            </a:r>
            <a:r>
              <a:rPr lang="en-US" sz="3200" dirty="0" smtClean="0">
                <a:solidFill>
                  <a:schemeClr val="tx1"/>
                </a:solidFill>
              </a:rPr>
              <a:t>3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Value </a:t>
            </a:r>
            <a:r>
              <a:rPr lang="en-US" sz="3200" dirty="0">
                <a:solidFill>
                  <a:schemeClr val="tx1"/>
                </a:solidFill>
              </a:rPr>
              <a:t>of Green in </a:t>
            </a:r>
            <a:r>
              <a:rPr lang="en-US" sz="3200" dirty="0" smtClean="0">
                <a:solidFill>
                  <a:schemeClr val="tx1"/>
                </a:solidFill>
              </a:rPr>
              <a:t>Cake+Ext:  </a:t>
            </a:r>
            <a:r>
              <a:rPr lang="en-US" sz="3200" dirty="0" smtClean="0">
                <a:solidFill>
                  <a:schemeClr val="tx1"/>
                </a:solidFill>
              </a:rPr>
              <a:t>2.5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not monotonic.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60032" y="170260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2871509" y="1933497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4742801" y="1933497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5" name="Straight Connector 4"/>
          <p:cNvCxnSpPr/>
          <p:nvPr/>
        </p:nvCxnSpPr>
        <p:spPr>
          <a:xfrm>
            <a:off x="2267744" y="1052736"/>
            <a:ext cx="0" cy="1296144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32040" y="1036999"/>
            <a:ext cx="0" cy="1311881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46998" y="1901096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5379417" y="1916833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3" name="Group 2"/>
          <p:cNvGrpSpPr/>
          <p:nvPr/>
        </p:nvGrpSpPr>
        <p:grpSpPr>
          <a:xfrm>
            <a:off x="6012160" y="809090"/>
            <a:ext cx="2376264" cy="1323766"/>
            <a:chOff x="6012160" y="809090"/>
            <a:chExt cx="2376264" cy="132376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12160" y="2132856"/>
              <a:ext cx="2376264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470443" y="809090"/>
              <a:ext cx="1611763" cy="6075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6">
                      <a:lumMod val="50000"/>
                    </a:schemeClr>
                  </a:solidFill>
                </a:rPr>
                <a:t>Ext</a:t>
              </a:r>
              <a:endParaRPr lang="he-IL" sz="3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271051" y="1863716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8045086" y="1861926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7148091" y="1877143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0839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39552" y="1124744"/>
            <a:ext cx="8280920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 smtClean="0"/>
              <a:t>The </a:t>
            </a:r>
            <a:r>
              <a:rPr lang="en-US" sz="4400" b="1" i="1" dirty="0" smtClean="0"/>
              <a:t>Exact</a:t>
            </a:r>
            <a:r>
              <a:rPr lang="en-US" sz="4400" i="1" dirty="0" smtClean="0"/>
              <a:t> rule </a:t>
            </a:r>
            <a:r>
              <a:rPr lang="en-US" sz="4400" dirty="0" smtClean="0"/>
              <a:t>is:</a:t>
            </a:r>
          </a:p>
          <a:p>
            <a:pPr marL="0" indent="0">
              <a:buNone/>
            </a:pPr>
            <a:endParaRPr lang="he-IL" sz="4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2" y="2276872"/>
            <a:ext cx="7827979" cy="624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544" y="3354771"/>
            <a:ext cx="7659648" cy="1466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Proportional</a:t>
            </a: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Resource-monotonic</a:t>
            </a: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Not </a:t>
            </a: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Pareto-efficient.</a:t>
            </a:r>
            <a:endParaRPr lang="he-IL" sz="3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he-IL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2566" y="-5457"/>
            <a:ext cx="925252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lIns="91440" tIns="45720" rIns="91440" bIns="45720" rtlCol="1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</a:pPr>
            <a:r>
              <a:rPr lang="en-US" b="0" smtClean="0"/>
              <a:t>Is </a:t>
            </a:r>
            <a:r>
              <a:rPr lang="en-US" smtClean="0"/>
              <a:t>Proportionality + Monotonicity</a:t>
            </a:r>
            <a:r>
              <a:rPr lang="en-US" b="0" smtClean="0"/>
              <a:t> possible?</a:t>
            </a:r>
            <a:endParaRPr lang="he-IL" b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46977" y="6453336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49410" y="619678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4231153" y="619677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5828918" y="6194234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4906926" y="6253977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6823441" y="6253977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03161" y="5373216"/>
            <a:ext cx="0" cy="1296144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282415" y="6221576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7414834" y="6237313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2" name="Straight Connector 21"/>
          <p:cNvCxnSpPr/>
          <p:nvPr/>
        </p:nvCxnSpPr>
        <p:spPr>
          <a:xfrm>
            <a:off x="7308304" y="5373216"/>
            <a:ext cx="0" cy="12961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9867" y="5462361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24" name="Rectangle 23"/>
          <p:cNvSpPr/>
          <p:nvPr/>
        </p:nvSpPr>
        <p:spPr>
          <a:xfrm>
            <a:off x="3322443" y="5502807"/>
            <a:ext cx="492443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</a:t>
            </a:r>
            <a:endParaRPr lang="he-IL" sz="36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072" y="5522970"/>
            <a:ext cx="502457" cy="5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Is </a:t>
            </a:r>
            <a:r>
              <a:rPr lang="en-US" dirty="0" smtClean="0"/>
              <a:t>Efficiency </a:t>
            </a:r>
            <a:r>
              <a:rPr lang="en-US" b="0" dirty="0" smtClean="0"/>
              <a:t>+ </a:t>
            </a:r>
            <a:r>
              <a:rPr lang="en-US" dirty="0" smtClean="0"/>
              <a:t>Monotonicity</a:t>
            </a:r>
            <a:r>
              <a:rPr lang="en-US" b="0" dirty="0" smtClean="0"/>
              <a:t> </a:t>
            </a:r>
            <a:r>
              <a:rPr lang="en-US" b="0" dirty="0"/>
              <a:t>possible?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53091" y="841387"/>
            <a:ext cx="8419028" cy="11898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For an increasing function </a:t>
            </a:r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dirty="0" smtClean="0"/>
              <a:t>, </a:t>
            </a:r>
          </a:p>
          <a:p>
            <a:pPr marL="0" indent="0">
              <a:buNone/>
            </a:pPr>
            <a:r>
              <a:rPr lang="en-US" sz="4400" b="1" i="1" dirty="0" smtClean="0"/>
              <a:t>Absolute-</a:t>
            </a:r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b="1" i="1" dirty="0" smtClean="0"/>
              <a:t>-maximizer </a:t>
            </a:r>
            <a:r>
              <a:rPr lang="en-US" sz="4400" dirty="0" smtClean="0"/>
              <a:t>finds:</a:t>
            </a:r>
            <a:endParaRPr lang="he-IL" sz="4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60" y="796434"/>
            <a:ext cx="3129731" cy="1358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5" y="2193357"/>
            <a:ext cx="8862438" cy="1809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Pareto-efficient</a:t>
            </a: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Resource-monotonic when </a:t>
            </a:r>
            <a:r>
              <a:rPr lang="en-US" sz="32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 is concave</a:t>
            </a:r>
            <a:b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B050"/>
                </a:solidFill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w’(x)</a:t>
            </a:r>
            <a:r>
              <a:rPr lang="en-US" sz="2400" dirty="0">
                <a:solidFill>
                  <a:srgbClr val="00B050"/>
                </a:solidFill>
                <a:cs typeface="Arial" panose="020B0604020202020204" pitchFamily="34" charset="0"/>
              </a:rPr>
              <a:t> is decreasing; does not like people becoming poorer</a:t>
            </a:r>
            <a:r>
              <a:rPr lang="en-US" sz="2400" dirty="0" smtClean="0">
                <a:solidFill>
                  <a:srgbClr val="00B050"/>
                </a:solidFill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Usually </a:t>
            </a: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not </a:t>
            </a: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proportional.</a:t>
            </a:r>
            <a:endParaRPr lang="he-IL" sz="3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655" y="6544217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0088" y="6287661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3156601" y="630079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533977" y="587727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040490" y="6094675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533977" y="606222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3040490" y="587727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5807130" y="630079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5691019" y="6094675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5691019" y="587727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4481865" y="630079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4481865" y="609467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4355976" y="587727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Rectangle 26"/>
          <p:cNvSpPr/>
          <p:nvPr/>
        </p:nvSpPr>
        <p:spPr>
          <a:xfrm>
            <a:off x="450226" y="5299660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28" name="Rectangle 27"/>
          <p:cNvSpPr/>
          <p:nvPr/>
        </p:nvSpPr>
        <p:spPr>
          <a:xfrm>
            <a:off x="2956739" y="5260650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29" name="Rectangle 28"/>
          <p:cNvSpPr/>
          <p:nvPr/>
        </p:nvSpPr>
        <p:spPr>
          <a:xfrm>
            <a:off x="5570365" y="5299659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30" name="Rectangle 29"/>
          <p:cNvSpPr/>
          <p:nvPr/>
        </p:nvSpPr>
        <p:spPr>
          <a:xfrm>
            <a:off x="4297873" y="5280610"/>
            <a:ext cx="492443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</a:t>
            </a:r>
            <a:endParaRPr lang="he-IL" sz="36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3577" y="4280359"/>
            <a:ext cx="5417274" cy="4930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Example for:        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w(x)=x </a:t>
            </a:r>
            <a:endParaRPr lang="he-IL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07221" y="5128775"/>
            <a:ext cx="2376264" cy="1401297"/>
            <a:chOff x="6107221" y="5128775"/>
            <a:chExt cx="2376264" cy="1401297"/>
          </a:xfrm>
        </p:grpSpPr>
        <p:grpSp>
          <p:nvGrpSpPr>
            <p:cNvPr id="4" name="Group 3"/>
            <p:cNvGrpSpPr/>
            <p:nvPr/>
          </p:nvGrpSpPr>
          <p:grpSpPr>
            <a:xfrm>
              <a:off x="6107221" y="5128775"/>
              <a:ext cx="2376264" cy="1401297"/>
              <a:chOff x="6107221" y="5128775"/>
              <a:chExt cx="2376264" cy="1401297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107221" y="6530072"/>
                <a:ext cx="2376264" cy="0"/>
              </a:xfrm>
              <a:prstGeom prst="line">
                <a:avLst/>
              </a:prstGeom>
              <a:ln w="7620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6988379" y="6287661"/>
                <a:ext cx="144016" cy="14401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812360" y="6300798"/>
                <a:ext cx="144016" cy="14401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872268" y="6074173"/>
                <a:ext cx="376238" cy="1444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872268" y="5864568"/>
                <a:ext cx="376238" cy="1444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10028" y="6094675"/>
                <a:ext cx="144016" cy="14401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77279" y="5864568"/>
                <a:ext cx="376238" cy="1444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635814" y="5128775"/>
                <a:ext cx="492443" cy="607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1"/>
                    </a:solidFill>
                  </a:rPr>
                  <a:t>B</a:t>
                </a:r>
                <a:endParaRPr lang="he-IL" sz="36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783357" y="5163920"/>
              <a:ext cx="543739" cy="607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G</a:t>
              </a:r>
              <a:endParaRPr lang="he-I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090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Is </a:t>
            </a:r>
            <a:r>
              <a:rPr lang="en-US" dirty="0" smtClean="0"/>
              <a:t>Efficiency </a:t>
            </a:r>
            <a:r>
              <a:rPr lang="en-US" b="0" dirty="0" smtClean="0"/>
              <a:t>+ </a:t>
            </a:r>
            <a:r>
              <a:rPr lang="en-US" dirty="0" smtClean="0"/>
              <a:t>Monotonicity</a:t>
            </a:r>
            <a:r>
              <a:rPr lang="en-US" b="0" dirty="0" smtClean="0"/>
              <a:t> </a:t>
            </a:r>
            <a:r>
              <a:rPr lang="en-US" b="0" dirty="0"/>
              <a:t>possible?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53091" y="841387"/>
            <a:ext cx="8419028" cy="11898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For an increasing function </a:t>
            </a:r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dirty="0" smtClean="0"/>
              <a:t>, </a:t>
            </a:r>
          </a:p>
          <a:p>
            <a:pPr marL="0" indent="0">
              <a:buNone/>
            </a:pPr>
            <a:r>
              <a:rPr lang="en-US" sz="4400" b="1" i="1" dirty="0" smtClean="0"/>
              <a:t>Absolute-</a:t>
            </a:r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b="1" i="1" dirty="0" smtClean="0"/>
              <a:t>-maximizer </a:t>
            </a:r>
            <a:r>
              <a:rPr lang="en-US" sz="4400" dirty="0" smtClean="0"/>
              <a:t>finds:</a:t>
            </a:r>
            <a:endParaRPr lang="he-IL" sz="4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60" y="796434"/>
            <a:ext cx="3129731" cy="1358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5" y="2193357"/>
            <a:ext cx="8862438" cy="1809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Pareto-efficient</a:t>
            </a: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Resource-monotonic when </a:t>
            </a:r>
            <a:r>
              <a:rPr lang="en-US" sz="32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 is concave</a:t>
            </a:r>
            <a:b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cs typeface="Arial" panose="020B0604020202020204" pitchFamily="34" charset="0"/>
              </a:rPr>
              <a:t>  (</a:t>
            </a:r>
            <a:r>
              <a:rPr 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w’(x)</a:t>
            </a:r>
            <a:r>
              <a:rPr lang="en-US" sz="2400" dirty="0" smtClean="0">
                <a:solidFill>
                  <a:srgbClr val="00B050"/>
                </a:solidFill>
                <a:cs typeface="Arial" panose="020B0604020202020204" pitchFamily="34" charset="0"/>
              </a:rPr>
              <a:t> is decreasing; does not like people becoming poorer)</a:t>
            </a:r>
            <a:endParaRPr lang="en-US" sz="24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Usually not </a:t>
            </a: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proportional.</a:t>
            </a:r>
            <a:endParaRPr lang="he-IL" sz="3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47655" y="6544217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07791" y="6287661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1691680" y="587727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1691680" y="606222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11" name="Group 10"/>
          <p:cNvGrpSpPr/>
          <p:nvPr/>
        </p:nvGrpSpPr>
        <p:grpSpPr>
          <a:xfrm>
            <a:off x="6107221" y="5128775"/>
            <a:ext cx="2376264" cy="1401297"/>
            <a:chOff x="6107221" y="5128775"/>
            <a:chExt cx="2376264" cy="140129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107221" y="6530072"/>
              <a:ext cx="2376264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812360" y="6300798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Oval 35"/>
            <p:cNvSpPr/>
            <p:nvPr/>
          </p:nvSpPr>
          <p:spPr>
            <a:xfrm>
              <a:off x="6867107" y="6270750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7" name="Oval 36"/>
            <p:cNvSpPr/>
            <p:nvPr/>
          </p:nvSpPr>
          <p:spPr>
            <a:xfrm>
              <a:off x="7667390" y="5856706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9" name="Oval 38"/>
            <p:cNvSpPr/>
            <p:nvPr/>
          </p:nvSpPr>
          <p:spPr>
            <a:xfrm>
              <a:off x="7667390" y="6078752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35814" y="5128775"/>
              <a:ext cx="492443" cy="607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chemeClr val="accent1"/>
                  </a:solidFill>
                </a:rPr>
                <a:t>B</a:t>
              </a:r>
              <a:endParaRPr lang="he-IL" sz="36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83356" y="5128775"/>
              <a:ext cx="543739" cy="607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</a:rPr>
                <a:t>G</a:t>
              </a:r>
              <a:endParaRPr lang="he-IL" sz="3600" dirty="0"/>
            </a:p>
          </p:txBody>
        </p:sp>
      </p:grpSp>
      <p:sp>
        <p:nvSpPr>
          <p:cNvPr id="43" name="Oval 42"/>
          <p:cNvSpPr/>
          <p:nvPr/>
        </p:nvSpPr>
        <p:spPr>
          <a:xfrm>
            <a:off x="1691680" y="566817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5" name="Oval 44"/>
          <p:cNvSpPr/>
          <p:nvPr/>
        </p:nvSpPr>
        <p:spPr>
          <a:xfrm>
            <a:off x="3092560" y="6304953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222171" y="6319446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2940003" y="5075135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50" name="Rectangle 49"/>
          <p:cNvSpPr/>
          <p:nvPr/>
        </p:nvSpPr>
        <p:spPr>
          <a:xfrm>
            <a:off x="4090735" y="5075134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52" name="Rectangle 51"/>
          <p:cNvSpPr/>
          <p:nvPr/>
        </p:nvSpPr>
        <p:spPr>
          <a:xfrm>
            <a:off x="1633577" y="5040389"/>
            <a:ext cx="492443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</a:t>
            </a:r>
            <a:endParaRPr lang="he-IL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169318" y="4071203"/>
                <a:ext cx="6498072" cy="49308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Example for: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18" y="4071203"/>
                <a:ext cx="6498072" cy="493084"/>
              </a:xfrm>
              <a:prstGeom prst="rect">
                <a:avLst/>
              </a:prstGeom>
              <a:blipFill>
                <a:blip r:embed="rId4"/>
                <a:stretch>
                  <a:fillRect l="-1970" t="-1975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2" grpId="0" animBg="1"/>
      <p:bldP spid="15" grpId="0" animBg="1"/>
      <p:bldP spid="43" grpId="0" animBg="1"/>
      <p:bldP spid="45" grpId="0" animBg="1"/>
      <p:bldP spid="48" grpId="0" animBg="1"/>
      <p:bldP spid="49" grpId="0"/>
      <p:bldP spid="50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Is </a:t>
            </a:r>
            <a:r>
              <a:rPr lang="en-US" dirty="0"/>
              <a:t>Efficiency </a:t>
            </a:r>
            <a:r>
              <a:rPr lang="en-US" b="0" dirty="0"/>
              <a:t>+ </a:t>
            </a:r>
            <a:r>
              <a:rPr lang="en-US" dirty="0" smtClean="0"/>
              <a:t>Proportionality</a:t>
            </a:r>
            <a:r>
              <a:rPr lang="en-US" b="0" dirty="0" smtClean="0"/>
              <a:t> </a:t>
            </a:r>
            <a:r>
              <a:rPr lang="en-US" b="0" dirty="0"/>
              <a:t>possible?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63" y="836032"/>
            <a:ext cx="3206547" cy="123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67" y="2111818"/>
            <a:ext cx="8381866" cy="18669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Pareto-efficient</a:t>
            </a: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Proportional when 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  <a:t> is “hyper-concave”</a:t>
            </a:r>
            <a:br>
              <a:rPr lang="en-US" sz="3200" dirty="0" smtClean="0">
                <a:solidFill>
                  <a:srgbClr val="00B050"/>
                </a:solidFill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     (</a:t>
            </a:r>
            <a:r>
              <a:rPr 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w’(x)</a:t>
            </a:r>
            <a:r>
              <a:rPr lang="en-US" sz="2800" dirty="0" smtClean="0">
                <a:solidFill>
                  <a:srgbClr val="00B050"/>
                </a:solidFill>
                <a:cs typeface="Arial" panose="020B0604020202020204" pitchFamily="34" charset="0"/>
              </a:rPr>
              <a:t> is decreasing) </a:t>
            </a:r>
            <a:endParaRPr lang="en-US" sz="28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marL="457200" indent="-457200" algn="l" rtl="0">
              <a:buSzPct val="150000"/>
              <a:buFont typeface="Wingdings 2" pitchFamily="18" charset="2"/>
              <a:buChar char=""/>
            </a:pP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Usually not </a:t>
            </a: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resource-monotonic</a:t>
            </a:r>
            <a:r>
              <a:rPr lang="en-U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endParaRPr lang="he-IL" sz="3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153091" y="841387"/>
            <a:ext cx="8419028" cy="11898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For an increasing function </a:t>
            </a:r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dirty="0" smtClean="0"/>
              <a:t>, </a:t>
            </a:r>
          </a:p>
          <a:p>
            <a:pPr marL="0" indent="0">
              <a:buNone/>
            </a:pPr>
            <a:r>
              <a:rPr lang="en-US" sz="4400" b="1" i="1" dirty="0" smtClean="0"/>
              <a:t>Relative-</a:t>
            </a:r>
            <a:r>
              <a:rPr 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400" b="1" i="1" dirty="0" smtClean="0"/>
              <a:t>-maximizer </a:t>
            </a:r>
            <a:r>
              <a:rPr lang="en-US" sz="4400" dirty="0" smtClean="0"/>
              <a:t>finds:</a:t>
            </a:r>
            <a:endParaRPr lang="he-IL" sz="4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647655" y="6544217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807791" y="6287661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/>
          <p:nvPr/>
        </p:nvSpPr>
        <p:spPr>
          <a:xfrm>
            <a:off x="1691680" y="587727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1691680" y="606222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169318" y="4071203"/>
                <a:ext cx="6498072" cy="49308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Example for: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18" y="4071203"/>
                <a:ext cx="6498072" cy="493084"/>
              </a:xfrm>
              <a:prstGeom prst="rect">
                <a:avLst/>
              </a:prstGeom>
              <a:blipFill>
                <a:blip r:embed="rId4"/>
                <a:stretch>
                  <a:fillRect l="-1970" t="-19753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6107221" y="5778943"/>
            <a:ext cx="2376264" cy="751129"/>
            <a:chOff x="6107221" y="5778943"/>
            <a:chExt cx="2376264" cy="751129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107221" y="6530072"/>
              <a:ext cx="2376264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867107" y="6270750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6" name="Oval 55"/>
            <p:cNvSpPr/>
            <p:nvPr/>
          </p:nvSpPr>
          <p:spPr>
            <a:xfrm>
              <a:off x="6867106" y="5778943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7" name="Oval 56"/>
            <p:cNvSpPr/>
            <p:nvPr/>
          </p:nvSpPr>
          <p:spPr>
            <a:xfrm>
              <a:off x="6867107" y="6021734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sp>
        <p:nvSpPr>
          <p:cNvPr id="60" name="Oval 59"/>
          <p:cNvSpPr/>
          <p:nvPr/>
        </p:nvSpPr>
        <p:spPr>
          <a:xfrm>
            <a:off x="1691680" y="5668172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092560" y="6304953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222171" y="6319446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3" name="Rectangle 62"/>
          <p:cNvSpPr/>
          <p:nvPr/>
        </p:nvSpPr>
        <p:spPr>
          <a:xfrm>
            <a:off x="2940003" y="5075135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64" name="Rectangle 63"/>
          <p:cNvSpPr/>
          <p:nvPr/>
        </p:nvSpPr>
        <p:spPr>
          <a:xfrm>
            <a:off x="4090735" y="5075134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65" name="Rectangle 64"/>
          <p:cNvSpPr/>
          <p:nvPr/>
        </p:nvSpPr>
        <p:spPr>
          <a:xfrm>
            <a:off x="1125488" y="4656751"/>
            <a:ext cx="1390124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B: 5/8</a:t>
            </a:r>
            <a:endParaRPr lang="he-IL" sz="3600" dirty="0">
              <a:solidFill>
                <a:schemeClr val="accent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35282" y="5112627"/>
            <a:ext cx="1441420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G: 3/8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7893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Is </a:t>
            </a:r>
            <a:r>
              <a:rPr lang="en-US" dirty="0" smtClean="0"/>
              <a:t>Eff. </a:t>
            </a:r>
            <a:r>
              <a:rPr lang="en-US" b="0" dirty="0"/>
              <a:t>+ </a:t>
            </a:r>
            <a:r>
              <a:rPr lang="en-US" dirty="0" smtClean="0"/>
              <a:t>Prop.</a:t>
            </a:r>
            <a:r>
              <a:rPr lang="en-US" b="0" dirty="0" smtClean="0"/>
              <a:t> + </a:t>
            </a:r>
            <a:r>
              <a:rPr lang="en-US" dirty="0" smtClean="0"/>
              <a:t>Monotonicity</a:t>
            </a:r>
            <a:r>
              <a:rPr lang="en-US" b="0" dirty="0" smtClean="0"/>
              <a:t> possible</a:t>
            </a:r>
            <a:r>
              <a:rPr lang="en-US" b="0" dirty="0"/>
              <a:t>?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-512851" y="858664"/>
            <a:ext cx="10011074" cy="39850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Absolute-</a:t>
            </a:r>
            <a:r>
              <a:rPr 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b="1" dirty="0" smtClean="0">
                <a:solidFill>
                  <a:schemeClr val="tx1"/>
                </a:solidFill>
              </a:rPr>
              <a:t>-maximizer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 increasing </a:t>
            </a:r>
            <a:r>
              <a:rPr lang="en-US" sz="2400" dirty="0">
                <a:solidFill>
                  <a:schemeClr val="tx1"/>
                </a:solidFill>
              </a:rPr>
              <a:t>&amp;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’(x)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decreasing</a:t>
            </a:r>
            <a:r>
              <a:rPr lang="en-US" sz="2400" dirty="0" smtClean="0">
                <a:solidFill>
                  <a:schemeClr val="tx1"/>
                </a:solidFill>
              </a:rPr>
              <a:t>):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3200" b="1" dirty="0" smtClean="0">
                <a:solidFill>
                  <a:srgbClr val="00B050"/>
                </a:solidFill>
              </a:rPr>
              <a:t>Efficient</a:t>
            </a:r>
            <a:r>
              <a:rPr lang="en-US" sz="3200" b="1" dirty="0" smtClean="0">
                <a:solidFill>
                  <a:schemeClr val="tx1"/>
                </a:solidFill>
              </a:rPr>
              <a:t>, </a:t>
            </a:r>
            <a:r>
              <a:rPr lang="en-US" sz="3200" b="1" dirty="0">
                <a:solidFill>
                  <a:srgbClr val="00B050"/>
                </a:solidFill>
              </a:rPr>
              <a:t>monotonic</a:t>
            </a:r>
            <a:r>
              <a:rPr lang="en-US" sz="3200" b="1" dirty="0">
                <a:solidFill>
                  <a:schemeClr val="tx1"/>
                </a:solidFill>
              </a:rPr>
              <a:t>, but </a:t>
            </a:r>
            <a:r>
              <a:rPr lang="en-US" sz="1600" b="1" dirty="0" smtClean="0">
                <a:solidFill>
                  <a:schemeClr val="tx1"/>
                </a:solidFill>
              </a:rPr>
              <a:t>usually </a:t>
            </a:r>
            <a:r>
              <a:rPr lang="en-US" sz="3200" b="1" dirty="0" smtClean="0">
                <a:solidFill>
                  <a:srgbClr val="FF0000"/>
                </a:solidFill>
              </a:rPr>
              <a:t>not proportional</a:t>
            </a:r>
            <a:r>
              <a:rPr lang="en-US" sz="3200" b="1" dirty="0" smtClean="0">
                <a:solidFill>
                  <a:schemeClr val="tx1"/>
                </a:solidFill>
              </a:rPr>
              <a:t>.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Relative-</a:t>
            </a:r>
            <a:r>
              <a:rPr 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b="1" dirty="0" smtClean="0">
                <a:solidFill>
                  <a:schemeClr val="tx1"/>
                </a:solidFill>
              </a:rPr>
              <a:t>-maximizer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increasing &amp;  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w’(x)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decreasing</a:t>
            </a:r>
            <a:r>
              <a:rPr lang="en-US" sz="2400" dirty="0" smtClean="0">
                <a:solidFill>
                  <a:schemeClr val="tx1"/>
                </a:solidFill>
              </a:rPr>
              <a:t>):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3200" b="1" dirty="0" smtClean="0">
                <a:solidFill>
                  <a:srgbClr val="00B050"/>
                </a:solidFill>
              </a:rPr>
              <a:t>Efficient</a:t>
            </a:r>
            <a:r>
              <a:rPr lang="en-US" sz="3200" b="1" dirty="0" smtClean="0">
                <a:solidFill>
                  <a:schemeClr val="tx1"/>
                </a:solidFill>
              </a:rPr>
              <a:t>, </a:t>
            </a:r>
            <a:r>
              <a:rPr lang="en-US" sz="3200" b="1" dirty="0" smtClean="0">
                <a:solidFill>
                  <a:srgbClr val="00B050"/>
                </a:solidFill>
              </a:rPr>
              <a:t>proportional</a:t>
            </a:r>
            <a:r>
              <a:rPr lang="en-US" sz="3200" b="1" dirty="0" smtClean="0">
                <a:solidFill>
                  <a:schemeClr val="tx1"/>
                </a:solidFill>
              </a:rPr>
              <a:t>, but </a:t>
            </a:r>
            <a:r>
              <a:rPr lang="en-US" b="1" dirty="0">
                <a:solidFill>
                  <a:schemeClr val="tx1"/>
                </a:solidFill>
              </a:rPr>
              <a:t>usually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not </a:t>
            </a:r>
            <a:r>
              <a:rPr lang="en-US" sz="3200" b="1" dirty="0" smtClean="0">
                <a:solidFill>
                  <a:srgbClr val="FF0000"/>
                </a:solidFill>
              </a:rPr>
              <a:t>monotonic</a:t>
            </a:r>
            <a:r>
              <a:rPr lang="en-US" sz="3200" b="1" dirty="0" smtClean="0">
                <a:solidFill>
                  <a:schemeClr val="tx1"/>
                </a:solidFill>
              </a:rPr>
              <a:t>.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20" y="1412776"/>
            <a:ext cx="3096344" cy="9690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64" y="3356992"/>
            <a:ext cx="3757272" cy="92296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1038" y="4978902"/>
            <a:ext cx="9165382" cy="2382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Is there a hyper-concave function </a:t>
            </a:r>
            <a:r>
              <a:rPr 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solidFill>
                  <a:schemeClr val="tx1"/>
                </a:solidFill>
              </a:rPr>
              <a:t>, such that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absolute-</a:t>
            </a:r>
            <a:r>
              <a:rPr 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solidFill>
                  <a:schemeClr val="tx1"/>
                </a:solidFill>
              </a:rPr>
              <a:t>-maximizer and relative-</a:t>
            </a:r>
            <a:r>
              <a:rPr lang="en-US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solidFill>
                  <a:schemeClr val="tx1"/>
                </a:solidFill>
              </a:rPr>
              <a:t>-maximizer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are the same rule?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      - yes!      </a:t>
            </a:r>
            <a:r>
              <a:rPr lang="en-US" sz="32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b="1" dirty="0" smtClean="0">
                <a:solidFill>
                  <a:srgbClr val="00B050"/>
                </a:solidFill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  <a:cs typeface="+mj-cs"/>
              </a:rPr>
              <a:t>x</a:t>
            </a:r>
            <a:r>
              <a:rPr lang="en-US" sz="3200" b="1" dirty="0" smtClean="0">
                <a:solidFill>
                  <a:srgbClr val="00B050"/>
                </a:solidFill>
              </a:rPr>
              <a:t>) = log(x)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Is </a:t>
            </a:r>
            <a:r>
              <a:rPr lang="en-US" dirty="0"/>
              <a:t>Eff. </a:t>
            </a:r>
            <a:r>
              <a:rPr lang="en-US" b="0" dirty="0"/>
              <a:t>+ </a:t>
            </a:r>
            <a:r>
              <a:rPr lang="en-US" dirty="0"/>
              <a:t>Prop.</a:t>
            </a:r>
            <a:r>
              <a:rPr lang="en-US" b="0" dirty="0"/>
              <a:t> + </a:t>
            </a:r>
            <a:r>
              <a:rPr lang="en-US" dirty="0"/>
              <a:t>Monotonicity</a:t>
            </a:r>
            <a:r>
              <a:rPr lang="en-US" b="0" dirty="0"/>
              <a:t> possible?</a:t>
            </a:r>
            <a:endParaRPr lang="he-IL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3528" y="861526"/>
            <a:ext cx="8563044" cy="8392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 smtClean="0"/>
              <a:t>The </a:t>
            </a:r>
            <a:r>
              <a:rPr lang="en-US" sz="4400" b="1" dirty="0" smtClean="0"/>
              <a:t>Nash-optimal</a:t>
            </a:r>
            <a:r>
              <a:rPr lang="en-US" sz="4400" dirty="0" smtClean="0"/>
              <a:t> </a:t>
            </a:r>
            <a:r>
              <a:rPr lang="en-US" sz="4400" dirty="0" smtClean="0"/>
              <a:t>rule</a:t>
            </a:r>
            <a:r>
              <a:rPr lang="en-US" sz="4400" dirty="0"/>
              <a:t> </a:t>
            </a:r>
            <a:r>
              <a:rPr lang="en-US" sz="4400" dirty="0" smtClean="0"/>
              <a:t>(Nash, 1950) is:</a:t>
            </a:r>
          </a:p>
          <a:p>
            <a:pPr marL="0" indent="0">
              <a:buNone/>
            </a:pPr>
            <a:endParaRPr lang="en-US" sz="4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1844824"/>
            <a:ext cx="8381866" cy="467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  <a:cs typeface="Arial" panose="020B0604020202020204" pitchFamily="34" charset="0"/>
              </a:rPr>
              <a:t>Pareto-efficient,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00B050"/>
                </a:solidFill>
                <a:cs typeface="Arial" panose="020B0604020202020204" pitchFamily="34" charset="0"/>
              </a:rPr>
              <a:t>Resource-monotonic,</a:t>
            </a:r>
            <a:endParaRPr lang="he-IL" sz="4000" dirty="0">
              <a:solidFill>
                <a:srgbClr val="FF0000"/>
              </a:solidFill>
            </a:endParaRP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00B050"/>
                </a:solidFill>
                <a:cs typeface="Arial" panose="020B0604020202020204" pitchFamily="34" charset="0"/>
              </a:rPr>
              <a:t>Proportional</a:t>
            </a:r>
            <a:r>
              <a:rPr lang="en-US" sz="4000" dirty="0" smtClean="0">
                <a:solidFill>
                  <a:srgbClr val="00B050"/>
                </a:solidFill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sz="4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/>
            <a:endParaRPr lang="en-US" sz="4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/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It is the </a:t>
            </a:r>
            <a:r>
              <a:rPr lang="en-US" sz="40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only</a:t>
            </a:r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algn="l" rtl="0"/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welfare-maximizer </a:t>
            </a:r>
          </a:p>
          <a:p>
            <a:pPr algn="l" rtl="0"/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with these properties.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68960"/>
            <a:ext cx="39014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Cake-cutting with </a:t>
            </a:r>
            <a:r>
              <a:rPr lang="en-US" dirty="0" smtClean="0"/>
              <a:t>connected pieces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-36512" y="995956"/>
            <a:ext cx="918051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No</a:t>
            </a:r>
            <a:r>
              <a:rPr lang="en-US" sz="3600" dirty="0" smtClean="0">
                <a:solidFill>
                  <a:schemeClr val="tx1"/>
                </a:solidFill>
              </a:rPr>
              <a:t> connected division rule is simultaneously</a:t>
            </a:r>
            <a:r>
              <a:rPr lang="en-US" sz="3600" smtClean="0">
                <a:solidFill>
                  <a:schemeClr val="tx1"/>
                </a:solidFill>
              </a:rPr>
              <a:t/>
            </a:r>
            <a:br>
              <a:rPr lang="en-US" sz="3600" smtClean="0">
                <a:solidFill>
                  <a:schemeClr val="tx1"/>
                </a:solidFill>
              </a:rPr>
            </a:br>
            <a:r>
              <a:rPr lang="en-US" sz="3600" smtClean="0">
                <a:solidFill>
                  <a:schemeClr val="tx1"/>
                </a:solidFill>
              </a:rPr>
              <a:t>Proportional </a:t>
            </a:r>
            <a:r>
              <a:rPr lang="en-US" sz="3600" dirty="0">
                <a:solidFill>
                  <a:schemeClr val="tx1"/>
                </a:solidFill>
              </a:rPr>
              <a:t>+ Monotonic </a:t>
            </a:r>
            <a:r>
              <a:rPr lang="en-US" sz="3600" smtClean="0">
                <a:solidFill>
                  <a:schemeClr val="tx1"/>
                </a:solidFill>
              </a:rPr>
              <a:t>+ Efficient!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0586" y="3618210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31255" y="335719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527479" y="3091099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527479" y="3329099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852936"/>
            <a:ext cx="2376264" cy="751129"/>
            <a:chOff x="6107221" y="5778943"/>
            <a:chExt cx="2376264" cy="75112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107221" y="6530072"/>
              <a:ext cx="2376264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867107" y="6270750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Oval 16"/>
            <p:cNvSpPr/>
            <p:nvPr/>
          </p:nvSpPr>
          <p:spPr>
            <a:xfrm>
              <a:off x="6867106" y="5778943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6867107" y="6021734"/>
              <a:ext cx="376238" cy="144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sp>
        <p:nvSpPr>
          <p:cNvPr id="19" name="Oval 18"/>
          <p:cNvSpPr/>
          <p:nvPr/>
        </p:nvSpPr>
        <p:spPr>
          <a:xfrm>
            <a:off x="527479" y="2848945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3853741" y="3332101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5393000" y="3357198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3059693" y="334496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32714" y="2636602"/>
            <a:ext cx="0" cy="12961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7479" y="3697090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79512" y="4585674"/>
            <a:ext cx="8424936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tx1"/>
                </a:solidFill>
              </a:rPr>
              <a:t>Proof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Initially, in any </a:t>
            </a:r>
            <a:r>
              <a:rPr lang="en-US" sz="3200" dirty="0" err="1" smtClean="0">
                <a:solidFill>
                  <a:schemeClr val="tx1"/>
                </a:solidFill>
              </a:rPr>
              <a:t>Prop.+Eff</a:t>
            </a:r>
            <a:r>
              <a:rPr lang="en-US" sz="3200" dirty="0" smtClean="0">
                <a:solidFill>
                  <a:schemeClr val="tx1"/>
                </a:solidFill>
              </a:rPr>
              <a:t>. rule, </a:t>
            </a:r>
            <a:r>
              <a:rPr lang="en-US" sz="3200" dirty="0" smtClean="0">
                <a:solidFill>
                  <a:srgbClr val="0070C0"/>
                </a:solidFill>
              </a:rPr>
              <a:t>blue </a:t>
            </a:r>
            <a:r>
              <a:rPr lang="en-US" sz="3200" dirty="0" smtClean="0">
                <a:solidFill>
                  <a:schemeClr val="tx1"/>
                </a:solidFill>
              </a:rPr>
              <a:t>gets 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After the growth, </a:t>
            </a:r>
            <a:r>
              <a:rPr lang="en-US" sz="3200" dirty="0">
                <a:solidFill>
                  <a:srgbClr val="0070C0"/>
                </a:solidFill>
              </a:rPr>
              <a:t>blue </a:t>
            </a:r>
            <a:r>
              <a:rPr lang="en-US" sz="3200" dirty="0">
                <a:solidFill>
                  <a:schemeClr val="tx1"/>
                </a:solidFill>
              </a:rPr>
              <a:t>gets </a:t>
            </a:r>
            <a:r>
              <a:rPr lang="en-US" sz="3200" dirty="0" smtClean="0">
                <a:solidFill>
                  <a:schemeClr val="tx1"/>
                </a:solidFill>
              </a:rPr>
              <a:t>at most 2.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03709" y="3635475"/>
            <a:ext cx="492443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</a:t>
            </a:r>
            <a:endParaRPr lang="he-IL" sz="3600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41860" y="2651001"/>
            <a:ext cx="0" cy="129614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Cake-cutting with </a:t>
            </a:r>
            <a:r>
              <a:rPr lang="en-US" dirty="0" smtClean="0"/>
              <a:t>connected pieces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89756" y="759667"/>
            <a:ext cx="8964488" cy="186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Is there a division rule that is: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Proportional </a:t>
            </a:r>
            <a:r>
              <a:rPr lang="en-US" sz="3200" dirty="0">
                <a:solidFill>
                  <a:schemeClr val="tx1"/>
                </a:solidFill>
              </a:rPr>
              <a:t>+ Monotonic </a:t>
            </a:r>
            <a:r>
              <a:rPr lang="en-US" sz="3200" dirty="0" smtClean="0">
                <a:solidFill>
                  <a:schemeClr val="tx1"/>
                </a:solidFill>
              </a:rPr>
              <a:t> + </a:t>
            </a:r>
            <a:r>
              <a:rPr lang="en-US" sz="3200" i="1" dirty="0" smtClean="0">
                <a:solidFill>
                  <a:schemeClr val="tx1"/>
                </a:solidFill>
              </a:rPr>
              <a:t>Weakly</a:t>
            </a:r>
            <a:r>
              <a:rPr lang="en-US" sz="3200" dirty="0" smtClean="0">
                <a:solidFill>
                  <a:schemeClr val="tx1"/>
                </a:solidFill>
              </a:rPr>
              <a:t>-Efficient?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                                     (e.g. the whole cake is divided)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For 2 agents: </a:t>
            </a:r>
            <a:r>
              <a:rPr lang="en-US" sz="3200" dirty="0" smtClean="0">
                <a:solidFill>
                  <a:srgbClr val="00B050"/>
                </a:solidFill>
              </a:rPr>
              <a:t>yes</a:t>
            </a:r>
            <a:r>
              <a:rPr lang="en-US" sz="3200" dirty="0" smtClean="0">
                <a:solidFill>
                  <a:schemeClr val="tx1"/>
                </a:solidFill>
              </a:rPr>
              <a:t> – the “rightmost mark” rule: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83568" y="3601467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6001" y="3344911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267744" y="334491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-4474" y="4192434"/>
            <a:ext cx="8349158" cy="19241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chemeClr val="tx1"/>
                </a:solidFill>
              </a:rPr>
              <a:t>Each agent marks the half-value line.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chemeClr val="tx1"/>
                </a:solidFill>
              </a:rPr>
              <a:t>Rightmost mark is selected.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chemeClr val="tx1"/>
                </a:solidFill>
              </a:rPr>
              <a:t>Rightmost cutter gets right piece.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i="1" dirty="0" smtClean="0">
                <a:solidFill>
                  <a:schemeClr val="tx1"/>
                </a:solidFill>
              </a:rPr>
              <a:t>Monotonic if cake grows right</a:t>
            </a:r>
            <a:r>
              <a:rPr lang="en-US" sz="3200" i="1" dirty="0" smtClean="0">
                <a:solidFill>
                  <a:schemeClr val="tx1"/>
                </a:solidFill>
              </a:rPr>
              <a:t>wards.</a:t>
            </a:r>
            <a:endParaRPr lang="en-US" sz="3200" i="1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932040" y="317122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2943517" y="340210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4814809" y="3402108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2339752" y="2521347"/>
            <a:ext cx="0" cy="1296144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319006" y="3369707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6" name="Oval 35"/>
          <p:cNvSpPr/>
          <p:nvPr/>
        </p:nvSpPr>
        <p:spPr>
          <a:xfrm>
            <a:off x="5451425" y="3385444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-24665" y="6269778"/>
            <a:ext cx="7383753" cy="550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For 3 or more agents: </a:t>
            </a:r>
            <a:r>
              <a:rPr lang="en-US" sz="3200" dirty="0">
                <a:solidFill>
                  <a:srgbClr val="7030A0"/>
                </a:solidFill>
              </a:rPr>
              <a:t>open question!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839565" y="3385444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44" name="Straight Connector 43"/>
          <p:cNvCxnSpPr/>
          <p:nvPr/>
        </p:nvCxnSpPr>
        <p:spPr>
          <a:xfrm>
            <a:off x="4033811" y="2521347"/>
            <a:ext cx="0" cy="129614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27684" y="2521347"/>
            <a:ext cx="0" cy="129614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55793" y="3595838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47" name="Rectangle 46"/>
          <p:cNvSpPr/>
          <p:nvPr/>
        </p:nvSpPr>
        <p:spPr>
          <a:xfrm>
            <a:off x="3194960" y="3595838"/>
            <a:ext cx="492443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</a:t>
            </a:r>
            <a:endParaRPr lang="he-I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5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Freeform 2"/>
          <p:cNvSpPr>
            <a:spLocks noChangeArrowheads="1"/>
          </p:cNvSpPr>
          <p:nvPr/>
        </p:nvSpPr>
        <p:spPr bwMode="auto">
          <a:xfrm>
            <a:off x="152400" y="152400"/>
            <a:ext cx="7938" cy="7938"/>
          </a:xfrm>
          <a:custGeom>
            <a:avLst/>
            <a:gdLst>
              <a:gd name="T0" fmla="*/ 0 w 7938"/>
              <a:gd name="T1" fmla="*/ 0 h 7938"/>
              <a:gd name="T2" fmla="*/ 21 w 7938"/>
              <a:gd name="T3" fmla="*/ 0 h 7938"/>
              <a:gd name="T4" fmla="*/ 21 w 7938"/>
              <a:gd name="T5" fmla="*/ 21 h 7938"/>
              <a:gd name="T6" fmla="*/ 0 w 7938"/>
              <a:gd name="T7" fmla="*/ 21 h 7938"/>
              <a:gd name="T8" fmla="*/ 0 w 7938"/>
              <a:gd name="T9" fmla="*/ 0 h 79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38"/>
              <a:gd name="T16" fmla="*/ 0 h 7938"/>
              <a:gd name="T17" fmla="*/ 7938 w 7938"/>
              <a:gd name="T18" fmla="*/ 7938 h 79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38" h="7938">
                <a:moveTo>
                  <a:pt x="0" y="0"/>
                </a:moveTo>
                <a:lnTo>
                  <a:pt x="21" y="0"/>
                </a:lnTo>
                <a:lnTo>
                  <a:pt x="21" y="21"/>
                </a:lnTo>
                <a:lnTo>
                  <a:pt x="0" y="2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-48295" y="471669"/>
            <a:ext cx="9126537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6000" b="1" dirty="0" smtClean="0">
                <a:solidFill>
                  <a:srgbClr val="75FF52"/>
                </a:solidFill>
                <a:ea typeface="WenQuanYi Micro Hei" charset="0"/>
              </a:rPr>
              <a:t>Resource-Monotonicity</a:t>
            </a:r>
            <a:r>
              <a:rPr lang="en-US" altLang="he-IL" sz="6000" b="1" dirty="0">
                <a:solidFill>
                  <a:srgbClr val="75FF52"/>
                </a:solidFill>
                <a:ea typeface="WenQuanYi Micro Hei" charset="0"/>
              </a:rPr>
              <a:t> </a:t>
            </a:r>
            <a:r>
              <a:rPr lang="en-US" altLang="he-IL" sz="6000" b="1" dirty="0" smtClean="0">
                <a:solidFill>
                  <a:srgbClr val="75FF52"/>
                </a:solidFill>
                <a:ea typeface="WenQuanYi Micro Hei" charset="0"/>
              </a:rPr>
              <a:t>&amp;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6000" b="1" dirty="0" smtClean="0">
                <a:solidFill>
                  <a:srgbClr val="75FF52"/>
                </a:solidFill>
                <a:ea typeface="WenQuanYi Micro Hei" charset="0"/>
              </a:rPr>
              <a:t>Population-Monotonicity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6000" b="1" dirty="0" smtClean="0">
                <a:solidFill>
                  <a:srgbClr val="75FF52"/>
                </a:solidFill>
                <a:ea typeface="WenQuanYi Micro Hei" charset="0"/>
              </a:rPr>
              <a:t>In Cake-Cutting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4059" y="3302475"/>
            <a:ext cx="8804150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algn="r" rtl="1" eaLnBrk="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2"/>
                </a:solidFill>
                <a:latin typeface="Tw Cen MT" pitchFamily="34" charset="0"/>
              </a:defRPr>
            </a:lvl1pPr>
            <a:lvl2pPr marL="639763" indent="-228600" algn="r" rtl="1" eaLnBrk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2"/>
                </a:solidFill>
                <a:latin typeface="Tw Cen MT" pitchFamily="34" charset="0"/>
              </a:defRPr>
            </a:lvl2pPr>
            <a:lvl3pPr marL="914400" algn="r" rtl="1" eaLnBrk="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2"/>
                </a:solidFill>
                <a:latin typeface="Tw Cen MT" pitchFamily="34" charset="0"/>
              </a:defRPr>
            </a:lvl3pPr>
            <a:lvl4pPr marL="1279525" algn="r" rtl="1" eaLnBrk="0">
              <a:spcBef>
                <a:spcPct val="20000"/>
              </a:spcBef>
              <a:buClr>
                <a:srgbClr val="848058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4pPr>
            <a:lvl5pPr marL="1554163" algn="r" rtl="1" eaLnBrk="0">
              <a:spcBef>
                <a:spcPct val="20000"/>
              </a:spcBef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5pPr>
            <a:lvl6pPr marL="20113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6pPr>
            <a:lvl7pPr marL="24685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7pPr>
            <a:lvl8pPr marL="29257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8pPr>
            <a:lvl9pPr marL="3382963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B54D"/>
              </a:buClr>
              <a:buFont typeface="Arial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he-IL" sz="3600" b="1" dirty="0" err="1" smtClean="0">
                <a:solidFill>
                  <a:srgbClr val="FFFFFF"/>
                </a:solidFill>
                <a:ea typeface="WenQuanYi Micro Hei" charset="0"/>
              </a:rPr>
              <a:t>Erel</a:t>
            </a: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> Segal-</a:t>
            </a:r>
            <a:r>
              <a:rPr lang="en-US" altLang="he-IL" sz="3600" b="1" dirty="0" err="1" smtClean="0">
                <a:solidFill>
                  <a:srgbClr val="FFFFFF"/>
                </a:solidFill>
                <a:ea typeface="WenQuanYi Micro Hei" charset="0"/>
              </a:rPr>
              <a:t>haLevi</a:t>
            </a: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/>
            </a:r>
            <a:b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</a:b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> Bar-</a:t>
            </a:r>
            <a:r>
              <a:rPr lang="en-US" altLang="he-IL" sz="3600" b="1" dirty="0" err="1" smtClean="0">
                <a:solidFill>
                  <a:srgbClr val="FFFFFF"/>
                </a:solidFill>
                <a:ea typeface="WenQuanYi Micro Hei" charset="0"/>
              </a:rPr>
              <a:t>Ilan</a:t>
            </a: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> </a:t>
            </a:r>
            <a:r>
              <a:rPr lang="en-US" altLang="he-IL" sz="3600" b="1" dirty="0" err="1" smtClean="0">
                <a:solidFill>
                  <a:srgbClr val="FFFFFF"/>
                </a:solidFill>
                <a:ea typeface="WenQuanYi Micro Hei" charset="0"/>
              </a:rPr>
              <a:t>Univesity</a:t>
            </a:r>
            <a:r>
              <a:rPr lang="en-US" altLang="he-IL" sz="3600" b="1" dirty="0" smtClean="0">
                <a:solidFill>
                  <a:srgbClr val="FFFFFF"/>
                </a:solidFill>
                <a:ea typeface="WenQuanYi Micro Hei" charset="0"/>
              </a:rPr>
              <a:t>, Israel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he-IL" sz="3600" i="1" dirty="0" smtClean="0">
                <a:solidFill>
                  <a:srgbClr val="FFFFFF"/>
                </a:solidFill>
                <a:ea typeface="WenQuanYi Micro Hei" charset="0"/>
              </a:rPr>
              <a:t>Joint </a:t>
            </a:r>
            <a:r>
              <a:rPr lang="en-US" altLang="he-IL" sz="3600" i="1" dirty="0" smtClean="0">
                <a:solidFill>
                  <a:srgbClr val="FFFFFF"/>
                </a:solidFill>
                <a:ea typeface="WenQuanYi Micro Hei" charset="0"/>
              </a:rPr>
              <a:t>work with: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3600" b="1" dirty="0" err="1">
                <a:solidFill>
                  <a:schemeClr val="bg1"/>
                </a:solidFill>
              </a:rPr>
              <a:t>Balázs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Sziklai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Hungarian </a:t>
            </a:r>
            <a:r>
              <a:rPr lang="en-US" sz="3600" b="1" dirty="0">
                <a:solidFill>
                  <a:schemeClr val="bg1"/>
                </a:solidFill>
              </a:rPr>
              <a:t>Academy of </a:t>
            </a:r>
            <a:r>
              <a:rPr lang="en-US" sz="3600" b="1" dirty="0" smtClean="0">
                <a:solidFill>
                  <a:schemeClr val="bg1"/>
                </a:solidFill>
              </a:rPr>
              <a:t>Sciences, </a:t>
            </a:r>
            <a:r>
              <a:rPr lang="en-US" sz="3600" b="1" dirty="0" smtClean="0">
                <a:solidFill>
                  <a:schemeClr val="bg1"/>
                </a:solidFill>
              </a:rPr>
              <a:t>Hungary</a:t>
            </a:r>
          </a:p>
          <a:p>
            <a:pPr algn="ctr" rtl="0" eaLnBrk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he-IL" sz="3600" b="1" dirty="0" smtClean="0">
              <a:solidFill>
                <a:srgbClr val="FFFFFF"/>
              </a:solidFill>
              <a:ea typeface="WenQuanYi Micro Hei" charset="0"/>
            </a:endParaRP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54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6610350" y="0"/>
            <a:ext cx="2533650" cy="4603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>
              <a:lnSpc>
                <a:spcPct val="100000"/>
              </a:lnSpc>
              <a:buClrTx/>
              <a:buFontTx/>
              <a:buNone/>
            </a:pPr>
            <a:r>
              <a:rPr lang="en-US" altLang="he-IL" sz="2400" b="1">
                <a:solidFill>
                  <a:srgbClr val="FFFFFF"/>
                </a:solidFill>
                <a:ea typeface="WenQuanYi Micro Hei" charset="0"/>
                <a:cs typeface="Arial" pitchFamily="34" charset="0"/>
              </a:rPr>
              <a:t>(Ezekiel 47:14)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04" y="6106374"/>
            <a:ext cx="3113205" cy="648584"/>
          </a:xfrm>
          <a:prstGeom prst="rect">
            <a:avLst/>
          </a:prstGeom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8" y="3223243"/>
            <a:ext cx="1735137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202393"/>
      </p:ext>
    </p:extLst>
  </p:cSld>
  <p:clrMapOvr>
    <a:masterClrMapping/>
  </p:clrMapOvr>
  <p:transition spd="med" advTm="2048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n-cs"/>
              </a:rPr>
              <a:t>Resource Monotonicity: </a:t>
            </a:r>
            <a:r>
              <a:rPr lang="en-US" dirty="0" smtClean="0">
                <a:solidFill>
                  <a:srgbClr val="00B050"/>
                </a:solidFill>
                <a:cs typeface="+mn-cs"/>
              </a:rPr>
              <a:t>Intuition</a:t>
            </a:r>
            <a:endParaRPr lang="he-IL" dirty="0">
              <a:solidFill>
                <a:srgbClr val="00B050"/>
              </a:solidFill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00" y="1988840"/>
            <a:ext cx="2085696" cy="27809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68993"/>
            <a:ext cx="3652295" cy="53990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034130"/>
            <a:ext cx="4032448" cy="6647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 larger cake -</a:t>
            </a:r>
            <a:endParaRPr lang="he-IL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94" y="5373216"/>
            <a:ext cx="4980762" cy="12372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- should be weakly better for everyone.</a:t>
            </a:r>
            <a:endParaRPr lang="he-IL" sz="4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35896" y="3284984"/>
            <a:ext cx="12241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n-cs"/>
              </a:rPr>
              <a:t>Resource Monotonicity: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Violation</a:t>
            </a:r>
            <a:endParaRPr lang="he-IL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5976664" cy="1224136"/>
          </a:xfrm>
        </p:spPr>
        <p:txBody>
          <a:bodyPr>
            <a:noAutofit/>
          </a:bodyPr>
          <a:lstStyle/>
          <a:p>
            <a:pPr algn="l" rtl="0"/>
            <a:r>
              <a:rPr lang="en-US" sz="3600" dirty="0" smtClean="0"/>
              <a:t>Throw away paradox </a:t>
            </a:r>
            <a:r>
              <a:rPr lang="en-US" sz="3200" dirty="0" smtClean="0"/>
              <a:t>(</a:t>
            </a:r>
            <a:r>
              <a:rPr lang="en-US" sz="3200" dirty="0" err="1" smtClean="0"/>
              <a:t>Aumann&amp;Peleg</a:t>
            </a:r>
            <a:r>
              <a:rPr lang="en-US" sz="3200" dirty="0" smtClean="0"/>
              <a:t> ‘74)</a:t>
            </a:r>
            <a:endParaRPr lang="en-US" sz="3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08474" y="6237312"/>
            <a:ext cx="872705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  <a:hlinkClick r:id="rId2"/>
              </a:rPr>
              <a:t>http://www.blacklistednews.com/French_Farmers_Spray_Government_Buildings_With_Feces_to_Protest_Regulation_%</a:t>
            </a:r>
            <a:r>
              <a:rPr lang="he-IL" sz="1600" dirty="0" smtClean="0">
                <a:solidFill>
                  <a:schemeClr val="tx1"/>
                </a:solidFill>
                <a:hlinkClick r:id="rId2"/>
              </a:rPr>
              <a:t>26_Taxes/39010/0/38/38/Y/M.html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he-IL" sz="16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51" y="980728"/>
            <a:ext cx="3672408" cy="24482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53" y="3686236"/>
            <a:ext cx="3704806" cy="24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n-cs"/>
              </a:rPr>
              <a:t>Resource Monotonicity: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Violation</a:t>
            </a:r>
            <a:endParaRPr lang="he-IL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4495202" cy="1224136"/>
          </a:xfrm>
        </p:spPr>
        <p:txBody>
          <a:bodyPr>
            <a:noAutofit/>
          </a:bodyPr>
          <a:lstStyle/>
          <a:p>
            <a:pPr algn="l" rtl="0"/>
            <a:r>
              <a:rPr lang="en-US" sz="3600" dirty="0" smtClean="0"/>
              <a:t>Throw away paradox </a:t>
            </a:r>
            <a:r>
              <a:rPr lang="en-US" sz="3200" dirty="0" smtClean="0"/>
              <a:t>(</a:t>
            </a:r>
            <a:r>
              <a:rPr lang="en-US" sz="3200" dirty="0" err="1" smtClean="0"/>
              <a:t>Aumann&amp;Peleg</a:t>
            </a:r>
            <a:r>
              <a:rPr lang="en-US" sz="3200" dirty="0" smtClean="0"/>
              <a:t> ‘74</a:t>
            </a:r>
            <a:r>
              <a:rPr lang="en-US" sz="3200" dirty="0" smtClean="0"/>
              <a:t>)</a:t>
            </a:r>
          </a:p>
          <a:p>
            <a:r>
              <a:rPr lang="en-US" sz="3600" dirty="0"/>
              <a:t>Economic growth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vs</a:t>
            </a:r>
            <a:r>
              <a:rPr lang="en-US" sz="3600" dirty="0"/>
              <a:t>. real wages</a:t>
            </a:r>
          </a:p>
          <a:p>
            <a:pPr algn="l" rtl="0"/>
            <a:endParaRPr lang="en-US" sz="3600" dirty="0" smtClean="0"/>
          </a:p>
        </p:txBody>
      </p:sp>
      <p:pic>
        <p:nvPicPr>
          <p:cNvPr id="6" name="Picture 2" descr="F:\Dropbox\papers\Monotonicity\Presentation\real_wages_uk_2008_2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81" y="4096108"/>
            <a:ext cx="3962635" cy="264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:\Dropbox\papers\Monotonicity\Presentation\growth_uk_2008_2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14" y="1196753"/>
            <a:ext cx="39561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n-cs"/>
              </a:rPr>
              <a:t>Resource Monotonicity: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Violation</a:t>
            </a:r>
            <a:endParaRPr lang="he-IL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4495202" cy="1224136"/>
          </a:xfrm>
        </p:spPr>
        <p:txBody>
          <a:bodyPr>
            <a:noAutofit/>
          </a:bodyPr>
          <a:lstStyle/>
          <a:p>
            <a:pPr algn="l" rtl="0"/>
            <a:r>
              <a:rPr lang="en-US" sz="3600" dirty="0" smtClean="0"/>
              <a:t>Throw away paradox </a:t>
            </a:r>
            <a:r>
              <a:rPr lang="en-US" sz="3200" dirty="0" smtClean="0"/>
              <a:t>(</a:t>
            </a:r>
            <a:r>
              <a:rPr lang="en-US" sz="3200" dirty="0" err="1" smtClean="0"/>
              <a:t>Aumann&amp;Peleg</a:t>
            </a:r>
            <a:r>
              <a:rPr lang="en-US" sz="3200" dirty="0" smtClean="0"/>
              <a:t> ‘74</a:t>
            </a:r>
            <a:r>
              <a:rPr lang="en-US" sz="3200" dirty="0" smtClean="0"/>
              <a:t>)</a:t>
            </a:r>
          </a:p>
          <a:p>
            <a:r>
              <a:rPr lang="en-US" sz="3600" dirty="0"/>
              <a:t>Economic growth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vs</a:t>
            </a:r>
            <a:r>
              <a:rPr lang="en-US" sz="3600" dirty="0"/>
              <a:t>. real </a:t>
            </a:r>
            <a:r>
              <a:rPr lang="en-US" sz="3600" dirty="0" smtClean="0"/>
              <a:t>wages</a:t>
            </a:r>
          </a:p>
          <a:p>
            <a:r>
              <a:rPr lang="en-US" sz="3600" dirty="0" smtClean="0"/>
              <a:t>Alabama Paradox</a:t>
            </a:r>
            <a:endParaRPr lang="en-US" sz="3600" dirty="0"/>
          </a:p>
          <a:p>
            <a:pPr algn="l" rtl="0"/>
            <a:endParaRPr lang="en-US" sz="3600" dirty="0" smtClean="0"/>
          </a:p>
        </p:txBody>
      </p:sp>
      <p:pic>
        <p:nvPicPr>
          <p:cNvPr id="9" name="Picture 2" descr="F:\Dropbox\papers\Monotonicity\Presentation\Alabama_in_United_Stat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857625" cy="2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279227" y="5373216"/>
            <a:ext cx="8585545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“</a:t>
            </a:r>
            <a:r>
              <a:rPr lang="en-US" sz="3600" i="1" dirty="0" smtClean="0"/>
              <a:t>Can </a:t>
            </a:r>
            <a:r>
              <a:rPr lang="en-US" sz="3600" i="1" dirty="0" smtClean="0"/>
              <a:t>everyone </a:t>
            </a:r>
            <a:r>
              <a:rPr lang="en-US" sz="3600" i="1" dirty="0" smtClean="0"/>
              <a:t>benefit from growth?</a:t>
            </a:r>
            <a:r>
              <a:rPr lang="en-US" sz="3600" dirty="0" smtClean="0"/>
              <a:t>”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(Moulin and Thomson, 1988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743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58455" y="764704"/>
            <a:ext cx="8585545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“</a:t>
            </a:r>
            <a:r>
              <a:rPr lang="en-US" sz="3600" i="1" dirty="0" smtClean="0"/>
              <a:t>Can anyone benefit from growth?</a:t>
            </a:r>
            <a:r>
              <a:rPr lang="en-US" sz="3600" dirty="0" smtClean="0"/>
              <a:t>”</a:t>
            </a:r>
          </a:p>
          <a:p>
            <a:pPr marL="0" indent="0">
              <a:buNone/>
            </a:pPr>
            <a:r>
              <a:rPr lang="en-US" sz="3600" dirty="0" smtClean="0"/>
              <a:t>                             (Moulin and Thomson, 1988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74610" y="5589240"/>
            <a:ext cx="3145958" cy="540636"/>
            <a:chOff x="4587937" y="5221989"/>
            <a:chExt cx="3145958" cy="540636"/>
          </a:xfrm>
        </p:grpSpPr>
        <p:grpSp>
          <p:nvGrpSpPr>
            <p:cNvPr id="7" name="Group 6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7" name="Picture 3" descr="F:\Dropbox\dagstuhl\PortStri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03" y="5035698"/>
            <a:ext cx="2610154" cy="174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n-cs"/>
              </a:rPr>
              <a:t>Resource Monotonicity</a:t>
            </a:r>
            <a:endParaRPr lang="he-IL" dirty="0">
              <a:cs typeface="+mn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66132" y="4105841"/>
            <a:ext cx="7776864" cy="640196"/>
            <a:chOff x="766132" y="4105841"/>
            <a:chExt cx="7776864" cy="64019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66132" y="4725144"/>
              <a:ext cx="5400600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66732" y="4725144"/>
              <a:ext cx="2376264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06156" y="4105841"/>
              <a:ext cx="1611763" cy="6075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6">
                      <a:lumMod val="50000"/>
                    </a:schemeClr>
                  </a:solidFill>
                </a:rPr>
                <a:t>Cake</a:t>
              </a:r>
              <a:endParaRPr lang="he-IL" sz="3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7895" y="4138498"/>
              <a:ext cx="1611763" cy="6075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6">
                      <a:lumMod val="50000"/>
                    </a:schemeClr>
                  </a:solidFill>
                </a:rPr>
                <a:t>Ext</a:t>
              </a:r>
              <a:endParaRPr lang="he-IL" sz="3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8194" name="Picture 2" descr="F:\Dropbox\dagstuhl\presentation\modern-po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32" y="5035698"/>
            <a:ext cx="2558701" cy="170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2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Cake-cutting: </a:t>
            </a:r>
            <a:r>
              <a:rPr lang="en-US" dirty="0" smtClean="0">
                <a:solidFill>
                  <a:srgbClr val="00B050"/>
                </a:solidFill>
              </a:rPr>
              <a:t>Definition</a:t>
            </a:r>
            <a:endParaRPr lang="he-IL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37500" y="980728"/>
                <a:ext cx="8712969" cy="164954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571500" indent="-457200" algn="l" rtl="0"/>
                <a:r>
                  <a:rPr lang="en-US" sz="3600" b="1" dirty="0" smtClean="0">
                    <a:solidFill>
                      <a:schemeClr val="tx1"/>
                    </a:solidFill>
                  </a:rPr>
                  <a:t>Cak</a:t>
                </a:r>
                <a:r>
                  <a:rPr lang="en-US" sz="3600" b="1" dirty="0" smtClean="0"/>
                  <a:t>e</a:t>
                </a:r>
                <a:r>
                  <a:rPr lang="en-US" sz="3600" dirty="0" smtClean="0"/>
                  <a:t> is an interval: [0,c]</a:t>
                </a:r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marL="571500" indent="-457200"/>
                <a:r>
                  <a:rPr lang="en-US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Agents </a:t>
                </a:r>
              </a:p>
              <a:p>
                <a:pPr marL="571500" indent="-457200" algn="l" rtl="0"/>
                <a:r>
                  <a:rPr lang="en-US" sz="3600" dirty="0" smtClean="0">
                    <a:solidFill>
                      <a:schemeClr val="tx1"/>
                    </a:solidFill>
                  </a:rPr>
                  <a:t>Each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agent </a:t>
                </a:r>
                <a:r>
                  <a:rPr lang="en-US" sz="36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 has a </a:t>
                </a:r>
                <a:r>
                  <a:rPr lang="en-US" sz="3600" b="1" dirty="0" smtClean="0">
                    <a:solidFill>
                      <a:schemeClr val="tx1"/>
                    </a:solidFill>
                  </a:rPr>
                  <a:t>value density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600" b="1" dirty="0" smtClean="0">
                  <a:solidFill>
                    <a:schemeClr val="tx1"/>
                  </a:solidFill>
                </a:endParaRPr>
              </a:p>
              <a:p>
                <a:pPr marL="571500" indent="-457200" algn="l" rtl="0"/>
                <a:r>
                  <a:rPr lang="en-US" sz="3600" b="1" dirty="0" smtClean="0">
                    <a:solidFill>
                      <a:schemeClr val="tx1"/>
                    </a:solidFill>
                  </a:rPr>
                  <a:t>Value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3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integral: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𝑉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3600" b="1" dirty="0" smtClean="0"/>
              </a:p>
              <a:p>
                <a:pPr marL="571500" indent="-457200" algn="l" rtl="0"/>
                <a:r>
                  <a:rPr lang="en-US" sz="3600" b="1" dirty="0" smtClean="0"/>
                  <a:t>Proportionality: </a:t>
                </a:r>
                <a:br>
                  <a:rPr lang="en-US" sz="3600" b="1" dirty="0" smtClean="0"/>
                </a:br>
                <a:r>
                  <a:rPr lang="en-US" sz="3600" b="1" dirty="0" smtClean="0"/>
                  <a:t>     </a:t>
                </a:r>
                <a:r>
                  <a:rPr lang="en-US" sz="3600" dirty="0" smtClean="0"/>
                  <a:t>For </a:t>
                </a:r>
                <a:r>
                  <a:rPr lang="en-US" sz="3600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</m:e>
                      <m:sub/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:        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𝑉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𝑉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sz="3600" dirty="0" smtClean="0"/>
              </a:p>
              <a:p>
                <a:pPr marL="114300" indent="0" algn="l" rtl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13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500" y="980728"/>
                <a:ext cx="8712969" cy="1649545"/>
              </a:xfrm>
              <a:prstGeom prst="rect">
                <a:avLst/>
              </a:prstGeom>
              <a:blipFill>
                <a:blip r:embed="rId2"/>
                <a:stretch>
                  <a:fillRect l="-630" t="-5926" b="-1711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7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Is </a:t>
            </a:r>
            <a:r>
              <a:rPr lang="en-US" dirty="0" smtClean="0"/>
              <a:t>Proportionality</a:t>
            </a:r>
            <a:r>
              <a:rPr lang="en-US" b="0" dirty="0" smtClean="0"/>
              <a:t> possible?</a:t>
            </a:r>
            <a:endParaRPr lang="he-IL" b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1526" y="2122992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1526" y="809474"/>
            <a:ext cx="1310142" cy="607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Cake</a:t>
            </a:r>
            <a:endParaRPr lang="he-IL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3959" y="186643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1915702" y="186643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79512" y="2865171"/>
            <a:ext cx="8508468" cy="40995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Cut-and-choose</a:t>
            </a:r>
            <a:r>
              <a:rPr lang="en-US" sz="4000" dirty="0" smtClean="0">
                <a:solidFill>
                  <a:schemeClr val="tx1"/>
                </a:solidFill>
              </a:rPr>
              <a:t>:</a:t>
            </a:r>
            <a:endParaRPr lang="en-US" sz="4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70C0"/>
                </a:solidFill>
              </a:rPr>
              <a:t>Blue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cuts two equal halves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0B050"/>
                </a:solidFill>
              </a:rPr>
              <a:t>Green</a:t>
            </a:r>
            <a:r>
              <a:rPr lang="en-US" sz="4000" dirty="0" smtClean="0">
                <a:solidFill>
                  <a:schemeClr val="tx1"/>
                </a:solidFill>
              </a:rPr>
              <a:t> chooses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better half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Blue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receives remaining half</a:t>
            </a:r>
            <a:endParaRPr lang="en-US" sz="4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Each agent receives at least 1/2.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Division is proportional!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Can be generalized to </a:t>
            </a:r>
            <a:r>
              <a:rPr lang="en-US" sz="4000" i="1" dirty="0" smtClean="0">
                <a:solidFill>
                  <a:schemeClr val="tx1"/>
                </a:solidFill>
                <a:cs typeface="+mj-cs"/>
              </a:rPr>
              <a:t>n</a:t>
            </a:r>
            <a:r>
              <a:rPr lang="en-US" sz="4000" dirty="0" smtClean="0">
                <a:solidFill>
                  <a:schemeClr val="tx1"/>
                </a:solidFill>
              </a:rPr>
              <a:t> agents.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24101" y="1702856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2591475" y="1923633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4507990" y="1923633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979712" y="1042872"/>
            <a:ext cx="7998" cy="1700249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223469" y="1908946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5355888" y="1924683"/>
            <a:ext cx="376238" cy="144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3563888" y="2135582"/>
            <a:ext cx="5437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</a:t>
            </a:r>
            <a:endParaRPr lang="he-IL" sz="3600" dirty="0"/>
          </a:p>
        </p:txBody>
      </p:sp>
      <p:sp>
        <p:nvSpPr>
          <p:cNvPr id="19" name="Rectangle 18"/>
          <p:cNvSpPr/>
          <p:nvPr/>
        </p:nvSpPr>
        <p:spPr>
          <a:xfrm>
            <a:off x="913397" y="2176840"/>
            <a:ext cx="492443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</a:t>
            </a:r>
            <a:endParaRPr lang="he-I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4610" y="5589240"/>
            <a:ext cx="3145958" cy="540636"/>
            <a:chOff x="4587937" y="5221989"/>
            <a:chExt cx="3145958" cy="540636"/>
          </a:xfrm>
        </p:grpSpPr>
        <p:grpSp>
          <p:nvGrpSpPr>
            <p:cNvPr id="7" name="Group 6"/>
            <p:cNvGrpSpPr/>
            <p:nvPr/>
          </p:nvGrpSpPr>
          <p:grpSpPr>
            <a:xfrm>
              <a:off x="4587937" y="5252889"/>
              <a:ext cx="327704" cy="509736"/>
              <a:chOff x="3641743" y="5252889"/>
              <a:chExt cx="327704" cy="5097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68069" y="5241423"/>
              <a:ext cx="327704" cy="509736"/>
              <a:chOff x="3641743" y="5252889"/>
              <a:chExt cx="327704" cy="50973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611633" y="5224671"/>
              <a:ext cx="327704" cy="509736"/>
              <a:chOff x="3641743" y="5252889"/>
              <a:chExt cx="327704" cy="5097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255631" y="5234349"/>
              <a:ext cx="327704" cy="509736"/>
              <a:chOff x="3641743" y="5252889"/>
              <a:chExt cx="327704" cy="50973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852055" y="5228169"/>
              <a:ext cx="327704" cy="509736"/>
              <a:chOff x="3641743" y="5252889"/>
              <a:chExt cx="327704" cy="50973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7406191" y="5221989"/>
              <a:ext cx="327704" cy="509736"/>
              <a:chOff x="3641743" y="5252889"/>
              <a:chExt cx="327704" cy="50973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3641743" y="5252889"/>
                <a:ext cx="327704" cy="3180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41743" y="5570969"/>
                <a:ext cx="0" cy="19165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Connector 27"/>
          <p:cNvCxnSpPr/>
          <p:nvPr/>
        </p:nvCxnSpPr>
        <p:spPr>
          <a:xfrm>
            <a:off x="575414" y="1772816"/>
            <a:ext cx="5400600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76014" y="1772816"/>
            <a:ext cx="237626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438" y="1153513"/>
            <a:ext cx="1611763" cy="607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Cake</a:t>
            </a:r>
            <a:endParaRPr lang="he-IL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97177" y="1186170"/>
            <a:ext cx="1611763" cy="607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Ext</a:t>
            </a:r>
            <a:endParaRPr lang="he-IL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4077072"/>
            <a:ext cx="8421670" cy="4709638"/>
          </a:xfrm>
          <a:prstGeom prst="rect">
            <a:avLst/>
          </a:prstGeom>
        </p:spPr>
      </p:pic>
      <p:sp>
        <p:nvSpPr>
          <p:cNvPr id="33" name="Title 4"/>
          <p:cNvSpPr>
            <a:spLocks noGrp="1"/>
          </p:cNvSpPr>
          <p:nvPr>
            <p:ph type="title"/>
          </p:nvPr>
        </p:nvSpPr>
        <p:spPr>
          <a:xfrm>
            <a:off x="0" y="3412"/>
            <a:ext cx="9144000" cy="72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+mn-cs"/>
              </a:rPr>
              <a:t>Resource Monotonicity: </a:t>
            </a:r>
            <a:r>
              <a:rPr lang="en-US" dirty="0" smtClean="0">
                <a:solidFill>
                  <a:srgbClr val="00B050"/>
                </a:solidFill>
                <a:cs typeface="+mn-cs"/>
              </a:rPr>
              <a:t>Definition</a:t>
            </a:r>
            <a:endParaRPr lang="he-IL" dirty="0">
              <a:solidFill>
                <a:srgbClr val="00B05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5.25"/>
  <p:tag name="ORIGINALWIDTH" val="3111"/>
  <p:tag name="OUTPUTDPI" val="1200"/>
  <p:tag name="LATEXADDIN" val="\documentclass{article}&#10;\usepackage[fleqn]{amsmath}&#10;\pagestyle{empty}&#10;\begin{document}&#10;\begin{align*}&#10;Rule(Cake) &amp;= (X_1,\dots,X_n)&#10;\\&#10;Rule(Cake \cup Ext) &amp;= (Y_1,\dots,Y_n)&#10;\end{align*}&#10;\textbf{Resource-Monotonicity} (Moulin and Thomson, 1988):&#10;\begin{align*}&#10;\forall i: Val_i(Y_i) &amp;\geq Val_i(X_i)&#10;\end{align*}&#10;Other requirements:&#10;\begin{itemize}&#10;\item \textbf{Proportionality} &#10;\item \textbf{Pareto-efficiency} &#10;\end{itemize}&#10;\end{document}"/>
  <p:tag name="IGUANATEXSIZE" val="20"/>
  <p:tag name="IGUANATEXCURSOR" val="244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633.5"/>
  <p:tag name="OUTPUTDPI" val="1200"/>
  <p:tag name="LATEXADDIN" val="\documentclass{article}&#10;\usepackage[fleqn]{amsmath}&#10;\pagestyle{empty}&#10;\begin{document}&#10;\begin{align*}&#10;\forall i: Val_i(X_i) = Val_i(Cake)/n &#10;\end{align*}&#10;\end{document}"/>
  <p:tag name="IGUANATEXSIZE" val="20"/>
  <p:tag name="IGUANATEXCURSOR" val="137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982.5"/>
  <p:tag name="OUTPUTDPI" val="1200"/>
  <p:tag name="LATEXADDIN" val="\documentclass{article}&#10;\usepackage[fleqn]{amsmath}&#10;\pagestyle{empty}&#10;\begin{document}&#10;\begin{align*}&#10;\max_X \sum_{i=1}^n w(V_i(X_i))&#10;\end{align*}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982.5"/>
  <p:tag name="OUTPUTDPI" val="1200"/>
  <p:tag name="LATEXADDIN" val="\documentclass{article}&#10;\usepackage[fleqn]{amsmath}&#10;\pagestyle{empty}&#10;\begin{document}&#10;\begin{align*}&#10;\max_X \sum_{i=1}^n w(V_i(X_i))&#10;\end{align*}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1251.75"/>
  <p:tag name="OUTPUTDPI" val="1200"/>
  <p:tag name="LATEXADDIN" val="\documentclass{article}&#10;\usepackage[fleqn]{amsmath}&#10;\pagestyle{empty}&#10;\begin{document}&#10;\begin{align*}&#10;\max_X \sum_{i=1}^n w\left(\frac{V_i(X_i)}{V_i(Cake)}\right)&#10;\end{align*}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982.5"/>
  <p:tag name="OUTPUTDPI" val="1200"/>
  <p:tag name="LATEXADDIN" val="\documentclass{article}&#10;\usepackage[fleqn]{amsmath}&#10;\pagestyle{empty}&#10;\begin{document}&#10;\begin{align*}&#10;\max_X \sum_{i=1}^n w(V_i(X_i))&#10;\end{align*}&#10;\end{document}"/>
  <p:tag name="IGUANATEXSIZE" val="20"/>
  <p:tag name="IGUANATEXCURSOR" val="125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1251.75"/>
  <p:tag name="OUTPUTDPI" val="1200"/>
  <p:tag name="LATEXADDIN" val="\documentclass{article}&#10;\usepackage[fleqn]{amsmath}&#10;\pagestyle{empty}&#10;\begin{document}&#10;\begin{align*}&#10;\max_X \sum_{i=1}^n w\left(\frac{V_i(X_i)}{V_i(Cake)}\right)&#10;\end{align*}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39403</TotalTime>
  <Words>530</Words>
  <Application>Microsoft Office PowerPoint</Application>
  <PresentationFormat>On-screen Show (4:3)</PresentationFormat>
  <Paragraphs>164</Paragraphs>
  <Slides>19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Wingdings</vt:lpstr>
      <vt:lpstr>Wingdings 2</vt:lpstr>
      <vt:lpstr>Tw Cen MT</vt:lpstr>
      <vt:lpstr>Times New Roman</vt:lpstr>
      <vt:lpstr>DejaVu Sans</vt:lpstr>
      <vt:lpstr>Calibri</vt:lpstr>
      <vt:lpstr>WenQuanYi Micro Hei</vt:lpstr>
      <vt:lpstr>Office Theme</vt:lpstr>
      <vt:lpstr>PowerPoint Presentation</vt:lpstr>
      <vt:lpstr>Resource Monotonicity: Intuition</vt:lpstr>
      <vt:lpstr>Resource Monotonicity: Violation</vt:lpstr>
      <vt:lpstr>Resource Monotonicity: Violation</vt:lpstr>
      <vt:lpstr>Resource Monotonicity: Violation</vt:lpstr>
      <vt:lpstr>Resource Monotonicity</vt:lpstr>
      <vt:lpstr>Cake-cutting: Definition</vt:lpstr>
      <vt:lpstr>Is Proportionality possible?</vt:lpstr>
      <vt:lpstr>Resource Monotonicity: Definition</vt:lpstr>
      <vt:lpstr>Is Proportionality + Monotonicity possible?</vt:lpstr>
      <vt:lpstr>PowerPoint Presentation</vt:lpstr>
      <vt:lpstr>Is Efficiency + Monotonicity possible?</vt:lpstr>
      <vt:lpstr>Is Efficiency + Monotonicity possible?</vt:lpstr>
      <vt:lpstr>Is Efficiency + Proportionality possible?</vt:lpstr>
      <vt:lpstr>Is Eff. + Prop. + Monotonicity possible?</vt:lpstr>
      <vt:lpstr>Is Eff. + Prop. + Monotonicity possible?</vt:lpstr>
      <vt:lpstr>Cake-cutting with connected pieces</vt:lpstr>
      <vt:lpstr>Cake-cutting with connected pieces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lab12</dc:creator>
  <cp:lastModifiedBy>nachum</cp:lastModifiedBy>
  <cp:revision>1038</cp:revision>
  <cp:lastPrinted>1601-01-01T00:00:00Z</cp:lastPrinted>
  <dcterms:created xsi:type="dcterms:W3CDTF">1601-01-01T00:00:00Z</dcterms:created>
  <dcterms:modified xsi:type="dcterms:W3CDTF">2016-07-18T10:27:19Z</dcterms:modified>
</cp:coreProperties>
</file>