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4" r:id="rId7"/>
    <p:sldId id="260" r:id="rId8"/>
    <p:sldId id="297" r:id="rId9"/>
    <p:sldId id="298" r:id="rId10"/>
    <p:sldId id="261" r:id="rId11"/>
    <p:sldId id="300" r:id="rId12"/>
    <p:sldId id="307" r:id="rId13"/>
    <p:sldId id="303" r:id="rId14"/>
    <p:sldId id="304" r:id="rId15"/>
    <p:sldId id="302" r:id="rId16"/>
    <p:sldId id="305" r:id="rId17"/>
    <p:sldId id="306" r:id="rId18"/>
    <p:sldId id="299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9" autoAdjust="0"/>
    <p:restoredTop sz="92109" autoAdjust="0"/>
  </p:normalViewPr>
  <p:slideViewPr>
    <p:cSldViewPr>
      <p:cViewPr>
        <p:scale>
          <a:sx n="64" d="100"/>
          <a:sy n="64" d="100"/>
        </p:scale>
        <p:origin x="-804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75E472E-458C-4A31-9AE2-5689A9C6CF80}" type="datetimeFigureOut">
              <a:rPr lang="he-IL" smtClean="0"/>
              <a:t>א'/אלול/תשע"ו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0A01796-AC66-4FF3-80DC-D807B74EFE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406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1AAD-483F-4749-9A50-850B722D65F7}" type="datetimeFigureOut">
              <a:rPr lang="he-IL" smtClean="0"/>
              <a:t>א'/אלול/תשע"ו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0318-0AC5-42B9-B524-E31455CE88C5}" type="slidenum">
              <a:rPr lang="he-IL" smtClean="0"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1AAD-483F-4749-9A50-850B722D65F7}" type="datetimeFigureOut">
              <a:rPr lang="he-IL" smtClean="0"/>
              <a:t>א'/אלול/תשע"ו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0318-0AC5-42B9-B524-E31455CE88C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1AAD-483F-4749-9A50-850B722D65F7}" type="datetimeFigureOut">
              <a:rPr lang="he-IL" smtClean="0"/>
              <a:t>א'/אלול/תשע"ו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0318-0AC5-42B9-B524-E31455CE88C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1AAD-483F-4749-9A50-850B722D65F7}" type="datetimeFigureOut">
              <a:rPr lang="he-IL" smtClean="0"/>
              <a:t>א'/אלול/תשע"ו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0318-0AC5-42B9-B524-E31455CE88C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1AAD-483F-4749-9A50-850B722D65F7}" type="datetimeFigureOut">
              <a:rPr lang="he-IL" smtClean="0"/>
              <a:t>א'/אלול/תשע"ו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0318-0AC5-42B9-B524-E31455CE88C5}" type="slidenum">
              <a:rPr lang="he-IL" smtClean="0"/>
              <a:t>‹#›</a:t>
            </a:fld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1AAD-483F-4749-9A50-850B722D65F7}" type="datetimeFigureOut">
              <a:rPr lang="he-IL" smtClean="0"/>
              <a:t>א'/אלול/תשע"ו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0318-0AC5-42B9-B524-E31455CE88C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1AAD-483F-4749-9A50-850B722D65F7}" type="datetimeFigureOut">
              <a:rPr lang="he-IL" smtClean="0"/>
              <a:t>א'/אלול/תשע"ו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0318-0AC5-42B9-B524-E31455CE88C5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0318-0AC5-42B9-B524-E31455CE88C5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extBox 5"/>
          <p:cNvSpPr txBox="1"/>
          <p:nvPr userDrawn="1"/>
        </p:nvSpPr>
        <p:spPr>
          <a:xfrm>
            <a:off x="-95092" y="6488668"/>
            <a:ext cx="95505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Segal-Halevi</a:t>
            </a:r>
            <a:r>
              <a:rPr lang="en-US" baseline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Hassidim &amp; Aumann: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SBBA: Strongly-Budget-Balanced double-Auction</a:t>
            </a:r>
            <a:endParaRPr lang="he-IL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1AAD-483F-4749-9A50-850B722D65F7}" type="datetimeFigureOut">
              <a:rPr lang="he-IL" smtClean="0"/>
              <a:t>א'/אלול/תשע"ו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0318-0AC5-42B9-B524-E31455CE88C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1AAD-483F-4749-9A50-850B722D65F7}" type="datetimeFigureOut">
              <a:rPr lang="he-IL" smtClean="0"/>
              <a:t>א'/אלול/תשע"ו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0318-0AC5-42B9-B524-E31455CE88C5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1AAD-483F-4749-9A50-850B722D65F7}" type="datetimeFigureOut">
              <a:rPr lang="he-IL" smtClean="0"/>
              <a:t>א'/אלול/תשע"ו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0318-0AC5-42B9-B524-E31455CE88C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3321AAD-483F-4749-9A50-850B722D65F7}" type="datetimeFigureOut">
              <a:rPr lang="he-IL" smtClean="0"/>
              <a:t>א'/אלול/תשע"ו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B800318-0AC5-42B9-B524-E31455CE88C5}" type="slidenum">
              <a:rPr lang="he-IL" smtClean="0"/>
              <a:t>‹#›</a:t>
            </a:fld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1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4360" indent="-27432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868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430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716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4592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findicons.com/files/icons/1035/human_o2/128/emblem_ok.p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findicons.com/files/icons/1035/human_o2/128/emblem_ok.png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hyperlink" Target="http://findicons.com/files/icons/77/icandy_junior_toolbar/128/stop_2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809" y="188640"/>
            <a:ext cx="7802042" cy="2376264"/>
          </a:xfrm>
        </p:spPr>
        <p:txBody>
          <a:bodyPr/>
          <a:lstStyle/>
          <a:p>
            <a:pPr algn="ctr" rtl="0"/>
            <a:r>
              <a:rPr lang="en-US" sz="4800" smtClean="0">
                <a:solidFill>
                  <a:srgbClr val="FFFF00"/>
                </a:solidFill>
              </a:rPr>
              <a:t>SBBA</a:t>
            </a:r>
            <a:r>
              <a:rPr lang="en-US" sz="4800" smtClean="0">
                <a:solidFill>
                  <a:schemeClr val="bg1"/>
                </a:solidFill>
              </a:rPr>
              <a:t>: </a:t>
            </a:r>
            <a:br>
              <a:rPr lang="en-US" sz="4800" smtClean="0">
                <a:solidFill>
                  <a:schemeClr val="bg1"/>
                </a:solidFill>
              </a:rPr>
            </a:br>
            <a:r>
              <a:rPr lang="en-US" sz="4800" smtClean="0">
                <a:solidFill>
                  <a:schemeClr val="bg1"/>
                </a:solidFill>
              </a:rPr>
              <a:t>a </a:t>
            </a:r>
            <a:r>
              <a:rPr lang="en-US" sz="4800" smtClean="0">
                <a:solidFill>
                  <a:srgbClr val="FFFF00"/>
                </a:solidFill>
              </a:rPr>
              <a:t>S</a:t>
            </a:r>
            <a:r>
              <a:rPr lang="en-US" sz="4800" smtClean="0">
                <a:solidFill>
                  <a:schemeClr val="bg1"/>
                </a:solidFill>
              </a:rPr>
              <a:t>trongly-</a:t>
            </a:r>
            <a:r>
              <a:rPr lang="en-US" sz="4800" smtClean="0">
                <a:solidFill>
                  <a:srgbClr val="FFFF00"/>
                </a:solidFill>
              </a:rPr>
              <a:t>B</a:t>
            </a:r>
            <a:r>
              <a:rPr lang="en-US" sz="4800" smtClean="0">
                <a:solidFill>
                  <a:schemeClr val="bg1"/>
                </a:solidFill>
              </a:rPr>
              <a:t>udget-</a:t>
            </a:r>
            <a:r>
              <a:rPr lang="en-US" sz="4800" smtClean="0">
                <a:solidFill>
                  <a:srgbClr val="FFFF00"/>
                </a:solidFill>
              </a:rPr>
              <a:t>B</a:t>
            </a:r>
            <a:r>
              <a:rPr lang="en-US" sz="4800" smtClean="0">
                <a:solidFill>
                  <a:schemeClr val="bg1"/>
                </a:solidFill>
              </a:rPr>
              <a:t>alanced</a:t>
            </a:r>
            <a:br>
              <a:rPr lang="en-US" sz="4800" smtClean="0">
                <a:solidFill>
                  <a:schemeClr val="bg1"/>
                </a:solidFill>
              </a:rPr>
            </a:br>
            <a:r>
              <a:rPr lang="en-US" sz="4800" smtClean="0">
                <a:solidFill>
                  <a:schemeClr val="bg1"/>
                </a:solidFill>
              </a:rPr>
              <a:t>Double-</a:t>
            </a:r>
            <a:r>
              <a:rPr lang="en-US" sz="4800" smtClean="0">
                <a:solidFill>
                  <a:srgbClr val="FFFF00"/>
                </a:solidFill>
              </a:rPr>
              <a:t>A</a:t>
            </a:r>
            <a:r>
              <a:rPr lang="en-US" sz="4800" smtClean="0">
                <a:solidFill>
                  <a:schemeClr val="bg1"/>
                </a:solidFill>
              </a:rPr>
              <a:t>uction Mechanism</a:t>
            </a:r>
            <a:endParaRPr lang="he-IL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068960"/>
            <a:ext cx="7200800" cy="2520280"/>
          </a:xfrm>
        </p:spPr>
        <p:txBody>
          <a:bodyPr>
            <a:noAutofit/>
          </a:bodyPr>
          <a:lstStyle/>
          <a:p>
            <a:pPr algn="ctr" rtl="0"/>
            <a:r>
              <a:rPr lang="en-US" sz="3200" dirty="0" err="1" smtClean="0"/>
              <a:t>Erel</a:t>
            </a:r>
            <a:r>
              <a:rPr lang="en-US" sz="3200" dirty="0" smtClean="0"/>
              <a:t> Segal-</a:t>
            </a:r>
            <a:r>
              <a:rPr lang="en-US" sz="3200" dirty="0" err="1" smtClean="0"/>
              <a:t>Halevi</a:t>
            </a:r>
            <a:r>
              <a:rPr lang="en-US" sz="3200" dirty="0" smtClean="0"/>
              <a:t> </a:t>
            </a:r>
          </a:p>
          <a:p>
            <a:pPr algn="ctr" rtl="0"/>
            <a:r>
              <a:rPr lang="en-US" sz="3200" dirty="0" smtClean="0"/>
              <a:t>with</a:t>
            </a:r>
          </a:p>
          <a:p>
            <a:pPr algn="ctr" rtl="0"/>
            <a:r>
              <a:rPr lang="en-US" sz="3200" dirty="0" err="1" smtClean="0"/>
              <a:t>Avinatan</a:t>
            </a:r>
            <a:r>
              <a:rPr lang="en-US" sz="3200" dirty="0" smtClean="0"/>
              <a:t> Hassidim</a:t>
            </a:r>
          </a:p>
          <a:p>
            <a:pPr algn="ctr" rtl="0"/>
            <a:r>
              <a:rPr lang="en-US" sz="3200" dirty="0" smtClean="0"/>
              <a:t>Yonatan </a:t>
            </a:r>
            <a:r>
              <a:rPr lang="en-US" sz="3200" dirty="0" err="1" smtClean="0"/>
              <a:t>Aumann</a:t>
            </a:r>
            <a:endParaRPr lang="he-IL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2" y="5427244"/>
            <a:ext cx="1735137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7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1268760"/>
          </a:xfrm>
        </p:spPr>
        <p:txBody>
          <a:bodyPr>
            <a:normAutofit/>
          </a:bodyPr>
          <a:lstStyle/>
          <a:p>
            <a:pPr rtl="0"/>
            <a:r>
              <a:rPr lang="en-US" smtClean="0"/>
              <a:t>Our Goal</a:t>
            </a:r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611560" y="1550727"/>
            <a:ext cx="7488832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Gain:  </a:t>
            </a:r>
            <a:r>
              <a:rPr 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1 - 1/</a:t>
            </a:r>
            <a:r>
              <a:rPr lang="en-US" sz="3200" b="1" i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2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Prior-free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Truthful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Balance</a:t>
            </a: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 both traders and auctioneer.</a:t>
            </a:r>
            <a:endParaRPr lang="en-US" sz="3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3" descr="F:\Dropbox\AGT2016\presentation\trader-hap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70405"/>
            <a:ext cx="10191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F:\Dropbox\AGT2016\presentation\auctioneer-happ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177959"/>
            <a:ext cx="1445875" cy="15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8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0"/>
            <a:ext cx="8532440" cy="12687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smtClean="0"/>
              <a:t>Previous Balance Attempts</a:t>
            </a:r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1268761"/>
                <a:ext cx="9144000" cy="50340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514350" indent="-514350" algn="l" rtl="0">
                  <a:buFont typeface="+mj-lt"/>
                  <a:buAutoNum type="arabicPeriod"/>
                </a:pPr>
                <a:r>
                  <a:rPr lang="en-US" sz="32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Baliga &amp; Vohra (2003)</a:t>
                </a: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random sampling.</a:t>
                </a:r>
              </a:p>
              <a:p>
                <a:pPr marL="971550" lvl="1" indent="-514350" algn="l" rtl="0">
                  <a:buFont typeface="Arial" panose="020B0604020202020204" pitchFamily="34" charset="0"/>
                  <a:buChar char="•"/>
                </a:pPr>
                <a:r>
                  <a:rPr lang="en-US" sz="3200">
                    <a:latin typeface="Arial" panose="020B0604020202020204" pitchFamily="34" charset="0"/>
                    <a:cs typeface="Arial" panose="020B0604020202020204" pitchFamily="34" charset="0"/>
                  </a:rPr>
                  <a:t>Gain: </a:t>
                </a: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  <a:cs typeface="Arial" panose="020B0604020202020204" pitchFamily="34" charset="0"/>
                              </a:rPr>
                              <m:t>ln</m:t>
                            </m:r>
                            <m:r>
                              <a:rPr lang="en-US" sz="32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of maximum.</a:t>
                </a:r>
              </a:p>
              <a:p>
                <a:pPr marL="514350" indent="-514350" algn="l" rtl="0">
                  <a:buFont typeface="+mj-lt"/>
                  <a:buAutoNum type="arabicPeriod"/>
                </a:pPr>
                <a:r>
                  <a:rPr lang="en-US" sz="32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Babaioff &amp; Nisan (2004): </a:t>
                </a: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mix VCG + McAfee.</a:t>
                </a:r>
              </a:p>
              <a:p>
                <a:pPr marL="914400" lvl="1" indent="-457200" algn="l" rtl="0">
                  <a:buFont typeface="Arial" panose="020B0604020202020204" pitchFamily="34" charset="0"/>
                  <a:buChar char="•"/>
                </a:pPr>
                <a:r>
                  <a:rPr lang="en-US" sz="3200">
                    <a:latin typeface="Arial" panose="020B0604020202020204" pitchFamily="34" charset="0"/>
                    <a:cs typeface="Arial" panose="020B0604020202020204" pitchFamily="34" charset="0"/>
                  </a:rPr>
                  <a:t>Requires </a:t>
                </a: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prior on valuations.</a:t>
                </a:r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 algn="l" rtl="0">
                  <a:buFont typeface="Arial" panose="020B0604020202020204" pitchFamily="34" charset="0"/>
                  <a:buChar char="•"/>
                </a:pP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Budget-balanced in expectation.</a:t>
                </a:r>
              </a:p>
              <a:p>
                <a:pPr marL="514350" indent="-514350" algn="l" rtl="0">
                  <a:buFont typeface="+mj-lt"/>
                  <a:buAutoNum type="arabicPeriod"/>
                </a:pPr>
                <a:r>
                  <a:rPr lang="en-US" sz="32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Colini-Baldeschi &amp; de-Keijzer &amp; Leonardi &amp; Turchetta (2016)</a:t>
                </a: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sequential-posted-pricing.  </a:t>
                </a:r>
              </a:p>
              <a:p>
                <a:pPr marL="914400" lvl="1" indent="-457200" algn="l" rtl="0">
                  <a:buFont typeface="Arial" panose="020B0604020202020204" pitchFamily="34" charset="0"/>
                  <a:buChar char="•"/>
                </a:pPr>
                <a:r>
                  <a:rPr lang="en-US" sz="3200">
                    <a:latin typeface="Arial" panose="020B0604020202020204" pitchFamily="34" charset="0"/>
                    <a:cs typeface="Arial" panose="020B0604020202020204" pitchFamily="34" charset="0"/>
                  </a:rPr>
                  <a:t>Requires prior on valuations</a:t>
                </a: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914400" lvl="1" indent="-457200" algn="l" rtl="0">
                  <a:buFont typeface="Arial" panose="020B0604020202020204" pitchFamily="34" charset="0"/>
                  <a:buChar char="•"/>
                </a:pP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Welfare: 1/4 of maximum.</a:t>
                </a:r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8761"/>
                <a:ext cx="9144000" cy="5034007"/>
              </a:xfrm>
              <a:prstGeom prst="rect">
                <a:avLst/>
              </a:prstGeom>
              <a:blipFill rotWithShape="1">
                <a:blip r:embed="rId2"/>
                <a:stretch>
                  <a:fillRect l="-1467" t="-1574" r="-1000" b="-30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5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1268760"/>
          </a:xfrm>
        </p:spPr>
        <p:txBody>
          <a:bodyPr>
            <a:normAutofit/>
          </a:bodyPr>
          <a:lstStyle/>
          <a:p>
            <a:pPr rtl="0"/>
            <a:r>
              <a:rPr lang="en-US" smtClean="0"/>
              <a:t>Our Goal</a:t>
            </a:r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611560" y="1550727"/>
            <a:ext cx="7488832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Gain:  </a:t>
            </a:r>
            <a:r>
              <a:rPr 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1 - 1/</a:t>
            </a:r>
            <a:r>
              <a:rPr lang="en-US" sz="3200" b="1" i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2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Prior-free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Truthful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Balance</a:t>
            </a: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 both traders and auctioneer.</a:t>
            </a:r>
            <a:endParaRPr lang="en-US" sz="3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3" descr="F:\Dropbox\AGT2016\presentation\trader-hap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70405"/>
            <a:ext cx="10191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F:\Dropbox\AGT2016\presentation\auctioneer-happ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177959"/>
            <a:ext cx="1445875" cy="15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6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1268760"/>
          </a:xfrm>
        </p:spPr>
        <p:txBody>
          <a:bodyPr>
            <a:normAutofit/>
          </a:bodyPr>
          <a:lstStyle/>
          <a:p>
            <a:pPr rtl="0"/>
            <a:r>
              <a:rPr lang="en-US" smtClean="0"/>
              <a:t>Our Solution: SBBA</a:t>
            </a:r>
            <a:endParaRPr lang="he-IL"/>
          </a:p>
        </p:txBody>
      </p:sp>
      <p:sp>
        <p:nvSpPr>
          <p:cNvPr id="3" name="Oval 2"/>
          <p:cNvSpPr/>
          <p:nvPr/>
        </p:nvSpPr>
        <p:spPr>
          <a:xfrm>
            <a:off x="4539071" y="144205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/>
          <p:nvPr/>
        </p:nvSpPr>
        <p:spPr>
          <a:xfrm>
            <a:off x="5043127" y="180209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5446101" y="252217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5835215" y="281020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6169730" y="317024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6634132" y="425036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7059351" y="4555909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7635415" y="468241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8283487" y="5474501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539071" y="559992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043127" y="54316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446101" y="497044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835215" y="47911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187200" y="410634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Connector 31"/>
          <p:cNvCxnSpPr/>
          <p:nvPr/>
        </p:nvCxnSpPr>
        <p:spPr>
          <a:xfrm>
            <a:off x="6516216" y="1761582"/>
            <a:ext cx="0" cy="447573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537637" y="3314261"/>
            <a:ext cx="3692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7505" y="1550728"/>
                <a:ext cx="4320479" cy="45594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Set price to:</a:t>
                </a:r>
                <a:r>
                  <a:rPr lang="en-US" sz="3200" i="1">
                    <a:latin typeface="Cambria Math"/>
                    <a:cs typeface="Arial" panose="020B0604020202020204" pitchFamily="34" charset="0"/>
                  </a:rPr>
                  <a:t/>
                </a:r>
                <a:br>
                  <a:rPr lang="en-US" sz="3200" i="1">
                    <a:latin typeface="Cambria Math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min</m:t>
                    </m:r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3200" b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price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  <a:cs typeface="Arial" panose="020B0604020202020204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b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high-value buyers buy from </a:t>
                </a:r>
                <a:b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3200" i="1"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sz="3200" i="1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sz="3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random </a:t>
                </a:r>
                <a:b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low-value sellers.</a:t>
                </a:r>
              </a:p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r>
                  <a:rPr lang="en-US" sz="320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Expected gain:</a:t>
                </a:r>
                <a:br>
                  <a:rPr lang="en-US" sz="320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3200" b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32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1 - 1/</a:t>
                </a:r>
                <a:r>
                  <a:rPr lang="en-US" sz="3200" b="1" i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32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32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en-US" sz="320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endParaRPr lang="en-US" sz="32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1550728"/>
                <a:ext cx="4320479" cy="4559453"/>
              </a:xfrm>
              <a:prstGeom prst="rect">
                <a:avLst/>
              </a:prstGeom>
              <a:blipFill rotWithShape="1">
                <a:blip r:embed="rId2"/>
                <a:stretch>
                  <a:fillRect l="-3249" t="-1738" b="-26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6658675" y="2955962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7028127" y="266618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/>
          <p:cNvSpPr/>
          <p:nvPr/>
        </p:nvSpPr>
        <p:spPr>
          <a:xfrm>
            <a:off x="7635415" y="222327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/>
          <p:cNvSpPr/>
          <p:nvPr/>
        </p:nvSpPr>
        <p:spPr>
          <a:xfrm>
            <a:off x="8253399" y="204153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8195866" y="2838368"/>
            <a:ext cx="96532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he-IL" sz="28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922592" y="1856873"/>
                <a:ext cx="599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he-IL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592" y="1856873"/>
                <a:ext cx="59978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595989" y="1360753"/>
                <a:ext cx="864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  <m:t>𝒌</m:t>
                          </m:r>
                          <m: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he-IL" sz="2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989" y="1360753"/>
                <a:ext cx="86427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6222482" y="2318538"/>
            <a:ext cx="108734" cy="63742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02691" y="1828614"/>
            <a:ext cx="147926" cy="98159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9016252">
            <a:off x="4634512" y="972874"/>
            <a:ext cx="1195062" cy="2500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/>
          <p:cNvSpPr/>
          <p:nvPr/>
        </p:nvSpPr>
        <p:spPr>
          <a:xfrm rot="13657871">
            <a:off x="4780641" y="3604548"/>
            <a:ext cx="1362837" cy="2753017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944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29" grpId="0"/>
      <p:bldP spid="17" grpId="0"/>
      <p:bldP spid="28" grpId="0"/>
      <p:bldP spid="21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1268760"/>
          </a:xfrm>
        </p:spPr>
        <p:txBody>
          <a:bodyPr>
            <a:normAutofit/>
          </a:bodyPr>
          <a:lstStyle/>
          <a:p>
            <a:pPr rtl="0"/>
            <a:r>
              <a:rPr lang="en-US" smtClean="0"/>
              <a:t>Our Solution: SBBA: Case #2</a:t>
            </a:r>
            <a:endParaRPr lang="he-IL"/>
          </a:p>
        </p:txBody>
      </p:sp>
      <p:sp>
        <p:nvSpPr>
          <p:cNvPr id="3" name="Oval 2"/>
          <p:cNvSpPr/>
          <p:nvPr/>
        </p:nvSpPr>
        <p:spPr>
          <a:xfrm>
            <a:off x="4539071" y="144205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/>
          <p:nvPr/>
        </p:nvSpPr>
        <p:spPr>
          <a:xfrm>
            <a:off x="5043127" y="180209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5446101" y="252217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5835215" y="281020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6228184" y="2954221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6634132" y="425036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7059351" y="4555909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7635415" y="468241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8283487" y="5474501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539071" y="559992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043127" y="54316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446101" y="497044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835215" y="47911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187200" y="410634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Connector 31"/>
          <p:cNvCxnSpPr/>
          <p:nvPr/>
        </p:nvCxnSpPr>
        <p:spPr>
          <a:xfrm>
            <a:off x="6516216" y="1761582"/>
            <a:ext cx="0" cy="447573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537637" y="3314261"/>
            <a:ext cx="3692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07505" y="1550728"/>
                <a:ext cx="4320479" cy="501675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r>
                  <a:rPr lang="en-US" sz="3200">
                    <a:latin typeface="Arial" panose="020B0604020202020204" pitchFamily="34" charset="0"/>
                    <a:cs typeface="Arial" panose="020B0604020202020204" pitchFamily="34" charset="0"/>
                  </a:rPr>
                  <a:t>Set price to:</a:t>
                </a:r>
                <a:r>
                  <a:rPr lang="en-US" sz="3200" i="1">
                    <a:latin typeface="Cambria Math"/>
                    <a:cs typeface="Arial" panose="020B0604020202020204" pitchFamily="34" charset="0"/>
                  </a:rPr>
                  <a:t/>
                </a:r>
                <a:br>
                  <a:rPr lang="en-US" sz="3200" i="1">
                    <a:latin typeface="Cambria Math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latin typeface="Cambria Math"/>
                        <a:cs typeface="Arial" panose="020B0604020202020204" pitchFamily="34" charset="0"/>
                      </a:rPr>
                      <m:t>min</m:t>
                    </m:r>
                    <m:r>
                      <a:rPr lang="en-US" sz="3200" i="1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3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price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  <a:cs typeface="Arial" panose="020B0604020202020204" pitchFamily="34" charset="0"/>
                          </a:rPr>
                          <m:t>𝒌</m:t>
                        </m:r>
                        <m:r>
                          <a:rPr lang="en-US" sz="3200" b="1" i="1">
                            <a:latin typeface="Cambria Math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3200" b="1" i="1">
                            <a:latin typeface="Cambria Math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b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high-value buyers buy from </a:t>
                </a:r>
                <a:b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low-value sellers.</a:t>
                </a:r>
              </a:p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r>
                  <a:rPr lang="en-US" sz="320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Maximum </a:t>
                </a:r>
                <a:r>
                  <a:rPr lang="en-US" sz="320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gain</a:t>
                </a:r>
              </a:p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r>
                  <a:rPr lang="en-US" sz="320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Prior-free</a:t>
                </a:r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r>
                  <a:rPr lang="en-US" sz="320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Budget-balanced</a:t>
                </a:r>
              </a:p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endParaRPr lang="en-US" sz="32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1550728"/>
                <a:ext cx="4320479" cy="5016758"/>
              </a:xfrm>
              <a:prstGeom prst="rect">
                <a:avLst/>
              </a:prstGeom>
              <a:blipFill rotWithShape="1">
                <a:blip r:embed="rId2"/>
                <a:stretch>
                  <a:fillRect l="-3249" t="-1580" r="-32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6643435" y="317024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7028127" y="266618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/>
          <p:cNvSpPr/>
          <p:nvPr/>
        </p:nvSpPr>
        <p:spPr>
          <a:xfrm>
            <a:off x="7635415" y="222327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/>
          <p:cNvSpPr/>
          <p:nvPr/>
        </p:nvSpPr>
        <p:spPr>
          <a:xfrm>
            <a:off x="8253399" y="204153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8195866" y="2838368"/>
            <a:ext cx="96532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he-IL" sz="28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916436" y="1737372"/>
                <a:ext cx="599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he-IL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436" y="1737372"/>
                <a:ext cx="59978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627213" y="1550728"/>
                <a:ext cx="864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  <m:t>𝒌</m:t>
                          </m:r>
                          <m: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he-IL" sz="2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13" y="1550728"/>
                <a:ext cx="86427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6216326" y="2199037"/>
            <a:ext cx="108734" cy="63742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769867" y="2079865"/>
            <a:ext cx="147926" cy="98159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rot="19016252">
            <a:off x="4806514" y="905012"/>
            <a:ext cx="1195062" cy="30046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/>
          <p:cNvSpPr/>
          <p:nvPr/>
        </p:nvSpPr>
        <p:spPr>
          <a:xfrm rot="13657871">
            <a:off x="4780641" y="3604548"/>
            <a:ext cx="1362837" cy="2753017"/>
          </a:xfrm>
          <a:prstGeom prst="ellipse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267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33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1268760"/>
          </a:xfrm>
        </p:spPr>
        <p:txBody>
          <a:bodyPr>
            <a:normAutofit/>
          </a:bodyPr>
          <a:lstStyle/>
          <a:p>
            <a:pPr rtl="0"/>
            <a:r>
              <a:rPr lang="en-US" smtClean="0"/>
              <a:t>SBBA: Double-Clock Auction</a:t>
            </a:r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0" y="1196752"/>
                <a:ext cx="9252520" cy="513986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Initialize: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0</m:t>
                    </m:r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,      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=∞</m:t>
                    </m:r>
                  </m:oMath>
                </a14:m>
                <a:endParaRPr lang="en-US" sz="32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r>
                  <a:rPr lang="en-US" sz="3200" i="1">
                    <a:latin typeface="Arial" panose="020B0604020202020204" pitchFamily="34" charset="0"/>
                    <a:cs typeface="Arial" panose="020B0604020202020204" pitchFamily="34" charset="0"/>
                  </a:rPr>
                  <a:t>#buyers&gt;#sellers? </a:t>
                </a:r>
                <a:r>
                  <a:rPr lang="en-US" sz="3200" i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10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100" i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3100">
                    <a:latin typeface="Arial" panose="020B0604020202020204" pitchFamily="34" charset="0"/>
                    <a:cs typeface="Arial" panose="020B0604020202020204" pitchFamily="34" charset="0"/>
                  </a:rPr>
                  <a:t> until buyers exit.</a:t>
                </a:r>
              </a:p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r>
                  <a:rPr lang="en-US" sz="3200" i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#sellers&gt;#buyers?  </a:t>
                </a:r>
                <a:r>
                  <a:rPr lang="en-US" sz="310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100" b="0" i="1" smtClean="0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100">
                    <a:latin typeface="Arial" panose="020B0604020202020204" pitchFamily="34" charset="0"/>
                    <a:cs typeface="Arial" panose="020B0604020202020204" pitchFamily="34" charset="0"/>
                  </a:rPr>
                  <a:t> until </a:t>
                </a:r>
                <a:r>
                  <a:rPr lang="en-US" sz="310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sellers exit.</a:t>
                </a:r>
              </a:p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Repeat:</a:t>
                </a:r>
              </a:p>
              <a:p>
                <a:pPr marL="971550" lvl="1" indent="-514350" algn="l" rtl="0">
                  <a:buFont typeface="+mj-lt"/>
                  <a:buAutoNum type="arabicPeriod"/>
                </a:pP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3200">
                    <a:latin typeface="Arial" panose="020B0604020202020204" pitchFamily="34" charset="0"/>
                    <a:cs typeface="Arial" panose="020B0604020202020204" pitchFamily="34" charset="0"/>
                  </a:rPr>
                  <a:t> until </a:t>
                </a: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buyer exits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971550" lvl="1" indent="-514350" algn="l" rtl="0">
                  <a:buFont typeface="+mj-lt"/>
                  <a:buAutoNum type="arabicPeriod"/>
                </a:pP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200">
                    <a:latin typeface="Arial" panose="020B0604020202020204" pitchFamily="34" charset="0"/>
                    <a:cs typeface="Arial" panose="020B0604020202020204" pitchFamily="34" charset="0"/>
                  </a:rPr>
                  <a:t> until </a:t>
                </a: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seller exits </a:t>
                </a:r>
                <a:r>
                  <a:rPr lang="en-US" sz="3200">
                    <a:latin typeface="Arial" panose="020B0604020202020204" pitchFamily="34" charset="0"/>
                    <a:cs typeface="Arial" panose="020B060402020202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3200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indent="-45720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3200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at 1.?  </a:t>
                </a:r>
                <a:r>
                  <a:rPr lang="en-US" sz="3200" i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#buyers=#sellers</a:t>
                </a: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all trade.</a:t>
                </a:r>
                <a:b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3200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at 2.?  </a:t>
                </a:r>
                <a:r>
                  <a:rPr lang="en-US" sz="3200" i="1">
                    <a:latin typeface="Arial" panose="020B0604020202020204" pitchFamily="34" charset="0"/>
                    <a:cs typeface="Arial" panose="020B0604020202020204" pitchFamily="34" charset="0"/>
                  </a:rPr>
                  <a:t>#</a:t>
                </a:r>
                <a:r>
                  <a:rPr lang="en-US" sz="3200" i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buyers=#sellers-1</a:t>
                </a:r>
                <a: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randomize.</a:t>
                </a:r>
                <a:br>
                  <a:rPr lang="en-US" sz="320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32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 rtl="0">
                  <a:buFont typeface="Wingdings" panose="05000000000000000000" pitchFamily="2" charset="2"/>
                  <a:buChar char="ü"/>
                </a:pPr>
                <a:r>
                  <a:rPr lang="en-US" sz="4000" b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Obviously truthful.</a:t>
                </a:r>
                <a:endParaRPr lang="en-US" sz="40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6752"/>
                <a:ext cx="9252520" cy="5139869"/>
              </a:xfrm>
              <a:prstGeom prst="rect">
                <a:avLst/>
              </a:prstGeom>
              <a:blipFill rotWithShape="1">
                <a:blip r:embed="rId2"/>
                <a:stretch>
                  <a:fillRect l="-1449" t="-1542" r="-1449" b="-41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01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0"/>
            <a:ext cx="8532440" cy="12687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smtClean="0"/>
              <a:t>SBBA: Extensions</a:t>
            </a:r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0" y="1268761"/>
            <a:ext cx="91440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Spatial distribution &amp; transaction costs:</a:t>
            </a:r>
            <a:b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Babaioff &amp; Nisan &amp; Pavlov (2009): </a:t>
            </a:r>
            <a:b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deficit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surplus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l" rtl="0"/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Our paper:        </a:t>
            </a: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Constraints on trader-sets:</a:t>
            </a:r>
            <a:b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Duetting&amp;Roughgarden&amp;Talgam-Cohen(2014): </a:t>
            </a:r>
            <a:b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deficit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surplus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i="1" smtClean="0">
                <a:latin typeface="Arial" panose="020B0604020202020204" pitchFamily="34" charset="0"/>
                <a:cs typeface="Arial" panose="020B0604020202020204" pitchFamily="34" charset="0"/>
              </a:rPr>
              <a:t>Can we achieve </a:t>
            </a:r>
            <a:r>
              <a:rPr lang="en-US" sz="3200" b="1" i="1" smtClean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en-US" sz="32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smtClean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US" sz="3200" b="1" i="1" smtClean="0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en-US" sz="3200" i="1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200" i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4" descr="emblem,ok,right,yes,correct,next,forward,arrow">
            <a:hlinkClick r:id="rId2" tooltip="emblem,ok,right,yes,correct,next,forward,arrow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328" y="1777493"/>
            <a:ext cx="1113656" cy="1113656"/>
          </a:xfrm>
          <a:prstGeom prst="rect">
            <a:avLst/>
          </a:prstGeom>
          <a:noFill/>
        </p:spPr>
      </p:pic>
      <p:pic>
        <p:nvPicPr>
          <p:cNvPr id="3074" name="Picture 2" descr="F:\Dropbox\AGT2016\presentation\question-mark-1363011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1" y="4851527"/>
            <a:ext cx="1317550" cy="13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0"/>
            <a:ext cx="8532440" cy="12687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smtClean="0"/>
              <a:t>SBBA: Open Question</a:t>
            </a:r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95523" y="1484784"/>
            <a:ext cx="824440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VCG and McAfee are 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SBBA is 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randomized</a:t>
            </a: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Is there a deterministic mechanism with the properties of SBBA:</a:t>
            </a:r>
          </a:p>
        </p:txBody>
      </p:sp>
      <p:pic>
        <p:nvPicPr>
          <p:cNvPr id="7" name="Picture 2" descr="F:\Dropbox\AGT2016\presentation\question-mark-1363011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1" y="4851527"/>
            <a:ext cx="1317550" cy="13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7930" y="3933056"/>
            <a:ext cx="7488832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32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o(1)</a:t>
            </a: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of 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Truthful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Prior-free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Budget Balance</a:t>
            </a:r>
            <a:endParaRPr lang="en-US" sz="3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1268760"/>
          </a:xfrm>
        </p:spPr>
        <p:txBody>
          <a:bodyPr>
            <a:normAutofit/>
          </a:bodyPr>
          <a:lstStyle/>
          <a:p>
            <a:pPr rtl="0"/>
            <a:r>
              <a:rPr lang="en-US" smtClean="0"/>
              <a:t>Solutions</a:t>
            </a:r>
            <a:endParaRPr lang="he-IL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84686"/>
              </p:ext>
            </p:extLst>
          </p:nvPr>
        </p:nvGraphicFramePr>
        <p:xfrm>
          <a:off x="-9181528" y="1556792"/>
          <a:ext cx="8458326" cy="2989628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184682"/>
                <a:gridCol w="1707478"/>
                <a:gridCol w="2930212"/>
                <a:gridCol w="1635954"/>
              </a:tblGrid>
              <a:tr h="772176">
                <a:tc>
                  <a:txBody>
                    <a:bodyPr/>
                    <a:lstStyle/>
                    <a:p>
                      <a:pPr algn="ctr" rtl="0"/>
                      <a:r>
                        <a:rPr lang="en-US" sz="3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Gain</a:t>
                      </a:r>
                      <a:endParaRPr lang="he-IL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</a:t>
                      </a:r>
                      <a:endParaRPr lang="he-IL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</a:t>
                      </a:r>
                      <a:endParaRPr lang="he-IL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33400">
                <a:tc>
                  <a:txBody>
                    <a:bodyPr/>
                    <a:lstStyle/>
                    <a:p>
                      <a:pPr algn="ctr" rtl="0"/>
                      <a:r>
                        <a:rPr lang="en-US" sz="320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320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b="1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Equilib.</a:t>
                      </a:r>
                      <a:endParaRPr lang="he-IL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42026">
                <a:tc>
                  <a:txBody>
                    <a:bodyPr/>
                    <a:lstStyle/>
                    <a:p>
                      <a:pPr algn="ctr" rtl="0"/>
                      <a:r>
                        <a:rPr lang="en-US" sz="320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320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VCG</a:t>
                      </a:r>
                      <a:endParaRPr lang="he-IL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42026">
                <a:tc>
                  <a:txBody>
                    <a:bodyPr/>
                    <a:lstStyle/>
                    <a:p>
                      <a:pPr algn="ctr" rtl="0"/>
                      <a:r>
                        <a:rPr lang="en-US" sz="320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1-1/k</a:t>
                      </a:r>
                      <a:endParaRPr lang="he-IL" sz="320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McAfee</a:t>
                      </a:r>
                      <a:endParaRPr lang="he-IL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13158"/>
              </p:ext>
            </p:extLst>
          </p:nvPr>
        </p:nvGraphicFramePr>
        <p:xfrm>
          <a:off x="390275" y="7317432"/>
          <a:ext cx="8535328" cy="1554480"/>
        </p:xfrm>
        <a:graphic>
          <a:graphicData uri="http://schemas.openxmlformats.org/drawingml/2006/table">
            <a:tbl>
              <a:tblPr rtl="1" bandRow="1">
                <a:tableStyleId>{073A0DAA-6AF3-43AB-8588-CEC1D06C72B9}</a:tableStyleId>
              </a:tblPr>
              <a:tblGrid>
                <a:gridCol w="3437702"/>
                <a:gridCol w="1344894"/>
                <a:gridCol w="1009936"/>
                <a:gridCol w="1013530"/>
                <a:gridCol w="1729266"/>
              </a:tblGrid>
              <a:tr h="1066800">
                <a:tc>
                  <a:txBody>
                    <a:bodyPr/>
                    <a:lstStyle/>
                    <a:p>
                      <a:pPr algn="ctr" rtl="0"/>
                      <a:r>
                        <a:rPr lang="en-US" sz="3200" b="1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Sellers</a:t>
                      </a:r>
                      <a:r>
                        <a:rPr lang="en-US" sz="320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3200" baseline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i="1" baseline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3200" baseline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units</a:t>
                      </a:r>
                    </a:p>
                    <a:p>
                      <a:pPr algn="ctr" rtl="0"/>
                      <a:r>
                        <a:rPr lang="en-US" sz="3200" b="1" baseline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Buyers</a:t>
                      </a:r>
                      <a:r>
                        <a:rPr lang="en-US" sz="3200" baseline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3200" i="1" baseline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3200" baseline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types</a:t>
                      </a:r>
                    </a:p>
                    <a:p>
                      <a:pPr algn="ctr" rtl="0"/>
                      <a:r>
                        <a:rPr lang="en-US" sz="3200" b="1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Both</a:t>
                      </a:r>
                      <a:r>
                        <a:rPr lang="en-US" sz="320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Gross Sub.</a:t>
                      </a:r>
                      <a:endParaRPr lang="he-IL" sz="320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1-o(1)</a:t>
                      </a:r>
                      <a:endParaRPr lang="he-IL" sz="320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</a:t>
                      </a:r>
                    </a:p>
                    <a:p>
                      <a:pPr algn="ctr" rtl="0"/>
                      <a:r>
                        <a:rPr lang="en-US" sz="32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</a:t>
                      </a:r>
                      <a:endParaRPr lang="he-IL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Picture 44" descr="emblem,ok,right,yes,correct,next,forward,arrow">
            <a:hlinkClick r:id="rId2" tooltip="emblem,ok,right,yes,correct,next,forward,arrow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78075" y="-132184"/>
            <a:ext cx="609600" cy="609600"/>
          </a:xfrm>
          <a:prstGeom prst="rect">
            <a:avLst/>
          </a:prstGeom>
          <a:noFill/>
        </p:spPr>
      </p:pic>
      <p:pic>
        <p:nvPicPr>
          <p:cNvPr id="29" name="Picture 54" descr="stop,cancel,no">
            <a:hlinkClick r:id="rId4" tooltip="stop,cancel,no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578075" y="-849985"/>
            <a:ext cx="609600" cy="609600"/>
          </a:xfrm>
          <a:prstGeom prst="rect">
            <a:avLst/>
          </a:prstGeom>
          <a:noFill/>
        </p:spPr>
      </p:pic>
      <p:pic>
        <p:nvPicPr>
          <p:cNvPr id="30" name="Picture 54" descr="stop,cancel,no">
            <a:hlinkClick r:id="rId4" tooltip="stop,cancel,no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561626" y="-132184"/>
            <a:ext cx="609600" cy="609600"/>
          </a:xfrm>
          <a:prstGeom prst="rect">
            <a:avLst/>
          </a:prstGeom>
          <a:noFill/>
        </p:spPr>
      </p:pic>
      <p:pic>
        <p:nvPicPr>
          <p:cNvPr id="32" name="Picture 44" descr="emblem,ok,right,yes,correct,next,forward,arrow">
            <a:hlinkClick r:id="rId2" tooltip="emblem,ok,right,yes,correct,next,forward,arrow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2630" y="-963488"/>
            <a:ext cx="609600" cy="609600"/>
          </a:xfrm>
          <a:prstGeom prst="rect">
            <a:avLst/>
          </a:prstGeom>
          <a:noFill/>
        </p:spPr>
      </p:pic>
      <p:pic>
        <p:nvPicPr>
          <p:cNvPr id="33" name="Picture 44" descr="emblem,ok,right,yes,correct,next,forward,arrow">
            <a:hlinkClick r:id="rId2" tooltip="emblem,ok,right,yes,correct,next,forward,arrow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61626" y="522749"/>
            <a:ext cx="609600" cy="609600"/>
          </a:xfrm>
          <a:prstGeom prst="rect">
            <a:avLst/>
          </a:prstGeom>
          <a:noFill/>
        </p:spPr>
      </p:pic>
      <p:pic>
        <p:nvPicPr>
          <p:cNvPr id="39" name="Picture 44" descr="emblem,ok,right,yes,correct,next,forward,arrow">
            <a:hlinkClick r:id="rId2" tooltip="emblem,ok,right,yes,correct,next,forward,arrow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78075" y="541607"/>
            <a:ext cx="609600" cy="609600"/>
          </a:xfrm>
          <a:prstGeom prst="rect">
            <a:avLst/>
          </a:prstGeom>
          <a:noFill/>
        </p:spPr>
      </p:pic>
      <p:pic>
        <p:nvPicPr>
          <p:cNvPr id="40" name="Picture 44" descr="emblem,ok,right,yes,correct,next,forward,arrow">
            <a:hlinkClick r:id="rId2" tooltip="emblem,ok,right,yes,correct,next,forward,arrow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6049" y="-726685"/>
            <a:ext cx="609600" cy="609600"/>
          </a:xfrm>
          <a:prstGeom prst="rect">
            <a:avLst/>
          </a:prstGeom>
          <a:noFill/>
        </p:spPr>
      </p:pic>
      <p:pic>
        <p:nvPicPr>
          <p:cNvPr id="43" name="Picture 44" descr="emblem,ok,right,yes,correct,next,forward,arrow">
            <a:hlinkClick r:id="rId2" tooltip="emblem,ok,right,yes,correct,next,forward,arrow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2498" y="-741784"/>
            <a:ext cx="609600" cy="60960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2636215" y="7029400"/>
            <a:ext cx="739176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Multi-parameter mechanism design</a:t>
            </a:r>
            <a:endParaRPr lang="he-IL" sz="3600" baseline="-25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2507660" y="1556792"/>
            <a:ext cx="4396778" cy="3429921"/>
          </a:xfrm>
          <a:prstGeom prst="triangle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 rot="3399523">
            <a:off x="4693409" y="2619001"/>
            <a:ext cx="3092513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40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VCG - deficit</a:t>
            </a:r>
            <a:endParaRPr lang="he-IL" sz="4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293714">
            <a:off x="1121998" y="2599486"/>
            <a:ext cx="403507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400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McAfee - surplus</a:t>
            </a:r>
            <a:endParaRPr lang="he-IL" sz="40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8380" y="5157192"/>
            <a:ext cx="232307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4000" i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Balance?</a:t>
            </a:r>
            <a:endParaRPr lang="he-IL" sz="4000" i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6781800" cy="1268760"/>
          </a:xfrm>
        </p:spPr>
        <p:txBody>
          <a:bodyPr/>
          <a:lstStyle/>
          <a:p>
            <a:pPr rtl="0"/>
            <a:r>
              <a:rPr lang="en-US" smtClean="0"/>
              <a:t>Goal: Gain-from-Trade</a:t>
            </a:r>
            <a:endParaRPr lang="he-IL"/>
          </a:p>
        </p:txBody>
      </p:sp>
      <p:sp>
        <p:nvSpPr>
          <p:cNvPr id="3" name="Oval 2"/>
          <p:cNvSpPr/>
          <p:nvPr/>
        </p:nvSpPr>
        <p:spPr>
          <a:xfrm>
            <a:off x="4539071" y="144205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/>
          <p:nvPr/>
        </p:nvSpPr>
        <p:spPr>
          <a:xfrm>
            <a:off x="5043127" y="180209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5446101" y="252217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6169730" y="317024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6634132" y="425036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7635415" y="468241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8283487" y="5474501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539071" y="559992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043127" y="54316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446101" y="497044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187200" y="410634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6658675" y="2955962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7028127" y="266618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8253399" y="204153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/>
          <p:cNvSpPr txBox="1"/>
          <p:nvPr/>
        </p:nvSpPr>
        <p:spPr>
          <a:xfrm>
            <a:off x="1090475" y="1262903"/>
            <a:ext cx="174919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Buyers:</a:t>
            </a:r>
            <a:endParaRPr lang="he-IL" sz="36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75364" y="5396501"/>
            <a:ext cx="172354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Sellers:</a:t>
            </a:r>
            <a:endParaRPr lang="he-IL" sz="36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מחבר חץ ישר 24"/>
          <p:cNvCxnSpPr/>
          <p:nvPr/>
        </p:nvCxnSpPr>
        <p:spPr>
          <a:xfrm flipV="1">
            <a:off x="8820472" y="1442053"/>
            <a:ext cx="0" cy="444705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64871" y="857278"/>
            <a:ext cx="1213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he-IL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14"/>
          <p:cNvSpPr/>
          <p:nvPr/>
        </p:nvSpPr>
        <p:spPr>
          <a:xfrm>
            <a:off x="8100392" y="47911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18"/>
          <p:cNvSpPr/>
          <p:nvPr/>
        </p:nvSpPr>
        <p:spPr>
          <a:xfrm>
            <a:off x="4861318" y="222327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Oval 5"/>
          <p:cNvSpPr/>
          <p:nvPr/>
        </p:nvSpPr>
        <p:spPr>
          <a:xfrm>
            <a:off x="8139471" y="281020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Oval 8"/>
          <p:cNvSpPr/>
          <p:nvPr/>
        </p:nvSpPr>
        <p:spPr>
          <a:xfrm>
            <a:off x="4953858" y="4538397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2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0.30712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-0.25191 0.001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-0.25625 -0.0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2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22604 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0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6781800" cy="1268760"/>
          </a:xfrm>
        </p:spPr>
        <p:txBody>
          <a:bodyPr/>
          <a:lstStyle/>
          <a:p>
            <a:pPr rtl="0"/>
            <a:r>
              <a:rPr lang="en-US" smtClean="0"/>
              <a:t>Goal: Gain-from-Trade</a:t>
            </a:r>
            <a:endParaRPr lang="he-IL"/>
          </a:p>
        </p:txBody>
      </p:sp>
      <p:sp>
        <p:nvSpPr>
          <p:cNvPr id="3" name="Oval 2"/>
          <p:cNvSpPr/>
          <p:nvPr/>
        </p:nvSpPr>
        <p:spPr>
          <a:xfrm>
            <a:off x="4539071" y="144205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/>
          <p:nvPr/>
        </p:nvSpPr>
        <p:spPr>
          <a:xfrm>
            <a:off x="5043127" y="180209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5446101" y="252217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5835215" y="281020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6169730" y="317024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6634132" y="425036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7059351" y="4555909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7635415" y="468241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8283487" y="5474501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539071" y="559992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043127" y="54316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446101" y="497044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835215" y="47911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187200" y="410634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6658675" y="2955962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7028127" y="266618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7635415" y="222327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8253399" y="204153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1010315" y="3243993"/>
            <a:ext cx="351891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from trade:</a:t>
            </a:r>
            <a:endParaRPr lang="he-IL" sz="36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560986" y="1761582"/>
            <a:ext cx="1770230" cy="3733014"/>
          </a:xfrm>
          <a:custGeom>
            <a:avLst/>
            <a:gdLst>
              <a:gd name="connsiteX0" fmla="*/ 0 w 1630837"/>
              <a:gd name="connsiteY0" fmla="*/ 0 h 3733014"/>
              <a:gd name="connsiteX1" fmla="*/ 518474 w 1630837"/>
              <a:gd name="connsiteY1" fmla="*/ 377072 h 3733014"/>
              <a:gd name="connsiteX2" fmla="*/ 886119 w 1630837"/>
              <a:gd name="connsiteY2" fmla="*/ 1131216 h 3733014"/>
              <a:gd name="connsiteX3" fmla="*/ 1300899 w 1630837"/>
              <a:gd name="connsiteY3" fmla="*/ 1376313 h 3733014"/>
              <a:gd name="connsiteX4" fmla="*/ 1630837 w 1630837"/>
              <a:gd name="connsiteY4" fmla="*/ 1923068 h 3733014"/>
              <a:gd name="connsiteX5" fmla="*/ 1291472 w 1630837"/>
              <a:gd name="connsiteY5" fmla="*/ 2922309 h 3733014"/>
              <a:gd name="connsiteX6" fmla="*/ 904973 w 1630837"/>
              <a:gd name="connsiteY6" fmla="*/ 3091992 h 3733014"/>
              <a:gd name="connsiteX7" fmla="*/ 499620 w 1630837"/>
              <a:gd name="connsiteY7" fmla="*/ 3544478 h 3733014"/>
              <a:gd name="connsiteX8" fmla="*/ 28280 w 1630837"/>
              <a:gd name="connsiteY8" fmla="*/ 3733014 h 3733014"/>
              <a:gd name="connsiteX9" fmla="*/ 0 w 1630837"/>
              <a:gd name="connsiteY9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291472 w 1753386"/>
              <a:gd name="connsiteY5" fmla="*/ 2922309 h 3733014"/>
              <a:gd name="connsiteX6" fmla="*/ 904973 w 1753386"/>
              <a:gd name="connsiteY6" fmla="*/ 3091992 h 3733014"/>
              <a:gd name="connsiteX7" fmla="*/ 499620 w 1753386"/>
              <a:gd name="connsiteY7" fmla="*/ 3544478 h 3733014"/>
              <a:gd name="connsiteX8" fmla="*/ 28280 w 1753386"/>
              <a:gd name="connsiteY8" fmla="*/ 3733014 h 3733014"/>
              <a:gd name="connsiteX9" fmla="*/ 0 w 1753386"/>
              <a:gd name="connsiteY9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657109 w 1753386"/>
              <a:gd name="connsiteY5" fmla="*/ 2091260 h 3733014"/>
              <a:gd name="connsiteX6" fmla="*/ 1291472 w 1753386"/>
              <a:gd name="connsiteY6" fmla="*/ 2922309 h 3733014"/>
              <a:gd name="connsiteX7" fmla="*/ 904973 w 1753386"/>
              <a:gd name="connsiteY7" fmla="*/ 3091992 h 3733014"/>
              <a:gd name="connsiteX8" fmla="*/ 499620 w 1753386"/>
              <a:gd name="connsiteY8" fmla="*/ 3544478 h 3733014"/>
              <a:gd name="connsiteX9" fmla="*/ 28280 w 1753386"/>
              <a:gd name="connsiteY9" fmla="*/ 3733014 h 3733014"/>
              <a:gd name="connsiteX10" fmla="*/ 0 w 1753386"/>
              <a:gd name="connsiteY10" fmla="*/ 0 h 3733014"/>
              <a:gd name="connsiteX0" fmla="*/ 0 w 1798511"/>
              <a:gd name="connsiteY0" fmla="*/ 0 h 3733014"/>
              <a:gd name="connsiteX1" fmla="*/ 518474 w 1798511"/>
              <a:gd name="connsiteY1" fmla="*/ 377072 h 3733014"/>
              <a:gd name="connsiteX2" fmla="*/ 886119 w 1798511"/>
              <a:gd name="connsiteY2" fmla="*/ 1131216 h 3733014"/>
              <a:gd name="connsiteX3" fmla="*/ 1300899 w 1798511"/>
              <a:gd name="connsiteY3" fmla="*/ 1376313 h 3733014"/>
              <a:gd name="connsiteX4" fmla="*/ 1753386 w 1798511"/>
              <a:gd name="connsiteY4" fmla="*/ 1894788 h 3733014"/>
              <a:gd name="connsiteX5" fmla="*/ 1798511 w 1798511"/>
              <a:gd name="connsiteY5" fmla="*/ 2081833 h 3733014"/>
              <a:gd name="connsiteX6" fmla="*/ 1291472 w 1798511"/>
              <a:gd name="connsiteY6" fmla="*/ 2922309 h 3733014"/>
              <a:gd name="connsiteX7" fmla="*/ 904973 w 1798511"/>
              <a:gd name="connsiteY7" fmla="*/ 3091992 h 3733014"/>
              <a:gd name="connsiteX8" fmla="*/ 499620 w 1798511"/>
              <a:gd name="connsiteY8" fmla="*/ 3544478 h 3733014"/>
              <a:gd name="connsiteX9" fmla="*/ 28280 w 1798511"/>
              <a:gd name="connsiteY9" fmla="*/ 3733014 h 3733014"/>
              <a:gd name="connsiteX10" fmla="*/ 0 w 1798511"/>
              <a:gd name="connsiteY10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732523 w 1753386"/>
              <a:gd name="connsiteY5" fmla="*/ 2091260 h 3733014"/>
              <a:gd name="connsiteX6" fmla="*/ 1291472 w 1753386"/>
              <a:gd name="connsiteY6" fmla="*/ 2922309 h 3733014"/>
              <a:gd name="connsiteX7" fmla="*/ 904973 w 1753386"/>
              <a:gd name="connsiteY7" fmla="*/ 3091992 h 3733014"/>
              <a:gd name="connsiteX8" fmla="*/ 499620 w 1753386"/>
              <a:gd name="connsiteY8" fmla="*/ 3544478 h 3733014"/>
              <a:gd name="connsiteX9" fmla="*/ 28280 w 1753386"/>
              <a:gd name="connsiteY9" fmla="*/ 3733014 h 3733014"/>
              <a:gd name="connsiteX10" fmla="*/ 0 w 1753386"/>
              <a:gd name="connsiteY10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732523 w 1753386"/>
              <a:gd name="connsiteY5" fmla="*/ 2091260 h 3733014"/>
              <a:gd name="connsiteX6" fmla="*/ 1723096 w 1753386"/>
              <a:gd name="connsiteY6" fmla="*/ 2110114 h 3733014"/>
              <a:gd name="connsiteX7" fmla="*/ 1291472 w 1753386"/>
              <a:gd name="connsiteY7" fmla="*/ 2922309 h 3733014"/>
              <a:gd name="connsiteX8" fmla="*/ 904973 w 1753386"/>
              <a:gd name="connsiteY8" fmla="*/ 3091992 h 3733014"/>
              <a:gd name="connsiteX9" fmla="*/ 499620 w 1753386"/>
              <a:gd name="connsiteY9" fmla="*/ 3544478 h 3733014"/>
              <a:gd name="connsiteX10" fmla="*/ 28280 w 1753386"/>
              <a:gd name="connsiteY10" fmla="*/ 3733014 h 3733014"/>
              <a:gd name="connsiteX11" fmla="*/ 0 w 1753386"/>
              <a:gd name="connsiteY11" fmla="*/ 0 h 3733014"/>
              <a:gd name="connsiteX0" fmla="*/ 0 w 1771901"/>
              <a:gd name="connsiteY0" fmla="*/ 0 h 3733014"/>
              <a:gd name="connsiteX1" fmla="*/ 518474 w 1771901"/>
              <a:gd name="connsiteY1" fmla="*/ 377072 h 3733014"/>
              <a:gd name="connsiteX2" fmla="*/ 886119 w 1771901"/>
              <a:gd name="connsiteY2" fmla="*/ 1131216 h 3733014"/>
              <a:gd name="connsiteX3" fmla="*/ 1300899 w 1771901"/>
              <a:gd name="connsiteY3" fmla="*/ 1376313 h 3733014"/>
              <a:gd name="connsiteX4" fmla="*/ 1753386 w 1771901"/>
              <a:gd name="connsiteY4" fmla="*/ 1894788 h 3733014"/>
              <a:gd name="connsiteX5" fmla="*/ 1732523 w 1771901"/>
              <a:gd name="connsiteY5" fmla="*/ 2091260 h 3733014"/>
              <a:gd name="connsiteX6" fmla="*/ 1770230 w 1771901"/>
              <a:gd name="connsiteY6" fmla="*/ 2091260 h 3733014"/>
              <a:gd name="connsiteX7" fmla="*/ 1291472 w 1771901"/>
              <a:gd name="connsiteY7" fmla="*/ 2922309 h 3733014"/>
              <a:gd name="connsiteX8" fmla="*/ 904973 w 1771901"/>
              <a:gd name="connsiteY8" fmla="*/ 3091992 h 3733014"/>
              <a:gd name="connsiteX9" fmla="*/ 499620 w 1771901"/>
              <a:gd name="connsiteY9" fmla="*/ 3544478 h 3733014"/>
              <a:gd name="connsiteX10" fmla="*/ 28280 w 1771901"/>
              <a:gd name="connsiteY10" fmla="*/ 3733014 h 3733014"/>
              <a:gd name="connsiteX11" fmla="*/ 0 w 1771901"/>
              <a:gd name="connsiteY11" fmla="*/ 0 h 3733014"/>
              <a:gd name="connsiteX0" fmla="*/ 0 w 1770353"/>
              <a:gd name="connsiteY0" fmla="*/ 0 h 3733014"/>
              <a:gd name="connsiteX1" fmla="*/ 518474 w 1770353"/>
              <a:gd name="connsiteY1" fmla="*/ 377072 h 3733014"/>
              <a:gd name="connsiteX2" fmla="*/ 886119 w 1770353"/>
              <a:gd name="connsiteY2" fmla="*/ 1131216 h 3733014"/>
              <a:gd name="connsiteX3" fmla="*/ 1300899 w 1770353"/>
              <a:gd name="connsiteY3" fmla="*/ 1376313 h 3733014"/>
              <a:gd name="connsiteX4" fmla="*/ 1753386 w 1770353"/>
              <a:gd name="connsiteY4" fmla="*/ 1894788 h 3733014"/>
              <a:gd name="connsiteX5" fmla="*/ 846404 w 1770353"/>
              <a:gd name="connsiteY5" fmla="*/ 2185528 h 3733014"/>
              <a:gd name="connsiteX6" fmla="*/ 1770230 w 1770353"/>
              <a:gd name="connsiteY6" fmla="*/ 2091260 h 3733014"/>
              <a:gd name="connsiteX7" fmla="*/ 1291472 w 1770353"/>
              <a:gd name="connsiteY7" fmla="*/ 2922309 h 3733014"/>
              <a:gd name="connsiteX8" fmla="*/ 904973 w 1770353"/>
              <a:gd name="connsiteY8" fmla="*/ 3091992 h 3733014"/>
              <a:gd name="connsiteX9" fmla="*/ 499620 w 1770353"/>
              <a:gd name="connsiteY9" fmla="*/ 3544478 h 3733014"/>
              <a:gd name="connsiteX10" fmla="*/ 28280 w 1770353"/>
              <a:gd name="connsiteY10" fmla="*/ 3733014 h 3733014"/>
              <a:gd name="connsiteX11" fmla="*/ 0 w 1770353"/>
              <a:gd name="connsiteY11" fmla="*/ 0 h 3733014"/>
              <a:gd name="connsiteX0" fmla="*/ 0 w 1770230"/>
              <a:gd name="connsiteY0" fmla="*/ 0 h 3733014"/>
              <a:gd name="connsiteX1" fmla="*/ 518474 w 1770230"/>
              <a:gd name="connsiteY1" fmla="*/ 377072 h 3733014"/>
              <a:gd name="connsiteX2" fmla="*/ 886119 w 1770230"/>
              <a:gd name="connsiteY2" fmla="*/ 1131216 h 3733014"/>
              <a:gd name="connsiteX3" fmla="*/ 1300899 w 1770230"/>
              <a:gd name="connsiteY3" fmla="*/ 1376313 h 3733014"/>
              <a:gd name="connsiteX4" fmla="*/ 1753386 w 1770230"/>
              <a:gd name="connsiteY4" fmla="*/ 1894788 h 3733014"/>
              <a:gd name="connsiteX5" fmla="*/ 1770230 w 1770230"/>
              <a:gd name="connsiteY5" fmla="*/ 2091260 h 3733014"/>
              <a:gd name="connsiteX6" fmla="*/ 1291472 w 1770230"/>
              <a:gd name="connsiteY6" fmla="*/ 2922309 h 3733014"/>
              <a:gd name="connsiteX7" fmla="*/ 904973 w 1770230"/>
              <a:gd name="connsiteY7" fmla="*/ 3091992 h 3733014"/>
              <a:gd name="connsiteX8" fmla="*/ 499620 w 1770230"/>
              <a:gd name="connsiteY8" fmla="*/ 3544478 h 3733014"/>
              <a:gd name="connsiteX9" fmla="*/ 28280 w 1770230"/>
              <a:gd name="connsiteY9" fmla="*/ 3733014 h 3733014"/>
              <a:gd name="connsiteX10" fmla="*/ 0 w 1770230"/>
              <a:gd name="connsiteY10" fmla="*/ 0 h 373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0230" h="3733014">
                <a:moveTo>
                  <a:pt x="0" y="0"/>
                </a:moveTo>
                <a:lnTo>
                  <a:pt x="518474" y="377072"/>
                </a:lnTo>
                <a:lnTo>
                  <a:pt x="886119" y="1131216"/>
                </a:lnTo>
                <a:lnTo>
                  <a:pt x="1300899" y="1376313"/>
                </a:lnTo>
                <a:lnTo>
                  <a:pt x="1753386" y="1894788"/>
                </a:lnTo>
                <a:lnTo>
                  <a:pt x="1770230" y="2091260"/>
                </a:lnTo>
                <a:lnTo>
                  <a:pt x="1291472" y="2922309"/>
                </a:lnTo>
                <a:lnTo>
                  <a:pt x="904973" y="3091992"/>
                </a:lnTo>
                <a:lnTo>
                  <a:pt x="499620" y="3544478"/>
                </a:lnTo>
                <a:lnTo>
                  <a:pt x="28280" y="3733014"/>
                </a:lnTo>
                <a:cubicBezTo>
                  <a:pt x="21995" y="2488676"/>
                  <a:pt x="15711" y="1244338"/>
                  <a:pt x="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>
            <a:off x="5385326" y="1238362"/>
            <a:ext cx="300749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800" i="1" dirty="0" smtClean="0">
                <a:solidFill>
                  <a:srgbClr val="00B050"/>
                </a:solidFill>
              </a:rPr>
              <a:t>k</a:t>
            </a:r>
            <a:r>
              <a:rPr lang="en-US" sz="2800" dirty="0" smtClean="0">
                <a:solidFill>
                  <a:srgbClr val="00B050"/>
                </a:solidFill>
              </a:rPr>
              <a:t>=5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deals</a:t>
            </a:r>
            <a:endParaRPr lang="he-IL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516216" y="1761582"/>
            <a:ext cx="0" cy="447573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/>
          <p:cNvCxnSpPr/>
          <p:nvPr/>
        </p:nvCxnSpPr>
        <p:spPr>
          <a:xfrm flipV="1">
            <a:off x="8820472" y="1442053"/>
            <a:ext cx="0" cy="444705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0475" y="1262903"/>
            <a:ext cx="174919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Buyers:</a:t>
            </a:r>
            <a:endParaRPr lang="he-IL" sz="36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75364" y="5396501"/>
            <a:ext cx="172354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Sellers:</a:t>
            </a:r>
            <a:endParaRPr lang="he-IL" sz="36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64871" y="857278"/>
            <a:ext cx="1213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he-IL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1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1268760"/>
          </a:xfrm>
        </p:spPr>
        <p:txBody>
          <a:bodyPr>
            <a:normAutofit/>
          </a:bodyPr>
          <a:lstStyle/>
          <a:p>
            <a:pPr rtl="0"/>
            <a:r>
              <a:rPr lang="en-US" smtClean="0"/>
              <a:t>Solution 1: Price Equilibrium</a:t>
            </a:r>
            <a:endParaRPr lang="he-IL"/>
          </a:p>
        </p:txBody>
      </p:sp>
      <p:sp>
        <p:nvSpPr>
          <p:cNvPr id="3" name="Oval 2"/>
          <p:cNvSpPr/>
          <p:nvPr/>
        </p:nvSpPr>
        <p:spPr>
          <a:xfrm>
            <a:off x="4539071" y="144205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/>
          <p:nvPr/>
        </p:nvSpPr>
        <p:spPr>
          <a:xfrm>
            <a:off x="5043127" y="180209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5446101" y="252217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5835215" y="281020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6169730" y="317024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6634132" y="425036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7059351" y="4555909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7635415" y="468241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8283487" y="5474501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539071" y="559992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043127" y="54316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446101" y="497044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835215" y="47911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187200" y="410634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Freeform 26"/>
          <p:cNvSpPr/>
          <p:nvPr/>
        </p:nvSpPr>
        <p:spPr>
          <a:xfrm>
            <a:off x="4560986" y="1761582"/>
            <a:ext cx="1770230" cy="3733014"/>
          </a:xfrm>
          <a:custGeom>
            <a:avLst/>
            <a:gdLst>
              <a:gd name="connsiteX0" fmla="*/ 0 w 1630837"/>
              <a:gd name="connsiteY0" fmla="*/ 0 h 3733014"/>
              <a:gd name="connsiteX1" fmla="*/ 518474 w 1630837"/>
              <a:gd name="connsiteY1" fmla="*/ 377072 h 3733014"/>
              <a:gd name="connsiteX2" fmla="*/ 886119 w 1630837"/>
              <a:gd name="connsiteY2" fmla="*/ 1131216 h 3733014"/>
              <a:gd name="connsiteX3" fmla="*/ 1300899 w 1630837"/>
              <a:gd name="connsiteY3" fmla="*/ 1376313 h 3733014"/>
              <a:gd name="connsiteX4" fmla="*/ 1630837 w 1630837"/>
              <a:gd name="connsiteY4" fmla="*/ 1923068 h 3733014"/>
              <a:gd name="connsiteX5" fmla="*/ 1291472 w 1630837"/>
              <a:gd name="connsiteY5" fmla="*/ 2922309 h 3733014"/>
              <a:gd name="connsiteX6" fmla="*/ 904973 w 1630837"/>
              <a:gd name="connsiteY6" fmla="*/ 3091992 h 3733014"/>
              <a:gd name="connsiteX7" fmla="*/ 499620 w 1630837"/>
              <a:gd name="connsiteY7" fmla="*/ 3544478 h 3733014"/>
              <a:gd name="connsiteX8" fmla="*/ 28280 w 1630837"/>
              <a:gd name="connsiteY8" fmla="*/ 3733014 h 3733014"/>
              <a:gd name="connsiteX9" fmla="*/ 0 w 1630837"/>
              <a:gd name="connsiteY9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291472 w 1753386"/>
              <a:gd name="connsiteY5" fmla="*/ 2922309 h 3733014"/>
              <a:gd name="connsiteX6" fmla="*/ 904973 w 1753386"/>
              <a:gd name="connsiteY6" fmla="*/ 3091992 h 3733014"/>
              <a:gd name="connsiteX7" fmla="*/ 499620 w 1753386"/>
              <a:gd name="connsiteY7" fmla="*/ 3544478 h 3733014"/>
              <a:gd name="connsiteX8" fmla="*/ 28280 w 1753386"/>
              <a:gd name="connsiteY8" fmla="*/ 3733014 h 3733014"/>
              <a:gd name="connsiteX9" fmla="*/ 0 w 1753386"/>
              <a:gd name="connsiteY9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657109 w 1753386"/>
              <a:gd name="connsiteY5" fmla="*/ 2091260 h 3733014"/>
              <a:gd name="connsiteX6" fmla="*/ 1291472 w 1753386"/>
              <a:gd name="connsiteY6" fmla="*/ 2922309 h 3733014"/>
              <a:gd name="connsiteX7" fmla="*/ 904973 w 1753386"/>
              <a:gd name="connsiteY7" fmla="*/ 3091992 h 3733014"/>
              <a:gd name="connsiteX8" fmla="*/ 499620 w 1753386"/>
              <a:gd name="connsiteY8" fmla="*/ 3544478 h 3733014"/>
              <a:gd name="connsiteX9" fmla="*/ 28280 w 1753386"/>
              <a:gd name="connsiteY9" fmla="*/ 3733014 h 3733014"/>
              <a:gd name="connsiteX10" fmla="*/ 0 w 1753386"/>
              <a:gd name="connsiteY10" fmla="*/ 0 h 3733014"/>
              <a:gd name="connsiteX0" fmla="*/ 0 w 1798511"/>
              <a:gd name="connsiteY0" fmla="*/ 0 h 3733014"/>
              <a:gd name="connsiteX1" fmla="*/ 518474 w 1798511"/>
              <a:gd name="connsiteY1" fmla="*/ 377072 h 3733014"/>
              <a:gd name="connsiteX2" fmla="*/ 886119 w 1798511"/>
              <a:gd name="connsiteY2" fmla="*/ 1131216 h 3733014"/>
              <a:gd name="connsiteX3" fmla="*/ 1300899 w 1798511"/>
              <a:gd name="connsiteY3" fmla="*/ 1376313 h 3733014"/>
              <a:gd name="connsiteX4" fmla="*/ 1753386 w 1798511"/>
              <a:gd name="connsiteY4" fmla="*/ 1894788 h 3733014"/>
              <a:gd name="connsiteX5" fmla="*/ 1798511 w 1798511"/>
              <a:gd name="connsiteY5" fmla="*/ 2081833 h 3733014"/>
              <a:gd name="connsiteX6" fmla="*/ 1291472 w 1798511"/>
              <a:gd name="connsiteY6" fmla="*/ 2922309 h 3733014"/>
              <a:gd name="connsiteX7" fmla="*/ 904973 w 1798511"/>
              <a:gd name="connsiteY7" fmla="*/ 3091992 h 3733014"/>
              <a:gd name="connsiteX8" fmla="*/ 499620 w 1798511"/>
              <a:gd name="connsiteY8" fmla="*/ 3544478 h 3733014"/>
              <a:gd name="connsiteX9" fmla="*/ 28280 w 1798511"/>
              <a:gd name="connsiteY9" fmla="*/ 3733014 h 3733014"/>
              <a:gd name="connsiteX10" fmla="*/ 0 w 1798511"/>
              <a:gd name="connsiteY10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732523 w 1753386"/>
              <a:gd name="connsiteY5" fmla="*/ 2091260 h 3733014"/>
              <a:gd name="connsiteX6" fmla="*/ 1291472 w 1753386"/>
              <a:gd name="connsiteY6" fmla="*/ 2922309 h 3733014"/>
              <a:gd name="connsiteX7" fmla="*/ 904973 w 1753386"/>
              <a:gd name="connsiteY7" fmla="*/ 3091992 h 3733014"/>
              <a:gd name="connsiteX8" fmla="*/ 499620 w 1753386"/>
              <a:gd name="connsiteY8" fmla="*/ 3544478 h 3733014"/>
              <a:gd name="connsiteX9" fmla="*/ 28280 w 1753386"/>
              <a:gd name="connsiteY9" fmla="*/ 3733014 h 3733014"/>
              <a:gd name="connsiteX10" fmla="*/ 0 w 1753386"/>
              <a:gd name="connsiteY10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732523 w 1753386"/>
              <a:gd name="connsiteY5" fmla="*/ 2091260 h 3733014"/>
              <a:gd name="connsiteX6" fmla="*/ 1723096 w 1753386"/>
              <a:gd name="connsiteY6" fmla="*/ 2110114 h 3733014"/>
              <a:gd name="connsiteX7" fmla="*/ 1291472 w 1753386"/>
              <a:gd name="connsiteY7" fmla="*/ 2922309 h 3733014"/>
              <a:gd name="connsiteX8" fmla="*/ 904973 w 1753386"/>
              <a:gd name="connsiteY8" fmla="*/ 3091992 h 3733014"/>
              <a:gd name="connsiteX9" fmla="*/ 499620 w 1753386"/>
              <a:gd name="connsiteY9" fmla="*/ 3544478 h 3733014"/>
              <a:gd name="connsiteX10" fmla="*/ 28280 w 1753386"/>
              <a:gd name="connsiteY10" fmla="*/ 3733014 h 3733014"/>
              <a:gd name="connsiteX11" fmla="*/ 0 w 1753386"/>
              <a:gd name="connsiteY11" fmla="*/ 0 h 3733014"/>
              <a:gd name="connsiteX0" fmla="*/ 0 w 1771901"/>
              <a:gd name="connsiteY0" fmla="*/ 0 h 3733014"/>
              <a:gd name="connsiteX1" fmla="*/ 518474 w 1771901"/>
              <a:gd name="connsiteY1" fmla="*/ 377072 h 3733014"/>
              <a:gd name="connsiteX2" fmla="*/ 886119 w 1771901"/>
              <a:gd name="connsiteY2" fmla="*/ 1131216 h 3733014"/>
              <a:gd name="connsiteX3" fmla="*/ 1300899 w 1771901"/>
              <a:gd name="connsiteY3" fmla="*/ 1376313 h 3733014"/>
              <a:gd name="connsiteX4" fmla="*/ 1753386 w 1771901"/>
              <a:gd name="connsiteY4" fmla="*/ 1894788 h 3733014"/>
              <a:gd name="connsiteX5" fmla="*/ 1732523 w 1771901"/>
              <a:gd name="connsiteY5" fmla="*/ 2091260 h 3733014"/>
              <a:gd name="connsiteX6" fmla="*/ 1770230 w 1771901"/>
              <a:gd name="connsiteY6" fmla="*/ 2091260 h 3733014"/>
              <a:gd name="connsiteX7" fmla="*/ 1291472 w 1771901"/>
              <a:gd name="connsiteY7" fmla="*/ 2922309 h 3733014"/>
              <a:gd name="connsiteX8" fmla="*/ 904973 w 1771901"/>
              <a:gd name="connsiteY8" fmla="*/ 3091992 h 3733014"/>
              <a:gd name="connsiteX9" fmla="*/ 499620 w 1771901"/>
              <a:gd name="connsiteY9" fmla="*/ 3544478 h 3733014"/>
              <a:gd name="connsiteX10" fmla="*/ 28280 w 1771901"/>
              <a:gd name="connsiteY10" fmla="*/ 3733014 h 3733014"/>
              <a:gd name="connsiteX11" fmla="*/ 0 w 1771901"/>
              <a:gd name="connsiteY11" fmla="*/ 0 h 3733014"/>
              <a:gd name="connsiteX0" fmla="*/ 0 w 1770353"/>
              <a:gd name="connsiteY0" fmla="*/ 0 h 3733014"/>
              <a:gd name="connsiteX1" fmla="*/ 518474 w 1770353"/>
              <a:gd name="connsiteY1" fmla="*/ 377072 h 3733014"/>
              <a:gd name="connsiteX2" fmla="*/ 886119 w 1770353"/>
              <a:gd name="connsiteY2" fmla="*/ 1131216 h 3733014"/>
              <a:gd name="connsiteX3" fmla="*/ 1300899 w 1770353"/>
              <a:gd name="connsiteY3" fmla="*/ 1376313 h 3733014"/>
              <a:gd name="connsiteX4" fmla="*/ 1753386 w 1770353"/>
              <a:gd name="connsiteY4" fmla="*/ 1894788 h 3733014"/>
              <a:gd name="connsiteX5" fmla="*/ 846404 w 1770353"/>
              <a:gd name="connsiteY5" fmla="*/ 2185528 h 3733014"/>
              <a:gd name="connsiteX6" fmla="*/ 1770230 w 1770353"/>
              <a:gd name="connsiteY6" fmla="*/ 2091260 h 3733014"/>
              <a:gd name="connsiteX7" fmla="*/ 1291472 w 1770353"/>
              <a:gd name="connsiteY7" fmla="*/ 2922309 h 3733014"/>
              <a:gd name="connsiteX8" fmla="*/ 904973 w 1770353"/>
              <a:gd name="connsiteY8" fmla="*/ 3091992 h 3733014"/>
              <a:gd name="connsiteX9" fmla="*/ 499620 w 1770353"/>
              <a:gd name="connsiteY9" fmla="*/ 3544478 h 3733014"/>
              <a:gd name="connsiteX10" fmla="*/ 28280 w 1770353"/>
              <a:gd name="connsiteY10" fmla="*/ 3733014 h 3733014"/>
              <a:gd name="connsiteX11" fmla="*/ 0 w 1770353"/>
              <a:gd name="connsiteY11" fmla="*/ 0 h 3733014"/>
              <a:gd name="connsiteX0" fmla="*/ 0 w 1770230"/>
              <a:gd name="connsiteY0" fmla="*/ 0 h 3733014"/>
              <a:gd name="connsiteX1" fmla="*/ 518474 w 1770230"/>
              <a:gd name="connsiteY1" fmla="*/ 377072 h 3733014"/>
              <a:gd name="connsiteX2" fmla="*/ 886119 w 1770230"/>
              <a:gd name="connsiteY2" fmla="*/ 1131216 h 3733014"/>
              <a:gd name="connsiteX3" fmla="*/ 1300899 w 1770230"/>
              <a:gd name="connsiteY3" fmla="*/ 1376313 h 3733014"/>
              <a:gd name="connsiteX4" fmla="*/ 1753386 w 1770230"/>
              <a:gd name="connsiteY4" fmla="*/ 1894788 h 3733014"/>
              <a:gd name="connsiteX5" fmla="*/ 1770230 w 1770230"/>
              <a:gd name="connsiteY5" fmla="*/ 2091260 h 3733014"/>
              <a:gd name="connsiteX6" fmla="*/ 1291472 w 1770230"/>
              <a:gd name="connsiteY6" fmla="*/ 2922309 h 3733014"/>
              <a:gd name="connsiteX7" fmla="*/ 904973 w 1770230"/>
              <a:gd name="connsiteY7" fmla="*/ 3091992 h 3733014"/>
              <a:gd name="connsiteX8" fmla="*/ 499620 w 1770230"/>
              <a:gd name="connsiteY8" fmla="*/ 3544478 h 3733014"/>
              <a:gd name="connsiteX9" fmla="*/ 28280 w 1770230"/>
              <a:gd name="connsiteY9" fmla="*/ 3733014 h 3733014"/>
              <a:gd name="connsiteX10" fmla="*/ 0 w 1770230"/>
              <a:gd name="connsiteY10" fmla="*/ 0 h 373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0230" h="3733014">
                <a:moveTo>
                  <a:pt x="0" y="0"/>
                </a:moveTo>
                <a:lnTo>
                  <a:pt x="518474" y="377072"/>
                </a:lnTo>
                <a:lnTo>
                  <a:pt x="886119" y="1131216"/>
                </a:lnTo>
                <a:lnTo>
                  <a:pt x="1300899" y="1376313"/>
                </a:lnTo>
                <a:lnTo>
                  <a:pt x="1753386" y="1894788"/>
                </a:lnTo>
                <a:lnTo>
                  <a:pt x="1770230" y="2091260"/>
                </a:lnTo>
                <a:lnTo>
                  <a:pt x="1291472" y="2922309"/>
                </a:lnTo>
                <a:lnTo>
                  <a:pt x="904973" y="3091992"/>
                </a:lnTo>
                <a:lnTo>
                  <a:pt x="499620" y="3544478"/>
                </a:lnTo>
                <a:lnTo>
                  <a:pt x="28280" y="3733014"/>
                </a:lnTo>
                <a:cubicBezTo>
                  <a:pt x="21995" y="2488676"/>
                  <a:pt x="15711" y="1244338"/>
                  <a:pt x="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Connector 31"/>
          <p:cNvCxnSpPr/>
          <p:nvPr/>
        </p:nvCxnSpPr>
        <p:spPr>
          <a:xfrm>
            <a:off x="6516216" y="1761582"/>
            <a:ext cx="0" cy="447573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560986" y="3812885"/>
            <a:ext cx="3692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36492" y="3583129"/>
            <a:ext cx="100380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he-IL" sz="28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1550728"/>
            <a:ext cx="3960439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gain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price </a:t>
            </a: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Budget balance</a:t>
            </a:r>
            <a:endParaRPr lang="en-US" sz="3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SzPct val="150000"/>
              <a:buFont typeface="Wingdings 2" pitchFamily="18" charset="2"/>
              <a:buChar char=""/>
            </a:pPr>
            <a:r>
              <a:rPr lang="en-US" sz="32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truthful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58675" y="2955962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7028127" y="266618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/>
          <p:cNvSpPr/>
          <p:nvPr/>
        </p:nvSpPr>
        <p:spPr>
          <a:xfrm>
            <a:off x="7635415" y="222327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/>
          <p:cNvSpPr/>
          <p:nvPr/>
        </p:nvSpPr>
        <p:spPr>
          <a:xfrm>
            <a:off x="8253399" y="204153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5385326" y="1238362"/>
            <a:ext cx="300749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800" i="1" dirty="0" smtClean="0">
                <a:solidFill>
                  <a:srgbClr val="00B050"/>
                </a:solidFill>
              </a:rPr>
              <a:t>k</a:t>
            </a:r>
            <a:r>
              <a:rPr lang="en-US" sz="2800" dirty="0" smtClean="0">
                <a:solidFill>
                  <a:srgbClr val="00B050"/>
                </a:solidFill>
              </a:rPr>
              <a:t>=5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deals</a:t>
            </a:r>
            <a:endParaRPr lang="he-IL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1268760"/>
          </a:xfrm>
        </p:spPr>
        <p:txBody>
          <a:bodyPr>
            <a:normAutofit/>
          </a:bodyPr>
          <a:lstStyle/>
          <a:p>
            <a:pPr rtl="0"/>
            <a:r>
              <a:rPr lang="en-US" smtClean="0"/>
              <a:t>VCG Mechanism</a:t>
            </a:r>
            <a:endParaRPr lang="he-IL"/>
          </a:p>
        </p:txBody>
      </p:sp>
      <p:sp>
        <p:nvSpPr>
          <p:cNvPr id="3" name="Oval 2"/>
          <p:cNvSpPr/>
          <p:nvPr/>
        </p:nvSpPr>
        <p:spPr>
          <a:xfrm>
            <a:off x="4539071" y="144205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/>
          <p:nvPr/>
        </p:nvSpPr>
        <p:spPr>
          <a:xfrm>
            <a:off x="5043127" y="180209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5446101" y="252217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5835215" y="281020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6169730" y="317024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6634132" y="425036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7059351" y="4555909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7635415" y="468241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8283487" y="5474501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539071" y="559992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043127" y="54316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446101" y="497044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835215" y="47911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187200" y="410634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Freeform 26"/>
          <p:cNvSpPr/>
          <p:nvPr/>
        </p:nvSpPr>
        <p:spPr>
          <a:xfrm>
            <a:off x="4560986" y="1761582"/>
            <a:ext cx="1770230" cy="3733014"/>
          </a:xfrm>
          <a:custGeom>
            <a:avLst/>
            <a:gdLst>
              <a:gd name="connsiteX0" fmla="*/ 0 w 1630837"/>
              <a:gd name="connsiteY0" fmla="*/ 0 h 3733014"/>
              <a:gd name="connsiteX1" fmla="*/ 518474 w 1630837"/>
              <a:gd name="connsiteY1" fmla="*/ 377072 h 3733014"/>
              <a:gd name="connsiteX2" fmla="*/ 886119 w 1630837"/>
              <a:gd name="connsiteY2" fmla="*/ 1131216 h 3733014"/>
              <a:gd name="connsiteX3" fmla="*/ 1300899 w 1630837"/>
              <a:gd name="connsiteY3" fmla="*/ 1376313 h 3733014"/>
              <a:gd name="connsiteX4" fmla="*/ 1630837 w 1630837"/>
              <a:gd name="connsiteY4" fmla="*/ 1923068 h 3733014"/>
              <a:gd name="connsiteX5" fmla="*/ 1291472 w 1630837"/>
              <a:gd name="connsiteY5" fmla="*/ 2922309 h 3733014"/>
              <a:gd name="connsiteX6" fmla="*/ 904973 w 1630837"/>
              <a:gd name="connsiteY6" fmla="*/ 3091992 h 3733014"/>
              <a:gd name="connsiteX7" fmla="*/ 499620 w 1630837"/>
              <a:gd name="connsiteY7" fmla="*/ 3544478 h 3733014"/>
              <a:gd name="connsiteX8" fmla="*/ 28280 w 1630837"/>
              <a:gd name="connsiteY8" fmla="*/ 3733014 h 3733014"/>
              <a:gd name="connsiteX9" fmla="*/ 0 w 1630837"/>
              <a:gd name="connsiteY9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291472 w 1753386"/>
              <a:gd name="connsiteY5" fmla="*/ 2922309 h 3733014"/>
              <a:gd name="connsiteX6" fmla="*/ 904973 w 1753386"/>
              <a:gd name="connsiteY6" fmla="*/ 3091992 h 3733014"/>
              <a:gd name="connsiteX7" fmla="*/ 499620 w 1753386"/>
              <a:gd name="connsiteY7" fmla="*/ 3544478 h 3733014"/>
              <a:gd name="connsiteX8" fmla="*/ 28280 w 1753386"/>
              <a:gd name="connsiteY8" fmla="*/ 3733014 h 3733014"/>
              <a:gd name="connsiteX9" fmla="*/ 0 w 1753386"/>
              <a:gd name="connsiteY9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657109 w 1753386"/>
              <a:gd name="connsiteY5" fmla="*/ 2091260 h 3733014"/>
              <a:gd name="connsiteX6" fmla="*/ 1291472 w 1753386"/>
              <a:gd name="connsiteY6" fmla="*/ 2922309 h 3733014"/>
              <a:gd name="connsiteX7" fmla="*/ 904973 w 1753386"/>
              <a:gd name="connsiteY7" fmla="*/ 3091992 h 3733014"/>
              <a:gd name="connsiteX8" fmla="*/ 499620 w 1753386"/>
              <a:gd name="connsiteY8" fmla="*/ 3544478 h 3733014"/>
              <a:gd name="connsiteX9" fmla="*/ 28280 w 1753386"/>
              <a:gd name="connsiteY9" fmla="*/ 3733014 h 3733014"/>
              <a:gd name="connsiteX10" fmla="*/ 0 w 1753386"/>
              <a:gd name="connsiteY10" fmla="*/ 0 h 3733014"/>
              <a:gd name="connsiteX0" fmla="*/ 0 w 1798511"/>
              <a:gd name="connsiteY0" fmla="*/ 0 h 3733014"/>
              <a:gd name="connsiteX1" fmla="*/ 518474 w 1798511"/>
              <a:gd name="connsiteY1" fmla="*/ 377072 h 3733014"/>
              <a:gd name="connsiteX2" fmla="*/ 886119 w 1798511"/>
              <a:gd name="connsiteY2" fmla="*/ 1131216 h 3733014"/>
              <a:gd name="connsiteX3" fmla="*/ 1300899 w 1798511"/>
              <a:gd name="connsiteY3" fmla="*/ 1376313 h 3733014"/>
              <a:gd name="connsiteX4" fmla="*/ 1753386 w 1798511"/>
              <a:gd name="connsiteY4" fmla="*/ 1894788 h 3733014"/>
              <a:gd name="connsiteX5" fmla="*/ 1798511 w 1798511"/>
              <a:gd name="connsiteY5" fmla="*/ 2081833 h 3733014"/>
              <a:gd name="connsiteX6" fmla="*/ 1291472 w 1798511"/>
              <a:gd name="connsiteY6" fmla="*/ 2922309 h 3733014"/>
              <a:gd name="connsiteX7" fmla="*/ 904973 w 1798511"/>
              <a:gd name="connsiteY7" fmla="*/ 3091992 h 3733014"/>
              <a:gd name="connsiteX8" fmla="*/ 499620 w 1798511"/>
              <a:gd name="connsiteY8" fmla="*/ 3544478 h 3733014"/>
              <a:gd name="connsiteX9" fmla="*/ 28280 w 1798511"/>
              <a:gd name="connsiteY9" fmla="*/ 3733014 h 3733014"/>
              <a:gd name="connsiteX10" fmla="*/ 0 w 1798511"/>
              <a:gd name="connsiteY10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732523 w 1753386"/>
              <a:gd name="connsiteY5" fmla="*/ 2091260 h 3733014"/>
              <a:gd name="connsiteX6" fmla="*/ 1291472 w 1753386"/>
              <a:gd name="connsiteY6" fmla="*/ 2922309 h 3733014"/>
              <a:gd name="connsiteX7" fmla="*/ 904973 w 1753386"/>
              <a:gd name="connsiteY7" fmla="*/ 3091992 h 3733014"/>
              <a:gd name="connsiteX8" fmla="*/ 499620 w 1753386"/>
              <a:gd name="connsiteY8" fmla="*/ 3544478 h 3733014"/>
              <a:gd name="connsiteX9" fmla="*/ 28280 w 1753386"/>
              <a:gd name="connsiteY9" fmla="*/ 3733014 h 3733014"/>
              <a:gd name="connsiteX10" fmla="*/ 0 w 1753386"/>
              <a:gd name="connsiteY10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732523 w 1753386"/>
              <a:gd name="connsiteY5" fmla="*/ 2091260 h 3733014"/>
              <a:gd name="connsiteX6" fmla="*/ 1723096 w 1753386"/>
              <a:gd name="connsiteY6" fmla="*/ 2110114 h 3733014"/>
              <a:gd name="connsiteX7" fmla="*/ 1291472 w 1753386"/>
              <a:gd name="connsiteY7" fmla="*/ 2922309 h 3733014"/>
              <a:gd name="connsiteX8" fmla="*/ 904973 w 1753386"/>
              <a:gd name="connsiteY8" fmla="*/ 3091992 h 3733014"/>
              <a:gd name="connsiteX9" fmla="*/ 499620 w 1753386"/>
              <a:gd name="connsiteY9" fmla="*/ 3544478 h 3733014"/>
              <a:gd name="connsiteX10" fmla="*/ 28280 w 1753386"/>
              <a:gd name="connsiteY10" fmla="*/ 3733014 h 3733014"/>
              <a:gd name="connsiteX11" fmla="*/ 0 w 1753386"/>
              <a:gd name="connsiteY11" fmla="*/ 0 h 3733014"/>
              <a:gd name="connsiteX0" fmla="*/ 0 w 1771901"/>
              <a:gd name="connsiteY0" fmla="*/ 0 h 3733014"/>
              <a:gd name="connsiteX1" fmla="*/ 518474 w 1771901"/>
              <a:gd name="connsiteY1" fmla="*/ 377072 h 3733014"/>
              <a:gd name="connsiteX2" fmla="*/ 886119 w 1771901"/>
              <a:gd name="connsiteY2" fmla="*/ 1131216 h 3733014"/>
              <a:gd name="connsiteX3" fmla="*/ 1300899 w 1771901"/>
              <a:gd name="connsiteY3" fmla="*/ 1376313 h 3733014"/>
              <a:gd name="connsiteX4" fmla="*/ 1753386 w 1771901"/>
              <a:gd name="connsiteY4" fmla="*/ 1894788 h 3733014"/>
              <a:gd name="connsiteX5" fmla="*/ 1732523 w 1771901"/>
              <a:gd name="connsiteY5" fmla="*/ 2091260 h 3733014"/>
              <a:gd name="connsiteX6" fmla="*/ 1770230 w 1771901"/>
              <a:gd name="connsiteY6" fmla="*/ 2091260 h 3733014"/>
              <a:gd name="connsiteX7" fmla="*/ 1291472 w 1771901"/>
              <a:gd name="connsiteY7" fmla="*/ 2922309 h 3733014"/>
              <a:gd name="connsiteX8" fmla="*/ 904973 w 1771901"/>
              <a:gd name="connsiteY8" fmla="*/ 3091992 h 3733014"/>
              <a:gd name="connsiteX9" fmla="*/ 499620 w 1771901"/>
              <a:gd name="connsiteY9" fmla="*/ 3544478 h 3733014"/>
              <a:gd name="connsiteX10" fmla="*/ 28280 w 1771901"/>
              <a:gd name="connsiteY10" fmla="*/ 3733014 h 3733014"/>
              <a:gd name="connsiteX11" fmla="*/ 0 w 1771901"/>
              <a:gd name="connsiteY11" fmla="*/ 0 h 3733014"/>
              <a:gd name="connsiteX0" fmla="*/ 0 w 1770353"/>
              <a:gd name="connsiteY0" fmla="*/ 0 h 3733014"/>
              <a:gd name="connsiteX1" fmla="*/ 518474 w 1770353"/>
              <a:gd name="connsiteY1" fmla="*/ 377072 h 3733014"/>
              <a:gd name="connsiteX2" fmla="*/ 886119 w 1770353"/>
              <a:gd name="connsiteY2" fmla="*/ 1131216 h 3733014"/>
              <a:gd name="connsiteX3" fmla="*/ 1300899 w 1770353"/>
              <a:gd name="connsiteY3" fmla="*/ 1376313 h 3733014"/>
              <a:gd name="connsiteX4" fmla="*/ 1753386 w 1770353"/>
              <a:gd name="connsiteY4" fmla="*/ 1894788 h 3733014"/>
              <a:gd name="connsiteX5" fmla="*/ 846404 w 1770353"/>
              <a:gd name="connsiteY5" fmla="*/ 2185528 h 3733014"/>
              <a:gd name="connsiteX6" fmla="*/ 1770230 w 1770353"/>
              <a:gd name="connsiteY6" fmla="*/ 2091260 h 3733014"/>
              <a:gd name="connsiteX7" fmla="*/ 1291472 w 1770353"/>
              <a:gd name="connsiteY7" fmla="*/ 2922309 h 3733014"/>
              <a:gd name="connsiteX8" fmla="*/ 904973 w 1770353"/>
              <a:gd name="connsiteY8" fmla="*/ 3091992 h 3733014"/>
              <a:gd name="connsiteX9" fmla="*/ 499620 w 1770353"/>
              <a:gd name="connsiteY9" fmla="*/ 3544478 h 3733014"/>
              <a:gd name="connsiteX10" fmla="*/ 28280 w 1770353"/>
              <a:gd name="connsiteY10" fmla="*/ 3733014 h 3733014"/>
              <a:gd name="connsiteX11" fmla="*/ 0 w 1770353"/>
              <a:gd name="connsiteY11" fmla="*/ 0 h 3733014"/>
              <a:gd name="connsiteX0" fmla="*/ 0 w 1770230"/>
              <a:gd name="connsiteY0" fmla="*/ 0 h 3733014"/>
              <a:gd name="connsiteX1" fmla="*/ 518474 w 1770230"/>
              <a:gd name="connsiteY1" fmla="*/ 377072 h 3733014"/>
              <a:gd name="connsiteX2" fmla="*/ 886119 w 1770230"/>
              <a:gd name="connsiteY2" fmla="*/ 1131216 h 3733014"/>
              <a:gd name="connsiteX3" fmla="*/ 1300899 w 1770230"/>
              <a:gd name="connsiteY3" fmla="*/ 1376313 h 3733014"/>
              <a:gd name="connsiteX4" fmla="*/ 1753386 w 1770230"/>
              <a:gd name="connsiteY4" fmla="*/ 1894788 h 3733014"/>
              <a:gd name="connsiteX5" fmla="*/ 1770230 w 1770230"/>
              <a:gd name="connsiteY5" fmla="*/ 2091260 h 3733014"/>
              <a:gd name="connsiteX6" fmla="*/ 1291472 w 1770230"/>
              <a:gd name="connsiteY6" fmla="*/ 2922309 h 3733014"/>
              <a:gd name="connsiteX7" fmla="*/ 904973 w 1770230"/>
              <a:gd name="connsiteY7" fmla="*/ 3091992 h 3733014"/>
              <a:gd name="connsiteX8" fmla="*/ 499620 w 1770230"/>
              <a:gd name="connsiteY8" fmla="*/ 3544478 h 3733014"/>
              <a:gd name="connsiteX9" fmla="*/ 28280 w 1770230"/>
              <a:gd name="connsiteY9" fmla="*/ 3733014 h 3733014"/>
              <a:gd name="connsiteX10" fmla="*/ 0 w 1770230"/>
              <a:gd name="connsiteY10" fmla="*/ 0 h 373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0230" h="3733014">
                <a:moveTo>
                  <a:pt x="0" y="0"/>
                </a:moveTo>
                <a:lnTo>
                  <a:pt x="518474" y="377072"/>
                </a:lnTo>
                <a:lnTo>
                  <a:pt x="886119" y="1131216"/>
                </a:lnTo>
                <a:lnTo>
                  <a:pt x="1300899" y="1376313"/>
                </a:lnTo>
                <a:lnTo>
                  <a:pt x="1753386" y="1894788"/>
                </a:lnTo>
                <a:lnTo>
                  <a:pt x="1770230" y="2091260"/>
                </a:lnTo>
                <a:lnTo>
                  <a:pt x="1291472" y="2922309"/>
                </a:lnTo>
                <a:lnTo>
                  <a:pt x="904973" y="3091992"/>
                </a:lnTo>
                <a:lnTo>
                  <a:pt x="499620" y="3544478"/>
                </a:lnTo>
                <a:lnTo>
                  <a:pt x="28280" y="3733014"/>
                </a:lnTo>
                <a:cubicBezTo>
                  <a:pt x="21995" y="2488676"/>
                  <a:pt x="15711" y="1244338"/>
                  <a:pt x="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Connector 31"/>
          <p:cNvCxnSpPr/>
          <p:nvPr/>
        </p:nvCxnSpPr>
        <p:spPr>
          <a:xfrm>
            <a:off x="6516216" y="1761582"/>
            <a:ext cx="0" cy="447573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537637" y="3314261"/>
            <a:ext cx="3692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82432" y="2838368"/>
            <a:ext cx="198483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 price</a:t>
            </a:r>
            <a:endParaRPr lang="he-IL" sz="28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1550728"/>
            <a:ext cx="3857301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gain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Prior-free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Truthful</a:t>
            </a:r>
          </a:p>
          <a:p>
            <a:pPr marL="457200" indent="-457200" algn="l" rtl="0">
              <a:buFont typeface="Wingdings" panose="05000000000000000000" pitchFamily="2" charset="2"/>
              <a:buChar char="v"/>
            </a:pPr>
            <a:r>
              <a:rPr lang="en-US" sz="3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prices – Budget </a:t>
            </a:r>
            <a:r>
              <a:rPr lang="en-US" sz="320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deficit</a:t>
            </a: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58675" y="2955962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7028127" y="266618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/>
          <p:cNvSpPr/>
          <p:nvPr/>
        </p:nvSpPr>
        <p:spPr>
          <a:xfrm>
            <a:off x="7635415" y="222327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/>
          <p:cNvSpPr/>
          <p:nvPr/>
        </p:nvSpPr>
        <p:spPr>
          <a:xfrm>
            <a:off x="8253399" y="204153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537637" y="4250365"/>
            <a:ext cx="3692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93284" y="4211534"/>
            <a:ext cx="200407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Buyer price</a:t>
            </a:r>
            <a:endParaRPr lang="he-IL" sz="28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85326" y="1238362"/>
            <a:ext cx="300749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800" i="1" dirty="0" smtClean="0">
                <a:solidFill>
                  <a:srgbClr val="00B050"/>
                </a:solidFill>
              </a:rPr>
              <a:t>k</a:t>
            </a:r>
            <a:r>
              <a:rPr lang="en-US" sz="2800" dirty="0" smtClean="0">
                <a:solidFill>
                  <a:srgbClr val="00B050"/>
                </a:solidFill>
              </a:rPr>
              <a:t>=5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deals</a:t>
            </a:r>
            <a:endParaRPr lang="he-IL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uiExpand="1" build="p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1268760"/>
          </a:xfrm>
        </p:spPr>
        <p:txBody>
          <a:bodyPr>
            <a:noAutofit/>
          </a:bodyPr>
          <a:lstStyle/>
          <a:p>
            <a:pPr rtl="0"/>
            <a:r>
              <a:rPr lang="en-US" sz="3600" smtClean="0"/>
              <a:t>Un-solution: Myerson &amp; Satterthwaite (1983)</a:t>
            </a:r>
            <a:endParaRPr lang="he-IL" sz="3600"/>
          </a:p>
        </p:txBody>
      </p:sp>
      <p:sp>
        <p:nvSpPr>
          <p:cNvPr id="3" name="Oval 2"/>
          <p:cNvSpPr/>
          <p:nvPr/>
        </p:nvSpPr>
        <p:spPr>
          <a:xfrm>
            <a:off x="4539071" y="144205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/>
          <p:nvPr/>
        </p:nvSpPr>
        <p:spPr>
          <a:xfrm>
            <a:off x="5043127" y="180209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5446101" y="252217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5835215" y="281020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6169730" y="317024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6634132" y="425036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7059351" y="4555909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7635415" y="468241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8283487" y="5474501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539071" y="559992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043127" y="54316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446101" y="497044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835215" y="47911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187200" y="410634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Freeform 26"/>
          <p:cNvSpPr/>
          <p:nvPr/>
        </p:nvSpPr>
        <p:spPr>
          <a:xfrm>
            <a:off x="4560986" y="1761582"/>
            <a:ext cx="1770230" cy="3733014"/>
          </a:xfrm>
          <a:custGeom>
            <a:avLst/>
            <a:gdLst>
              <a:gd name="connsiteX0" fmla="*/ 0 w 1630837"/>
              <a:gd name="connsiteY0" fmla="*/ 0 h 3733014"/>
              <a:gd name="connsiteX1" fmla="*/ 518474 w 1630837"/>
              <a:gd name="connsiteY1" fmla="*/ 377072 h 3733014"/>
              <a:gd name="connsiteX2" fmla="*/ 886119 w 1630837"/>
              <a:gd name="connsiteY2" fmla="*/ 1131216 h 3733014"/>
              <a:gd name="connsiteX3" fmla="*/ 1300899 w 1630837"/>
              <a:gd name="connsiteY3" fmla="*/ 1376313 h 3733014"/>
              <a:gd name="connsiteX4" fmla="*/ 1630837 w 1630837"/>
              <a:gd name="connsiteY4" fmla="*/ 1923068 h 3733014"/>
              <a:gd name="connsiteX5" fmla="*/ 1291472 w 1630837"/>
              <a:gd name="connsiteY5" fmla="*/ 2922309 h 3733014"/>
              <a:gd name="connsiteX6" fmla="*/ 904973 w 1630837"/>
              <a:gd name="connsiteY6" fmla="*/ 3091992 h 3733014"/>
              <a:gd name="connsiteX7" fmla="*/ 499620 w 1630837"/>
              <a:gd name="connsiteY7" fmla="*/ 3544478 h 3733014"/>
              <a:gd name="connsiteX8" fmla="*/ 28280 w 1630837"/>
              <a:gd name="connsiteY8" fmla="*/ 3733014 h 3733014"/>
              <a:gd name="connsiteX9" fmla="*/ 0 w 1630837"/>
              <a:gd name="connsiteY9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291472 w 1753386"/>
              <a:gd name="connsiteY5" fmla="*/ 2922309 h 3733014"/>
              <a:gd name="connsiteX6" fmla="*/ 904973 w 1753386"/>
              <a:gd name="connsiteY6" fmla="*/ 3091992 h 3733014"/>
              <a:gd name="connsiteX7" fmla="*/ 499620 w 1753386"/>
              <a:gd name="connsiteY7" fmla="*/ 3544478 h 3733014"/>
              <a:gd name="connsiteX8" fmla="*/ 28280 w 1753386"/>
              <a:gd name="connsiteY8" fmla="*/ 3733014 h 3733014"/>
              <a:gd name="connsiteX9" fmla="*/ 0 w 1753386"/>
              <a:gd name="connsiteY9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657109 w 1753386"/>
              <a:gd name="connsiteY5" fmla="*/ 2091260 h 3733014"/>
              <a:gd name="connsiteX6" fmla="*/ 1291472 w 1753386"/>
              <a:gd name="connsiteY6" fmla="*/ 2922309 h 3733014"/>
              <a:gd name="connsiteX7" fmla="*/ 904973 w 1753386"/>
              <a:gd name="connsiteY7" fmla="*/ 3091992 h 3733014"/>
              <a:gd name="connsiteX8" fmla="*/ 499620 w 1753386"/>
              <a:gd name="connsiteY8" fmla="*/ 3544478 h 3733014"/>
              <a:gd name="connsiteX9" fmla="*/ 28280 w 1753386"/>
              <a:gd name="connsiteY9" fmla="*/ 3733014 h 3733014"/>
              <a:gd name="connsiteX10" fmla="*/ 0 w 1753386"/>
              <a:gd name="connsiteY10" fmla="*/ 0 h 3733014"/>
              <a:gd name="connsiteX0" fmla="*/ 0 w 1798511"/>
              <a:gd name="connsiteY0" fmla="*/ 0 h 3733014"/>
              <a:gd name="connsiteX1" fmla="*/ 518474 w 1798511"/>
              <a:gd name="connsiteY1" fmla="*/ 377072 h 3733014"/>
              <a:gd name="connsiteX2" fmla="*/ 886119 w 1798511"/>
              <a:gd name="connsiteY2" fmla="*/ 1131216 h 3733014"/>
              <a:gd name="connsiteX3" fmla="*/ 1300899 w 1798511"/>
              <a:gd name="connsiteY3" fmla="*/ 1376313 h 3733014"/>
              <a:gd name="connsiteX4" fmla="*/ 1753386 w 1798511"/>
              <a:gd name="connsiteY4" fmla="*/ 1894788 h 3733014"/>
              <a:gd name="connsiteX5" fmla="*/ 1798511 w 1798511"/>
              <a:gd name="connsiteY5" fmla="*/ 2081833 h 3733014"/>
              <a:gd name="connsiteX6" fmla="*/ 1291472 w 1798511"/>
              <a:gd name="connsiteY6" fmla="*/ 2922309 h 3733014"/>
              <a:gd name="connsiteX7" fmla="*/ 904973 w 1798511"/>
              <a:gd name="connsiteY7" fmla="*/ 3091992 h 3733014"/>
              <a:gd name="connsiteX8" fmla="*/ 499620 w 1798511"/>
              <a:gd name="connsiteY8" fmla="*/ 3544478 h 3733014"/>
              <a:gd name="connsiteX9" fmla="*/ 28280 w 1798511"/>
              <a:gd name="connsiteY9" fmla="*/ 3733014 h 3733014"/>
              <a:gd name="connsiteX10" fmla="*/ 0 w 1798511"/>
              <a:gd name="connsiteY10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732523 w 1753386"/>
              <a:gd name="connsiteY5" fmla="*/ 2091260 h 3733014"/>
              <a:gd name="connsiteX6" fmla="*/ 1291472 w 1753386"/>
              <a:gd name="connsiteY6" fmla="*/ 2922309 h 3733014"/>
              <a:gd name="connsiteX7" fmla="*/ 904973 w 1753386"/>
              <a:gd name="connsiteY7" fmla="*/ 3091992 h 3733014"/>
              <a:gd name="connsiteX8" fmla="*/ 499620 w 1753386"/>
              <a:gd name="connsiteY8" fmla="*/ 3544478 h 3733014"/>
              <a:gd name="connsiteX9" fmla="*/ 28280 w 1753386"/>
              <a:gd name="connsiteY9" fmla="*/ 3733014 h 3733014"/>
              <a:gd name="connsiteX10" fmla="*/ 0 w 1753386"/>
              <a:gd name="connsiteY10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732523 w 1753386"/>
              <a:gd name="connsiteY5" fmla="*/ 2091260 h 3733014"/>
              <a:gd name="connsiteX6" fmla="*/ 1723096 w 1753386"/>
              <a:gd name="connsiteY6" fmla="*/ 2110114 h 3733014"/>
              <a:gd name="connsiteX7" fmla="*/ 1291472 w 1753386"/>
              <a:gd name="connsiteY7" fmla="*/ 2922309 h 3733014"/>
              <a:gd name="connsiteX8" fmla="*/ 904973 w 1753386"/>
              <a:gd name="connsiteY8" fmla="*/ 3091992 h 3733014"/>
              <a:gd name="connsiteX9" fmla="*/ 499620 w 1753386"/>
              <a:gd name="connsiteY9" fmla="*/ 3544478 h 3733014"/>
              <a:gd name="connsiteX10" fmla="*/ 28280 w 1753386"/>
              <a:gd name="connsiteY10" fmla="*/ 3733014 h 3733014"/>
              <a:gd name="connsiteX11" fmla="*/ 0 w 1753386"/>
              <a:gd name="connsiteY11" fmla="*/ 0 h 3733014"/>
              <a:gd name="connsiteX0" fmla="*/ 0 w 1771901"/>
              <a:gd name="connsiteY0" fmla="*/ 0 h 3733014"/>
              <a:gd name="connsiteX1" fmla="*/ 518474 w 1771901"/>
              <a:gd name="connsiteY1" fmla="*/ 377072 h 3733014"/>
              <a:gd name="connsiteX2" fmla="*/ 886119 w 1771901"/>
              <a:gd name="connsiteY2" fmla="*/ 1131216 h 3733014"/>
              <a:gd name="connsiteX3" fmla="*/ 1300899 w 1771901"/>
              <a:gd name="connsiteY3" fmla="*/ 1376313 h 3733014"/>
              <a:gd name="connsiteX4" fmla="*/ 1753386 w 1771901"/>
              <a:gd name="connsiteY4" fmla="*/ 1894788 h 3733014"/>
              <a:gd name="connsiteX5" fmla="*/ 1732523 w 1771901"/>
              <a:gd name="connsiteY5" fmla="*/ 2091260 h 3733014"/>
              <a:gd name="connsiteX6" fmla="*/ 1770230 w 1771901"/>
              <a:gd name="connsiteY6" fmla="*/ 2091260 h 3733014"/>
              <a:gd name="connsiteX7" fmla="*/ 1291472 w 1771901"/>
              <a:gd name="connsiteY7" fmla="*/ 2922309 h 3733014"/>
              <a:gd name="connsiteX8" fmla="*/ 904973 w 1771901"/>
              <a:gd name="connsiteY8" fmla="*/ 3091992 h 3733014"/>
              <a:gd name="connsiteX9" fmla="*/ 499620 w 1771901"/>
              <a:gd name="connsiteY9" fmla="*/ 3544478 h 3733014"/>
              <a:gd name="connsiteX10" fmla="*/ 28280 w 1771901"/>
              <a:gd name="connsiteY10" fmla="*/ 3733014 h 3733014"/>
              <a:gd name="connsiteX11" fmla="*/ 0 w 1771901"/>
              <a:gd name="connsiteY11" fmla="*/ 0 h 3733014"/>
              <a:gd name="connsiteX0" fmla="*/ 0 w 1770353"/>
              <a:gd name="connsiteY0" fmla="*/ 0 h 3733014"/>
              <a:gd name="connsiteX1" fmla="*/ 518474 w 1770353"/>
              <a:gd name="connsiteY1" fmla="*/ 377072 h 3733014"/>
              <a:gd name="connsiteX2" fmla="*/ 886119 w 1770353"/>
              <a:gd name="connsiteY2" fmla="*/ 1131216 h 3733014"/>
              <a:gd name="connsiteX3" fmla="*/ 1300899 w 1770353"/>
              <a:gd name="connsiteY3" fmla="*/ 1376313 h 3733014"/>
              <a:gd name="connsiteX4" fmla="*/ 1753386 w 1770353"/>
              <a:gd name="connsiteY4" fmla="*/ 1894788 h 3733014"/>
              <a:gd name="connsiteX5" fmla="*/ 846404 w 1770353"/>
              <a:gd name="connsiteY5" fmla="*/ 2185528 h 3733014"/>
              <a:gd name="connsiteX6" fmla="*/ 1770230 w 1770353"/>
              <a:gd name="connsiteY6" fmla="*/ 2091260 h 3733014"/>
              <a:gd name="connsiteX7" fmla="*/ 1291472 w 1770353"/>
              <a:gd name="connsiteY7" fmla="*/ 2922309 h 3733014"/>
              <a:gd name="connsiteX8" fmla="*/ 904973 w 1770353"/>
              <a:gd name="connsiteY8" fmla="*/ 3091992 h 3733014"/>
              <a:gd name="connsiteX9" fmla="*/ 499620 w 1770353"/>
              <a:gd name="connsiteY9" fmla="*/ 3544478 h 3733014"/>
              <a:gd name="connsiteX10" fmla="*/ 28280 w 1770353"/>
              <a:gd name="connsiteY10" fmla="*/ 3733014 h 3733014"/>
              <a:gd name="connsiteX11" fmla="*/ 0 w 1770353"/>
              <a:gd name="connsiteY11" fmla="*/ 0 h 3733014"/>
              <a:gd name="connsiteX0" fmla="*/ 0 w 1770230"/>
              <a:gd name="connsiteY0" fmla="*/ 0 h 3733014"/>
              <a:gd name="connsiteX1" fmla="*/ 518474 w 1770230"/>
              <a:gd name="connsiteY1" fmla="*/ 377072 h 3733014"/>
              <a:gd name="connsiteX2" fmla="*/ 886119 w 1770230"/>
              <a:gd name="connsiteY2" fmla="*/ 1131216 h 3733014"/>
              <a:gd name="connsiteX3" fmla="*/ 1300899 w 1770230"/>
              <a:gd name="connsiteY3" fmla="*/ 1376313 h 3733014"/>
              <a:gd name="connsiteX4" fmla="*/ 1753386 w 1770230"/>
              <a:gd name="connsiteY4" fmla="*/ 1894788 h 3733014"/>
              <a:gd name="connsiteX5" fmla="*/ 1770230 w 1770230"/>
              <a:gd name="connsiteY5" fmla="*/ 2091260 h 3733014"/>
              <a:gd name="connsiteX6" fmla="*/ 1291472 w 1770230"/>
              <a:gd name="connsiteY6" fmla="*/ 2922309 h 3733014"/>
              <a:gd name="connsiteX7" fmla="*/ 904973 w 1770230"/>
              <a:gd name="connsiteY7" fmla="*/ 3091992 h 3733014"/>
              <a:gd name="connsiteX8" fmla="*/ 499620 w 1770230"/>
              <a:gd name="connsiteY8" fmla="*/ 3544478 h 3733014"/>
              <a:gd name="connsiteX9" fmla="*/ 28280 w 1770230"/>
              <a:gd name="connsiteY9" fmla="*/ 3733014 h 3733014"/>
              <a:gd name="connsiteX10" fmla="*/ 0 w 1770230"/>
              <a:gd name="connsiteY10" fmla="*/ 0 h 373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0230" h="3733014">
                <a:moveTo>
                  <a:pt x="0" y="0"/>
                </a:moveTo>
                <a:lnTo>
                  <a:pt x="518474" y="377072"/>
                </a:lnTo>
                <a:lnTo>
                  <a:pt x="886119" y="1131216"/>
                </a:lnTo>
                <a:lnTo>
                  <a:pt x="1300899" y="1376313"/>
                </a:lnTo>
                <a:lnTo>
                  <a:pt x="1753386" y="1894788"/>
                </a:lnTo>
                <a:lnTo>
                  <a:pt x="1770230" y="2091260"/>
                </a:lnTo>
                <a:lnTo>
                  <a:pt x="1291472" y="2922309"/>
                </a:lnTo>
                <a:lnTo>
                  <a:pt x="904973" y="3091992"/>
                </a:lnTo>
                <a:lnTo>
                  <a:pt x="499620" y="3544478"/>
                </a:lnTo>
                <a:lnTo>
                  <a:pt x="28280" y="3733014"/>
                </a:lnTo>
                <a:cubicBezTo>
                  <a:pt x="21995" y="2488676"/>
                  <a:pt x="15711" y="1244338"/>
                  <a:pt x="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Connector 31"/>
          <p:cNvCxnSpPr/>
          <p:nvPr/>
        </p:nvCxnSpPr>
        <p:spPr>
          <a:xfrm>
            <a:off x="6516216" y="1761582"/>
            <a:ext cx="0" cy="447573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1550728"/>
            <a:ext cx="400131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6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Impossible to get simultaneously:</a:t>
            </a: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gain,</a:t>
            </a: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Truthfulness,</a:t>
            </a: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sz="36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balance.</a:t>
            </a:r>
            <a:endParaRPr lang="en-US" sz="36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58675" y="2955962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7028127" y="266618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/>
          <p:cNvSpPr/>
          <p:nvPr/>
        </p:nvSpPr>
        <p:spPr>
          <a:xfrm>
            <a:off x="7635415" y="222327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/>
          <p:cNvSpPr/>
          <p:nvPr/>
        </p:nvSpPr>
        <p:spPr>
          <a:xfrm>
            <a:off x="8253399" y="204153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>
            <a:off x="5385326" y="1238362"/>
            <a:ext cx="300749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800" i="1" dirty="0" smtClean="0">
                <a:solidFill>
                  <a:srgbClr val="00B050"/>
                </a:solidFill>
              </a:rPr>
              <a:t>k</a:t>
            </a:r>
            <a:r>
              <a:rPr lang="en-US" sz="2800" dirty="0" smtClean="0">
                <a:solidFill>
                  <a:srgbClr val="00B050"/>
                </a:solidFill>
              </a:rPr>
              <a:t>=5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deals</a:t>
            </a:r>
            <a:endParaRPr lang="he-IL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1268760"/>
          </a:xfrm>
        </p:spPr>
        <p:txBody>
          <a:bodyPr>
            <a:normAutofit/>
          </a:bodyPr>
          <a:lstStyle/>
          <a:p>
            <a:pPr rtl="0"/>
            <a:r>
              <a:rPr lang="en-US" smtClean="0"/>
              <a:t>McAfee (1992)</a:t>
            </a:r>
            <a:endParaRPr lang="he-IL"/>
          </a:p>
        </p:txBody>
      </p:sp>
      <p:sp>
        <p:nvSpPr>
          <p:cNvPr id="3" name="Oval 2"/>
          <p:cNvSpPr/>
          <p:nvPr/>
        </p:nvSpPr>
        <p:spPr>
          <a:xfrm>
            <a:off x="4539071" y="144205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/>
          <p:nvPr/>
        </p:nvSpPr>
        <p:spPr>
          <a:xfrm>
            <a:off x="5043127" y="180209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5446101" y="252217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5835215" y="281020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6169730" y="317024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6634132" y="425036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7059351" y="4555909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7635415" y="4682413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8283487" y="5474501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539071" y="559992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043127" y="54316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446101" y="497044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835215" y="479113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187200" y="410634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Freeform 26"/>
          <p:cNvSpPr/>
          <p:nvPr/>
        </p:nvSpPr>
        <p:spPr>
          <a:xfrm>
            <a:off x="4560986" y="1761582"/>
            <a:ext cx="1424354" cy="3733014"/>
          </a:xfrm>
          <a:custGeom>
            <a:avLst/>
            <a:gdLst>
              <a:gd name="connsiteX0" fmla="*/ 0 w 1630837"/>
              <a:gd name="connsiteY0" fmla="*/ 0 h 3733014"/>
              <a:gd name="connsiteX1" fmla="*/ 518474 w 1630837"/>
              <a:gd name="connsiteY1" fmla="*/ 377072 h 3733014"/>
              <a:gd name="connsiteX2" fmla="*/ 886119 w 1630837"/>
              <a:gd name="connsiteY2" fmla="*/ 1131216 h 3733014"/>
              <a:gd name="connsiteX3" fmla="*/ 1300899 w 1630837"/>
              <a:gd name="connsiteY3" fmla="*/ 1376313 h 3733014"/>
              <a:gd name="connsiteX4" fmla="*/ 1630837 w 1630837"/>
              <a:gd name="connsiteY4" fmla="*/ 1923068 h 3733014"/>
              <a:gd name="connsiteX5" fmla="*/ 1291472 w 1630837"/>
              <a:gd name="connsiteY5" fmla="*/ 2922309 h 3733014"/>
              <a:gd name="connsiteX6" fmla="*/ 904973 w 1630837"/>
              <a:gd name="connsiteY6" fmla="*/ 3091992 h 3733014"/>
              <a:gd name="connsiteX7" fmla="*/ 499620 w 1630837"/>
              <a:gd name="connsiteY7" fmla="*/ 3544478 h 3733014"/>
              <a:gd name="connsiteX8" fmla="*/ 28280 w 1630837"/>
              <a:gd name="connsiteY8" fmla="*/ 3733014 h 3733014"/>
              <a:gd name="connsiteX9" fmla="*/ 0 w 1630837"/>
              <a:gd name="connsiteY9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291472 w 1753386"/>
              <a:gd name="connsiteY5" fmla="*/ 2922309 h 3733014"/>
              <a:gd name="connsiteX6" fmla="*/ 904973 w 1753386"/>
              <a:gd name="connsiteY6" fmla="*/ 3091992 h 3733014"/>
              <a:gd name="connsiteX7" fmla="*/ 499620 w 1753386"/>
              <a:gd name="connsiteY7" fmla="*/ 3544478 h 3733014"/>
              <a:gd name="connsiteX8" fmla="*/ 28280 w 1753386"/>
              <a:gd name="connsiteY8" fmla="*/ 3733014 h 3733014"/>
              <a:gd name="connsiteX9" fmla="*/ 0 w 1753386"/>
              <a:gd name="connsiteY9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657109 w 1753386"/>
              <a:gd name="connsiteY5" fmla="*/ 2091260 h 3733014"/>
              <a:gd name="connsiteX6" fmla="*/ 1291472 w 1753386"/>
              <a:gd name="connsiteY6" fmla="*/ 2922309 h 3733014"/>
              <a:gd name="connsiteX7" fmla="*/ 904973 w 1753386"/>
              <a:gd name="connsiteY7" fmla="*/ 3091992 h 3733014"/>
              <a:gd name="connsiteX8" fmla="*/ 499620 w 1753386"/>
              <a:gd name="connsiteY8" fmla="*/ 3544478 h 3733014"/>
              <a:gd name="connsiteX9" fmla="*/ 28280 w 1753386"/>
              <a:gd name="connsiteY9" fmla="*/ 3733014 h 3733014"/>
              <a:gd name="connsiteX10" fmla="*/ 0 w 1753386"/>
              <a:gd name="connsiteY10" fmla="*/ 0 h 3733014"/>
              <a:gd name="connsiteX0" fmla="*/ 0 w 1798511"/>
              <a:gd name="connsiteY0" fmla="*/ 0 h 3733014"/>
              <a:gd name="connsiteX1" fmla="*/ 518474 w 1798511"/>
              <a:gd name="connsiteY1" fmla="*/ 377072 h 3733014"/>
              <a:gd name="connsiteX2" fmla="*/ 886119 w 1798511"/>
              <a:gd name="connsiteY2" fmla="*/ 1131216 h 3733014"/>
              <a:gd name="connsiteX3" fmla="*/ 1300899 w 1798511"/>
              <a:gd name="connsiteY3" fmla="*/ 1376313 h 3733014"/>
              <a:gd name="connsiteX4" fmla="*/ 1753386 w 1798511"/>
              <a:gd name="connsiteY4" fmla="*/ 1894788 h 3733014"/>
              <a:gd name="connsiteX5" fmla="*/ 1798511 w 1798511"/>
              <a:gd name="connsiteY5" fmla="*/ 2081833 h 3733014"/>
              <a:gd name="connsiteX6" fmla="*/ 1291472 w 1798511"/>
              <a:gd name="connsiteY6" fmla="*/ 2922309 h 3733014"/>
              <a:gd name="connsiteX7" fmla="*/ 904973 w 1798511"/>
              <a:gd name="connsiteY7" fmla="*/ 3091992 h 3733014"/>
              <a:gd name="connsiteX8" fmla="*/ 499620 w 1798511"/>
              <a:gd name="connsiteY8" fmla="*/ 3544478 h 3733014"/>
              <a:gd name="connsiteX9" fmla="*/ 28280 w 1798511"/>
              <a:gd name="connsiteY9" fmla="*/ 3733014 h 3733014"/>
              <a:gd name="connsiteX10" fmla="*/ 0 w 1798511"/>
              <a:gd name="connsiteY10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732523 w 1753386"/>
              <a:gd name="connsiteY5" fmla="*/ 2091260 h 3733014"/>
              <a:gd name="connsiteX6" fmla="*/ 1291472 w 1753386"/>
              <a:gd name="connsiteY6" fmla="*/ 2922309 h 3733014"/>
              <a:gd name="connsiteX7" fmla="*/ 904973 w 1753386"/>
              <a:gd name="connsiteY7" fmla="*/ 3091992 h 3733014"/>
              <a:gd name="connsiteX8" fmla="*/ 499620 w 1753386"/>
              <a:gd name="connsiteY8" fmla="*/ 3544478 h 3733014"/>
              <a:gd name="connsiteX9" fmla="*/ 28280 w 1753386"/>
              <a:gd name="connsiteY9" fmla="*/ 3733014 h 3733014"/>
              <a:gd name="connsiteX10" fmla="*/ 0 w 1753386"/>
              <a:gd name="connsiteY10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732523 w 1753386"/>
              <a:gd name="connsiteY5" fmla="*/ 2091260 h 3733014"/>
              <a:gd name="connsiteX6" fmla="*/ 1723096 w 1753386"/>
              <a:gd name="connsiteY6" fmla="*/ 2110114 h 3733014"/>
              <a:gd name="connsiteX7" fmla="*/ 1291472 w 1753386"/>
              <a:gd name="connsiteY7" fmla="*/ 2922309 h 3733014"/>
              <a:gd name="connsiteX8" fmla="*/ 904973 w 1753386"/>
              <a:gd name="connsiteY8" fmla="*/ 3091992 h 3733014"/>
              <a:gd name="connsiteX9" fmla="*/ 499620 w 1753386"/>
              <a:gd name="connsiteY9" fmla="*/ 3544478 h 3733014"/>
              <a:gd name="connsiteX10" fmla="*/ 28280 w 1753386"/>
              <a:gd name="connsiteY10" fmla="*/ 3733014 h 3733014"/>
              <a:gd name="connsiteX11" fmla="*/ 0 w 1753386"/>
              <a:gd name="connsiteY11" fmla="*/ 0 h 3733014"/>
              <a:gd name="connsiteX0" fmla="*/ 0 w 1771901"/>
              <a:gd name="connsiteY0" fmla="*/ 0 h 3733014"/>
              <a:gd name="connsiteX1" fmla="*/ 518474 w 1771901"/>
              <a:gd name="connsiteY1" fmla="*/ 377072 h 3733014"/>
              <a:gd name="connsiteX2" fmla="*/ 886119 w 1771901"/>
              <a:gd name="connsiteY2" fmla="*/ 1131216 h 3733014"/>
              <a:gd name="connsiteX3" fmla="*/ 1300899 w 1771901"/>
              <a:gd name="connsiteY3" fmla="*/ 1376313 h 3733014"/>
              <a:gd name="connsiteX4" fmla="*/ 1753386 w 1771901"/>
              <a:gd name="connsiteY4" fmla="*/ 1894788 h 3733014"/>
              <a:gd name="connsiteX5" fmla="*/ 1732523 w 1771901"/>
              <a:gd name="connsiteY5" fmla="*/ 2091260 h 3733014"/>
              <a:gd name="connsiteX6" fmla="*/ 1770230 w 1771901"/>
              <a:gd name="connsiteY6" fmla="*/ 2091260 h 3733014"/>
              <a:gd name="connsiteX7" fmla="*/ 1291472 w 1771901"/>
              <a:gd name="connsiteY7" fmla="*/ 2922309 h 3733014"/>
              <a:gd name="connsiteX8" fmla="*/ 904973 w 1771901"/>
              <a:gd name="connsiteY8" fmla="*/ 3091992 h 3733014"/>
              <a:gd name="connsiteX9" fmla="*/ 499620 w 1771901"/>
              <a:gd name="connsiteY9" fmla="*/ 3544478 h 3733014"/>
              <a:gd name="connsiteX10" fmla="*/ 28280 w 1771901"/>
              <a:gd name="connsiteY10" fmla="*/ 3733014 h 3733014"/>
              <a:gd name="connsiteX11" fmla="*/ 0 w 1771901"/>
              <a:gd name="connsiteY11" fmla="*/ 0 h 3733014"/>
              <a:gd name="connsiteX0" fmla="*/ 0 w 1770353"/>
              <a:gd name="connsiteY0" fmla="*/ 0 h 3733014"/>
              <a:gd name="connsiteX1" fmla="*/ 518474 w 1770353"/>
              <a:gd name="connsiteY1" fmla="*/ 377072 h 3733014"/>
              <a:gd name="connsiteX2" fmla="*/ 886119 w 1770353"/>
              <a:gd name="connsiteY2" fmla="*/ 1131216 h 3733014"/>
              <a:gd name="connsiteX3" fmla="*/ 1300899 w 1770353"/>
              <a:gd name="connsiteY3" fmla="*/ 1376313 h 3733014"/>
              <a:gd name="connsiteX4" fmla="*/ 1753386 w 1770353"/>
              <a:gd name="connsiteY4" fmla="*/ 1894788 h 3733014"/>
              <a:gd name="connsiteX5" fmla="*/ 846404 w 1770353"/>
              <a:gd name="connsiteY5" fmla="*/ 2185528 h 3733014"/>
              <a:gd name="connsiteX6" fmla="*/ 1770230 w 1770353"/>
              <a:gd name="connsiteY6" fmla="*/ 2091260 h 3733014"/>
              <a:gd name="connsiteX7" fmla="*/ 1291472 w 1770353"/>
              <a:gd name="connsiteY7" fmla="*/ 2922309 h 3733014"/>
              <a:gd name="connsiteX8" fmla="*/ 904973 w 1770353"/>
              <a:gd name="connsiteY8" fmla="*/ 3091992 h 3733014"/>
              <a:gd name="connsiteX9" fmla="*/ 499620 w 1770353"/>
              <a:gd name="connsiteY9" fmla="*/ 3544478 h 3733014"/>
              <a:gd name="connsiteX10" fmla="*/ 28280 w 1770353"/>
              <a:gd name="connsiteY10" fmla="*/ 3733014 h 3733014"/>
              <a:gd name="connsiteX11" fmla="*/ 0 w 1770353"/>
              <a:gd name="connsiteY11" fmla="*/ 0 h 3733014"/>
              <a:gd name="connsiteX0" fmla="*/ 0 w 1770230"/>
              <a:gd name="connsiteY0" fmla="*/ 0 h 3733014"/>
              <a:gd name="connsiteX1" fmla="*/ 518474 w 1770230"/>
              <a:gd name="connsiteY1" fmla="*/ 377072 h 3733014"/>
              <a:gd name="connsiteX2" fmla="*/ 886119 w 1770230"/>
              <a:gd name="connsiteY2" fmla="*/ 1131216 h 3733014"/>
              <a:gd name="connsiteX3" fmla="*/ 1300899 w 1770230"/>
              <a:gd name="connsiteY3" fmla="*/ 1376313 h 3733014"/>
              <a:gd name="connsiteX4" fmla="*/ 1753386 w 1770230"/>
              <a:gd name="connsiteY4" fmla="*/ 1894788 h 3733014"/>
              <a:gd name="connsiteX5" fmla="*/ 1770230 w 1770230"/>
              <a:gd name="connsiteY5" fmla="*/ 2091260 h 3733014"/>
              <a:gd name="connsiteX6" fmla="*/ 1291472 w 1770230"/>
              <a:gd name="connsiteY6" fmla="*/ 2922309 h 3733014"/>
              <a:gd name="connsiteX7" fmla="*/ 904973 w 1770230"/>
              <a:gd name="connsiteY7" fmla="*/ 3091992 h 3733014"/>
              <a:gd name="connsiteX8" fmla="*/ 499620 w 1770230"/>
              <a:gd name="connsiteY8" fmla="*/ 3544478 h 3733014"/>
              <a:gd name="connsiteX9" fmla="*/ 28280 w 1770230"/>
              <a:gd name="connsiteY9" fmla="*/ 3733014 h 3733014"/>
              <a:gd name="connsiteX10" fmla="*/ 0 w 1770230"/>
              <a:gd name="connsiteY10" fmla="*/ 0 h 3733014"/>
              <a:gd name="connsiteX0" fmla="*/ 0 w 1753386"/>
              <a:gd name="connsiteY0" fmla="*/ 0 h 3733014"/>
              <a:gd name="connsiteX1" fmla="*/ 518474 w 1753386"/>
              <a:gd name="connsiteY1" fmla="*/ 377072 h 3733014"/>
              <a:gd name="connsiteX2" fmla="*/ 886119 w 1753386"/>
              <a:gd name="connsiteY2" fmla="*/ 1131216 h 3733014"/>
              <a:gd name="connsiteX3" fmla="*/ 1300899 w 1753386"/>
              <a:gd name="connsiteY3" fmla="*/ 1376313 h 3733014"/>
              <a:gd name="connsiteX4" fmla="*/ 1753386 w 1753386"/>
              <a:gd name="connsiteY4" fmla="*/ 1894788 h 3733014"/>
              <a:gd name="connsiteX5" fmla="*/ 1291472 w 1753386"/>
              <a:gd name="connsiteY5" fmla="*/ 2922309 h 3733014"/>
              <a:gd name="connsiteX6" fmla="*/ 904973 w 1753386"/>
              <a:gd name="connsiteY6" fmla="*/ 3091992 h 3733014"/>
              <a:gd name="connsiteX7" fmla="*/ 499620 w 1753386"/>
              <a:gd name="connsiteY7" fmla="*/ 3544478 h 3733014"/>
              <a:gd name="connsiteX8" fmla="*/ 28280 w 1753386"/>
              <a:gd name="connsiteY8" fmla="*/ 3733014 h 3733014"/>
              <a:gd name="connsiteX9" fmla="*/ 0 w 1753386"/>
              <a:gd name="connsiteY9" fmla="*/ 0 h 3733014"/>
              <a:gd name="connsiteX0" fmla="*/ 0 w 1300899"/>
              <a:gd name="connsiteY0" fmla="*/ 0 h 3733014"/>
              <a:gd name="connsiteX1" fmla="*/ 518474 w 1300899"/>
              <a:gd name="connsiteY1" fmla="*/ 377072 h 3733014"/>
              <a:gd name="connsiteX2" fmla="*/ 886119 w 1300899"/>
              <a:gd name="connsiteY2" fmla="*/ 1131216 h 3733014"/>
              <a:gd name="connsiteX3" fmla="*/ 1300899 w 1300899"/>
              <a:gd name="connsiteY3" fmla="*/ 1376313 h 3733014"/>
              <a:gd name="connsiteX4" fmla="*/ 1291472 w 1300899"/>
              <a:gd name="connsiteY4" fmla="*/ 2922309 h 3733014"/>
              <a:gd name="connsiteX5" fmla="*/ 904973 w 1300899"/>
              <a:gd name="connsiteY5" fmla="*/ 3091992 h 3733014"/>
              <a:gd name="connsiteX6" fmla="*/ 499620 w 1300899"/>
              <a:gd name="connsiteY6" fmla="*/ 3544478 h 3733014"/>
              <a:gd name="connsiteX7" fmla="*/ 28280 w 1300899"/>
              <a:gd name="connsiteY7" fmla="*/ 3733014 h 3733014"/>
              <a:gd name="connsiteX8" fmla="*/ 0 w 1300899"/>
              <a:gd name="connsiteY8" fmla="*/ 0 h 3733014"/>
              <a:gd name="connsiteX0" fmla="*/ 0 w 1423503"/>
              <a:gd name="connsiteY0" fmla="*/ 0 h 3733014"/>
              <a:gd name="connsiteX1" fmla="*/ 518474 w 1423503"/>
              <a:gd name="connsiteY1" fmla="*/ 377072 h 3733014"/>
              <a:gd name="connsiteX2" fmla="*/ 886119 w 1423503"/>
              <a:gd name="connsiteY2" fmla="*/ 1131216 h 3733014"/>
              <a:gd name="connsiteX3" fmla="*/ 1300899 w 1423503"/>
              <a:gd name="connsiteY3" fmla="*/ 1376313 h 3733014"/>
              <a:gd name="connsiteX4" fmla="*/ 1423447 w 1423503"/>
              <a:gd name="connsiteY4" fmla="*/ 2922309 h 3733014"/>
              <a:gd name="connsiteX5" fmla="*/ 904973 w 1423503"/>
              <a:gd name="connsiteY5" fmla="*/ 3091992 h 3733014"/>
              <a:gd name="connsiteX6" fmla="*/ 499620 w 1423503"/>
              <a:gd name="connsiteY6" fmla="*/ 3544478 h 3733014"/>
              <a:gd name="connsiteX7" fmla="*/ 28280 w 1423503"/>
              <a:gd name="connsiteY7" fmla="*/ 3733014 h 3733014"/>
              <a:gd name="connsiteX8" fmla="*/ 0 w 1423503"/>
              <a:gd name="connsiteY8" fmla="*/ 0 h 3733014"/>
              <a:gd name="connsiteX0" fmla="*/ 0 w 1424354"/>
              <a:gd name="connsiteY0" fmla="*/ 0 h 3733014"/>
              <a:gd name="connsiteX1" fmla="*/ 518474 w 1424354"/>
              <a:gd name="connsiteY1" fmla="*/ 377072 h 3733014"/>
              <a:gd name="connsiteX2" fmla="*/ 886119 w 1424354"/>
              <a:gd name="connsiteY2" fmla="*/ 1131216 h 3733014"/>
              <a:gd name="connsiteX3" fmla="*/ 1423448 w 1424354"/>
              <a:gd name="connsiteY3" fmla="*/ 1395167 h 3733014"/>
              <a:gd name="connsiteX4" fmla="*/ 1423447 w 1424354"/>
              <a:gd name="connsiteY4" fmla="*/ 2922309 h 3733014"/>
              <a:gd name="connsiteX5" fmla="*/ 904973 w 1424354"/>
              <a:gd name="connsiteY5" fmla="*/ 3091992 h 3733014"/>
              <a:gd name="connsiteX6" fmla="*/ 499620 w 1424354"/>
              <a:gd name="connsiteY6" fmla="*/ 3544478 h 3733014"/>
              <a:gd name="connsiteX7" fmla="*/ 28280 w 1424354"/>
              <a:gd name="connsiteY7" fmla="*/ 3733014 h 3733014"/>
              <a:gd name="connsiteX8" fmla="*/ 0 w 1424354"/>
              <a:gd name="connsiteY8" fmla="*/ 0 h 373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4354" h="3733014">
                <a:moveTo>
                  <a:pt x="0" y="0"/>
                </a:moveTo>
                <a:lnTo>
                  <a:pt x="518474" y="377072"/>
                </a:lnTo>
                <a:lnTo>
                  <a:pt x="886119" y="1131216"/>
                </a:lnTo>
                <a:lnTo>
                  <a:pt x="1423448" y="1395167"/>
                </a:lnTo>
                <a:cubicBezTo>
                  <a:pt x="1420306" y="1910499"/>
                  <a:pt x="1426589" y="2406977"/>
                  <a:pt x="1423447" y="2922309"/>
                </a:cubicBezTo>
                <a:lnTo>
                  <a:pt x="904973" y="3091992"/>
                </a:lnTo>
                <a:lnTo>
                  <a:pt x="499620" y="3544478"/>
                </a:lnTo>
                <a:lnTo>
                  <a:pt x="28280" y="3733014"/>
                </a:lnTo>
                <a:cubicBezTo>
                  <a:pt x="21995" y="2488676"/>
                  <a:pt x="15711" y="1244338"/>
                  <a:pt x="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Connector 31"/>
          <p:cNvCxnSpPr/>
          <p:nvPr/>
        </p:nvCxnSpPr>
        <p:spPr>
          <a:xfrm>
            <a:off x="6516216" y="1761582"/>
            <a:ext cx="0" cy="447573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537637" y="3314261"/>
            <a:ext cx="3692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54812" y="4176705"/>
            <a:ext cx="204254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  <a:r>
              <a:rPr lang="en-US" sz="2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price</a:t>
            </a:r>
            <a:endParaRPr lang="he-IL" sz="28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1550728"/>
            <a:ext cx="3857301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Gain:  </a:t>
            </a:r>
            <a:r>
              <a:rPr 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(1 - 1/</a:t>
            </a:r>
            <a:r>
              <a:rPr lang="en-US" sz="32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maximum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Prior-free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Truthful</a:t>
            </a:r>
          </a:p>
          <a:p>
            <a:pPr marL="457200" indent="-457200" algn="l" rtl="0">
              <a:buFont typeface="Wingdings" panose="05000000000000000000" pitchFamily="2" charset="2"/>
              <a:buChar char="v"/>
            </a:pPr>
            <a:r>
              <a:rPr lang="en-US" sz="320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 </a:t>
            </a:r>
            <a:r>
              <a:rPr lang="en-US" sz="3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surplus</a:t>
            </a:r>
            <a:endParaRPr lang="en-US" sz="3200" dirty="0" smtClea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58675" y="2955962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7028127" y="266618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/>
          <p:cNvSpPr/>
          <p:nvPr/>
        </p:nvSpPr>
        <p:spPr>
          <a:xfrm>
            <a:off x="7635415" y="2223274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/>
          <p:cNvSpPr/>
          <p:nvPr/>
        </p:nvSpPr>
        <p:spPr>
          <a:xfrm>
            <a:off x="8253399" y="2041539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537637" y="4250365"/>
            <a:ext cx="3692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76970" y="2838368"/>
            <a:ext cx="208422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Buyer</a:t>
            </a:r>
            <a:r>
              <a:rPr lang="en-US" sz="2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price</a:t>
            </a:r>
            <a:endParaRPr lang="he-IL" sz="28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85326" y="1238362"/>
            <a:ext cx="300749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800" i="1" dirty="0" smtClean="0">
                <a:solidFill>
                  <a:srgbClr val="00B050"/>
                </a:solidFill>
              </a:rPr>
              <a:t>k</a:t>
            </a:r>
            <a:r>
              <a:rPr lang="en-US" sz="2800" dirty="0" smtClean="0">
                <a:solidFill>
                  <a:srgbClr val="00B050"/>
                </a:solidFill>
              </a:rPr>
              <a:t>=5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deals</a:t>
            </a:r>
            <a:endParaRPr lang="he-IL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5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uiExpand="1" build="p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1268760"/>
          </a:xfrm>
        </p:spPr>
        <p:txBody>
          <a:bodyPr>
            <a:normAutofit/>
          </a:bodyPr>
          <a:lstStyle/>
          <a:p>
            <a:pPr rtl="0"/>
            <a:r>
              <a:rPr lang="en-US" smtClean="0"/>
              <a:t>VCG – Deficit</a:t>
            </a:r>
            <a:endParaRPr lang="he-IL"/>
          </a:p>
        </p:txBody>
      </p:sp>
      <p:sp>
        <p:nvSpPr>
          <p:cNvPr id="3" name="Oval 2"/>
          <p:cNvSpPr/>
          <p:nvPr/>
        </p:nvSpPr>
        <p:spPr>
          <a:xfrm>
            <a:off x="4537637" y="1271614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/>
          <p:nvPr/>
        </p:nvSpPr>
        <p:spPr>
          <a:xfrm>
            <a:off x="5124202" y="133660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5661633" y="1396126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6187200" y="1415630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6569130" y="1477624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7049268" y="1559646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7594938" y="1621640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8086035" y="1703662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560986" y="5770831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113645" y="5719667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654853" y="5671783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6187200" y="562681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679837" y="556539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629025" y="1847678"/>
            <a:ext cx="3692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1550728"/>
            <a:ext cx="4001317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 traders</a:t>
            </a:r>
            <a:endParaRPr lang="en-US" sz="3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SzPct val="150000"/>
              <a:buFont typeface="Wingdings 2" pitchFamily="18" charset="2"/>
              <a:buChar char=""/>
            </a:pPr>
            <a:r>
              <a:rPr lang="en-US" sz="32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very bad for auctioneer</a:t>
            </a:r>
            <a:endParaRPr lang="en-US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64077" y="5495948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7594938" y="543858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/>
          <p:cNvSpPr/>
          <p:nvPr/>
        </p:nvSpPr>
        <p:spPr>
          <a:xfrm>
            <a:off x="8086035" y="5350580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629025" y="5438585"/>
            <a:ext cx="3692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81653" y="1909672"/>
            <a:ext cx="3639786" cy="344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smtClean="0">
                <a:latin typeface="Arial" panose="020B0604020202020204" pitchFamily="34" charset="0"/>
                <a:cs typeface="Arial" panose="020B0604020202020204" pitchFamily="34" charset="0"/>
              </a:rPr>
              <a:t>Auctioneer Deficit</a:t>
            </a:r>
            <a:endParaRPr lang="he-IL"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75329" y="1284265"/>
            <a:ext cx="146867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 price</a:t>
            </a:r>
            <a:endParaRPr lang="he-IL" sz="2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75329" y="5728927"/>
            <a:ext cx="148149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Buyer price</a:t>
            </a:r>
            <a:endParaRPr lang="he-IL" sz="2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:\Dropbox\AGT2016\presentation\auctioneer-s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0" y="4276653"/>
            <a:ext cx="1312975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Dropbox\AGT2016\presentation\trader-hap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70405"/>
            <a:ext cx="10191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0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37637" y="1271614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/>
          <p:nvPr/>
        </p:nvSpPr>
        <p:spPr>
          <a:xfrm>
            <a:off x="5124202" y="133660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5661633" y="1396126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6187200" y="1415630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6569130" y="1477624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7049268" y="1559646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7594938" y="1621640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8086035" y="1703662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560986" y="5770831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113645" y="5719667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654853" y="5671783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6187200" y="562681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679837" y="556539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629025" y="1847678"/>
            <a:ext cx="3692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164077" y="5495948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7594938" y="5438585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/>
          <p:cNvSpPr/>
          <p:nvPr/>
        </p:nvSpPr>
        <p:spPr>
          <a:xfrm>
            <a:off x="8086035" y="5350580"/>
            <a:ext cx="288032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629025" y="5438585"/>
            <a:ext cx="3692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99518" y="5719667"/>
            <a:ext cx="146867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 price</a:t>
            </a:r>
            <a:endParaRPr lang="he-IL" sz="2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1657" y="1236768"/>
            <a:ext cx="148149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Buyer price</a:t>
            </a:r>
            <a:endParaRPr lang="he-IL" sz="2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81653" y="1909672"/>
            <a:ext cx="3639786" cy="344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smtClean="0">
                <a:latin typeface="Arial" panose="020B0604020202020204" pitchFamily="34" charset="0"/>
                <a:cs typeface="Arial" panose="020B0604020202020204" pitchFamily="34" charset="0"/>
              </a:rPr>
              <a:t>Auctioneer Surplus</a:t>
            </a:r>
            <a:endParaRPr lang="he-IL"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1560" y="0"/>
            <a:ext cx="8532440" cy="12687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smtClean="0"/>
              <a:t>McAfee – Surplus</a:t>
            </a:r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>
            <a:off x="251520" y="1550728"/>
            <a:ext cx="428611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 auctioneer</a:t>
            </a:r>
            <a:endParaRPr lang="en-US" sz="3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SzPct val="150000"/>
              <a:buFont typeface="Wingdings 2" pitchFamily="18" charset="2"/>
              <a:buChar char=""/>
            </a:pPr>
            <a:r>
              <a:rPr lang="en-US" sz="32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very bad for traders</a:t>
            </a:r>
            <a:endParaRPr lang="en-US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F:\Dropbox\AGT2016\presentation\trader-s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53420"/>
            <a:ext cx="10287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Dropbox\AGT2016\presentation\auctioneer-happ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177959"/>
            <a:ext cx="1445875" cy="15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1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1185</TotalTime>
  <Words>490</Words>
  <Application>Microsoft Office PowerPoint</Application>
  <PresentationFormat>On-screen Show (4:3)</PresentationFormat>
  <Paragraphs>131</Paragraphs>
  <Slides>18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NewsPrint</vt:lpstr>
      <vt:lpstr>SBBA:  a Strongly-Budget-Balanced Double-Auction Mechanism</vt:lpstr>
      <vt:lpstr>Goal: Gain-from-Trade</vt:lpstr>
      <vt:lpstr>Goal: Gain-from-Trade</vt:lpstr>
      <vt:lpstr>Solution 1: Price Equilibrium</vt:lpstr>
      <vt:lpstr>VCG Mechanism</vt:lpstr>
      <vt:lpstr>Un-solution: Myerson &amp; Satterthwaite (1983)</vt:lpstr>
      <vt:lpstr>McAfee (1992)</vt:lpstr>
      <vt:lpstr>VCG – Deficit</vt:lpstr>
      <vt:lpstr>PowerPoint Presentation</vt:lpstr>
      <vt:lpstr>Our Goal</vt:lpstr>
      <vt:lpstr>PowerPoint Presentation</vt:lpstr>
      <vt:lpstr>Our Goal</vt:lpstr>
      <vt:lpstr>Our Solution: SBBA</vt:lpstr>
      <vt:lpstr>Our Solution: SBBA: Case #2</vt:lpstr>
      <vt:lpstr>SBBA: Double-Clock Auction</vt:lpstr>
      <vt:lpstr>PowerPoint Presentation</vt:lpstr>
      <vt:lpstr>PowerPoint Presentation</vt:lpstr>
      <vt:lpstr>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Random-Sampling Double-Auction Mechanism</dc:title>
  <dc:creator>ErelSegalHalevi</dc:creator>
  <cp:lastModifiedBy>ErelSegalHalevi</cp:lastModifiedBy>
  <cp:revision>385</cp:revision>
  <dcterms:created xsi:type="dcterms:W3CDTF">2016-04-14T14:54:14Z</dcterms:created>
  <dcterms:modified xsi:type="dcterms:W3CDTF">2016-09-04T14:51:15Z</dcterms:modified>
</cp:coreProperties>
</file>