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52" r:id="rId1"/>
  </p:sldMasterIdLst>
  <p:notesMasterIdLst>
    <p:notesMasterId r:id="rId39"/>
  </p:notesMasterIdLst>
  <p:sldIdLst>
    <p:sldId id="256" r:id="rId2"/>
    <p:sldId id="416" r:id="rId3"/>
    <p:sldId id="415" r:id="rId4"/>
    <p:sldId id="418" r:id="rId5"/>
    <p:sldId id="419" r:id="rId6"/>
    <p:sldId id="428" r:id="rId7"/>
    <p:sldId id="420" r:id="rId8"/>
    <p:sldId id="421" r:id="rId9"/>
    <p:sldId id="295" r:id="rId10"/>
    <p:sldId id="422" r:id="rId11"/>
    <p:sldId id="373" r:id="rId12"/>
    <p:sldId id="423" r:id="rId13"/>
    <p:sldId id="406" r:id="rId14"/>
    <p:sldId id="374" r:id="rId15"/>
    <p:sldId id="429" r:id="rId16"/>
    <p:sldId id="375" r:id="rId17"/>
    <p:sldId id="384" r:id="rId18"/>
    <p:sldId id="383" r:id="rId19"/>
    <p:sldId id="382" r:id="rId20"/>
    <p:sldId id="430" r:id="rId21"/>
    <p:sldId id="387" r:id="rId22"/>
    <p:sldId id="427" r:id="rId23"/>
    <p:sldId id="390" r:id="rId24"/>
    <p:sldId id="389" r:id="rId25"/>
    <p:sldId id="391" r:id="rId26"/>
    <p:sldId id="392" r:id="rId27"/>
    <p:sldId id="393" r:id="rId28"/>
    <p:sldId id="394" r:id="rId29"/>
    <p:sldId id="401" r:id="rId30"/>
    <p:sldId id="395" r:id="rId31"/>
    <p:sldId id="396" r:id="rId32"/>
    <p:sldId id="397" r:id="rId33"/>
    <p:sldId id="398" r:id="rId34"/>
    <p:sldId id="400" r:id="rId35"/>
    <p:sldId id="426" r:id="rId36"/>
    <p:sldId id="425" r:id="rId37"/>
    <p:sldId id="424" r:id="rId3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F21"/>
    <a:srgbClr val="FFCC00"/>
    <a:srgbClr val="FFF0E8"/>
    <a:srgbClr val="FEDFCC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29" autoAdjust="0"/>
    <p:restoredTop sz="92362" autoAdjust="0"/>
  </p:normalViewPr>
  <p:slideViewPr>
    <p:cSldViewPr snapToGrid="0">
      <p:cViewPr>
        <p:scale>
          <a:sx n="80" d="100"/>
          <a:sy n="80" d="100"/>
        </p:scale>
        <p:origin x="-102" y="-378"/>
      </p:cViewPr>
      <p:guideLst>
        <p:guide orient="horz" pos="2661"/>
        <p:guide pos="2880"/>
      </p:guideLst>
    </p:cSldViewPr>
  </p:slideViewPr>
  <p:outlineViewPr>
    <p:cViewPr>
      <p:scale>
        <a:sx n="33" d="100"/>
        <a:sy n="33" d="100"/>
      </p:scale>
      <p:origin x="12" y="176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D498FA6-07B3-4735-8327-EF6202A8F10D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19D1BC6-96FE-455B-91B9-89D8AF66FD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78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 metaphor for any divisible, heterogeneous good that people share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People may have different preferences regarding different parts of the cake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6140-7687-4C7A-A6BD-14145707DCA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497387" cy="3375025"/>
          </a:xfrm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256602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666893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077185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487476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/>
            <a:fld id="{62CD53B3-9E3F-4B98-BAF9-770650C943C0}" type="slidenum">
              <a:rPr lang="he-IL" altLang="he-IL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US" altLang="he-IL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497387" cy="3375025"/>
          </a:xfrm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256602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666893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077185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487476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/>
            <a:fld id="{62CD53B3-9E3F-4B98-BAF9-770650C943C0}" type="slidenum">
              <a:rPr lang="he-IL" altLang="he-IL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US" altLang="he-IL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497387" cy="3375025"/>
          </a:xfrm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256602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666893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077185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487476" indent="-205146" algn="l" defTabSz="410291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/>
            <a:fld id="{62CD53B3-9E3F-4B98-BAF9-770650C943C0}" type="slidenum">
              <a:rPr lang="he-IL" altLang="he-IL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US" altLang="he-IL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1BC6-96FE-455B-91B9-89D8AF66FDD1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506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1BC6-96FE-455B-91B9-89D8AF66FDD1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506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1BC6-96FE-455B-91B9-89D8AF66FDD1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506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46140-7687-4C7A-A6BD-14145707DCA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0A7193-5AFD-427C-888C-C225EF0F0D06}" type="datetimeFigureOut">
              <a:rPr lang="he-IL" smtClean="0"/>
              <a:t>ט'/שבט/תשע"ז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DCF8D1-C3C1-48A9-93AD-00CBF2B68D6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1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r" rtl="1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rtl="1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r" rtl="1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r" rtl="1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r" rtl="1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rtl="1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r" rtl="1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r" rtl="1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F:\Dropbox\landppt\cake_5775_biu_ariel\Capuchin%20monkey%20fairness%20experiment.3gp" TargetMode="External"/><Relationship Id="rId4" Type="http://schemas.openxmlformats.org/officeDocument/2006/relationships/hyperlink" Target="http://www.youtube.com/watch?v=WUquKkTmbw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349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3175"/>
            <a:ext cx="9142413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1"/>
            <a:r>
              <a:rPr lang="he-IL" altLang="he-IL" sz="3600">
                <a:solidFill>
                  <a:schemeClr val="bg1"/>
                </a:solidFill>
                <a:latin typeface="Guttman Stam" pitchFamily="2" charset="-79"/>
                <a:cs typeface="Guttman Stam" pitchFamily="2" charset="-79"/>
              </a:rPr>
              <a:t>"וּנְחַלְתֶּם אוֹתָהּ אִישׁ כְּאָחִיו"</a:t>
            </a:r>
            <a:r>
              <a:rPr lang="he-IL" altLang="he-IL" sz="1200">
                <a:solidFill>
                  <a:schemeClr val="bg1"/>
                </a:solidFill>
                <a:latin typeface="Guttman Stam" pitchFamily="2" charset="-79"/>
                <a:cs typeface="Guttman Stam" pitchFamily="2" charset="-79"/>
              </a:rPr>
              <a:t> (יחזקאל מז 14)</a:t>
            </a:r>
            <a:endParaRPr lang="he-IL" altLang="he-IL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77" y="1021279"/>
            <a:ext cx="9035536" cy="1769422"/>
          </a:xfrm>
        </p:spPr>
        <p:txBody>
          <a:bodyPr>
            <a:noAutofit/>
          </a:bodyPr>
          <a:lstStyle/>
          <a:p>
            <a:pPr algn="ctr" rtl="0"/>
            <a:r>
              <a:rPr lang="en-US" sz="6000" b="1" smtClean="0">
                <a:solidFill>
                  <a:srgbClr val="8BFF21"/>
                </a:solidFill>
              </a:rPr>
              <a:t>Envy-Free Cake-Cutting</a:t>
            </a:r>
            <a:br>
              <a:rPr lang="en-US" sz="6000" b="1" smtClean="0">
                <a:solidFill>
                  <a:srgbClr val="8BFF21"/>
                </a:solidFill>
              </a:rPr>
            </a:br>
            <a:r>
              <a:rPr lang="en-US" sz="6000" b="1" smtClean="0">
                <a:solidFill>
                  <a:srgbClr val="8BFF21"/>
                </a:solidFill>
              </a:rPr>
              <a:t>in Bounded Time</a:t>
            </a:r>
            <a:endParaRPr lang="he-IL" sz="6600" b="1" dirty="0">
              <a:solidFill>
                <a:srgbClr val="8BFF2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50" y="2783552"/>
            <a:ext cx="8657111" cy="3792615"/>
          </a:xfrm>
        </p:spPr>
        <p:txBody>
          <a:bodyPr anchor="b">
            <a:noAutofit/>
          </a:bodyPr>
          <a:lstStyle/>
          <a:p>
            <a:pPr algn="ctr" rtl="0"/>
            <a:endParaRPr lang="en-US" sz="3600" b="1" smtClean="0">
              <a:solidFill>
                <a:schemeClr val="bg1"/>
              </a:solidFill>
            </a:endParaRPr>
          </a:p>
          <a:p>
            <a:pPr algn="ctr" rtl="0"/>
            <a:r>
              <a:rPr lang="en-US" sz="3600" b="1" smtClean="0">
                <a:solidFill>
                  <a:schemeClr val="tx1"/>
                </a:solidFill>
              </a:rPr>
              <a:t>Erel Segal-Halevi</a:t>
            </a:r>
          </a:p>
          <a:p>
            <a:pPr algn="ctr" rtl="0"/>
            <a:endParaRPr lang="en-US" sz="3600" b="1">
              <a:solidFill>
                <a:schemeClr val="tx1"/>
              </a:solidFill>
            </a:endParaRPr>
          </a:p>
          <a:p>
            <a:pPr algn="ctr" rtl="0"/>
            <a:r>
              <a:rPr lang="en-US" sz="3600" b="1" smtClean="0">
                <a:solidFill>
                  <a:schemeClr val="tx1"/>
                </a:solidFill>
              </a:rPr>
              <a:t>Advisors:</a:t>
            </a:r>
          </a:p>
          <a:p>
            <a:pPr algn="ctr" rtl="0"/>
            <a:r>
              <a:rPr lang="en-US" sz="3600" b="1" smtClean="0">
                <a:solidFill>
                  <a:schemeClr val="tx1"/>
                </a:solidFill>
              </a:rPr>
              <a:t>Yonatan Aumann</a:t>
            </a:r>
          </a:p>
          <a:p>
            <a:pPr algn="ctr" rtl="0"/>
            <a:r>
              <a:rPr lang="en-US" sz="3600" b="1" smtClean="0">
                <a:solidFill>
                  <a:schemeClr val="tx1"/>
                </a:solidFill>
              </a:rPr>
              <a:t>Avinatan Hassidim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5699125"/>
            <a:ext cx="1512887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6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mtClean="0"/>
              <a:t>Envy-Free Cake-Cutting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916692864"/>
                  </p:ext>
                </p:extLst>
              </p:nvPr>
            </p:nvGraphicFramePr>
            <p:xfrm>
              <a:off x="261258" y="1167312"/>
              <a:ext cx="8680863" cy="569068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893621"/>
                    <a:gridCol w="2893621"/>
                    <a:gridCol w="2893621"/>
                  </a:tblGrid>
                  <a:tr h="73362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Pieces: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Disconnected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Connected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9081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2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/>
                            <a:t>2</a:t>
                          </a:r>
                          <a:r>
                            <a:rPr lang="en-US" sz="3200" baseline="0" dirty="0" smtClean="0"/>
                            <a:t> queries</a:t>
                          </a:r>
                          <a:endParaRPr lang="en-US" sz="3200" dirty="0"/>
                        </a:p>
                      </a:txBody>
                      <a:tcPr marL="120327" marR="120327" anchor="ctr"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en-US" dirty="0"/>
                        </a:p>
                      </a:txBody>
                      <a:tcPr/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3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b="0" smtClean="0"/>
                            <a:t>6 queries</a:t>
                          </a:r>
                          <a:r>
                            <a:rPr lang="en-US" sz="3200" b="0" baseline="0" smtClean="0"/>
                            <a:t> </a:t>
                          </a:r>
                          <a:r>
                            <a:rPr lang="en-US" sz="1600" b="0" baseline="0" smtClean="0"/>
                            <a:t>(1963)</a:t>
                          </a:r>
                          <a:endParaRPr lang="en-US" sz="1600" b="0" dirty="0"/>
                        </a:p>
                      </a:txBody>
                      <a:tcPr marL="120327" marR="120327" anchor="ctr"/>
                    </a:tc>
                    <a:tc rowSpan="3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3200" i="1" smtClean="0">
                                    <a:latin typeface="Cambria Math"/>
                                    <a:ea typeface="Cambria Math"/>
                                  </a:rPr>
                                  <m:t>𝛩</m:t>
                                </m:r>
                                <m:r>
                                  <a:rPr lang="en-US" sz="320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  <m:r>
                                  <a:rPr lang="en-US" sz="320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en-US" sz="3200"/>
                            <a:t/>
                          </a:r>
                          <a:br>
                            <a:rPr lang="en-US" sz="3200"/>
                          </a:br>
                          <a:r>
                            <a:rPr lang="en-US" sz="3200" smtClean="0"/>
                            <a:t>queries!</a:t>
                          </a:r>
                        </a:p>
                        <a:p>
                          <a:pPr algn="ctr" rtl="0"/>
                          <a:endParaRPr lang="en-US" sz="3200" smtClean="0"/>
                        </a:p>
                        <a:p>
                          <a:pPr algn="ctr" rtl="0"/>
                          <a:r>
                            <a:rPr lang="en-US" sz="1800" smtClean="0"/>
                            <a:t>(2008)</a:t>
                          </a:r>
                        </a:p>
                      </a:txBody>
                      <a:tcPr marL="120327" marR="120327" anchor="ctr"/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4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b="0" smtClean="0"/>
                            <a:t>200</a:t>
                          </a:r>
                          <a:r>
                            <a:rPr lang="en-US" sz="3200" b="0" baseline="0" smtClean="0"/>
                            <a:t> queries </a:t>
                          </a:r>
                          <a:r>
                            <a:rPr lang="en-US" sz="1600" b="0" baseline="0" smtClean="0"/>
                            <a:t>(2015)</a:t>
                          </a:r>
                          <a:endParaRPr lang="en-US" sz="1600" b="0" dirty="0"/>
                        </a:p>
                      </a:txBody>
                      <a:tcPr marL="120327" marR="120327" anchor="ctr"/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/>
                        </a:p>
                      </a:txBody>
                      <a:tcPr marL="120327" marR="120327" anchor="ctr"/>
                    </a:tc>
                  </a:tr>
                  <a:tr h="178364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3600" smtClean="0"/>
                            <a:t>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sz="24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sup>
                                      </m:sSup>
                                    </m:sup>
                                  </m:sSup>
                                </m:sup>
                              </m:sSup>
                            </m:oMath>
                          </a14:m>
                          <a:r>
                            <a:rPr lang="en-US" sz="2400" b="0" dirty="0" smtClean="0"/>
                            <a:t>  </a:t>
                          </a:r>
                          <a:r>
                            <a:rPr lang="en-US" sz="2400" b="0" smtClean="0"/>
                            <a:t>queries </a:t>
                          </a:r>
                          <a:r>
                            <a:rPr lang="en-US" sz="1600" b="0" smtClean="0"/>
                            <a:t>(2016)</a:t>
                          </a:r>
                        </a:p>
                        <a:p>
                          <a:pPr algn="ctr" rtl="0"/>
                          <a:endParaRPr lang="en-US" sz="2400" b="0" smtClean="0"/>
                        </a:p>
                        <a:p>
                          <a:pPr algn="ctr" rtl="0"/>
                          <a:r>
                            <a:rPr lang="en-US" sz="2400" b="0" smtClean="0"/>
                            <a:t>Lower</a:t>
                          </a:r>
                          <a:r>
                            <a:rPr lang="en-US" sz="2400" b="0" baseline="0" smtClean="0"/>
                            <a:t> bound: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120327" marR="120327" anchor="ctr"/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/>
                        </a:p>
                      </a:txBody>
                      <a:tcPr marL="120327" marR="120327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916692864"/>
                  </p:ext>
                </p:extLst>
              </p:nvPr>
            </p:nvGraphicFramePr>
            <p:xfrm>
              <a:off x="261258" y="1167312"/>
              <a:ext cx="8680863" cy="569068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893621"/>
                    <a:gridCol w="2893621"/>
                    <a:gridCol w="2893621"/>
                  </a:tblGrid>
                  <a:tr h="73362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Pieces: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Disconnected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Connected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9081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2 </a:t>
                          </a:r>
                          <a:r>
                            <a:rPr lang="en-US" sz="3600" smtClean="0"/>
                            <a:t>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/>
                            <a:t>2</a:t>
                          </a:r>
                          <a:r>
                            <a:rPr lang="en-US" sz="3200" baseline="0" dirty="0" smtClean="0"/>
                            <a:t> queries</a:t>
                          </a:r>
                          <a:endParaRPr lang="en-US" sz="3200" dirty="0"/>
                        </a:p>
                      </a:txBody>
                      <a:tcPr marL="120327" marR="120327" anchor="ctr"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en-US" dirty="0"/>
                        </a:p>
                      </a:txBody>
                      <a:tcPr/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3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b="0" smtClean="0"/>
                            <a:t>6 queries</a:t>
                          </a:r>
                          <a:r>
                            <a:rPr lang="en-US" sz="3200" b="0" baseline="0" smtClean="0"/>
                            <a:t> </a:t>
                          </a:r>
                          <a:r>
                            <a:rPr lang="en-US" sz="1600" b="0" baseline="0" smtClean="0"/>
                            <a:t>(1963)</a:t>
                          </a:r>
                          <a:endParaRPr lang="en-US" sz="1600" b="0" dirty="0"/>
                        </a:p>
                      </a:txBody>
                      <a:tcPr marL="120327" marR="120327" anchor="ctr"/>
                    </a:tc>
                    <a:tc rowSpan="3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20327" marR="120327" anchor="ctr">
                        <a:blipFill rotWithShape="1">
                          <a:blip r:embed="rId3"/>
                          <a:stretch>
                            <a:fillRect l="-200000" t="-41504"/>
                          </a:stretch>
                        </a:blipFill>
                      </a:tcPr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4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b="0" smtClean="0"/>
                            <a:t>200</a:t>
                          </a:r>
                          <a:r>
                            <a:rPr lang="en-US" sz="3200" b="0" baseline="0" smtClean="0"/>
                            <a:t> queries </a:t>
                          </a:r>
                          <a:r>
                            <a:rPr lang="en-US" sz="1600" b="0" baseline="0" smtClean="0"/>
                            <a:t>(2015)</a:t>
                          </a:r>
                          <a:endParaRPr lang="en-US" sz="1600" b="0" dirty="0"/>
                        </a:p>
                      </a:txBody>
                      <a:tcPr marL="120327" marR="120327" anchor="ctr"/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/>
                        </a:p>
                      </a:txBody>
                      <a:tcPr marL="120327" marR="120327" anchor="ctr"/>
                    </a:tc>
                  </a:tr>
                  <a:tr h="178364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20327" marR="120327" anchor="ctr">
                        <a:blipFill rotWithShape="1">
                          <a:blip r:embed="rId3"/>
                          <a:stretch>
                            <a:fillRect l="-211" t="-221160" r="-199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20327" marR="120327" anchor="ctr">
                        <a:blipFill rotWithShape="1">
                          <a:blip r:embed="rId3"/>
                          <a:stretch>
                            <a:fillRect l="-100422" t="-221160" r="-10021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dirty="0"/>
                        </a:p>
                      </a:txBody>
                      <a:tcPr marL="120327" marR="120327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64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mtClean="0"/>
              <a:t>This work: </a:t>
            </a:r>
            <a:r>
              <a:rPr lang="en-US" b="1" smtClean="0"/>
              <a:t>Waste Makes Haste</a:t>
            </a:r>
            <a:br>
              <a:rPr lang="en-US" b="1" smtClean="0"/>
            </a:br>
            <a:r>
              <a:rPr lang="en-US" smtClean="0"/>
              <a:t>          </a:t>
            </a:r>
            <a:r>
              <a:rPr lang="en-US" sz="3600" smtClean="0"/>
              <a:t>(Segal-Halevi et al, AAMAS 2015)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0" y="1805352"/>
            <a:ext cx="6196405" cy="460909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" name="Picture 2" descr="C:\Documents and Settings\Yair\Local Settings\Temporary Internet Files\Content.IE5\0ITC2ES0\MC90043383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782" y="4262130"/>
            <a:ext cx="1404650" cy="140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555776" y="2323008"/>
            <a:ext cx="4236077" cy="792088"/>
            <a:chOff x="2555776" y="2323008"/>
            <a:chExt cx="4236077" cy="792088"/>
          </a:xfrm>
        </p:grpSpPr>
        <p:sp>
          <p:nvSpPr>
            <p:cNvPr id="5" name="Cube 4"/>
            <p:cNvSpPr/>
            <p:nvPr/>
          </p:nvSpPr>
          <p:spPr>
            <a:xfrm>
              <a:off x="2555776" y="2395016"/>
              <a:ext cx="4236077" cy="72008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/>
            <p:nvPr/>
          </p:nvSpPr>
          <p:spPr>
            <a:xfrm>
              <a:off x="2831413" y="2323008"/>
              <a:ext cx="144016" cy="1440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FFC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51493" y="2323008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860032" y="2323008"/>
              <a:ext cx="144016" cy="1440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5868144" y="2323008"/>
              <a:ext cx="144016" cy="1440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>
              <a:off x="6287797" y="2323008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2975429" y="2323008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581" y="2395016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/>
            <p:cNvSpPr/>
            <p:nvPr/>
          </p:nvSpPr>
          <p:spPr>
            <a:xfrm>
              <a:off x="2903421" y="239501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/>
            <p:nvPr/>
          </p:nvSpPr>
          <p:spPr>
            <a:xfrm>
              <a:off x="5135669" y="232300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6516216" y="232300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047437" y="2395016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4572000" y="2395016"/>
              <a:ext cx="144016" cy="1440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5639725" y="232300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3911533" y="239501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5207677" y="2395016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5436096" y="239501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156176" y="2395016"/>
              <a:ext cx="144016" cy="1440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5724128" y="2395016"/>
              <a:ext cx="144016" cy="1440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05273E-7 L 0.31754 0.27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68" y="138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524000"/>
                <a:ext cx="8839200" cy="5105400"/>
              </a:xfrm>
            </p:spPr>
            <p:txBody>
              <a:bodyPr>
                <a:noAutofit/>
              </a:bodyPr>
              <a:lstStyle/>
              <a:p>
                <a:pPr marL="0" indent="0" algn="l" rtl="0">
                  <a:buNone/>
                </a:pPr>
                <a:r>
                  <a:rPr lang="en-US" altLang="he-IL" sz="4000" smtClean="0">
                    <a:solidFill>
                      <a:srgbClr val="564B3C"/>
                    </a:solidFill>
                    <a:cs typeface="Times New Roman" pitchFamily="18" charset="0"/>
                  </a:rPr>
                  <a:t>We want:</a:t>
                </a:r>
                <a:endParaRPr lang="en-US" altLang="he-IL" sz="4000" dirty="0" smtClean="0">
                  <a:solidFill>
                    <a:srgbClr val="564B3C"/>
                  </a:solidFill>
                  <a:cs typeface="Times New Roman" pitchFamily="18" charset="0"/>
                </a:endParaRPr>
              </a:p>
              <a:p>
                <a:pPr algn="l" rtl="0">
                  <a:buSzPct val="100000"/>
                  <a:buFont typeface="Wingdings" panose="05000000000000000000" pitchFamily="2" charset="2"/>
                  <a:buChar char=""/>
                </a:pPr>
                <a:r>
                  <a:rPr lang="en-US" altLang="he-IL" sz="4000">
                    <a:solidFill>
                      <a:srgbClr val="564B3C"/>
                    </a:solidFill>
                    <a:cs typeface="Times New Roman" pitchFamily="18" charset="0"/>
                  </a:rPr>
                  <a:t>Positive </a:t>
                </a:r>
                <a:r>
                  <a:rPr lang="en-US" altLang="he-IL" sz="4000" dirty="0">
                    <a:solidFill>
                      <a:srgbClr val="564B3C"/>
                    </a:solidFill>
                    <a:cs typeface="Times New Roman" pitchFamily="18" charset="0"/>
                  </a:rPr>
                  <a:t>value per </a:t>
                </a:r>
                <a:r>
                  <a:rPr lang="en-US" altLang="he-IL" sz="4000">
                    <a:solidFill>
                      <a:srgbClr val="564B3C"/>
                    </a:solidFill>
                    <a:cs typeface="Times New Roman" pitchFamily="18" charset="0"/>
                  </a:rPr>
                  <a:t>agent </a:t>
                </a:r>
              </a:p>
              <a:p>
                <a:pPr lvl="1" algn="l" rtl="0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altLang="he-IL" sz="3700">
                    <a:solidFill>
                      <a:srgbClr val="564B3C"/>
                    </a:solidFill>
                    <a:cs typeface="Times New Roman" pitchFamily="18" charset="0"/>
                  </a:rPr>
                  <a:t>function </a:t>
                </a:r>
                <a:r>
                  <a:rPr lang="en-US" altLang="he-IL" sz="3700" dirty="0">
                    <a:solidFill>
                      <a:srgbClr val="564B3C"/>
                    </a:solidFill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he-IL" sz="3700" i="1" dirty="0">
                        <a:solidFill>
                          <a:srgbClr val="564B3C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he-IL" sz="3700" i="1" dirty="0">
                        <a:solidFill>
                          <a:srgbClr val="564B3C"/>
                        </a:solidFill>
                        <a:latin typeface="Cambria Math"/>
                        <a:cs typeface="Times New Roman" pitchFamily="18" charset="0"/>
                      </a:rPr>
                      <m:t>: </m:t>
                    </m:r>
                  </m:oMath>
                </a14:m>
                <a:r>
                  <a:rPr lang="en-US" altLang="he-IL" sz="3700" dirty="0">
                    <a:solidFill>
                      <a:srgbClr val="564B3C"/>
                    </a:solidFill>
                    <a:cs typeface="Times New Roman" pitchFamily="18" charset="0"/>
                  </a:rPr>
                  <a:t> </a:t>
                </a:r>
                <a:r>
                  <a:rPr lang="en-US" altLang="he-IL" sz="3700" i="1" dirty="0">
                    <a:solidFill>
                      <a:srgbClr val="564B3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f(n)&gt;</a:t>
                </a:r>
                <a:r>
                  <a:rPr lang="en-US" altLang="he-IL" sz="3700" i="1">
                    <a:solidFill>
                      <a:srgbClr val="564B3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endParaRPr lang="en-US" altLang="he-IL" sz="3700" dirty="0">
                  <a:solidFill>
                    <a:srgbClr val="564B3C"/>
                  </a:solidFill>
                  <a:cs typeface="Times New Roman" pitchFamily="18" charset="0"/>
                </a:endParaRPr>
              </a:p>
              <a:p>
                <a:pPr lvl="1" algn="l" rtl="0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altLang="he-IL" sz="3700" smtClean="0">
                    <a:solidFill>
                      <a:srgbClr val="564B3C"/>
                    </a:solidFill>
                    <a:cs typeface="Times New Roman" pitchFamily="18" charset="0"/>
                  </a:rPr>
                  <a:t>Ideally:  </a:t>
                </a:r>
                <a:r>
                  <a:rPr lang="en-US" altLang="he-IL" sz="3700" i="1" smtClean="0">
                    <a:solidFill>
                      <a:srgbClr val="564B3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f(n)=1/n</a:t>
                </a:r>
              </a:p>
              <a:p>
                <a:pPr algn="l" rtl="0">
                  <a:buSzPct val="100000"/>
                  <a:buFont typeface="Wingdings" panose="05000000000000000000" pitchFamily="2" charset="2"/>
                  <a:buChar char=""/>
                </a:pPr>
                <a:r>
                  <a:rPr lang="en-US" altLang="he-IL" sz="4000" smtClean="0">
                    <a:solidFill>
                      <a:srgbClr val="564B3C"/>
                    </a:solidFill>
                    <a:cs typeface="Times New Roman" pitchFamily="18" charset="0"/>
                  </a:rPr>
                  <a:t>Envy-free</a:t>
                </a:r>
              </a:p>
              <a:p>
                <a:pPr algn="l" rtl="0">
                  <a:buSzPct val="100000"/>
                  <a:buFont typeface="Wingdings" panose="05000000000000000000" pitchFamily="2" charset="2"/>
                  <a:buChar char=""/>
                </a:pPr>
                <a:r>
                  <a:rPr lang="en-US" altLang="he-IL" sz="4000" smtClean="0">
                    <a:solidFill>
                      <a:srgbClr val="564B3C"/>
                    </a:solidFill>
                    <a:cs typeface="Times New Roman" pitchFamily="18" charset="0"/>
                  </a:rPr>
                  <a:t>Connected pieces</a:t>
                </a:r>
              </a:p>
              <a:p>
                <a:pPr algn="l" rtl="0">
                  <a:buSzPct val="100000"/>
                  <a:buFont typeface="Wingdings" panose="05000000000000000000" pitchFamily="2" charset="2"/>
                  <a:buChar char=""/>
                </a:pPr>
                <a:r>
                  <a:rPr lang="en-US" altLang="he-IL" sz="4000">
                    <a:solidFill>
                      <a:srgbClr val="564B3C"/>
                    </a:solidFill>
                    <a:cs typeface="Times New Roman" pitchFamily="18" charset="0"/>
                  </a:rPr>
                  <a:t>Bounded-time</a:t>
                </a:r>
              </a:p>
              <a:p>
                <a:pPr algn="l" rtl="0"/>
                <a:endParaRPr lang="en-US" altLang="he-IL" sz="4000" dirty="0" smtClean="0">
                  <a:solidFill>
                    <a:srgbClr val="564B3C"/>
                  </a:solidFill>
                  <a:cs typeface="Times New Roman" pitchFamily="18" charset="0"/>
                </a:endParaRPr>
              </a:p>
              <a:p>
                <a:pPr algn="l" rtl="0"/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524000"/>
                <a:ext cx="8839200" cy="5105400"/>
              </a:xfrm>
              <a:blipFill rotWithShape="1">
                <a:blip r:embed="rId2"/>
                <a:stretch>
                  <a:fillRect l="-2414" t="-2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pPr rtl="0"/>
            <a:r>
              <a:rPr lang="en-US" smtClean="0"/>
              <a:t>This work: </a:t>
            </a:r>
            <a:r>
              <a:rPr lang="en-US" b="1" smtClean="0"/>
              <a:t>Waste Makes Haste</a:t>
            </a:r>
            <a:br>
              <a:rPr lang="en-US" b="1" smtClean="0"/>
            </a:br>
            <a:r>
              <a:rPr lang="en-US" smtClean="0"/>
              <a:t>          </a:t>
            </a:r>
            <a:r>
              <a:rPr lang="en-US" sz="3600" smtClean="0"/>
              <a:t>(Segal-Halevi et al, AAMAS 2015)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76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mtClean="0"/>
              <a:t>Envy-Free, Connected Pieces, 3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0" y="1805352"/>
            <a:ext cx="6196405" cy="4609096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Red: Equalize(3)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Blue: Equalize(2)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indent="-457200" algn="l" rtl="0">
              <a:buFont typeface="+mj-lt"/>
              <a:buAutoNum type="arabicPeriod"/>
            </a:pPr>
            <a:r>
              <a:rPr lang="en-US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 </a:t>
            </a:r>
            <a:r>
              <a:rPr lang="en-US" smtClean="0"/>
              <a:t>chooses</a:t>
            </a:r>
            <a:r>
              <a:rPr lang="en-US" dirty="0" smtClean="0"/>
              <a:t>, </a:t>
            </a:r>
            <a:r>
              <a:rPr lang="en-US" smtClean="0"/>
              <a:t>then </a:t>
            </a:r>
            <a:r>
              <a:rPr lang="en-US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Blue,</a:t>
            </a:r>
            <a:r>
              <a:rPr lang="en-US" smtClean="0"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mtClean="0"/>
              <a:t>then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Font typeface="Wingdings" panose="05000000000000000000" pitchFamily="2" charset="2"/>
              <a:buChar char="ð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Envy-free</a:t>
            </a:r>
          </a:p>
          <a:p>
            <a:pPr algn="l" rtl="0">
              <a:buFont typeface="Wingdings" panose="05000000000000000000" pitchFamily="2" charset="2"/>
              <a:buChar char="ð"/>
            </a:pPr>
            <a:r>
              <a:rPr lang="en-US" smtClean="0"/>
              <a:t>Each </a:t>
            </a:r>
            <a:r>
              <a:rPr lang="en-US" dirty="0" smtClean="0"/>
              <a:t>gets at least ¼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" name="Cube 4"/>
          <p:cNvSpPr/>
          <p:nvPr/>
        </p:nvSpPr>
        <p:spPr>
          <a:xfrm>
            <a:off x="2555776" y="2395016"/>
            <a:ext cx="4236077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2831413" y="232300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51493" y="232300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4860032" y="232300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5868144" y="232300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6287797" y="232300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975429" y="232300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4343581" y="23950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2903421" y="23950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5135669" y="232300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6516216" y="232300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3047437" y="23950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4572000" y="239501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5639725" y="232300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3911533" y="23950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5207677" y="23950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5436096" y="23950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6156176" y="239501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5724128" y="239501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239501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76056" y="239501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84168" y="2395016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550723" y="3124192"/>
            <a:ext cx="864096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15085" y="3124192"/>
            <a:ext cx="864096" cy="3600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49580" y="3112317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Picture 33" descr="F:\Dropbox\landppt\cake_5775_biu_ariel\800px-PikiWiki_Israel_32635_Religion_in_Isra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37" y="5533901"/>
            <a:ext cx="1365663" cy="13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1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mtClean="0"/>
              <a:t>Envy-Free Division and </a:t>
            </a:r>
            <a:r>
              <a:rPr lang="en-US" b="1" smtClean="0"/>
              <a:t>Matching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smtClean="0"/>
              <a:t>General scheme for envy-free division:</a:t>
            </a:r>
          </a:p>
          <a:p>
            <a:pPr algn="l" rtl="0"/>
            <a:r>
              <a:rPr lang="en-US" sz="3600" smtClean="0"/>
              <a:t>Create the </a:t>
            </a:r>
            <a:r>
              <a:rPr lang="en-US" sz="3600" b="1" smtClean="0"/>
              <a:t>agent-piece bipartite graph</a:t>
            </a:r>
            <a:r>
              <a:rPr lang="en-US" sz="3600" smtClean="0"/>
              <a:t>:</a:t>
            </a:r>
          </a:p>
          <a:p>
            <a:pPr lvl="1" algn="l" rtl="0"/>
            <a:r>
              <a:rPr lang="en-US" sz="3600"/>
              <a:t> Each agent points to its best </a:t>
            </a:r>
            <a:r>
              <a:rPr lang="en-US" sz="3600" smtClean="0"/>
              <a:t>piece/s</a:t>
            </a:r>
            <a:r>
              <a:rPr lang="en-US" sz="3600"/>
              <a:t>.</a:t>
            </a:r>
            <a:endParaRPr lang="en-US" sz="3600" smtClean="0"/>
          </a:p>
          <a:p>
            <a:pPr algn="l" rtl="0"/>
            <a:r>
              <a:rPr lang="en-US" sz="3600" smtClean="0"/>
              <a:t>Find a </a:t>
            </a:r>
            <a:r>
              <a:rPr lang="en-US" sz="3600" b="1" smtClean="0"/>
              <a:t>perfect matching</a:t>
            </a:r>
            <a:r>
              <a:rPr lang="en-US" sz="3600" smtClean="0"/>
              <a:t> in that graph:</a:t>
            </a:r>
          </a:p>
          <a:p>
            <a:pPr lvl="1" algn="l" rtl="0"/>
            <a:r>
              <a:rPr lang="en-US" sz="3300" smtClean="0"/>
              <a:t>Each agent receives a best piece.</a:t>
            </a:r>
          </a:p>
          <a:p>
            <a:pPr algn="l" rtl="0">
              <a:buFont typeface="Wingdings" panose="05000000000000000000" pitchFamily="2" charset="2"/>
              <a:buChar char="ð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matching = Envy-free division!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7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0" y="1805352"/>
            <a:ext cx="6196405" cy="467733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 rtl="0">
              <a:buNone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be 4"/>
          <p:cNvSpPr/>
          <p:nvPr/>
        </p:nvSpPr>
        <p:spPr>
          <a:xfrm>
            <a:off x="2555776" y="2395016"/>
            <a:ext cx="4236077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2831413" y="232300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51493" y="232300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4860032" y="232300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5868144" y="232300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6287797" y="232300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975429" y="232300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4343581" y="23950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2903421" y="23950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5135669" y="232300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6516216" y="232300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3047437" y="23950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4572000" y="239501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5639725" y="232300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3911533" y="23950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5207677" y="23950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5436096" y="23950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6156176" y="239501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5724128" y="239501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239501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76056" y="239501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203848" y="3979192"/>
            <a:ext cx="864096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92080" y="3979192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0"/>
          </p:cNvCxnSpPr>
          <p:nvPr/>
        </p:nvCxnSpPr>
        <p:spPr>
          <a:xfrm flipH="1" flipV="1">
            <a:off x="3119445" y="3115096"/>
            <a:ext cx="516451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911533" y="3115096"/>
            <a:ext cx="1872208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79912" y="3115096"/>
            <a:ext cx="432048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mtClean="0"/>
              <a:t>Envy-Free Division and </a:t>
            </a:r>
            <a:r>
              <a:rPr lang="en-US" b="1" smtClean="0"/>
              <a:t>Matching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847637" y="3115096"/>
            <a:ext cx="864096" cy="8640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24128" y="3115096"/>
            <a:ext cx="72008" cy="86409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1463040" y="1805352"/>
            <a:ext cx="6196405" cy="45272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r" rtl="1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r" rtl="1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r" rtl="1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r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Wingdings"/>
              <a:buNone/>
            </a:pPr>
            <a:endParaRPr lang="en-US" smtClean="0"/>
          </a:p>
          <a:p>
            <a:pPr algn="l" rtl="0"/>
            <a:endParaRPr lang="en-US" smtClean="0"/>
          </a:p>
          <a:p>
            <a:pPr marL="457200" indent="-457200" algn="l" rtl="0">
              <a:buFont typeface="+mj-lt"/>
              <a:buAutoNum type="arabicPeriod"/>
            </a:pPr>
            <a:endParaRPr lang="en-US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Font typeface="Wingdings" panose="05000000000000000000" pitchFamily="2" charset="2"/>
              <a:buChar char="ð"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615440" y="4536374"/>
            <a:ext cx="6196405" cy="19485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r" rtl="1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r" rtl="1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r" rtl="1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r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ð"/>
            </a:pP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Equalize(3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creates bipartite graph: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Each agent points to its best pieces.</a:t>
            </a:r>
          </a:p>
          <a:p>
            <a:pPr algn="l" rtl="0">
              <a:buFont typeface="Wingdings" panose="05000000000000000000" pitchFamily="2" charset="2"/>
              <a:buChar char="ð"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matching = Envy-free division!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211960" y="4005814"/>
            <a:ext cx="864096" cy="3600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3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0" y="1805352"/>
            <a:ext cx="6196405" cy="4527209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 smtClean="0"/>
          </a:p>
          <a:p>
            <a:pPr marL="457200" indent="-457200" algn="l" rtl="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rtl="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Font typeface="Wingdings" panose="05000000000000000000" pitchFamily="2" charset="2"/>
              <a:buChar char="ð"/>
            </a:pPr>
            <a:endParaRPr 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>
              <a:buFont typeface="Wingdings" panose="05000000000000000000" pitchFamily="2" charset="2"/>
              <a:buChar char="ð"/>
            </a:pPr>
            <a:r>
              <a:rPr lang="en-US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Blue: </a:t>
            </a:r>
            <a:r>
              <a:rPr lang="en-US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Equalize(2</a:t>
            </a:r>
            <a:r>
              <a:rPr lang="en-US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transforms best-piece graph.</a:t>
            </a:r>
          </a:p>
          <a:p>
            <a:pPr algn="l" rtl="0">
              <a:buFont typeface="Wingdings" panose="05000000000000000000" pitchFamily="2" charset="2"/>
              <a:buChar char="ð"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matching = Envy-free division!</a:t>
            </a:r>
          </a:p>
          <a:p>
            <a:pPr marL="0" indent="0" algn="l" rtl="0">
              <a:buNone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be 4"/>
          <p:cNvSpPr/>
          <p:nvPr/>
        </p:nvSpPr>
        <p:spPr>
          <a:xfrm>
            <a:off x="2555776" y="2395016"/>
            <a:ext cx="4236077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2831413" y="2323008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51493" y="232300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4860032" y="2323008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5868144" y="2323008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6287797" y="232300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975429" y="232300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4343581" y="23950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2903421" y="23950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5135669" y="232300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6516216" y="232300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3047437" y="23950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4572000" y="239501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5639725" y="232300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3911533" y="23950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5207677" y="23950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5436096" y="239501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6156176" y="239501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5724128" y="239501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239501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76056" y="239501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84168" y="2395016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203848" y="3979192"/>
            <a:ext cx="864096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92080" y="3979192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0"/>
          </p:cNvCxnSpPr>
          <p:nvPr/>
        </p:nvCxnSpPr>
        <p:spPr>
          <a:xfrm flipH="1" flipV="1">
            <a:off x="3119445" y="3115096"/>
            <a:ext cx="516451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47637" y="3115096"/>
            <a:ext cx="864096" cy="8640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79912" y="3115096"/>
            <a:ext cx="432048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211960" y="3115096"/>
            <a:ext cx="432048" cy="8640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24128" y="3115096"/>
            <a:ext cx="72008" cy="86409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11533" y="3115096"/>
            <a:ext cx="1872208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pPr rtl="0"/>
            <a:r>
              <a:rPr lang="en-US" smtClean="0"/>
              <a:t>Envy-Free, Connected Pieces, 3 agents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211960" y="4005814"/>
            <a:ext cx="864096" cy="3600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0634" y="4059386"/>
                <a:ext cx="8597735" cy="2685798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Equalize</a:t>
                </a:r>
                <a:r>
                  <a:rPr lang="en-US" baseline="-25000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) </a:t>
                </a:r>
                <a:r>
                  <a:rPr lang="en-US" smtClean="0">
                    <a:solidFill>
                      <a:schemeClr val="tx1"/>
                    </a:solidFill>
                    <a:effectLst/>
                  </a:rPr>
                  <a:t>– an agent trims some pieces</a:t>
                </a:r>
                <a:br>
                  <a:rPr lang="en-US" smtClean="0">
                    <a:solidFill>
                      <a:schemeClr val="tx1"/>
                    </a:solidFill>
                    <a:effectLst/>
                  </a:rPr>
                </a:br>
                <a:r>
                  <a:rPr lang="en-US" smtClean="0">
                    <a:solidFill>
                      <a:schemeClr val="tx1"/>
                    </a:solidFill>
                    <a:effectLst/>
                  </a:rPr>
                  <a:t>                          to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equal </a:t>
                </a:r>
                <a:r>
                  <a:rPr lang="en-US" smtClean="0"/>
                  <a:t>best pieces.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l" rtl="0">
                  <a:buNone/>
                </a:pPr>
                <a:r>
                  <a:rPr lang="en-US" b="1" u="sng" dirty="0" smtClean="0">
                    <a:solidFill>
                      <a:schemeClr val="tx1"/>
                    </a:solidFill>
                    <a:effectLst/>
                  </a:rPr>
                  <a:t>Algorithm: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effectLst/>
                  <a:latin typeface="Cambria Math"/>
                </a:endParaRPr>
              </a:p>
              <a:p>
                <a:pPr marL="0" indent="0" algn="l" rtl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    Ask agent i to Equalize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l" rtl="0">
                  <a:buNone/>
                </a:pPr>
                <a:r>
                  <a:rPr lang="en-US" smtClean="0">
                    <a:solidFill>
                      <a:srgbClr val="FF0000"/>
                    </a:solidFill>
                  </a:rPr>
                  <a:t>Red:Equalize(5);   </a:t>
                </a:r>
                <a:r>
                  <a:rPr lang="en-US" smtClean="0">
                    <a:solidFill>
                      <a:srgbClr val="0070C0"/>
                    </a:solidFill>
                  </a:rPr>
                  <a:t>Blue: Equalize(3);   </a:t>
                </a:r>
                <a:r>
                  <a:rPr lang="en-US" smtClean="0">
                    <a:solidFill>
                      <a:srgbClr val="00B050"/>
                    </a:solidFill>
                  </a:rPr>
                  <a:t>Green:Equalize(2)</a:t>
                </a:r>
                <a:endParaRPr lang="en-US" dirty="0" smtClean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0634" y="4059386"/>
                <a:ext cx="8597735" cy="2685798"/>
              </a:xfrm>
              <a:blipFill rotWithShape="1">
                <a:blip r:embed="rId2"/>
                <a:stretch>
                  <a:fillRect l="-1560" t="-2500" b="-29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ube 38"/>
          <p:cNvSpPr/>
          <p:nvPr/>
        </p:nvSpPr>
        <p:spPr>
          <a:xfrm>
            <a:off x="2424155" y="2132856"/>
            <a:ext cx="4236077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/>
          <p:cNvSpPr/>
          <p:nvPr/>
        </p:nvSpPr>
        <p:spPr>
          <a:xfrm>
            <a:off x="2699792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C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27784" y="2132856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/>
          <p:cNvSpPr/>
          <p:nvPr/>
        </p:nvSpPr>
        <p:spPr>
          <a:xfrm>
            <a:off x="3419872" y="2060848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/>
          <p:cNvSpPr/>
          <p:nvPr/>
        </p:nvSpPr>
        <p:spPr>
          <a:xfrm>
            <a:off x="4860032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4788024" y="2132856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/>
          <p:cNvSpPr/>
          <p:nvPr/>
        </p:nvSpPr>
        <p:spPr>
          <a:xfrm>
            <a:off x="6300192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2843808" y="2060848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211960" y="2037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2771800" y="213285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/>
          <p:nvPr/>
        </p:nvSpPr>
        <p:spPr>
          <a:xfrm>
            <a:off x="5004048" y="206084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/>
          <p:cNvSpPr/>
          <p:nvPr/>
        </p:nvSpPr>
        <p:spPr>
          <a:xfrm>
            <a:off x="4932040" y="213285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/>
          <p:cNvSpPr/>
          <p:nvPr/>
        </p:nvSpPr>
        <p:spPr>
          <a:xfrm>
            <a:off x="5508104" y="206084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/>
          <p:cNvSpPr/>
          <p:nvPr/>
        </p:nvSpPr>
        <p:spPr>
          <a:xfrm>
            <a:off x="3779912" y="213285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/>
          <p:cNvSpPr/>
          <p:nvPr/>
        </p:nvSpPr>
        <p:spPr>
          <a:xfrm>
            <a:off x="5076056" y="2132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/>
          <p:cNvSpPr/>
          <p:nvPr/>
        </p:nvSpPr>
        <p:spPr>
          <a:xfrm>
            <a:off x="3347864" y="2132856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5580112" y="213285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5871934" y="203785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36096" y="2132856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4" name="Oval 63"/>
          <p:cNvSpPr/>
          <p:nvPr/>
        </p:nvSpPr>
        <p:spPr>
          <a:xfrm>
            <a:off x="5724128" y="2132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03848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31375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364088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563888" y="213285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995936" y="213285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707904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188210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93004" y="207074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/>
          <p:nvPr/>
        </p:nvSpPr>
        <p:spPr>
          <a:xfrm>
            <a:off x="5919779" y="219939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Oval 52"/>
          <p:cNvSpPr/>
          <p:nvPr/>
        </p:nvSpPr>
        <p:spPr>
          <a:xfrm>
            <a:off x="4407312" y="216650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4369712" y="204578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Rounded Rectangle 76"/>
          <p:cNvSpPr/>
          <p:nvPr/>
        </p:nvSpPr>
        <p:spPr>
          <a:xfrm>
            <a:off x="3203848" y="3699346"/>
            <a:ext cx="864096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292080" y="3699346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2763195" y="2835250"/>
            <a:ext cx="516451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55710" y="2821400"/>
            <a:ext cx="1220346" cy="87794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09799" y="2852936"/>
            <a:ext cx="742385" cy="84641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96208" y="2153873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/>
          <p:cNvSpPr/>
          <p:nvPr/>
        </p:nvSpPr>
        <p:spPr>
          <a:xfrm>
            <a:off x="3884858" y="2068773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Oval 92"/>
          <p:cNvSpPr/>
          <p:nvPr/>
        </p:nvSpPr>
        <p:spPr>
          <a:xfrm>
            <a:off x="4257485" y="216650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Oval 93"/>
          <p:cNvSpPr/>
          <p:nvPr/>
        </p:nvSpPr>
        <p:spPr>
          <a:xfrm>
            <a:off x="4705956" y="20477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Oval 94"/>
          <p:cNvSpPr/>
          <p:nvPr/>
        </p:nvSpPr>
        <p:spPr>
          <a:xfrm>
            <a:off x="6354606" y="2164531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9" name="Straight Arrow Connector 58"/>
          <p:cNvCxnSpPr>
            <a:stCxn id="77" idx="0"/>
          </p:cNvCxnSpPr>
          <p:nvPr/>
        </p:nvCxnSpPr>
        <p:spPr>
          <a:xfrm flipH="1" flipV="1">
            <a:off x="3563888" y="2835250"/>
            <a:ext cx="72008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851920" y="2835250"/>
            <a:ext cx="2020014" cy="10164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358855" y="3721121"/>
            <a:ext cx="864096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Envy-Free, Connected Pieces,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7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3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4211960" y="3699346"/>
            <a:ext cx="864096" cy="3600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380176" y="1916832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50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be 38"/>
          <p:cNvSpPr/>
          <p:nvPr/>
        </p:nvSpPr>
        <p:spPr>
          <a:xfrm>
            <a:off x="2424155" y="2132856"/>
            <a:ext cx="4236077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/>
          <p:cNvSpPr/>
          <p:nvPr/>
        </p:nvSpPr>
        <p:spPr>
          <a:xfrm>
            <a:off x="2699792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C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27784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/>
          <p:cNvSpPr/>
          <p:nvPr/>
        </p:nvSpPr>
        <p:spPr>
          <a:xfrm>
            <a:off x="3419872" y="2060848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/>
          <p:cNvSpPr/>
          <p:nvPr/>
        </p:nvSpPr>
        <p:spPr>
          <a:xfrm>
            <a:off x="4860032" y="2060848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4788024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2843808" y="2060848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211960" y="2037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2771800" y="213285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/>
          <p:nvPr/>
        </p:nvSpPr>
        <p:spPr>
          <a:xfrm>
            <a:off x="5004048" y="206084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/>
          <p:cNvSpPr/>
          <p:nvPr/>
        </p:nvSpPr>
        <p:spPr>
          <a:xfrm>
            <a:off x="4932040" y="213285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/>
          <p:cNvSpPr/>
          <p:nvPr/>
        </p:nvSpPr>
        <p:spPr>
          <a:xfrm>
            <a:off x="5508104" y="206084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/>
          <p:cNvSpPr/>
          <p:nvPr/>
        </p:nvSpPr>
        <p:spPr>
          <a:xfrm>
            <a:off x="3779912" y="213285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/>
          <p:cNvSpPr/>
          <p:nvPr/>
        </p:nvSpPr>
        <p:spPr>
          <a:xfrm>
            <a:off x="5076056" y="2132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/>
          <p:cNvSpPr/>
          <p:nvPr/>
        </p:nvSpPr>
        <p:spPr>
          <a:xfrm>
            <a:off x="3347864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5580112" y="213285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5871934" y="203785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36096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4" name="Oval 63"/>
          <p:cNvSpPr/>
          <p:nvPr/>
        </p:nvSpPr>
        <p:spPr>
          <a:xfrm>
            <a:off x="5724128" y="2132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03848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31375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364088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563888" y="213285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707904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188210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91043" y="2127045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93004" y="207074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/>
          <p:nvPr/>
        </p:nvSpPr>
        <p:spPr>
          <a:xfrm>
            <a:off x="5919779" y="219939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Oval 52"/>
          <p:cNvSpPr/>
          <p:nvPr/>
        </p:nvSpPr>
        <p:spPr>
          <a:xfrm>
            <a:off x="4407312" y="216650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4369712" y="204578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Rounded Rectangle 76"/>
          <p:cNvSpPr/>
          <p:nvPr/>
        </p:nvSpPr>
        <p:spPr>
          <a:xfrm>
            <a:off x="3203848" y="3699346"/>
            <a:ext cx="864096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211960" y="3699346"/>
            <a:ext cx="864096" cy="3600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292080" y="3699346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2763195" y="2835250"/>
            <a:ext cx="516451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55710" y="2821400"/>
            <a:ext cx="1220346" cy="87794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09799" y="2852936"/>
            <a:ext cx="742385" cy="84641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704899" y="2835250"/>
            <a:ext cx="360041" cy="8640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707904" y="2866925"/>
            <a:ext cx="792088" cy="83242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96208" y="2153873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Oval 92"/>
          <p:cNvSpPr/>
          <p:nvPr/>
        </p:nvSpPr>
        <p:spPr>
          <a:xfrm>
            <a:off x="4257485" y="216650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Oval 93"/>
          <p:cNvSpPr/>
          <p:nvPr/>
        </p:nvSpPr>
        <p:spPr>
          <a:xfrm>
            <a:off x="4705956" y="20477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Straight Connector 75"/>
          <p:cNvCxnSpPr/>
          <p:nvPr/>
        </p:nvCxnSpPr>
        <p:spPr>
          <a:xfrm>
            <a:off x="3944693" y="2136945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7" idx="0"/>
          </p:cNvCxnSpPr>
          <p:nvPr/>
        </p:nvCxnSpPr>
        <p:spPr>
          <a:xfrm flipH="1" flipV="1">
            <a:off x="3563888" y="2835250"/>
            <a:ext cx="72008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851920" y="2835250"/>
            <a:ext cx="2020014" cy="10164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358855" y="3721121"/>
            <a:ext cx="864096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Envy-Free, Connected Pieces,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3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 flipV="1">
            <a:off x="4884919" y="2857025"/>
            <a:ext cx="1108085" cy="84232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380176" y="1916832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0634" y="4059386"/>
                <a:ext cx="8597735" cy="2685798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Equalize</a:t>
                </a:r>
                <a:r>
                  <a:rPr lang="en-US" baseline="-25000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) </a:t>
                </a:r>
                <a:r>
                  <a:rPr lang="en-US" smtClean="0">
                    <a:solidFill>
                      <a:schemeClr val="tx1"/>
                    </a:solidFill>
                    <a:effectLst/>
                  </a:rPr>
                  <a:t>– an agent trims some pieces</a:t>
                </a:r>
                <a:br>
                  <a:rPr lang="en-US" smtClean="0">
                    <a:solidFill>
                      <a:schemeClr val="tx1"/>
                    </a:solidFill>
                    <a:effectLst/>
                  </a:rPr>
                </a:br>
                <a:r>
                  <a:rPr lang="en-US" smtClean="0">
                    <a:solidFill>
                      <a:schemeClr val="tx1"/>
                    </a:solidFill>
                    <a:effectLst/>
                  </a:rPr>
                  <a:t>                          to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equal </a:t>
                </a:r>
                <a:r>
                  <a:rPr lang="en-US" smtClean="0"/>
                  <a:t>best pieces.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l" rtl="0">
                  <a:buNone/>
                </a:pPr>
                <a:r>
                  <a:rPr lang="en-US" b="1" u="sng" dirty="0" smtClean="0">
                    <a:solidFill>
                      <a:schemeClr val="tx1"/>
                    </a:solidFill>
                    <a:effectLst/>
                  </a:rPr>
                  <a:t>Algorithm: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effectLst/>
                  <a:latin typeface="Cambria Math"/>
                </a:endParaRPr>
              </a:p>
              <a:p>
                <a:pPr marL="0" indent="0" algn="l" rtl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    Ask agent i to Equalize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l" rtl="0">
                  <a:buNone/>
                </a:pPr>
                <a:r>
                  <a:rPr lang="en-US" smtClean="0">
                    <a:solidFill>
                      <a:srgbClr val="FF0000"/>
                    </a:solidFill>
                  </a:rPr>
                  <a:t>Red:Equalize(5);   </a:t>
                </a:r>
                <a:r>
                  <a:rPr lang="en-US" smtClean="0">
                    <a:solidFill>
                      <a:srgbClr val="0070C0"/>
                    </a:solidFill>
                  </a:rPr>
                  <a:t>Blue: Equalize(3);   </a:t>
                </a:r>
                <a:r>
                  <a:rPr lang="en-US" smtClean="0">
                    <a:solidFill>
                      <a:srgbClr val="00B050"/>
                    </a:solidFill>
                  </a:rPr>
                  <a:t>Green:Equalize(2)</a:t>
                </a:r>
                <a:endParaRPr lang="en-US" dirty="0" smtClean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0634" y="4059386"/>
                <a:ext cx="8597735" cy="2685798"/>
              </a:xfrm>
              <a:blipFill rotWithShape="1">
                <a:blip r:embed="rId4"/>
                <a:stretch>
                  <a:fillRect l="-1560" t="-2500" b="-29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7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be 38"/>
          <p:cNvSpPr/>
          <p:nvPr/>
        </p:nvSpPr>
        <p:spPr>
          <a:xfrm>
            <a:off x="2424155" y="2132856"/>
            <a:ext cx="4236077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/>
          <p:cNvSpPr/>
          <p:nvPr/>
        </p:nvSpPr>
        <p:spPr>
          <a:xfrm>
            <a:off x="2699792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C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27784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/>
          <p:cNvSpPr/>
          <p:nvPr/>
        </p:nvSpPr>
        <p:spPr>
          <a:xfrm>
            <a:off x="3419872" y="206084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/>
          <p:cNvSpPr/>
          <p:nvPr/>
        </p:nvSpPr>
        <p:spPr>
          <a:xfrm>
            <a:off x="4860032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4788024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2843808" y="206084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211960" y="2037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2771800" y="213285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/>
          <p:nvPr/>
        </p:nvSpPr>
        <p:spPr>
          <a:xfrm>
            <a:off x="5004048" y="206084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/>
          <p:cNvSpPr/>
          <p:nvPr/>
        </p:nvSpPr>
        <p:spPr>
          <a:xfrm>
            <a:off x="4932040" y="213285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/>
          <p:cNvSpPr/>
          <p:nvPr/>
        </p:nvSpPr>
        <p:spPr>
          <a:xfrm>
            <a:off x="3779912" y="213285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/>
          <p:cNvSpPr/>
          <p:nvPr/>
        </p:nvSpPr>
        <p:spPr>
          <a:xfrm>
            <a:off x="5076056" y="2132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/>
          <p:cNvSpPr/>
          <p:nvPr/>
        </p:nvSpPr>
        <p:spPr>
          <a:xfrm>
            <a:off x="3347864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5871934" y="203785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203848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31375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364088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563888" y="213285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707904" y="2060848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188210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91043" y="2127045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93004" y="207074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/>
          <p:nvPr/>
        </p:nvSpPr>
        <p:spPr>
          <a:xfrm>
            <a:off x="5919779" y="219939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Oval 52"/>
          <p:cNvSpPr/>
          <p:nvPr/>
        </p:nvSpPr>
        <p:spPr>
          <a:xfrm>
            <a:off x="4407312" y="216650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4369712" y="204578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9" name="Straight Connector 68"/>
          <p:cNvCxnSpPr/>
          <p:nvPr/>
        </p:nvCxnSpPr>
        <p:spPr>
          <a:xfrm>
            <a:off x="5915943" y="2136945"/>
            <a:ext cx="0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763195" y="2835250"/>
            <a:ext cx="516451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55710" y="2821400"/>
            <a:ext cx="1220346" cy="87794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09799" y="2852936"/>
            <a:ext cx="742385" cy="84641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704899" y="2835250"/>
            <a:ext cx="360041" cy="8640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707904" y="2866925"/>
            <a:ext cx="792088" cy="83242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973503" y="2823375"/>
            <a:ext cx="72008" cy="86409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9" idx="3"/>
          </p:cNvCxnSpPr>
          <p:nvPr/>
        </p:nvCxnSpPr>
        <p:spPr>
          <a:xfrm flipH="1" flipV="1">
            <a:off x="4452184" y="2852936"/>
            <a:ext cx="917509" cy="84641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96208" y="2153873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Oval 92"/>
          <p:cNvSpPr/>
          <p:nvPr/>
        </p:nvSpPr>
        <p:spPr>
          <a:xfrm>
            <a:off x="4257485" y="216650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Oval 93"/>
          <p:cNvSpPr/>
          <p:nvPr/>
        </p:nvSpPr>
        <p:spPr>
          <a:xfrm>
            <a:off x="4705956" y="20477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Straight Connector 75"/>
          <p:cNvCxnSpPr/>
          <p:nvPr/>
        </p:nvCxnSpPr>
        <p:spPr>
          <a:xfrm>
            <a:off x="3944693" y="2136945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203848" y="3699346"/>
            <a:ext cx="864096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292080" y="3699346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Envy-Free, Connected Pieces,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8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3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/>
          <p:cNvSpPr/>
          <p:nvPr/>
        </p:nvSpPr>
        <p:spPr>
          <a:xfrm>
            <a:off x="4211960" y="3699346"/>
            <a:ext cx="864096" cy="3600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58855" y="3721121"/>
            <a:ext cx="864096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380176" y="1916832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0634" y="4059386"/>
                <a:ext cx="8597735" cy="2685798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Equalize</a:t>
                </a:r>
                <a:r>
                  <a:rPr lang="en-US" baseline="-25000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) </a:t>
                </a:r>
                <a:r>
                  <a:rPr lang="en-US" smtClean="0">
                    <a:solidFill>
                      <a:schemeClr val="tx1"/>
                    </a:solidFill>
                    <a:effectLst/>
                  </a:rPr>
                  <a:t>– an agent trims some pieces</a:t>
                </a:r>
                <a:br>
                  <a:rPr lang="en-US" smtClean="0">
                    <a:solidFill>
                      <a:schemeClr val="tx1"/>
                    </a:solidFill>
                    <a:effectLst/>
                  </a:rPr>
                </a:br>
                <a:r>
                  <a:rPr lang="en-US" smtClean="0">
                    <a:solidFill>
                      <a:schemeClr val="tx1"/>
                    </a:solidFill>
                    <a:effectLst/>
                  </a:rPr>
                  <a:t>                          to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equal </a:t>
                </a:r>
                <a:r>
                  <a:rPr lang="en-US" smtClean="0"/>
                  <a:t>best pieces.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l" rtl="0">
                  <a:buNone/>
                </a:pPr>
                <a:r>
                  <a:rPr lang="en-US" b="1" u="sng" dirty="0" smtClean="0">
                    <a:solidFill>
                      <a:schemeClr val="tx1"/>
                    </a:solidFill>
                    <a:effectLst/>
                  </a:rPr>
                  <a:t>Algorithm: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effectLst/>
                  <a:latin typeface="Cambria Math"/>
                </a:endParaRPr>
              </a:p>
              <a:p>
                <a:pPr marL="0" indent="0" algn="l" rtl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    Ask agent i to Equalize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l" rtl="0">
                  <a:buNone/>
                </a:pPr>
                <a:r>
                  <a:rPr lang="en-US" smtClean="0">
                    <a:solidFill>
                      <a:srgbClr val="FF0000"/>
                    </a:solidFill>
                  </a:rPr>
                  <a:t>Red:Equalize(5);   </a:t>
                </a:r>
                <a:r>
                  <a:rPr lang="en-US" smtClean="0">
                    <a:solidFill>
                      <a:srgbClr val="0070C0"/>
                    </a:solidFill>
                  </a:rPr>
                  <a:t>Blue: Equalize(3);   </a:t>
                </a:r>
                <a:r>
                  <a:rPr lang="en-US" smtClean="0">
                    <a:solidFill>
                      <a:srgbClr val="00B050"/>
                    </a:solidFill>
                  </a:rPr>
                  <a:t>Green:Equalize(2)</a:t>
                </a:r>
                <a:endParaRPr lang="en-US" dirty="0" smtClean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0634" y="4059386"/>
                <a:ext cx="8597735" cy="2685798"/>
              </a:xfrm>
              <a:blipFill rotWithShape="1">
                <a:blip r:embed="rId4"/>
                <a:stretch>
                  <a:fillRect l="-1560" t="-2500" b="-29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6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agents with different tastes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5865912" y="2228850"/>
            <a:ext cx="2592288" cy="1080120"/>
            <a:chOff x="539552" y="5373216"/>
            <a:chExt cx="2592288" cy="1080120"/>
          </a:xfrm>
        </p:grpSpPr>
        <p:sp>
          <p:nvSpPr>
            <p:cNvPr id="7" name="הסבר ענן 7"/>
            <p:cNvSpPr/>
            <p:nvPr/>
          </p:nvSpPr>
          <p:spPr>
            <a:xfrm rot="10800000">
              <a:off x="539552" y="5373216"/>
              <a:ext cx="2592288" cy="1080120"/>
            </a:xfrm>
            <a:prstGeom prst="cloudCallout">
              <a:avLst>
                <a:gd name="adj1" fmla="val 72367"/>
                <a:gd name="adj2" fmla="val -18663"/>
              </a:avLst>
            </a:prstGeom>
            <a:ln w="19050">
              <a:solidFill>
                <a:schemeClr val="accent4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5590981"/>
              <a:ext cx="2088232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chemeClr val="accent4">
                      <a:lumMod val="75000"/>
                    </a:schemeClr>
                  </a:solidFill>
                  <a:latin typeface="Comic Sans MS" pitchFamily="66" charset="0"/>
                </a:rPr>
                <a:t>“I want lots </a:t>
              </a:r>
              <a:r>
                <a:rPr lang="en-US" sz="2400" smtClean="0">
                  <a:solidFill>
                    <a:schemeClr val="accent4">
                      <a:lumMod val="75000"/>
                    </a:schemeClr>
                  </a:solidFill>
                  <a:latin typeface="Comic Sans MS" pitchFamily="66" charset="0"/>
                </a:rPr>
                <a:t>of trees”</a:t>
              </a:r>
              <a:endParaRPr lang="he-IL" sz="24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" name="Group 8"/>
          <p:cNvGrpSpPr/>
          <p:nvPr/>
        </p:nvGrpSpPr>
        <p:grpSpPr>
          <a:xfrm>
            <a:off x="6094512" y="3584265"/>
            <a:ext cx="2520281" cy="1080120"/>
            <a:chOff x="3419869" y="5373216"/>
            <a:chExt cx="2520281" cy="1080120"/>
          </a:xfrm>
        </p:grpSpPr>
        <p:sp>
          <p:nvSpPr>
            <p:cNvPr id="10" name="הסבר ענן 8"/>
            <p:cNvSpPr/>
            <p:nvPr/>
          </p:nvSpPr>
          <p:spPr>
            <a:xfrm rot="10800000">
              <a:off x="3419869" y="5373216"/>
              <a:ext cx="2520281" cy="1080120"/>
            </a:xfrm>
            <a:prstGeom prst="cloudCallout">
              <a:avLst>
                <a:gd name="adj1" fmla="val 81734"/>
                <a:gd name="adj2" fmla="val 10317"/>
              </a:avLst>
            </a:prstGeom>
            <a:ln w="19050">
              <a:solidFill>
                <a:schemeClr val="accent4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24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3888" y="5589240"/>
              <a:ext cx="2304256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chemeClr val="accent4">
                      <a:lumMod val="75000"/>
                    </a:schemeClr>
                  </a:solidFill>
                  <a:latin typeface="Comic Sans MS" pitchFamily="66" charset="0"/>
                </a:rPr>
                <a:t>“I </a:t>
              </a:r>
              <a:r>
                <a:rPr lang="en-US" sz="2400" smtClean="0">
                  <a:solidFill>
                    <a:schemeClr val="accent4">
                      <a:lumMod val="75000"/>
                    </a:schemeClr>
                  </a:solidFill>
                  <a:latin typeface="Comic Sans MS" pitchFamily="66" charset="0"/>
                </a:rPr>
                <a:t>love the western areas”</a:t>
              </a:r>
              <a:endParaRPr lang="he-IL" sz="24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6094512" y="4877545"/>
            <a:ext cx="2820888" cy="1659181"/>
            <a:chOff x="6156176" y="8433792"/>
            <a:chExt cx="2592288" cy="1278926"/>
          </a:xfrm>
        </p:grpSpPr>
        <p:sp>
          <p:nvSpPr>
            <p:cNvPr id="13" name="הסבר ענן 9"/>
            <p:cNvSpPr/>
            <p:nvPr/>
          </p:nvSpPr>
          <p:spPr>
            <a:xfrm rot="10800000">
              <a:off x="6156176" y="8433792"/>
              <a:ext cx="2592288" cy="1278926"/>
            </a:xfrm>
            <a:prstGeom prst="cloudCallout">
              <a:avLst>
                <a:gd name="adj1" fmla="val 81159"/>
                <a:gd name="adj2" fmla="val 43529"/>
              </a:avLst>
            </a:prstGeom>
            <a:ln w="19050">
              <a:solidFill>
                <a:schemeClr val="accent4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1681" y="8753701"/>
              <a:ext cx="2376264" cy="64054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smtClean="0">
                  <a:solidFill>
                    <a:schemeClr val="accent4">
                      <a:lumMod val="75000"/>
                    </a:schemeClr>
                  </a:solidFill>
                  <a:latin typeface="Comic Sans MS" pitchFamily="66" charset="0"/>
                </a:rPr>
                <a:t>“I want to be far from roads!”</a:t>
              </a:r>
              <a:endParaRPr lang="he-IL" sz="24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8" y="2637291"/>
            <a:ext cx="3965424" cy="297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3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be 38"/>
          <p:cNvSpPr/>
          <p:nvPr/>
        </p:nvSpPr>
        <p:spPr>
          <a:xfrm>
            <a:off x="2424155" y="2132856"/>
            <a:ext cx="4236077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/>
          <p:cNvSpPr/>
          <p:nvPr/>
        </p:nvSpPr>
        <p:spPr>
          <a:xfrm>
            <a:off x="2699792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C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27784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/>
          <p:cNvSpPr/>
          <p:nvPr/>
        </p:nvSpPr>
        <p:spPr>
          <a:xfrm>
            <a:off x="3419872" y="206084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/>
          <p:cNvSpPr/>
          <p:nvPr/>
        </p:nvSpPr>
        <p:spPr>
          <a:xfrm>
            <a:off x="4860032" y="2060848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4788024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2843808" y="206084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211960" y="2037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2771800" y="213285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/>
          <p:nvPr/>
        </p:nvSpPr>
        <p:spPr>
          <a:xfrm>
            <a:off x="5004048" y="206084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/>
          <p:cNvSpPr/>
          <p:nvPr/>
        </p:nvSpPr>
        <p:spPr>
          <a:xfrm>
            <a:off x="4932040" y="213285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/>
          <p:cNvSpPr/>
          <p:nvPr/>
        </p:nvSpPr>
        <p:spPr>
          <a:xfrm>
            <a:off x="3779912" y="213285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/>
          <p:cNvSpPr/>
          <p:nvPr/>
        </p:nvSpPr>
        <p:spPr>
          <a:xfrm>
            <a:off x="5076056" y="21328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/>
          <p:cNvSpPr/>
          <p:nvPr/>
        </p:nvSpPr>
        <p:spPr>
          <a:xfrm>
            <a:off x="3347864" y="2132856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5871934" y="203785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203848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31375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364088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563888" y="213285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707904" y="2060848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C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188210" y="2132856"/>
            <a:ext cx="0" cy="72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91043" y="2127045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93004" y="207074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/>
          <p:nvPr/>
        </p:nvSpPr>
        <p:spPr>
          <a:xfrm>
            <a:off x="5919779" y="219939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Oval 52"/>
          <p:cNvSpPr/>
          <p:nvPr/>
        </p:nvSpPr>
        <p:spPr>
          <a:xfrm>
            <a:off x="4407312" y="216650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4369712" y="2045781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9" name="Straight Connector 68"/>
          <p:cNvCxnSpPr/>
          <p:nvPr/>
        </p:nvCxnSpPr>
        <p:spPr>
          <a:xfrm>
            <a:off x="5915943" y="2136945"/>
            <a:ext cx="0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763195" y="2835250"/>
            <a:ext cx="516451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55710" y="2821400"/>
            <a:ext cx="1220346" cy="87794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09799" y="2852936"/>
            <a:ext cx="742385" cy="84641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704899" y="2835250"/>
            <a:ext cx="360041" cy="8640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707904" y="2866925"/>
            <a:ext cx="792088" cy="83242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973503" y="2823375"/>
            <a:ext cx="72008" cy="86409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9" idx="3"/>
          </p:cNvCxnSpPr>
          <p:nvPr/>
        </p:nvCxnSpPr>
        <p:spPr>
          <a:xfrm flipH="1" flipV="1">
            <a:off x="4452184" y="2852936"/>
            <a:ext cx="917509" cy="84641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96208" y="2153873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Oval 92"/>
          <p:cNvSpPr/>
          <p:nvPr/>
        </p:nvSpPr>
        <p:spPr>
          <a:xfrm>
            <a:off x="4257485" y="216650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Oval 93"/>
          <p:cNvSpPr/>
          <p:nvPr/>
        </p:nvSpPr>
        <p:spPr>
          <a:xfrm>
            <a:off x="4705956" y="2047756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Straight Connector 75"/>
          <p:cNvCxnSpPr/>
          <p:nvPr/>
        </p:nvCxnSpPr>
        <p:spPr>
          <a:xfrm>
            <a:off x="3944693" y="2136945"/>
            <a:ext cx="0" cy="720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203848" y="3699346"/>
            <a:ext cx="864096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292080" y="3699346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Envy-Free, Connected Pieces,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8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3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H="1" flipV="1">
            <a:off x="5076056" y="2866925"/>
            <a:ext cx="1715440" cy="81857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211960" y="3699346"/>
            <a:ext cx="864096" cy="3600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58855" y="3721121"/>
            <a:ext cx="864096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380176" y="1916832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0634" y="4059386"/>
                <a:ext cx="8597735" cy="2685798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Equalize</a:t>
                </a:r>
                <a:r>
                  <a:rPr lang="en-US" baseline="-25000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) </a:t>
                </a:r>
                <a:r>
                  <a:rPr lang="en-US" smtClean="0">
                    <a:solidFill>
                      <a:schemeClr val="tx1"/>
                    </a:solidFill>
                    <a:effectLst/>
                  </a:rPr>
                  <a:t>– an agent trims some pieces</a:t>
                </a:r>
                <a:br>
                  <a:rPr lang="en-US" smtClean="0">
                    <a:solidFill>
                      <a:schemeClr val="tx1"/>
                    </a:solidFill>
                    <a:effectLst/>
                  </a:rPr>
                </a:br>
                <a:r>
                  <a:rPr lang="en-US" smtClean="0">
                    <a:solidFill>
                      <a:schemeClr val="tx1"/>
                    </a:solidFill>
                    <a:effectLst/>
                  </a:rPr>
                  <a:t>                          to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equal </a:t>
                </a:r>
                <a:r>
                  <a:rPr lang="en-US" smtClean="0"/>
                  <a:t>best pieces.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l" rtl="0">
                  <a:buNone/>
                </a:pPr>
                <a:r>
                  <a:rPr lang="en-US" b="1" u="sng" dirty="0" smtClean="0">
                    <a:solidFill>
                      <a:schemeClr val="tx1"/>
                    </a:solidFill>
                    <a:effectLst/>
                  </a:rPr>
                  <a:t>Algorithm: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effectLst/>
                  <a:latin typeface="Cambria Math"/>
                </a:endParaRPr>
              </a:p>
              <a:p>
                <a:pPr marL="0" indent="0" algn="l" rtl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    Ask agent i to Equalize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l" rtl="0">
                  <a:buNone/>
                </a:pPr>
                <a:r>
                  <a:rPr lang="en-US" smtClean="0">
                    <a:solidFill>
                      <a:srgbClr val="FF0000"/>
                    </a:solidFill>
                  </a:rPr>
                  <a:t>Red:Equalize(5);   </a:t>
                </a:r>
                <a:r>
                  <a:rPr lang="en-US" smtClean="0">
                    <a:solidFill>
                      <a:srgbClr val="0070C0"/>
                    </a:solidFill>
                  </a:rPr>
                  <a:t>Blue: Equalize(3);   </a:t>
                </a:r>
                <a:r>
                  <a:rPr lang="en-US" smtClean="0">
                    <a:solidFill>
                      <a:srgbClr val="00B050"/>
                    </a:solidFill>
                  </a:rPr>
                  <a:t>Green:Equalize(2)</a:t>
                </a:r>
                <a:endParaRPr lang="en-US" dirty="0" smtClean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0634" y="4059386"/>
                <a:ext cx="8597735" cy="2685798"/>
              </a:xfrm>
              <a:blipFill rotWithShape="1">
                <a:blip r:embed="rId4"/>
                <a:stretch>
                  <a:fillRect l="-1560" t="-2500" b="-29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1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Can We Do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63040" y="2119257"/>
                <a:ext cx="6548196" cy="3603812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sz="4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𝑛</m:t>
                    </m:r>
                    <m:r>
                      <a:rPr lang="en-US" sz="4000" b="0" i="1" smtClean="0">
                        <a:latin typeface="Cambria Math"/>
                      </a:rPr>
                      <m:t>=</m:t>
                    </m:r>
                    <m:r>
                      <a:rPr lang="en-US" sz="4000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z="4000" dirty="0" smtClean="0"/>
                  <a:t>: </a:t>
                </a:r>
              </a:p>
              <a:p>
                <a:pPr lvl="1" algn="l" rtl="0"/>
                <a:r>
                  <a:rPr lang="en-US" sz="3600" smtClean="0"/>
                  <a:t>Bounded procedure.</a:t>
                </a:r>
              </a:p>
              <a:p>
                <a:pPr lvl="1" algn="l" rtl="0"/>
                <a:r>
                  <a:rPr lang="en-US" sz="3600" smtClean="0"/>
                  <a:t>Value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 smtClean="0"/>
                  <a:t>  for all players.  </a:t>
                </a:r>
              </a:p>
              <a:p>
                <a:pPr lvl="1" algn="l" rtl="0"/>
                <a:r>
                  <a:rPr lang="en-US" sz="3600" smtClean="0"/>
                  <a:t>Optimal.</a:t>
                </a:r>
                <a:endParaRPr lang="en-US" sz="3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63040" y="2119257"/>
                <a:ext cx="6548196" cy="3603812"/>
              </a:xfrm>
              <a:blipFill rotWithShape="1">
                <a:blip r:embed="rId2"/>
                <a:stretch>
                  <a:fillRect l="-1210" t="-30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5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25534" y="1656120"/>
            <a:ext cx="7324700" cy="520188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b="1" smtClean="0"/>
              <a:t>One </a:t>
            </a:r>
            <a:r>
              <a:rPr lang="en-US" sz="2800" b="1"/>
              <a:t>of</a:t>
            </a:r>
            <a:r>
              <a:rPr lang="en-US" sz="2800" b="1" smtClean="0"/>
              <a:t>:</a:t>
            </a:r>
            <a:endParaRPr lang="en-US" sz="2800" b="1"/>
          </a:p>
          <a:p>
            <a:pPr algn="l" rtl="0"/>
            <a:r>
              <a:rPr lang="en-US" sz="2800" smtClean="0">
                <a:solidFill>
                  <a:srgbClr val="FF0000"/>
                </a:solidFill>
              </a:rPr>
              <a:t>Red: Equalize(3). </a:t>
            </a:r>
            <a:endParaRPr lang="en-US" sz="2800">
              <a:solidFill>
                <a:srgbClr val="FF0000"/>
              </a:solidFill>
            </a:endParaRPr>
          </a:p>
          <a:p>
            <a:pPr algn="l" rtl="0"/>
            <a:r>
              <a:rPr lang="en-US" sz="2800">
                <a:solidFill>
                  <a:srgbClr val="FF0000"/>
                </a:solidFill>
              </a:rPr>
              <a:t>Red: E</a:t>
            </a:r>
            <a:r>
              <a:rPr lang="en-US" sz="2800" smtClean="0">
                <a:solidFill>
                  <a:srgbClr val="FF0000"/>
                </a:solidFill>
              </a:rPr>
              <a:t>qualize(3</a:t>
            </a:r>
            <a:r>
              <a:rPr lang="en-US" sz="2800">
                <a:solidFill>
                  <a:srgbClr val="FF0000"/>
                </a:solidFill>
              </a:rPr>
              <a:t>); </a:t>
            </a:r>
            <a:r>
              <a:rPr lang="en-US" sz="2800" smtClean="0">
                <a:solidFill>
                  <a:srgbClr val="00B050"/>
                </a:solidFill>
              </a:rPr>
              <a:t>Green:Equalize(2</a:t>
            </a:r>
            <a:r>
              <a:rPr lang="en-US" sz="2800">
                <a:solidFill>
                  <a:srgbClr val="00B050"/>
                </a:solidFill>
              </a:rPr>
              <a:t>) .</a:t>
            </a:r>
          </a:p>
          <a:p>
            <a:pPr algn="l" rtl="0"/>
            <a:r>
              <a:rPr lang="en-US" sz="2800">
                <a:solidFill>
                  <a:srgbClr val="FF0000"/>
                </a:solidFill>
              </a:rPr>
              <a:t>Red: E</a:t>
            </a:r>
            <a:r>
              <a:rPr lang="en-US" sz="2800" smtClean="0">
                <a:solidFill>
                  <a:srgbClr val="FF0000"/>
                </a:solidFill>
              </a:rPr>
              <a:t>qualize(3</a:t>
            </a:r>
            <a:r>
              <a:rPr lang="en-US" sz="2800">
                <a:solidFill>
                  <a:srgbClr val="FF0000"/>
                </a:solidFill>
              </a:rPr>
              <a:t>); </a:t>
            </a:r>
            <a:r>
              <a:rPr lang="en-US" sz="2800" smtClean="0">
                <a:solidFill>
                  <a:srgbClr val="00B0F0"/>
                </a:solidFill>
              </a:rPr>
              <a:t>Blue:Equalize(2</a:t>
            </a:r>
            <a:r>
              <a:rPr lang="en-US" sz="2800">
                <a:solidFill>
                  <a:srgbClr val="00B0F0"/>
                </a:solidFill>
              </a:rPr>
              <a:t>) .</a:t>
            </a:r>
          </a:p>
          <a:p>
            <a:pPr algn="l" rtl="0"/>
            <a:r>
              <a:rPr lang="en-US" sz="2800" smtClean="0">
                <a:solidFill>
                  <a:srgbClr val="00B050"/>
                </a:solidFill>
              </a:rPr>
              <a:t>Green: Equalize(3</a:t>
            </a:r>
            <a:r>
              <a:rPr lang="en-US" sz="2800">
                <a:solidFill>
                  <a:srgbClr val="00B050"/>
                </a:solidFill>
              </a:rPr>
              <a:t>) .</a:t>
            </a:r>
          </a:p>
          <a:p>
            <a:pPr algn="l" rtl="0"/>
            <a:r>
              <a:rPr lang="en-US" sz="2800" smtClean="0">
                <a:solidFill>
                  <a:srgbClr val="00B050"/>
                </a:solidFill>
              </a:rPr>
              <a:t>Green: Equalize(3</a:t>
            </a:r>
            <a:r>
              <a:rPr lang="en-US" sz="2800">
                <a:solidFill>
                  <a:srgbClr val="00B050"/>
                </a:solidFill>
              </a:rPr>
              <a:t>);   </a:t>
            </a:r>
            <a:r>
              <a:rPr lang="en-US" sz="2800" smtClean="0">
                <a:solidFill>
                  <a:srgbClr val="FF0000"/>
                </a:solidFill>
              </a:rPr>
              <a:t>Red:Equalize(2</a:t>
            </a:r>
            <a:r>
              <a:rPr lang="en-US" sz="2800">
                <a:solidFill>
                  <a:srgbClr val="FF0000"/>
                </a:solidFill>
              </a:rPr>
              <a:t>) .</a:t>
            </a:r>
          </a:p>
          <a:p>
            <a:pPr algn="l" rtl="0"/>
            <a:r>
              <a:rPr lang="en-US" sz="2800" smtClean="0">
                <a:solidFill>
                  <a:srgbClr val="00B050"/>
                </a:solidFill>
              </a:rPr>
              <a:t>Green: Equalize(3</a:t>
            </a:r>
            <a:r>
              <a:rPr lang="en-US" sz="2800">
                <a:solidFill>
                  <a:srgbClr val="00B050"/>
                </a:solidFill>
              </a:rPr>
              <a:t>);   </a:t>
            </a:r>
            <a:r>
              <a:rPr lang="en-US" sz="2800" smtClean="0">
                <a:solidFill>
                  <a:srgbClr val="00B0F0"/>
                </a:solidFill>
              </a:rPr>
              <a:t>Blue:Equalize(2</a:t>
            </a:r>
            <a:r>
              <a:rPr lang="en-US" sz="2800">
                <a:solidFill>
                  <a:srgbClr val="00B0F0"/>
                </a:solidFill>
              </a:rPr>
              <a:t>) .</a:t>
            </a:r>
          </a:p>
          <a:p>
            <a:pPr algn="l" rtl="0"/>
            <a:r>
              <a:rPr lang="en-US" sz="2800" smtClean="0">
                <a:solidFill>
                  <a:srgbClr val="00B0F0"/>
                </a:solidFill>
              </a:rPr>
              <a:t>Blue: Equalize(3</a:t>
            </a:r>
            <a:r>
              <a:rPr lang="en-US" sz="2800">
                <a:solidFill>
                  <a:srgbClr val="00B0F0"/>
                </a:solidFill>
              </a:rPr>
              <a:t>) .</a:t>
            </a:r>
          </a:p>
          <a:p>
            <a:pPr algn="l" rtl="0"/>
            <a:r>
              <a:rPr lang="en-US" sz="2800" smtClean="0">
                <a:solidFill>
                  <a:srgbClr val="00B0F0"/>
                </a:solidFill>
              </a:rPr>
              <a:t>Blue: Equalize(3</a:t>
            </a:r>
            <a:r>
              <a:rPr lang="en-US" sz="2800">
                <a:solidFill>
                  <a:srgbClr val="00B0F0"/>
                </a:solidFill>
              </a:rPr>
              <a:t>); </a:t>
            </a:r>
            <a:r>
              <a:rPr lang="en-US" sz="2800" smtClean="0">
                <a:solidFill>
                  <a:srgbClr val="FF0000"/>
                </a:solidFill>
              </a:rPr>
              <a:t>Red:Equalize(2</a:t>
            </a:r>
            <a:r>
              <a:rPr lang="en-US" sz="2800">
                <a:solidFill>
                  <a:srgbClr val="FF0000"/>
                </a:solidFill>
              </a:rPr>
              <a:t>) .</a:t>
            </a:r>
          </a:p>
          <a:p>
            <a:pPr algn="l" rtl="0"/>
            <a:r>
              <a:rPr lang="en-US" sz="2800" smtClean="0">
                <a:solidFill>
                  <a:srgbClr val="00B0F0"/>
                </a:solidFill>
              </a:rPr>
              <a:t>Blue: Equalize(3</a:t>
            </a:r>
            <a:r>
              <a:rPr lang="en-US" sz="2800">
                <a:solidFill>
                  <a:srgbClr val="00B0F0"/>
                </a:solidFill>
              </a:rPr>
              <a:t>); </a:t>
            </a:r>
            <a:r>
              <a:rPr lang="en-US" sz="2800" smtClean="0">
                <a:solidFill>
                  <a:srgbClr val="00B050"/>
                </a:solidFill>
              </a:rPr>
              <a:t>Green:Equalize(2</a:t>
            </a:r>
            <a:r>
              <a:rPr lang="en-US" sz="2800">
                <a:solidFill>
                  <a:srgbClr val="00B050"/>
                </a:solidFill>
              </a:rPr>
              <a:t>) .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0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/>
          <p:cNvSpPr/>
          <p:nvPr/>
        </p:nvSpPr>
        <p:spPr>
          <a:xfrm>
            <a:off x="1678675" y="208468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2698872" y="209191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3528" y="209418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35864" y="2091912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85592" y="20941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75128" y="209418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32760" y="20964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1667299" y="2823949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87496" y="2831176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1827" y="2835720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24488" y="2831176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54424" y="2823949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3752" y="2833448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21384" y="2835720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1669571" y="3604157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89768" y="36113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44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6760" y="361138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76488" y="3613656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660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3656" y="3615928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1690035" y="4473359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05688" y="4468815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70344" y="4471087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42680" y="4468815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92408" y="4471087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81944" y="4471087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39576" y="4473359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be 67"/>
          <p:cNvSpPr/>
          <p:nvPr/>
        </p:nvSpPr>
        <p:spPr>
          <a:xfrm>
            <a:off x="1690035" y="5345421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07960" y="5343149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572616" y="5345421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444952" y="5343149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94680" y="5345421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84216" y="5345421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1848" y="5347693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be 74"/>
          <p:cNvSpPr/>
          <p:nvPr/>
        </p:nvSpPr>
        <p:spPr>
          <a:xfrm>
            <a:off x="1690035" y="6269477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Straight Connector 75"/>
          <p:cNvCxnSpPr/>
          <p:nvPr/>
        </p:nvCxnSpPr>
        <p:spPr>
          <a:xfrm>
            <a:off x="2710232" y="627670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74888" y="6278976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7224" y="627670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96952" y="627897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86488" y="627897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44120" y="6281248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4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47367" y="159603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47" name="Rectangle 46"/>
          <p:cNvSpPr/>
          <p:nvPr/>
        </p:nvSpPr>
        <p:spPr>
          <a:xfrm>
            <a:off x="5655374" y="160077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48" name="Rectangle 47"/>
          <p:cNvSpPr/>
          <p:nvPr/>
        </p:nvSpPr>
        <p:spPr>
          <a:xfrm>
            <a:off x="3270307" y="159603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97971" y="159603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38369" y="1596034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53202" y="1596034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53202" y="2558909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63506" y="3315763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72610" y="4090269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85570" y="5040711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83220" y="5902146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07075" y="255890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58" name="Rectangle 57"/>
          <p:cNvSpPr/>
          <p:nvPr/>
        </p:nvSpPr>
        <p:spPr>
          <a:xfrm>
            <a:off x="4987667" y="33054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59" name="Rectangle 58"/>
          <p:cNvSpPr/>
          <p:nvPr/>
        </p:nvSpPr>
        <p:spPr>
          <a:xfrm>
            <a:off x="5652150" y="409331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60" name="Rectangle 59"/>
          <p:cNvSpPr/>
          <p:nvPr/>
        </p:nvSpPr>
        <p:spPr>
          <a:xfrm>
            <a:off x="4976307" y="504071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61" name="Rectangle 60"/>
          <p:cNvSpPr/>
          <p:nvPr/>
        </p:nvSpPr>
        <p:spPr>
          <a:xfrm>
            <a:off x="6397971" y="590214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62" name="Rectangle 61"/>
          <p:cNvSpPr/>
          <p:nvPr/>
        </p:nvSpPr>
        <p:spPr>
          <a:xfrm>
            <a:off x="5638227" y="254463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17685" y="33054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76307" y="411389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18435" y="504071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87667" y="589869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/>
          <p:cNvSpPr/>
          <p:nvPr/>
        </p:nvSpPr>
        <p:spPr>
          <a:xfrm>
            <a:off x="1678675" y="208468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2698872" y="209191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3528" y="209418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35864" y="2091912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85592" y="20941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75128" y="209418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32760" y="20964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75128" y="2333568"/>
            <a:ext cx="957632" cy="225341"/>
          </a:xfrm>
          <a:prstGeom prst="rect">
            <a:avLst/>
          </a:prstGeom>
          <a:pattFill prst="pct7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32760" y="2335840"/>
            <a:ext cx="2395232" cy="209212"/>
          </a:xfrm>
          <a:prstGeom prst="rect">
            <a:avLst/>
          </a:prstGeom>
          <a:pattFill prst="pct75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78676" y="2310212"/>
            <a:ext cx="1990800" cy="255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99794" y="3047140"/>
            <a:ext cx="80209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4000">
                <a:solidFill>
                  <a:srgbClr val="00B050"/>
                </a:solidFill>
              </a:rPr>
              <a:t>Green: Equalize(3);   </a:t>
            </a:r>
            <a:r>
              <a:rPr lang="en-US" sz="4000">
                <a:solidFill>
                  <a:srgbClr val="FF0000"/>
                </a:solidFill>
              </a:rPr>
              <a:t>Red:Equalize(2) 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47367" y="159603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16" name="Rectangle 15"/>
          <p:cNvSpPr/>
          <p:nvPr/>
        </p:nvSpPr>
        <p:spPr>
          <a:xfrm>
            <a:off x="5655374" y="160077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23" name="Rectangle 22"/>
          <p:cNvSpPr/>
          <p:nvPr/>
        </p:nvSpPr>
        <p:spPr>
          <a:xfrm>
            <a:off x="3270307" y="159603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7971" y="159603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38369" y="1596034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53202" y="1596034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/>
          <p:cNvSpPr/>
          <p:nvPr/>
        </p:nvSpPr>
        <p:spPr>
          <a:xfrm>
            <a:off x="1678675" y="208468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2698872" y="209191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3528" y="209418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35864" y="2091912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85592" y="20941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75128" y="209418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32760" y="20964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1667299" y="2823949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87496" y="2831176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1827" y="2835720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24488" y="2831176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54424" y="2823949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3752" y="2833448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21384" y="2835720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1669571" y="3604157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89768" y="36113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44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6760" y="361138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76488" y="3613656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660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3656" y="3615928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1685491" y="426153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05688" y="4268760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703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42680" y="4268760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92408" y="427103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819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39576" y="427330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be 67"/>
          <p:cNvSpPr/>
          <p:nvPr/>
        </p:nvSpPr>
        <p:spPr>
          <a:xfrm>
            <a:off x="1687763" y="495985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07960" y="4967080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572616" y="4969352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444952" y="4967080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94680" y="496935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84216" y="496935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1848" y="497162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be 74"/>
          <p:cNvSpPr/>
          <p:nvPr/>
        </p:nvSpPr>
        <p:spPr>
          <a:xfrm>
            <a:off x="1690035" y="564452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Straight Connector 75"/>
          <p:cNvCxnSpPr/>
          <p:nvPr/>
        </p:nvCxnSpPr>
        <p:spPr>
          <a:xfrm>
            <a:off x="2710232" y="565175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74888" y="565402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7224" y="5651752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96952" y="565402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86488" y="565402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44120" y="5656296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8019" y="211408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4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2547367" y="159603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48" name="Rectangle 47"/>
          <p:cNvSpPr/>
          <p:nvPr/>
        </p:nvSpPr>
        <p:spPr>
          <a:xfrm>
            <a:off x="5655374" y="160077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R</a:t>
            </a:r>
            <a:endParaRPr lang="he-IL" sz="2000"/>
          </a:p>
        </p:txBody>
      </p:sp>
      <p:sp>
        <p:nvSpPr>
          <p:cNvPr id="49" name="Rectangle 48"/>
          <p:cNvSpPr/>
          <p:nvPr/>
        </p:nvSpPr>
        <p:spPr>
          <a:xfrm>
            <a:off x="3270307" y="159603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97971" y="159603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B</a:t>
            </a:r>
            <a:endParaRPr lang="he-IL" sz="200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38369" y="1596034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53202" y="1596034"/>
            <a:ext cx="381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G</a:t>
            </a:r>
            <a:endParaRPr lang="he-IL" sz="2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be 22"/>
          <p:cNvSpPr/>
          <p:nvPr/>
        </p:nvSpPr>
        <p:spPr>
          <a:xfrm>
            <a:off x="1667299" y="2823949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87496" y="2831176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1827" y="2835720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24488" y="2831176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54424" y="2823949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3752" y="2833448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21384" y="2835720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63253" y="3081693"/>
            <a:ext cx="957632" cy="225341"/>
          </a:xfrm>
          <a:prstGeom prst="rect">
            <a:avLst/>
          </a:prstGeom>
          <a:pattFill prst="pct7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127" y="3072832"/>
            <a:ext cx="1736130" cy="212724"/>
          </a:xfrm>
          <a:prstGeom prst="rect">
            <a:avLst/>
          </a:prstGeom>
          <a:pattFill prst="pct75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7299" y="3060215"/>
            <a:ext cx="1757189" cy="225341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7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/>
          <p:cNvSpPr/>
          <p:nvPr/>
        </p:nvSpPr>
        <p:spPr>
          <a:xfrm>
            <a:off x="1678675" y="208468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2698872" y="209191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3528" y="2094184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35864" y="2091912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85592" y="20941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75128" y="209418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32760" y="20964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1667299" y="2823949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87496" y="2831176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1827" y="2835720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24488" y="2831176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54424" y="2823949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3752" y="2833448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21384" y="2835720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1669571" y="3604157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89768" y="36113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44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6760" y="3611384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76488" y="3613656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660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3656" y="3615928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1685491" y="426153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05688" y="4268760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703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42680" y="4268760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92408" y="427103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819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39576" y="4273304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be 67"/>
          <p:cNvSpPr/>
          <p:nvPr/>
        </p:nvSpPr>
        <p:spPr>
          <a:xfrm>
            <a:off x="1687763" y="495985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07960" y="4967080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572616" y="4969352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444952" y="4967080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94680" y="496935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84216" y="496935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1848" y="497162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be 74"/>
          <p:cNvSpPr/>
          <p:nvPr/>
        </p:nvSpPr>
        <p:spPr>
          <a:xfrm>
            <a:off x="1690035" y="564452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Straight Connector 75"/>
          <p:cNvCxnSpPr/>
          <p:nvPr/>
        </p:nvCxnSpPr>
        <p:spPr>
          <a:xfrm>
            <a:off x="2710232" y="565175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74888" y="565402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7224" y="5651752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96952" y="565402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86488" y="565402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44120" y="5656296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8019" y="211408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5319" y="282528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4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9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be 29"/>
          <p:cNvSpPr/>
          <p:nvPr/>
        </p:nvSpPr>
        <p:spPr>
          <a:xfrm>
            <a:off x="1669571" y="3604157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89768" y="36113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44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6760" y="3611384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76488" y="3613656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660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3656" y="3615928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3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be 29"/>
          <p:cNvSpPr/>
          <p:nvPr/>
        </p:nvSpPr>
        <p:spPr>
          <a:xfrm>
            <a:off x="1669571" y="3604157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89768" y="3611384"/>
            <a:ext cx="0" cy="47422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44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6760" y="3611384"/>
            <a:ext cx="0" cy="474224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76488" y="3613656"/>
            <a:ext cx="0" cy="474224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660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3656" y="3615928"/>
            <a:ext cx="0" cy="47422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8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mtClean="0"/>
              <a:t>What is Fair?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828800"/>
            <a:ext cx="3966029" cy="4572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Proportional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Each agent gets a </a:t>
            </a:r>
            <a:r>
              <a:rPr lang="en-US" sz="4800" smtClean="0">
                <a:solidFill>
                  <a:schemeClr val="tx1"/>
                </a:solidFill>
              </a:rPr>
              <a:t>piece worth to it</a:t>
            </a:r>
            <a:r>
              <a:rPr lang="en-US" sz="4800" dirty="0" smtClean="0">
                <a:solidFill>
                  <a:schemeClr val="tx1"/>
                </a:solidFill>
              </a:rPr>
              <a:t/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at least 1/</a:t>
            </a:r>
            <a:r>
              <a:rPr lang="en-US" sz="4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4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53000" y="1828800"/>
            <a:ext cx="4114800" cy="4572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Envy Free: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No agent prefers a piece allotted to someone else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191000" y="4535879"/>
            <a:ext cx="605971" cy="457200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:\Dropbox\landppt\cake_5775_biu_ariel\800px-PikiWiki_Israel_32635_Religion_in_Isra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53" y="5533901"/>
            <a:ext cx="1365663" cy="13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be 29"/>
          <p:cNvSpPr/>
          <p:nvPr/>
        </p:nvSpPr>
        <p:spPr>
          <a:xfrm>
            <a:off x="1669571" y="3604157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89768" y="3611384"/>
            <a:ext cx="0" cy="47422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44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6760" y="3611384"/>
            <a:ext cx="0" cy="474224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76488" y="3613656"/>
            <a:ext cx="0" cy="474224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660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3656" y="3615928"/>
            <a:ext cx="0" cy="47422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62793" y="3609409"/>
            <a:ext cx="0" cy="474224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203848" y="5226067"/>
            <a:ext cx="864096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11960" y="5226067"/>
            <a:ext cx="864096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92080" y="5226067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2826327" y="4078381"/>
            <a:ext cx="809569" cy="114768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47637" y="4090152"/>
            <a:ext cx="1308539" cy="1135915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0" idx="3"/>
          </p:cNvCxnSpPr>
          <p:nvPr/>
        </p:nvCxnSpPr>
        <p:spPr>
          <a:xfrm flipV="1">
            <a:off x="3779912" y="4078381"/>
            <a:ext cx="819241" cy="114768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</p:cNvCxnSpPr>
          <p:nvPr/>
        </p:nvCxnSpPr>
        <p:spPr>
          <a:xfrm flipV="1">
            <a:off x="4644008" y="4090152"/>
            <a:ext cx="203629" cy="1135915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24412" y="4076302"/>
            <a:ext cx="1308539" cy="1135915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458192" y="4076302"/>
            <a:ext cx="1995056" cy="1135915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5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/>
          <p:cNvSpPr/>
          <p:nvPr/>
        </p:nvSpPr>
        <p:spPr>
          <a:xfrm>
            <a:off x="1678675" y="208468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2698872" y="209191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3528" y="2094184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35864" y="2091912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85592" y="20941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75128" y="209418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32760" y="20964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1667299" y="2823949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87496" y="2831176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1827" y="2835720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24488" y="2831176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54424" y="2823949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3752" y="2833448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21384" y="2835720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1669571" y="3604157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89768" y="36113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44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6760" y="3611384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76488" y="3613656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660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3656" y="3615928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1685491" y="426153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05688" y="4268760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703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42680" y="4268760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92408" y="427103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819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39576" y="4273304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be 67"/>
          <p:cNvSpPr/>
          <p:nvPr/>
        </p:nvSpPr>
        <p:spPr>
          <a:xfrm>
            <a:off x="1687763" y="495985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07960" y="4967080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572616" y="4969352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444952" y="4967080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94680" y="496935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84216" y="496935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1848" y="497162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be 74"/>
          <p:cNvSpPr/>
          <p:nvPr/>
        </p:nvSpPr>
        <p:spPr>
          <a:xfrm>
            <a:off x="1690035" y="564452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Straight Connector 75"/>
          <p:cNvCxnSpPr/>
          <p:nvPr/>
        </p:nvCxnSpPr>
        <p:spPr>
          <a:xfrm>
            <a:off x="2710232" y="565175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74888" y="565402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7224" y="5651752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96952" y="565402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86488" y="565402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44120" y="5656296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8019" y="211408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5319" y="282528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1469" y="361893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4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be 36"/>
          <p:cNvSpPr/>
          <p:nvPr/>
        </p:nvSpPr>
        <p:spPr>
          <a:xfrm>
            <a:off x="1685491" y="426153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05688" y="4268760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703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42680" y="4268760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92408" y="427103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819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39576" y="4273304"/>
            <a:ext cx="0" cy="4742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3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be 36"/>
          <p:cNvSpPr/>
          <p:nvPr/>
        </p:nvSpPr>
        <p:spPr>
          <a:xfrm>
            <a:off x="1685491" y="426153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05688" y="4268760"/>
            <a:ext cx="0" cy="47422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703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42680" y="4268760"/>
            <a:ext cx="0" cy="474224"/>
          </a:xfrm>
          <a:prstGeom prst="line">
            <a:avLst/>
          </a:prstGeom>
          <a:ln w="1270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92408" y="4271032"/>
            <a:ext cx="0" cy="47422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819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39576" y="4273304"/>
            <a:ext cx="0" cy="474224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30918" y="4274409"/>
            <a:ext cx="0" cy="474224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203848" y="5867317"/>
            <a:ext cx="864096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11960" y="5867317"/>
            <a:ext cx="864096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92080" y="5867317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2705688" y="4748633"/>
            <a:ext cx="930208" cy="111868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4370119" y="4748634"/>
            <a:ext cx="273889" cy="111868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79912" y="4748633"/>
            <a:ext cx="2502135" cy="111868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75710" y="4717553"/>
            <a:ext cx="1294409" cy="11359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24412" y="4717552"/>
            <a:ext cx="1308539" cy="1135915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40135" y="4735758"/>
            <a:ext cx="1033153" cy="113156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6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/>
          <p:cNvSpPr/>
          <p:nvPr/>
        </p:nvSpPr>
        <p:spPr>
          <a:xfrm>
            <a:off x="1678675" y="208468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2698872" y="209191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3528" y="209418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35864" y="2091912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85592" y="20941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75128" y="209418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32760" y="20964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1667299" y="2823949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87496" y="2831176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1827" y="2835720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24488" y="2831176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54424" y="2823949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3752" y="2833448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21384" y="2835720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1669571" y="3604157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89768" y="361138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44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6760" y="361138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76488" y="3613656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66024" y="3613656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3656" y="3615928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/>
          <p:cNvSpPr/>
          <p:nvPr/>
        </p:nvSpPr>
        <p:spPr>
          <a:xfrm>
            <a:off x="1685491" y="426153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05688" y="4268760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703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42680" y="4268760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92408" y="427103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81944" y="427103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39576" y="4273304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be 67"/>
          <p:cNvSpPr/>
          <p:nvPr/>
        </p:nvSpPr>
        <p:spPr>
          <a:xfrm>
            <a:off x="1687763" y="4959853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07960" y="4967080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572616" y="4969352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444952" y="4967080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94680" y="496935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84216" y="4969352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1848" y="497162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be 74"/>
          <p:cNvSpPr/>
          <p:nvPr/>
        </p:nvSpPr>
        <p:spPr>
          <a:xfrm>
            <a:off x="1690035" y="5644525"/>
            <a:ext cx="5977719" cy="474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6" name="Straight Connector 75"/>
          <p:cNvCxnSpPr/>
          <p:nvPr/>
        </p:nvCxnSpPr>
        <p:spPr>
          <a:xfrm>
            <a:off x="2710232" y="5651752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74888" y="5654024"/>
            <a:ext cx="0" cy="4742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7224" y="5651752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96952" y="565402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86488" y="5654024"/>
            <a:ext cx="0" cy="4742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44120" y="5656296"/>
            <a:ext cx="0" cy="4742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8019" y="211408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55319" y="282528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1469" y="361893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1994" y="427008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25644" y="503998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5544" y="5643639"/>
            <a:ext cx="69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/>
              </a:rPr>
              <a:t>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itle 1"/>
              <p:cNvSpPr txBox="1">
                <a:spLocks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</p:spPr>
            <p:txBody>
              <a:bodyPr vert="horz" anchor="ctr">
                <a:normAutofit fontScale="90000"/>
              </a:bodyPr>
              <a:lstStyle>
                <a:lvl1pPr algn="l" rtl="1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:r>
                  <a:rPr lang="en-US" smtClean="0"/>
                  <a:t>Envy-Free </a:t>
                </a:r>
                <a:r>
                  <a:rPr lang="en-US" b="1" smtClean="0"/>
                  <a:t>and Proportional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mtClean="0"/>
                  <a:t> agents</a:t>
                </a:r>
                <a:endParaRPr lang="en-US" dirty="0"/>
              </a:p>
            </p:txBody>
          </p:sp>
        </mc:Choice>
        <mc:Fallback xmlns="">
          <p:sp>
            <p:nvSpPr>
              <p:cNvPr id="5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264226"/>
                <a:ext cx="815340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2616" b="-116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76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mtClean="0"/>
              <a:t>Envy-Free Cake-Cutting with Waste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079437689"/>
                  </p:ext>
                </p:extLst>
              </p:nvPr>
            </p:nvGraphicFramePr>
            <p:xfrm>
              <a:off x="261258" y="1167312"/>
              <a:ext cx="8680863" cy="569068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893621"/>
                    <a:gridCol w="2893621"/>
                    <a:gridCol w="2893621"/>
                  </a:tblGrid>
                  <a:tr h="73362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Pieces: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Disconnected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Connected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9081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2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US" sz="2800" b="0" smtClean="0"/>
                            <a:t>Prop=1/2</a:t>
                          </a:r>
                          <a:endParaRPr lang="en-US" sz="2800" b="0" dirty="0"/>
                        </a:p>
                      </a:txBody>
                      <a:tcPr marL="120327" marR="120327" anchor="ctr"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en-US" dirty="0"/>
                        </a:p>
                      </a:txBody>
                      <a:tcPr/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3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smtClean="0"/>
                            <a:t>Prop = 1/3</a:t>
                          </a:r>
                          <a:endParaRPr lang="en-US" sz="2800" smtClean="0"/>
                        </a:p>
                      </a:txBody>
                      <a:tcPr marL="120327" marR="120327"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smtClean="0"/>
                        </a:p>
                      </a:txBody>
                      <a:tcPr marL="120327" marR="120327" anchor="ctr"/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4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800" b="0" smtClean="0"/>
                            <a:t>Prop = 1/4</a:t>
                          </a:r>
                          <a:endParaRPr lang="en-US" sz="2800" b="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smtClean="0"/>
                            <a:t>Prop = 1/7</a:t>
                          </a:r>
                          <a:endParaRPr lang="en-US" sz="2800" b="0" dirty="0"/>
                        </a:p>
                      </a:txBody>
                      <a:tcPr marL="120327" marR="120327" anchor="ctr"/>
                    </a:tc>
                  </a:tr>
                  <a:tr h="178364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3600" smtClean="0"/>
                            <a:t>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800" b="0" smtClean="0">
                              <a:ea typeface="Cambria Math"/>
                            </a:rPr>
                            <a:t>Prop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800" dirty="0" smtClean="0"/>
                            <a:t>  </a:t>
                          </a:r>
                        </a:p>
                        <a:p>
                          <a:pPr algn="ctr" rtl="0"/>
                          <a:endParaRPr lang="en-US" sz="2800" dirty="0" smtClean="0"/>
                        </a:p>
                        <a:p>
                          <a:pPr algn="ctr" rt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800" dirty="0" smtClean="0"/>
                            <a:t> queries</a:t>
                          </a:r>
                          <a:endParaRPr lang="en-US" sz="28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smtClean="0"/>
                            <a:t>Prop</a:t>
                          </a:r>
                          <a:r>
                            <a:rPr lang="en-US" sz="2800" b="0" baseline="0" smtClean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−(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 marL="120327" marR="120327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079437689"/>
                  </p:ext>
                </p:extLst>
              </p:nvPr>
            </p:nvGraphicFramePr>
            <p:xfrm>
              <a:off x="261258" y="1167312"/>
              <a:ext cx="8680863" cy="569068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893621"/>
                    <a:gridCol w="2893621"/>
                    <a:gridCol w="2893621"/>
                  </a:tblGrid>
                  <a:tr h="73362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Pieces: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Disconnected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Connected</a:t>
                          </a:r>
                          <a:endParaRPr lang="en-US" sz="36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9081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2 </a:t>
                          </a:r>
                          <a:r>
                            <a:rPr lang="en-US" sz="3600" smtClean="0"/>
                            <a:t>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US" sz="2800" b="0" smtClean="0"/>
                            <a:t>Prop=1/2</a:t>
                          </a:r>
                          <a:endParaRPr lang="en-US" sz="2800" b="0" dirty="0"/>
                        </a:p>
                      </a:txBody>
                      <a:tcPr marL="120327" marR="120327" anchor="ctr"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en-US" dirty="0"/>
                        </a:p>
                      </a:txBody>
                      <a:tcPr/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3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smtClean="0"/>
                            <a:t>Prop = 1/3</a:t>
                          </a:r>
                          <a:endParaRPr lang="en-US" sz="2800" smtClean="0"/>
                        </a:p>
                      </a:txBody>
                      <a:tcPr marL="120327" marR="120327"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smtClean="0"/>
                        </a:p>
                      </a:txBody>
                      <a:tcPr marL="120327" marR="120327" anchor="ctr"/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600" smtClean="0"/>
                            <a:t>4 agents</a:t>
                          </a:r>
                          <a:endParaRPr lang="en-US" sz="36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800" b="0" smtClean="0"/>
                            <a:t>Prop = 1/4</a:t>
                          </a:r>
                          <a:endParaRPr lang="en-US" sz="2800" b="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smtClean="0"/>
                            <a:t>Prop = 1/7</a:t>
                          </a:r>
                          <a:endParaRPr lang="en-US" sz="2800" b="0" dirty="0"/>
                        </a:p>
                      </a:txBody>
                      <a:tcPr marL="120327" marR="120327" anchor="ctr"/>
                    </a:tc>
                  </a:tr>
                  <a:tr h="178364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20327" marR="120327" anchor="ctr">
                        <a:blipFill rotWithShape="1">
                          <a:blip r:embed="rId3"/>
                          <a:stretch>
                            <a:fillRect l="-211" t="-221160" r="-199789" b="-3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20327" marR="120327" anchor="ctr">
                        <a:blipFill rotWithShape="1">
                          <a:blip r:embed="rId3"/>
                          <a:stretch>
                            <a:fillRect l="-100422" t="-221160" r="-100211" b="-3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20327" marR="120327" anchor="ctr">
                        <a:blipFill rotWithShape="1">
                          <a:blip r:embed="rId3"/>
                          <a:stretch>
                            <a:fillRect l="-200000" t="-221160" b="-307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86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mtClean="0"/>
              <a:t>Envy-Free and Proportional?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223610" y="1752600"/>
            <a:ext cx="8903608" cy="4631652"/>
          </a:xfrm>
          <a:ln>
            <a:noFill/>
          </a:ln>
        </p:spPr>
        <p:txBody>
          <a:bodyPr>
            <a:noAutofit/>
          </a:bodyPr>
          <a:lstStyle/>
          <a:p>
            <a:pPr marL="0" indent="0" algn="l" rtl="0">
              <a:buSzPct val="100000"/>
              <a:buNone/>
            </a:pPr>
            <a:r>
              <a:rPr lang="en-US" altLang="he-IL" sz="4000" smtClean="0">
                <a:cs typeface="Gisha" pitchFamily="34" charset="-79"/>
              </a:rPr>
              <a:t>With Waste:  Envy-Free         Proportional.</a:t>
            </a:r>
          </a:p>
          <a:p>
            <a:pPr marL="0" indent="0" algn="l" rtl="0">
              <a:buSzPct val="100000"/>
              <a:buNone/>
            </a:pPr>
            <a:r>
              <a:rPr lang="en-US" altLang="he-IL" sz="4000" smtClean="0">
                <a:cs typeface="Gisha" pitchFamily="34" charset="-79"/>
              </a:rPr>
              <a:t>Can </a:t>
            </a:r>
            <a:r>
              <a:rPr lang="en-US" altLang="he-IL" sz="4000" dirty="0" smtClean="0">
                <a:cs typeface="Gisha" pitchFamily="34" charset="-79"/>
              </a:rPr>
              <a:t>we find in bounded time a division:</a:t>
            </a:r>
          </a:p>
          <a:p>
            <a:pPr algn="l" rtl="0">
              <a:buSzPct val="100000"/>
              <a:buFont typeface="Wingdings" pitchFamily="2" charset="2"/>
              <a:buChar char=""/>
            </a:pPr>
            <a:r>
              <a:rPr lang="en-US" altLang="he-IL" sz="4000" b="1" smtClean="0">
                <a:cs typeface="Gisha" pitchFamily="34" charset="-79"/>
              </a:rPr>
              <a:t>Envy-Free</a:t>
            </a:r>
          </a:p>
          <a:p>
            <a:pPr algn="l" rtl="0">
              <a:buSzPct val="100000"/>
              <a:buFont typeface="Wingdings" pitchFamily="2" charset="2"/>
              <a:buChar char=""/>
            </a:pPr>
            <a:r>
              <a:rPr lang="en-US" altLang="he-IL" sz="4000" b="1" smtClean="0">
                <a:cs typeface="Gisha" pitchFamily="34" charset="-79"/>
              </a:rPr>
              <a:t>Proportional  (</a:t>
            </a:r>
            <a:r>
              <a:rPr lang="en-US" sz="4000" smtClean="0"/>
              <a:t>Value </a:t>
            </a:r>
            <a:r>
              <a:rPr lang="en-US" altLang="he-IL" sz="4000" smtClean="0"/>
              <a:t>≥</a:t>
            </a:r>
            <a:r>
              <a:rPr lang="en-US" altLang="he-IL" sz="4000" b="1" smtClean="0"/>
              <a:t> </a:t>
            </a:r>
            <a:r>
              <a:rPr lang="en-US" altLang="he-IL" sz="4000" smtClean="0">
                <a:latin typeface="Century Gothic" pitchFamily="34" charset="0"/>
                <a:cs typeface="Gisha" pitchFamily="34" charset="-79"/>
              </a:rPr>
              <a:t>1/</a:t>
            </a:r>
            <a:r>
              <a:rPr lang="en-US" altLang="he-IL" sz="4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he-IL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4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he-IL" sz="4000" b="1" smtClean="0">
              <a:cs typeface="Gisha" pitchFamily="34" charset="-79"/>
            </a:endParaRPr>
          </a:p>
          <a:p>
            <a:pPr algn="l" rtl="0">
              <a:buSzPct val="100000"/>
              <a:buFont typeface="Wingdings" pitchFamily="2" charset="2"/>
              <a:buChar char=""/>
            </a:pPr>
            <a:r>
              <a:rPr lang="en-US" altLang="he-IL" sz="4000" b="1" smtClean="0">
                <a:cs typeface="Gisha" pitchFamily="34" charset="-79"/>
              </a:rPr>
              <a:t>Connected </a:t>
            </a:r>
            <a:r>
              <a:rPr lang="en-US" altLang="he-IL" sz="4000" b="1" dirty="0" smtClean="0">
                <a:cs typeface="Gisha" pitchFamily="34" charset="-79"/>
              </a:rPr>
              <a:t>pieces</a:t>
            </a:r>
            <a:r>
              <a:rPr lang="en-US" altLang="he-IL" sz="4000" dirty="0" smtClean="0">
                <a:cs typeface="Gisha" pitchFamily="34" charset="-79"/>
              </a:rPr>
              <a:t>?</a:t>
            </a:r>
          </a:p>
          <a:p>
            <a:pPr algn="l" rtl="0">
              <a:buSzPct val="100000"/>
              <a:buFont typeface="Wingdings" panose="05000000000000000000" pitchFamily="2" charset="2"/>
              <a:buChar char=""/>
            </a:pPr>
            <a:r>
              <a:rPr lang="en-US" altLang="he-IL" sz="4000" dirty="0" smtClean="0">
                <a:cs typeface="Gisha" pitchFamily="34" charset="-79"/>
              </a:rPr>
              <a:t> For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n=3: </a:t>
            </a:r>
            <a:r>
              <a:rPr lang="en-US" altLang="he-IL" sz="4000" b="1" dirty="0" smtClean="0">
                <a:solidFill>
                  <a:srgbClr val="00B050"/>
                </a:solidFill>
                <a:cs typeface="Gisha" pitchFamily="34" charset="-79"/>
              </a:rPr>
              <a:t>Yes</a:t>
            </a:r>
            <a:r>
              <a:rPr lang="en-US" altLang="he-IL" sz="4000" b="1" smtClean="0">
                <a:solidFill>
                  <a:srgbClr val="00B050"/>
                </a:solidFill>
                <a:cs typeface="Gisha" pitchFamily="34" charset="-79"/>
              </a:rPr>
              <a:t>! </a:t>
            </a:r>
          </a:p>
          <a:p>
            <a:pPr algn="l" rtl="0">
              <a:buSzPct val="100000"/>
              <a:buFont typeface="Wingdings" panose="05000000000000000000" pitchFamily="2" charset="2"/>
              <a:buChar char=""/>
            </a:pPr>
            <a:r>
              <a:rPr lang="en-US" altLang="he-IL" sz="4000" smtClean="0">
                <a:cs typeface="Gisha" pitchFamily="34" charset="-79"/>
              </a:rPr>
              <a:t> For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he-IL" sz="4000" dirty="0"/>
              <a:t> ≥ </a:t>
            </a:r>
            <a:r>
              <a:rPr lang="en-US" altLang="he-IL" sz="4000" dirty="0" smtClean="0"/>
              <a:t>4: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4000" dirty="0" smtClean="0">
                <a:solidFill>
                  <a:srgbClr val="FF0000"/>
                </a:solidFill>
                <a:cs typeface="Gisha" pitchFamily="34" charset="-79"/>
              </a:rPr>
              <a:t>Open question.</a:t>
            </a:r>
            <a:endParaRPr lang="en-US" altLang="he-IL" sz="4000" dirty="0">
              <a:solidFill>
                <a:srgbClr val="FF0000"/>
              </a:solidFill>
              <a:cs typeface="Gisha" pitchFamily="34" charset="-79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10200" y="1667985"/>
            <a:ext cx="687614" cy="905496"/>
            <a:chOff x="5791200" y="1609104"/>
            <a:chExt cx="1375229" cy="1048992"/>
          </a:xfrm>
        </p:grpSpPr>
        <p:sp>
          <p:nvSpPr>
            <p:cNvPr id="14" name="Left Arrow 13"/>
            <p:cNvSpPr/>
            <p:nvPr/>
          </p:nvSpPr>
          <p:spPr>
            <a:xfrm flipH="1">
              <a:off x="5791200" y="1905000"/>
              <a:ext cx="1375229" cy="457200"/>
            </a:xfrm>
            <a:prstGeom prst="leftArrow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65635" y="1609104"/>
              <a:ext cx="426358" cy="1048992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34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349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3175"/>
            <a:ext cx="9142413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1"/>
            <a:r>
              <a:rPr lang="he-IL" altLang="he-IL" sz="3600">
                <a:solidFill>
                  <a:schemeClr val="bg1"/>
                </a:solidFill>
                <a:latin typeface="Guttman Stam" pitchFamily="2" charset="-79"/>
                <a:cs typeface="Guttman Stam" pitchFamily="2" charset="-79"/>
              </a:rPr>
              <a:t>"וּנְחַלְתֶּם אוֹתָהּ אִישׁ כְּאָחִיו"</a:t>
            </a:r>
            <a:r>
              <a:rPr lang="he-IL" altLang="he-IL" sz="1200">
                <a:solidFill>
                  <a:schemeClr val="bg1"/>
                </a:solidFill>
                <a:latin typeface="Guttman Stam" pitchFamily="2" charset="-79"/>
                <a:cs typeface="Guttman Stam" pitchFamily="2" charset="-79"/>
              </a:rPr>
              <a:t> (יחזקאל מז 14)</a:t>
            </a:r>
            <a:endParaRPr lang="he-IL" altLang="he-IL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77" y="1213043"/>
            <a:ext cx="8928657" cy="1577657"/>
          </a:xfrm>
        </p:spPr>
        <p:txBody>
          <a:bodyPr>
            <a:noAutofit/>
          </a:bodyPr>
          <a:lstStyle/>
          <a:p>
            <a:pPr algn="ctr" rtl="0"/>
            <a:r>
              <a:rPr lang="en-US" sz="6000" b="1" smtClean="0">
                <a:solidFill>
                  <a:srgbClr val="8BFF21"/>
                </a:solidFill>
              </a:rPr>
              <a:t>Envy-Free Cake-Cutting</a:t>
            </a:r>
            <a:br>
              <a:rPr lang="en-US" sz="6000" b="1" smtClean="0">
                <a:solidFill>
                  <a:srgbClr val="8BFF21"/>
                </a:solidFill>
              </a:rPr>
            </a:br>
            <a:r>
              <a:rPr lang="en-US" sz="6000" b="1" smtClean="0">
                <a:solidFill>
                  <a:srgbClr val="8BFF21"/>
                </a:solidFill>
              </a:rPr>
              <a:t>in Bounded Time</a:t>
            </a:r>
            <a:endParaRPr lang="he-IL" sz="6600" b="1" dirty="0">
              <a:solidFill>
                <a:srgbClr val="8BFF2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653" y="4536374"/>
            <a:ext cx="8657111" cy="665018"/>
          </a:xfrm>
        </p:spPr>
        <p:txBody>
          <a:bodyPr anchor="b">
            <a:noAutofit/>
          </a:bodyPr>
          <a:lstStyle/>
          <a:p>
            <a:pPr algn="ctr" rtl="0"/>
            <a:r>
              <a:rPr lang="en-US" sz="6000" b="1" smtClean="0">
                <a:solidFill>
                  <a:schemeClr val="tx1"/>
                </a:solidFill>
              </a:rPr>
              <a:t>Collaborations welcome!</a:t>
            </a:r>
            <a:endParaRPr lang="en-US" sz="6000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88" y="6320413"/>
            <a:ext cx="9142412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1">
              <a:defRPr/>
            </a:pPr>
            <a:r>
              <a:rPr lang="en-US" altLang="he-IL" sz="3200" smtClean="0">
                <a:solidFill>
                  <a:schemeClr val="bg1"/>
                </a:solidFill>
                <a:latin typeface="+mn-lt"/>
                <a:cs typeface="+mj-cs"/>
              </a:rPr>
              <a:t>erelsgl@gmail.com</a:t>
            </a:r>
            <a:endParaRPr lang="he-IL" altLang="he-IL" sz="1200">
              <a:solidFill>
                <a:schemeClr val="bg1"/>
              </a:solidFill>
              <a:latin typeface="+mn-lt"/>
              <a:cs typeface="+mj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5699125"/>
            <a:ext cx="1512887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4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mtClean="0"/>
              <a:t>What is Fair?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76200" y="3409208"/>
                <a:ext cx="3966029" cy="2754086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rtl="0"/>
                <a:r>
                  <a:rPr lang="en-US" sz="4800" b="1" smtClean="0">
                    <a:solidFill>
                      <a:schemeClr val="tx1"/>
                    </a:solidFill>
                  </a:rPr>
                  <a:t>Proportional:</a:t>
                </a:r>
              </a:p>
              <a:p>
                <a:pPr algn="ctr" rtl="0"/>
                <a:r>
                  <a:rPr lang="en-US" sz="4800" smtClean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  <m:sub/>
                    </m:sSub>
                  </m:oMath>
                </a14:m>
                <a:r>
                  <a:rPr lang="en-US" sz="480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3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09208"/>
                <a:ext cx="3966029" cy="2754086"/>
              </a:xfrm>
              <a:prstGeom prst="roundRect">
                <a:avLst/>
              </a:prstGeom>
              <a:blipFill rotWithShape="1">
                <a:blip r:embed="rId2"/>
                <a:stretch>
                  <a:fillRect l="-1985"/>
                </a:stretch>
              </a:blipFill>
              <a:ln w="28575"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4950031" y="3409207"/>
                <a:ext cx="4114800" cy="275408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rtl="0"/>
                <a:r>
                  <a:rPr lang="en-US" sz="4800" b="1" dirty="0" smtClean="0">
                    <a:solidFill>
                      <a:schemeClr val="tx1"/>
                    </a:solidFill>
                  </a:rPr>
                  <a:t>Envy </a:t>
                </a:r>
                <a:r>
                  <a:rPr lang="en-US" sz="4800" b="1" smtClean="0">
                    <a:solidFill>
                      <a:schemeClr val="tx1"/>
                    </a:solidFill>
                  </a:rPr>
                  <a:t>Free:</a:t>
                </a:r>
              </a:p>
              <a:p>
                <a:pPr algn="ctr" rtl="0"/>
                <a:r>
                  <a:rPr lang="en-US" sz="480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  <m:sub/>
                    </m:sSub>
                  </m:oMath>
                </a14:m>
                <a:r>
                  <a:rPr lang="en-US" sz="4800">
                    <a:solidFill>
                      <a:schemeClr val="tx1"/>
                    </a:solidFill>
                  </a:rPr>
                  <a:t>:</a:t>
                </a: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≥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031" y="3409207"/>
                <a:ext cx="4114800" cy="2754087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37500" y="1604294"/>
                <a:ext cx="8712969" cy="1649545"/>
              </a:xfrm>
              <a:prstGeom prst="rect">
                <a:avLst/>
              </a:prstGeom>
            </p:spPr>
            <p:txBody>
              <a:bodyPr/>
              <a:lstStyle/>
              <a:p>
                <a:pPr marL="571500" indent="-457200" algn="l" rtl="0"/>
                <a:r>
                  <a:rPr lang="en-US" sz="3600" smtClean="0">
                    <a:solidFill>
                      <a:schemeClr val="tx1"/>
                    </a:solidFill>
                  </a:rPr>
                  <a:t>Each agent </a:t>
                </a:r>
                <a:r>
                  <a:rPr lang="en-US" sz="3600" i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smtClean="0">
                    <a:solidFill>
                      <a:schemeClr val="tx1"/>
                    </a:solidFill>
                  </a:rPr>
                  <a:t> has a </a:t>
                </a:r>
                <a:r>
                  <a:rPr lang="en-US" sz="3600" b="1" smtClean="0">
                    <a:solidFill>
                      <a:schemeClr val="tx1"/>
                    </a:solidFill>
                  </a:rPr>
                  <a:t>value density</a:t>
                </a:r>
                <a:r>
                  <a:rPr lang="en-US" sz="3600" smtClean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600" b="1" smtClean="0">
                  <a:solidFill>
                    <a:schemeClr val="tx1"/>
                  </a:solidFill>
                </a:endParaRPr>
              </a:p>
              <a:p>
                <a:pPr marL="571500" indent="-457200" algn="l" rtl="0"/>
                <a:r>
                  <a:rPr lang="en-US" sz="3600" b="1" smtClean="0">
                    <a:solidFill>
                      <a:schemeClr val="tx1"/>
                    </a:solidFill>
                  </a:rPr>
                  <a:t>Value </a:t>
                </a:r>
                <a:r>
                  <a:rPr lang="en-US" sz="3600" smtClean="0">
                    <a:solidFill>
                      <a:schemeClr val="tx1"/>
                    </a:solidFill>
                  </a:rPr>
                  <a:t>=</a:t>
                </a:r>
                <a:r>
                  <a:rPr lang="en-US" sz="3600" b="1" smtClean="0">
                    <a:solidFill>
                      <a:schemeClr val="tx1"/>
                    </a:solidFill>
                  </a:rPr>
                  <a:t> </a:t>
                </a:r>
                <a:r>
                  <a:rPr lang="en-US" sz="3600" smtClean="0">
                    <a:solidFill>
                      <a:schemeClr val="tx1"/>
                    </a:solidFill>
                  </a:rPr>
                  <a:t>integral: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3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3600" smtClean="0"/>
              </a:p>
              <a:p>
                <a:pPr marL="114300" indent="0" algn="l" rtl="0">
                  <a:buNone/>
                </a:pPr>
                <a:endParaRPr lang="en-US" sz="3600"/>
              </a:p>
            </p:txBody>
          </p:sp>
        </mc:Choice>
        <mc:Fallback xmlns="">
          <p:sp>
            <p:nvSpPr>
              <p:cNvPr id="9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37500" y="1604294"/>
                <a:ext cx="8712969" cy="1649545"/>
              </a:xfrm>
              <a:prstGeom prst="rect">
                <a:avLst/>
              </a:prstGeom>
              <a:blipFill rotWithShape="1">
                <a:blip r:embed="rId4"/>
                <a:stretch>
                  <a:fillRect t="-6273" b="-14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69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89423" y="1673225"/>
            <a:ext cx="3960812" cy="4751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23" y="241733"/>
            <a:ext cx="8261350" cy="1039812"/>
          </a:xfrm>
        </p:spPr>
        <p:txBody>
          <a:bodyPr>
            <a:noAutofit/>
          </a:bodyPr>
          <a:lstStyle/>
          <a:p>
            <a:pPr rtl="0" eaLnBrk="1" fontAlgn="auto" hangingPunct="1">
              <a:spcAft>
                <a:spcPts val="0"/>
              </a:spcAft>
              <a:defRPr/>
            </a:pPr>
            <a:r>
              <a:rPr lang="en-US" sz="5400" smtClean="0">
                <a:solidFill>
                  <a:schemeClr val="accent6"/>
                </a:solidFill>
              </a:rPr>
              <a:t>2 agents: </a:t>
            </a:r>
            <a:r>
              <a:rPr lang="en-US" sz="5400" smtClean="0">
                <a:solidFill>
                  <a:srgbClr val="00B0F0"/>
                </a:solidFill>
              </a:rPr>
              <a:t>Blue, </a:t>
            </a:r>
            <a:r>
              <a:rPr lang="en-US" sz="5400" smtClean="0">
                <a:solidFill>
                  <a:srgbClr val="00B050"/>
                </a:solidFill>
              </a:rPr>
              <a:t>Green</a:t>
            </a:r>
            <a:endParaRPr lang="he-IL" sz="540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3794" y="3683604"/>
            <a:ext cx="902811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50"/>
                </a:solidFill>
              </a:rPr>
              <a:t>G</a:t>
            </a:r>
            <a:endParaRPr lang="he-IL" altLang="he-IL" sz="7200" b="1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2810" y="3643154"/>
            <a:ext cx="851515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F0"/>
                </a:solidFill>
              </a:rPr>
              <a:t>B</a:t>
            </a:r>
            <a:endParaRPr lang="he-IL" altLang="he-IL" sz="7200" b="1">
              <a:solidFill>
                <a:srgbClr val="00B0F0"/>
              </a:solidFill>
            </a:endParaRPr>
          </a:p>
        </p:txBody>
      </p:sp>
      <p:sp>
        <p:nvSpPr>
          <p:cNvPr id="20" name="Content Placeholder 3"/>
          <p:cNvSpPr txBox="1">
            <a:spLocks/>
          </p:cNvSpPr>
          <p:nvPr/>
        </p:nvSpPr>
        <p:spPr bwMode="auto">
          <a:xfrm>
            <a:off x="4364062" y="1925637"/>
            <a:ext cx="47879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400" b="1" smtClean="0">
                <a:solidFill>
                  <a:srgbClr val="00B050"/>
                </a:solidFill>
                <a:latin typeface="+mn-lt"/>
              </a:rPr>
              <a:t>Green</a:t>
            </a:r>
            <a:r>
              <a:rPr lang="en-US" altLang="he-IL" sz="3400" smtClean="0">
                <a:solidFill>
                  <a:srgbClr val="00B050"/>
                </a:solidFill>
                <a:latin typeface="+mn-lt"/>
              </a:rPr>
              <a:t>: divide to two subjectively-equal parts.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400" b="1" smtClean="0">
                <a:solidFill>
                  <a:srgbClr val="00B0F0"/>
                </a:solidFill>
                <a:latin typeface="+mn-lt"/>
              </a:rPr>
              <a:t>Blue</a:t>
            </a:r>
            <a:r>
              <a:rPr lang="en-US" altLang="he-IL" sz="3400" smtClean="0">
                <a:solidFill>
                  <a:srgbClr val="00B0F0"/>
                </a:solidFill>
                <a:latin typeface="+mn-lt"/>
              </a:rPr>
              <a:t>: pick more valuable part.</a:t>
            </a:r>
            <a:endParaRPr lang="en-US" altLang="he-IL" sz="340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721" y="5440754"/>
            <a:ext cx="282575" cy="287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702050" y="5876925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3841750" y="1781175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684213" y="1925638"/>
            <a:ext cx="280987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31863" y="5732463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898775" y="21986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478213" y="5078413"/>
            <a:ext cx="377825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2483768" y="3667729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1669896" y="3291360"/>
            <a:ext cx="376237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581024" y="306228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1056479" y="2461418"/>
            <a:ext cx="376238" cy="14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3" name="Oval 32"/>
          <p:cNvSpPr/>
          <p:nvPr/>
        </p:nvSpPr>
        <p:spPr>
          <a:xfrm>
            <a:off x="635793" y="52212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3" name="Straight Connector 22"/>
          <p:cNvCxnSpPr/>
          <p:nvPr/>
        </p:nvCxnSpPr>
        <p:spPr>
          <a:xfrm>
            <a:off x="1638855" y="1649413"/>
            <a:ext cx="0" cy="4751388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7" descr="C:\Documents and Settings\Yair\Local Settings\Temporary Internet Files\Content.IE5\QLIBZU1F\MC90025082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0892">
            <a:off x="1596432" y="1236454"/>
            <a:ext cx="1504216" cy="4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5078413"/>
            <a:ext cx="2971800" cy="17144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00B050"/>
                </a:solidFill>
              </a:rPr>
              <a:t> Proportional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smtClean="0">
                <a:solidFill>
                  <a:srgbClr val="00B050"/>
                </a:solidFill>
              </a:rPr>
              <a:t>Envy free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480528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00539 0.6967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3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 uiExpand="1" build="p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89423" y="1673225"/>
            <a:ext cx="3960812" cy="4751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23" y="241733"/>
            <a:ext cx="8261350" cy="1039812"/>
          </a:xfrm>
        </p:spPr>
        <p:txBody>
          <a:bodyPr>
            <a:noAutofit/>
          </a:bodyPr>
          <a:lstStyle/>
          <a:p>
            <a:pPr rtl="0" eaLnBrk="1" fontAlgn="auto" hangingPunct="1">
              <a:spcAft>
                <a:spcPts val="0"/>
              </a:spcAft>
              <a:defRPr/>
            </a:pPr>
            <a:r>
              <a:rPr lang="en-US" sz="5400" smtClean="0">
                <a:solidFill>
                  <a:schemeClr val="accent6"/>
                </a:solidFill>
              </a:rPr>
              <a:t>2 agents: </a:t>
            </a:r>
            <a:r>
              <a:rPr lang="en-US" sz="5400" smtClean="0">
                <a:solidFill>
                  <a:srgbClr val="00B0F0"/>
                </a:solidFill>
              </a:rPr>
              <a:t>Blue, </a:t>
            </a:r>
            <a:r>
              <a:rPr lang="en-US" sz="5400" smtClean="0">
                <a:solidFill>
                  <a:srgbClr val="00B050"/>
                </a:solidFill>
              </a:rPr>
              <a:t>Green</a:t>
            </a:r>
            <a:endParaRPr lang="he-IL" sz="540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3794" y="3683604"/>
            <a:ext cx="902811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50"/>
                </a:solidFill>
              </a:rPr>
              <a:t>G</a:t>
            </a:r>
            <a:endParaRPr lang="he-IL" altLang="he-IL" sz="7200" b="1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6600" y="3644900"/>
            <a:ext cx="851515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F0"/>
                </a:solidFill>
              </a:rPr>
              <a:t>B</a:t>
            </a:r>
            <a:endParaRPr lang="he-IL" altLang="he-IL" sz="7200" b="1">
              <a:solidFill>
                <a:srgbClr val="00B0F0"/>
              </a:solidFill>
            </a:endParaRPr>
          </a:p>
        </p:txBody>
      </p:sp>
      <p:sp>
        <p:nvSpPr>
          <p:cNvPr id="20" name="Content Placeholder 3"/>
          <p:cNvSpPr txBox="1">
            <a:spLocks/>
          </p:cNvSpPr>
          <p:nvPr/>
        </p:nvSpPr>
        <p:spPr bwMode="auto">
          <a:xfrm>
            <a:off x="4364062" y="1925637"/>
            <a:ext cx="47879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400" smtClean="0">
                <a:solidFill>
                  <a:schemeClr val="tx1"/>
                </a:solidFill>
                <a:latin typeface="+mn-lt"/>
              </a:rPr>
              <a:t>Each agent divides to 2 subjective halves.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400" smtClean="0">
                <a:solidFill>
                  <a:schemeClr val="tx1"/>
                </a:solidFill>
                <a:latin typeface="+mn-lt"/>
              </a:rPr>
              <a:t>Cut between two lines.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400" smtClean="0">
                <a:solidFill>
                  <a:schemeClr val="tx1"/>
                </a:solidFill>
                <a:latin typeface="+mn-lt"/>
              </a:rPr>
              <a:t>Each agent receives part with his line.</a:t>
            </a:r>
            <a:endParaRPr lang="en-US" altLang="he-IL" sz="3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721" y="5440754"/>
            <a:ext cx="282575" cy="287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702050" y="5876925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3841750" y="1781175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684213" y="1925638"/>
            <a:ext cx="280987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31863" y="5732463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898775" y="21986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478213" y="5078413"/>
            <a:ext cx="377825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2483768" y="3667729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1669896" y="3291360"/>
            <a:ext cx="376237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581024" y="306228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1056479" y="2461418"/>
            <a:ext cx="376238" cy="14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3" name="Oval 32"/>
          <p:cNvSpPr/>
          <p:nvPr/>
        </p:nvSpPr>
        <p:spPr>
          <a:xfrm>
            <a:off x="635793" y="52212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2" name="Straight Connector 21"/>
          <p:cNvCxnSpPr/>
          <p:nvPr/>
        </p:nvCxnSpPr>
        <p:spPr>
          <a:xfrm>
            <a:off x="3059113" y="1673225"/>
            <a:ext cx="0" cy="4751388"/>
          </a:xfrm>
          <a:prstGeom prst="line">
            <a:avLst/>
          </a:prstGeom>
          <a:ln w="635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38855" y="1649413"/>
            <a:ext cx="0" cy="4751388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73002" y="1673226"/>
            <a:ext cx="0" cy="47513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7" descr="C:\Documents and Settings\Yair\Local Settings\Temporary Internet Files\Content.IE5\QLIBZU1F\MC90025082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0892">
            <a:off x="2281603" y="1236456"/>
            <a:ext cx="1504216" cy="4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5078413"/>
            <a:ext cx="2971800" cy="17144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00B050"/>
                </a:solidFill>
              </a:rPr>
              <a:t> Proportional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smtClean="0">
                <a:solidFill>
                  <a:srgbClr val="00B050"/>
                </a:solidFill>
              </a:rPr>
              <a:t>Envy free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8943446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00539 0.6967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3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 build="p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2236" y="1637066"/>
            <a:ext cx="3960812" cy="4751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6" y="20829"/>
            <a:ext cx="8261350" cy="1039812"/>
          </a:xfrm>
        </p:spPr>
        <p:txBody>
          <a:bodyPr>
            <a:noAutofit/>
          </a:bodyPr>
          <a:lstStyle/>
          <a:p>
            <a:pPr rtl="0" eaLnBrk="1" fontAlgn="auto" hangingPunct="1">
              <a:spcAft>
                <a:spcPts val="0"/>
              </a:spcAft>
              <a:defRPr/>
            </a:pPr>
            <a:r>
              <a:rPr lang="en-US" altLang="he-IL" sz="4800" i="1" cap="none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800" smtClean="0">
                <a:solidFill>
                  <a:schemeClr val="accent6"/>
                </a:solidFill>
              </a:rPr>
              <a:t> agents</a:t>
            </a:r>
            <a:endParaRPr lang="he-IL" sz="360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/>
              <p:cNvSpPr txBox="1">
                <a:spLocks/>
              </p:cNvSpPr>
              <p:nvPr/>
            </p:nvSpPr>
            <p:spPr bwMode="auto">
              <a:xfrm>
                <a:off x="4356100" y="1816454"/>
                <a:ext cx="4787900" cy="4392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228600" algn="r" rtl="1" eaLnBrk="0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400">
                    <a:solidFill>
                      <a:schemeClr val="tx2"/>
                    </a:solidFill>
                    <a:latin typeface="Tw Cen MT" pitchFamily="34" charset="0"/>
                  </a:defRPr>
                </a:lvl1pPr>
                <a:lvl2pPr marL="639763" indent="-228600" algn="r" rtl="1" eaLnBrk="0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>
                    <a:solidFill>
                      <a:schemeClr val="tx2"/>
                    </a:solidFill>
                    <a:latin typeface="Tw Cen MT" pitchFamily="34" charset="0"/>
                  </a:defRPr>
                </a:lvl2pPr>
                <a:lvl3pPr marL="914400" algn="r" rtl="1" eaLnBrk="0">
                  <a:spcBef>
                    <a:spcPct val="20000"/>
                  </a:spcBef>
                  <a:buClr>
                    <a:srgbClr val="B5AE53"/>
                  </a:buClr>
                  <a:buFont typeface="Arial" pitchFamily="34" charset="0"/>
                  <a:buChar char="•"/>
                  <a:defRPr>
                    <a:solidFill>
                      <a:schemeClr val="tx2"/>
                    </a:solidFill>
                    <a:latin typeface="Tw Cen MT" pitchFamily="34" charset="0"/>
                  </a:defRPr>
                </a:lvl3pPr>
                <a:lvl4pPr marL="1279525" algn="r" rtl="1" eaLnBrk="0">
                  <a:spcBef>
                    <a:spcPct val="20000"/>
                  </a:spcBef>
                  <a:buClr>
                    <a:srgbClr val="848058"/>
                  </a:buClr>
                  <a:buFont typeface="Arial" pitchFamily="34" charset="0"/>
                  <a:buChar char="•"/>
                  <a:defRPr sz="1600">
                    <a:solidFill>
                      <a:schemeClr val="tx2"/>
                    </a:solidFill>
                    <a:latin typeface="Tw Cen MT" pitchFamily="34" charset="0"/>
                  </a:defRPr>
                </a:lvl4pPr>
                <a:lvl5pPr marL="1554163" algn="r" rtl="1" eaLnBrk="0">
                  <a:spcBef>
                    <a:spcPct val="20000"/>
                  </a:spcBef>
                  <a:buClr>
                    <a:srgbClr val="E8B54D"/>
                  </a:buClr>
                  <a:buFont typeface="Arial" pitchFamily="34" charset="0"/>
                  <a:buChar char="•"/>
                  <a:defRPr sz="1600">
                    <a:solidFill>
                      <a:schemeClr val="tx2"/>
                    </a:solidFill>
                    <a:latin typeface="Tw Cen MT" pitchFamily="34" charset="0"/>
                  </a:defRPr>
                </a:lvl5pPr>
                <a:lvl6pPr marL="2011363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B54D"/>
                  </a:buClr>
                  <a:buFont typeface="Arial" pitchFamily="34" charset="0"/>
                  <a:buChar char="•"/>
                  <a:defRPr sz="1600">
                    <a:solidFill>
                      <a:schemeClr val="tx2"/>
                    </a:solidFill>
                    <a:latin typeface="Tw Cen MT" pitchFamily="34" charset="0"/>
                  </a:defRPr>
                </a:lvl6pPr>
                <a:lvl7pPr marL="2468563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B54D"/>
                  </a:buClr>
                  <a:buFont typeface="Arial" pitchFamily="34" charset="0"/>
                  <a:buChar char="•"/>
                  <a:defRPr sz="1600">
                    <a:solidFill>
                      <a:schemeClr val="tx2"/>
                    </a:solidFill>
                    <a:latin typeface="Tw Cen MT" pitchFamily="34" charset="0"/>
                  </a:defRPr>
                </a:lvl7pPr>
                <a:lvl8pPr marL="2925763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B54D"/>
                  </a:buClr>
                  <a:buFont typeface="Arial" pitchFamily="34" charset="0"/>
                  <a:buChar char="•"/>
                  <a:defRPr sz="1600">
                    <a:solidFill>
                      <a:schemeClr val="tx2"/>
                    </a:solidFill>
                    <a:latin typeface="Tw Cen MT" pitchFamily="34" charset="0"/>
                  </a:defRPr>
                </a:lvl8pPr>
                <a:lvl9pPr marL="3382963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B54D"/>
                  </a:buClr>
                  <a:buFont typeface="Arial" pitchFamily="34" charset="0"/>
                  <a:buChar char="•"/>
                  <a:defRPr sz="1600">
                    <a:solidFill>
                      <a:schemeClr val="tx2"/>
                    </a:solidFill>
                    <a:latin typeface="Tw Cen MT" pitchFamily="34" charset="0"/>
                  </a:defRPr>
                </a:lvl9pPr>
              </a:lstStyle>
              <a:p>
                <a:pPr algn="l" rtl="0" eaLnBrk="1"/>
                <a:r>
                  <a:rPr lang="en-US" altLang="he-IL" sz="3200" smtClean="0">
                    <a:solidFill>
                      <a:schemeClr val="tx1"/>
                    </a:solidFill>
                  </a:rPr>
                  <a:t>Each agent divides to 2 subjective halves.</a:t>
                </a:r>
              </a:p>
              <a:p>
                <a:pPr algn="l" defTabSz="914400" rtl="0" eaLnBrk="1" hangingPunct="1">
                  <a:lnSpc>
                    <a:spcPct val="100000"/>
                  </a:lnSpc>
                  <a:buSzTx/>
                </a:pPr>
                <a:r>
                  <a:rPr lang="en-US" altLang="he-IL" sz="3200" smtClean="0">
                    <a:solidFill>
                      <a:schemeClr val="tx1"/>
                    </a:solidFill>
                    <a:latin typeface="+mn-lt"/>
                  </a:rPr>
                  <a:t>Cut in median.</a:t>
                </a:r>
              </a:p>
              <a:p>
                <a:pPr algn="l" defTabSz="914400" rtl="0" eaLnBrk="1" hangingPunct="1">
                  <a:lnSpc>
                    <a:spcPct val="100000"/>
                  </a:lnSpc>
                  <a:buSzTx/>
                </a:pPr>
                <a:r>
                  <a:rPr lang="en-US" altLang="he-IL" sz="3200" smtClean="0">
                    <a:solidFill>
                      <a:schemeClr val="tx1"/>
                    </a:solidFill>
                    <a:latin typeface="+mn-lt"/>
                  </a:rPr>
                  <a:t>Each </a:t>
                </a:r>
                <a:r>
                  <a:rPr lang="en-US" altLang="he-IL" sz="3200" b="1" i="1" smtClean="0">
                    <a:solidFill>
                      <a:schemeClr val="tx1"/>
                    </a:solidFill>
                    <a:latin typeface="+mn-lt"/>
                    <a:cs typeface="Times New Roman" pitchFamily="18" charset="0"/>
                  </a:rPr>
                  <a:t>n/2 </a:t>
                </a:r>
                <a:r>
                  <a:rPr lang="en-US" altLang="he-IL" sz="3200" smtClean="0">
                    <a:solidFill>
                      <a:schemeClr val="tx1"/>
                    </a:solidFill>
                    <a:latin typeface="+mn-lt"/>
                  </a:rPr>
                  <a:t>players divide their half-cake recursively.</a:t>
                </a:r>
              </a:p>
              <a:p>
                <a:pPr algn="l" rtl="0" eaLnBrk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b/>
                    </m:sSub>
                  </m:oMath>
                </a14:m>
                <a:r>
                  <a:rPr lang="en-US" altLang="he-IL" sz="3200" smtClean="0">
                    <a:solidFill>
                      <a:schemeClr val="tx1"/>
                    </a:solidFill>
                    <a:latin typeface="+mn-lt"/>
                  </a:rPr>
                  <a:t>queries.</a:t>
                </a:r>
                <a:endParaRPr lang="en-US" altLang="he-IL" sz="320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100" y="1816454"/>
                <a:ext cx="4787900" cy="4392612"/>
              </a:xfrm>
              <a:prstGeom prst="rect">
                <a:avLst/>
              </a:prstGeom>
              <a:blipFill rotWithShape="1">
                <a:blip r:embed="rId4"/>
                <a:stretch>
                  <a:fillRect l="-510" t="-1664" r="-2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994149" y="3192376"/>
            <a:ext cx="282575" cy="287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702050" y="5876925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3841750" y="1781175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684213" y="1925638"/>
            <a:ext cx="280987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1708943" y="1778835"/>
            <a:ext cx="280988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1757362" y="2818224"/>
            <a:ext cx="282575" cy="2889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1662113" y="4926013"/>
            <a:ext cx="376237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898775" y="2198688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581024" y="306228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1065374" y="2542381"/>
            <a:ext cx="376238" cy="14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274887" y="5980906"/>
            <a:ext cx="377825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478213" y="5078413"/>
            <a:ext cx="377825" cy="1428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6" name="Straight Connector 5"/>
          <p:cNvCxnSpPr/>
          <p:nvPr/>
        </p:nvCxnSpPr>
        <p:spPr>
          <a:xfrm>
            <a:off x="3059113" y="1673225"/>
            <a:ext cx="0" cy="4751388"/>
          </a:xfrm>
          <a:prstGeom prst="line">
            <a:avLst/>
          </a:prstGeom>
          <a:ln w="635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52862" y="2636838"/>
            <a:ext cx="141287" cy="43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2808287" y="3134519"/>
            <a:ext cx="141287" cy="43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1291430" y="4646614"/>
            <a:ext cx="141287" cy="43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266280" y="4494214"/>
            <a:ext cx="141287" cy="43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1220787" y="1854200"/>
            <a:ext cx="141287" cy="43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2532854" y="5316638"/>
            <a:ext cx="141287" cy="43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79638" y="1649413"/>
            <a:ext cx="0" cy="4751388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6568" y="2470944"/>
            <a:ext cx="393544" cy="2873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52725" y="1680369"/>
            <a:ext cx="0" cy="4751388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43050" y="1673225"/>
            <a:ext cx="0" cy="4751388"/>
          </a:xfrm>
          <a:prstGeom prst="line">
            <a:avLst/>
          </a:prstGeom>
          <a:ln w="635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7" descr="C:\Documents and Settings\Yair\Local Settings\Temporary Internet Files\Content.IE5\QLIBZU1F\MC90025082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0892">
            <a:off x="2298127" y="1128507"/>
            <a:ext cx="1504216" cy="4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/>
          <p:nvPr/>
        </p:nvCxnSpPr>
        <p:spPr>
          <a:xfrm>
            <a:off x="2444749" y="1673226"/>
            <a:ext cx="0" cy="47513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:\Dropbox\papers\BISFAI\z__ev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15" y="355418"/>
            <a:ext cx="591567" cy="84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Dropbox\papers\BISFAI\paz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589" y="387225"/>
            <a:ext cx="569019" cy="81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7670" y="777966"/>
            <a:ext cx="5841086" cy="5005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smtClean="0">
                <a:solidFill>
                  <a:schemeClr val="tx1"/>
                </a:solidFill>
              </a:rPr>
              <a:t>Shimon Even and Azaria Paz, 1984</a:t>
            </a:r>
            <a:endParaRPr lang="he-IL" sz="28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298517" y="2514952"/>
            <a:ext cx="457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4000" b="1" smtClean="0">
                <a:solidFill>
                  <a:srgbClr val="00B0F0"/>
                </a:solidFill>
              </a:rPr>
              <a:t>B</a:t>
            </a:r>
            <a:endParaRPr lang="he-IL" altLang="he-IL" sz="4000" b="1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439078" y="4012760"/>
            <a:ext cx="4844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4000" b="1" smtClean="0">
                <a:solidFill>
                  <a:srgbClr val="FF0000"/>
                </a:solidFill>
              </a:rPr>
              <a:t>R</a:t>
            </a:r>
            <a:endParaRPr lang="he-IL" altLang="he-IL" sz="4000" b="1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0537" y="2545588"/>
            <a:ext cx="5373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4000" b="1" smtClean="0">
                <a:solidFill>
                  <a:srgbClr val="00B050"/>
                </a:solidFill>
              </a:rPr>
              <a:t>G</a:t>
            </a:r>
            <a:endParaRPr lang="he-IL" altLang="he-IL" sz="4000" b="1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55454" y="4545718"/>
            <a:ext cx="457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4000" b="1" smtClean="0">
                <a:solidFill>
                  <a:srgbClr val="7030A0"/>
                </a:solidFill>
              </a:rPr>
              <a:t>P</a:t>
            </a:r>
            <a:endParaRPr lang="he-IL" altLang="he-IL" sz="4000" b="1">
              <a:solidFill>
                <a:srgbClr val="7030A0"/>
              </a:solidFill>
            </a:endParaRPr>
          </a:p>
        </p:txBody>
      </p:sp>
      <p:pic>
        <p:nvPicPr>
          <p:cNvPr id="1028" name="Picture 4" descr="F:\Dropbox\papers\BISFAI\technion-logo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8" t="2957" r="26863" b="1635"/>
          <a:stretch/>
        </p:blipFill>
        <p:spPr bwMode="auto">
          <a:xfrm>
            <a:off x="8054999" y="345966"/>
            <a:ext cx="648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/>
          <p:cNvSpPr/>
          <p:nvPr/>
        </p:nvSpPr>
        <p:spPr>
          <a:xfrm>
            <a:off x="6172200" y="5123658"/>
            <a:ext cx="2971800" cy="17144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smtClean="0">
                <a:solidFill>
                  <a:srgbClr val="00B050"/>
                </a:solidFill>
              </a:rPr>
              <a:t> Proportional</a:t>
            </a:r>
            <a:endParaRPr lang="en-US" sz="3600" dirty="0" smtClean="0">
              <a:solidFill>
                <a:srgbClr val="00B050"/>
              </a:solidFill>
            </a:endParaRPr>
          </a:p>
          <a:p>
            <a:pPr marL="571500" indent="-571500" algn="l" rtl="0">
              <a:lnSpc>
                <a:spcPct val="150000"/>
              </a:lnSpc>
              <a:buFont typeface="Tw Cen MT" panose="020B0602020104020603" pitchFamily="34" charset="0"/>
              <a:buChar char="X"/>
            </a:pPr>
            <a:r>
              <a:rPr lang="en-US" sz="3600" smtClean="0">
                <a:solidFill>
                  <a:srgbClr val="FF0000"/>
                </a:solidFill>
              </a:rPr>
              <a:t>Envy-free!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2236" y="3142710"/>
            <a:ext cx="20525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436399" y="3336045"/>
            <a:ext cx="1919701" cy="143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675326" y="2272189"/>
            <a:ext cx="393544" cy="2873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1675326" y="4376644"/>
            <a:ext cx="393544" cy="2873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2" name="Oval 51"/>
          <p:cNvSpPr/>
          <p:nvPr/>
        </p:nvSpPr>
        <p:spPr>
          <a:xfrm>
            <a:off x="2240940" y="4402049"/>
            <a:ext cx="393544" cy="2873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3" name="Oval 52"/>
          <p:cNvSpPr/>
          <p:nvPr/>
        </p:nvSpPr>
        <p:spPr>
          <a:xfrm>
            <a:off x="671830" y="4012760"/>
            <a:ext cx="393544" cy="2873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4" name="Oval 53"/>
          <p:cNvSpPr/>
          <p:nvPr/>
        </p:nvSpPr>
        <p:spPr>
          <a:xfrm>
            <a:off x="458682" y="5388868"/>
            <a:ext cx="393544" cy="2873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769644"/>
      </p:ext>
    </p:extLst>
  </p:cSld>
  <p:clrMapOvr>
    <a:masterClrMapping/>
  </p:clrMapOvr>
  <p:transition spd="slow" advTm="110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39 L 0.00642 0.695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3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44" grpId="0"/>
      <p:bldP spid="45" grpId="0"/>
      <p:bldP spid="46" grpId="0"/>
      <p:bldP spid="47" grpId="0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apuchin monkey fairness experiment.3gp">
            <a:hlinkClick r:id="" action="ppaction://media"/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88913"/>
            <a:ext cx="8737600" cy="6553200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4400" smtClean="0">
                <a:solidFill>
                  <a:srgbClr val="FFC000"/>
                </a:solidFill>
              </a:rPr>
              <a:t>"</a:t>
            </a:r>
            <a:r>
              <a:rPr lang="he-IL" sz="4400">
                <a:solidFill>
                  <a:srgbClr val="FFC000"/>
                </a:solidFill>
                <a:latin typeface="Guttman Stam" panose="02010401010101010101" pitchFamily="2" charset="-79"/>
                <a:cs typeface="Guttman Stam" panose="02010401010101010101" pitchFamily="2" charset="-79"/>
              </a:rPr>
              <a:t>קָשָׁה כִשְׁאוֹל </a:t>
            </a:r>
            <a:r>
              <a:rPr lang="he-IL" sz="4400" smtClean="0">
                <a:solidFill>
                  <a:srgbClr val="FFC000"/>
                </a:solidFill>
                <a:latin typeface="Guttman Stam" panose="02010401010101010101" pitchFamily="2" charset="-79"/>
                <a:cs typeface="Guttman Stam" panose="02010401010101010101" pitchFamily="2" charset="-79"/>
              </a:rPr>
              <a:t>קִנְאָה</a:t>
            </a:r>
            <a:r>
              <a:rPr lang="he-IL" sz="4400" smtClean="0">
                <a:solidFill>
                  <a:srgbClr val="FFC000"/>
                </a:solidFill>
              </a:rPr>
              <a:t>" </a:t>
            </a:r>
            <a:r>
              <a:rPr lang="he-IL" sz="1800" smtClean="0">
                <a:solidFill>
                  <a:srgbClr val="FFC000"/>
                </a:solidFill>
              </a:rPr>
              <a:t> (שיר השירים ח 6)</a:t>
            </a:r>
            <a:endParaRPr lang="he-IL" sz="4400">
              <a:solidFill>
                <a:srgbClr val="FFC000"/>
              </a:solidFill>
            </a:endParaRP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84888" y="6654800"/>
          <a:ext cx="4038600" cy="314325"/>
        </p:xfrm>
        <a:graphic>
          <a:graphicData uri="http://schemas.openxmlformats.org/drawingml/2006/table">
            <a:tbl>
              <a:tblPr/>
              <a:tblGrid>
                <a:gridCol w="144016"/>
                <a:gridCol w="3894584"/>
              </a:tblGrid>
              <a:tr h="314325">
                <a:tc>
                  <a:txBody>
                    <a:bodyPr/>
                    <a:lstStyle/>
                    <a:p>
                      <a:endParaRPr lang="he-IL" sz="900"/>
                    </a:p>
                  </a:txBody>
                  <a:tcPr marL="44873" marR="44873" marT="22452" marB="22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hlinkClick r:id="rId4"/>
                        </a:rPr>
                        <a:t>youtube.com/watch?v=WUquKkTmbww</a:t>
                      </a:r>
                      <a:endParaRPr lang="en-US" sz="900">
                        <a:latin typeface="Berlin Sans FB Demi" panose="020E0802020502020306" pitchFamily="34" charset="0"/>
                      </a:endParaRPr>
                    </a:p>
                  </a:txBody>
                  <a:tcPr marL="44873" marR="44873" marT="22452" marB="22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0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mtClean="0"/>
              <a:t>Fair Cake-Cutting: Connected pieces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780464800"/>
                  </p:ext>
                </p:extLst>
              </p:nvPr>
            </p:nvGraphicFramePr>
            <p:xfrm>
              <a:off x="541522" y="2526475"/>
              <a:ext cx="8153403" cy="415226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717801"/>
                    <a:gridCol w="2717801"/>
                    <a:gridCol w="2717801"/>
                  </a:tblGrid>
                  <a:tr h="733625">
                    <a:tc>
                      <a:txBody>
                        <a:bodyPr/>
                        <a:lstStyle/>
                        <a:p>
                          <a:pPr algn="ctr" rtl="0"/>
                          <a:endParaRPr lang="en-US" sz="32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/>
                            <a:t>Proportional</a:t>
                          </a:r>
                          <a:endParaRPr lang="en-US" sz="32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/>
                            <a:t>Envy Free</a:t>
                          </a:r>
                          <a:endParaRPr lang="en-US" sz="32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smtClean="0"/>
                            <a:t>2 agents</a:t>
                          </a:r>
                          <a:endParaRPr lang="en-US" sz="3200" dirty="0"/>
                        </a:p>
                      </a:txBody>
                      <a:tcPr marL="120327" marR="120327" anchor="ctr"/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smtClean="0"/>
                            <a:t>2</a:t>
                          </a:r>
                          <a:r>
                            <a:rPr lang="en-US" sz="3200" baseline="0" smtClean="0"/>
                            <a:t> queries</a:t>
                          </a:r>
                          <a:endParaRPr lang="en-US" sz="3200" dirty="0"/>
                        </a:p>
                      </a:txBody>
                      <a:tcPr marL="120327" marR="120327" anchor="ctr"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en-US" dirty="0"/>
                        </a:p>
                      </a:txBody>
                      <a:tcPr/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3200" dirty="0" smtClean="0"/>
                            <a:t> 3 agents</a:t>
                          </a:r>
                          <a:endParaRPr lang="en-US" sz="3200" dirty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3600" b="0" i="1" smtClean="0">
                                    <a:latin typeface="Cambria Math"/>
                                    <a:ea typeface="Cambria Math"/>
                                  </a:rPr>
                                  <m:t>𝛩</m:t>
                                </m:r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latin typeface="Cambria Math"/>
                                        <a:ea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r>
                            <a:rPr lang="en-US" sz="3600" b="0" smtClean="0"/>
                            <a:t/>
                          </a:r>
                          <a:br>
                            <a:rPr lang="en-US" sz="3600" b="0" smtClean="0"/>
                          </a:br>
                          <a:r>
                            <a:rPr lang="en-US" sz="3600" smtClean="0"/>
                            <a:t>queries</a:t>
                          </a:r>
                          <a:endParaRPr lang="en-US" sz="3600" b="0" smtClean="0"/>
                        </a:p>
                        <a:p>
                          <a:pPr algn="ctr" rtl="0"/>
                          <a:endParaRPr lang="en-US" sz="3600" b="0" smtClean="0"/>
                        </a:p>
                        <a:p>
                          <a:pPr algn="ctr" rtl="0"/>
                          <a:r>
                            <a:rPr lang="en-US" sz="1800" b="0" smtClean="0"/>
                            <a:t>(Even&amp;Paz</a:t>
                          </a:r>
                          <a:r>
                            <a:rPr lang="en-US" sz="1800" b="0" baseline="0" smtClean="0"/>
                            <a:t> 1984)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smtClean="0"/>
                            <a:t>(Woeginger</a:t>
                          </a:r>
                          <a:r>
                            <a:rPr lang="en-US" sz="1800" b="0" baseline="0" smtClean="0"/>
                            <a:t>&amp;Sgall 2007)</a:t>
                          </a:r>
                          <a:endParaRPr lang="en-US" sz="1800" b="0" smtClean="0"/>
                        </a:p>
                      </a:txBody>
                      <a:tcPr marL="120327" marR="120327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3600" i="1" smtClean="0">
                                    <a:latin typeface="Cambria Math"/>
                                    <a:ea typeface="Cambria Math"/>
                                  </a:rPr>
                                  <m:t>𝛩</m:t>
                                </m:r>
                                <m:r>
                                  <a:rPr lang="en-US" sz="360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  <m:r>
                                  <a:rPr lang="en-US" sz="360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r>
                            <a:rPr lang="en-US" sz="3600"/>
                            <a:t/>
                          </a:r>
                          <a:br>
                            <a:rPr lang="en-US" sz="3600"/>
                          </a:br>
                          <a:r>
                            <a:rPr lang="en-US" sz="3600" smtClean="0"/>
                            <a:t>queries!</a:t>
                          </a:r>
                        </a:p>
                        <a:p>
                          <a:pPr algn="ctr" rtl="0"/>
                          <a:endParaRPr lang="en-US" sz="3600" smtClean="0"/>
                        </a:p>
                        <a:p>
                          <a:pPr algn="ctr" rtl="0"/>
                          <a:r>
                            <a:rPr lang="en-US" sz="1800" smtClean="0"/>
                            <a:t>(Su, 1999)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smtClean="0"/>
                            <a:t>(Stromquist, 2008)</a:t>
                          </a:r>
                        </a:p>
                      </a:txBody>
                      <a:tcPr marL="120327" marR="120327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780464800"/>
                  </p:ext>
                </p:extLst>
              </p:nvPr>
            </p:nvGraphicFramePr>
            <p:xfrm>
              <a:off x="541522" y="2526475"/>
              <a:ext cx="8153403" cy="415226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717801"/>
                    <a:gridCol w="2717801"/>
                    <a:gridCol w="2717801"/>
                  </a:tblGrid>
                  <a:tr h="733625">
                    <a:tc>
                      <a:txBody>
                        <a:bodyPr/>
                        <a:lstStyle/>
                        <a:p>
                          <a:pPr algn="ctr" rtl="0"/>
                          <a:endParaRPr lang="en-US" sz="32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/>
                            <a:t>Proportional</a:t>
                          </a:r>
                          <a:endParaRPr lang="en-US" sz="32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/>
                            <a:t>Envy Free</a:t>
                          </a:r>
                          <a:endParaRPr lang="en-US" sz="3200" dirty="0"/>
                        </a:p>
                      </a:txBody>
                      <a:tcPr marL="120327" marR="120327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11326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smtClean="0"/>
                            <a:t>2 </a:t>
                          </a:r>
                          <a:r>
                            <a:rPr lang="en-US" sz="3200" smtClean="0"/>
                            <a:t>agents</a:t>
                          </a:r>
                          <a:endParaRPr lang="en-US" sz="3200" dirty="0"/>
                        </a:p>
                      </a:txBody>
                      <a:tcPr marL="120327" marR="120327" anchor="ctr"/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smtClean="0"/>
                            <a:t>2</a:t>
                          </a:r>
                          <a:r>
                            <a:rPr lang="en-US" sz="3200" baseline="0" smtClean="0"/>
                            <a:t> </a:t>
                          </a:r>
                          <a:r>
                            <a:rPr lang="en-US" sz="3200" baseline="0" smtClean="0"/>
                            <a:t>queries</a:t>
                          </a:r>
                          <a:endParaRPr lang="en-US" sz="3200" dirty="0"/>
                        </a:p>
                      </a:txBody>
                      <a:tcPr marL="120327" marR="120327" anchor="ctr"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en-US" dirty="0"/>
                        </a:p>
                      </a:txBody>
                      <a:tcPr/>
                    </a:tc>
                  </a:tr>
                  <a:tr h="22860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20327" marR="120327" anchor="ctr">
                        <a:blipFill rotWithShape="1">
                          <a:blip r:embed="rId3"/>
                          <a:stretch>
                            <a:fillRect l="-224" t="-81867" r="-200000" b="-42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20327" marR="120327" anchor="ctr">
                        <a:blipFill rotWithShape="1">
                          <a:blip r:embed="rId3"/>
                          <a:stretch>
                            <a:fillRect l="-100449" t="-81867" r="-100449" b="-42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20327" marR="120327" anchor="ctr">
                        <a:blipFill rotWithShape="1">
                          <a:blip r:embed="rId3"/>
                          <a:stretch>
                            <a:fillRect l="-200000" t="-81867" r="-224" b="-42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7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6.3|19.4|21.4|5.2|1.3|15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29983</TotalTime>
  <Words>960</Words>
  <Application>Microsoft Office PowerPoint</Application>
  <PresentationFormat>On-screen Show (4:3)</PresentationFormat>
  <Paragraphs>298</Paragraphs>
  <Slides>37</Slides>
  <Notes>8</Notes>
  <HiddenSlides>9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Envy-Free Cake-Cutting in Bounded Time</vt:lpstr>
      <vt:lpstr>n agents with different tastes</vt:lpstr>
      <vt:lpstr>What is Fair?</vt:lpstr>
      <vt:lpstr>What is Fair?</vt:lpstr>
      <vt:lpstr>2 agents: Blue, Green</vt:lpstr>
      <vt:lpstr>2 agents: Blue, Green</vt:lpstr>
      <vt:lpstr>n agents</vt:lpstr>
      <vt:lpstr>"קָשָׁה כִשְׁאוֹל קִנְאָה"  (שיר השירים ח 6)</vt:lpstr>
      <vt:lpstr>Fair Cake-Cutting: Connected pieces</vt:lpstr>
      <vt:lpstr>Envy-Free Cake-Cutting</vt:lpstr>
      <vt:lpstr>This work: Waste Makes Haste           (Segal-Halevi et al, AAMAS 2015)  </vt:lpstr>
      <vt:lpstr>This work: Waste Makes Haste           (Segal-Halevi et al, AAMAS 2015)  </vt:lpstr>
      <vt:lpstr>Envy-Free, Connected Pieces, 3 agents</vt:lpstr>
      <vt:lpstr>PowerPoint Presentation</vt:lpstr>
      <vt:lpstr>PowerPoint Presentation</vt:lpstr>
      <vt:lpstr>Envy-Free, Connected Pieces, 3 agents</vt:lpstr>
      <vt:lpstr>PowerPoint Presentation</vt:lpstr>
      <vt:lpstr>PowerPoint Presentation</vt:lpstr>
      <vt:lpstr>PowerPoint Presentation</vt:lpstr>
      <vt:lpstr>PowerPoint Presentation</vt:lpstr>
      <vt:lpstr>Can We Do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Envy-Free Cake-Cutting with Waste</vt:lpstr>
      <vt:lpstr>Envy-Free and Proportional?</vt:lpstr>
      <vt:lpstr>Envy-Free Cake-Cutting in Bounded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Makes Haste BGU</dc:title>
  <dc:creator>Yair</dc:creator>
  <cp:lastModifiedBy>ErelSegalHalevi</cp:lastModifiedBy>
  <cp:revision>592</cp:revision>
  <dcterms:created xsi:type="dcterms:W3CDTF">2011-09-07T14:12:39Z</dcterms:created>
  <dcterms:modified xsi:type="dcterms:W3CDTF">2017-02-05T10:44:14Z</dcterms:modified>
</cp:coreProperties>
</file>