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4236" r:id="rId1"/>
  </p:sldMasterIdLst>
  <p:notesMasterIdLst>
    <p:notesMasterId r:id="rId51"/>
  </p:notesMasterIdLst>
  <p:sldIdLst>
    <p:sldId id="350" r:id="rId2"/>
    <p:sldId id="419" r:id="rId3"/>
    <p:sldId id="457" r:id="rId4"/>
    <p:sldId id="485" r:id="rId5"/>
    <p:sldId id="482" r:id="rId6"/>
    <p:sldId id="464" r:id="rId7"/>
    <p:sldId id="455" r:id="rId8"/>
    <p:sldId id="458" r:id="rId9"/>
    <p:sldId id="427" r:id="rId10"/>
    <p:sldId id="459" r:id="rId11"/>
    <p:sldId id="475" r:id="rId12"/>
    <p:sldId id="486" r:id="rId13"/>
    <p:sldId id="487" r:id="rId14"/>
    <p:sldId id="425" r:id="rId15"/>
    <p:sldId id="460" r:id="rId16"/>
    <p:sldId id="424" r:id="rId17"/>
    <p:sldId id="489" r:id="rId18"/>
    <p:sldId id="488" r:id="rId19"/>
    <p:sldId id="426" r:id="rId20"/>
    <p:sldId id="462" r:id="rId21"/>
    <p:sldId id="483" r:id="rId22"/>
    <p:sldId id="465" r:id="rId23"/>
    <p:sldId id="476" r:id="rId24"/>
    <p:sldId id="477" r:id="rId25"/>
    <p:sldId id="478" r:id="rId26"/>
    <p:sldId id="479" r:id="rId27"/>
    <p:sldId id="480" r:id="rId28"/>
    <p:sldId id="481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3" r:id="rId43"/>
    <p:sldId id="442" r:id="rId44"/>
    <p:sldId id="444" r:id="rId45"/>
    <p:sldId id="445" r:id="rId46"/>
    <p:sldId id="446" r:id="rId47"/>
    <p:sldId id="448" r:id="rId48"/>
    <p:sldId id="450" r:id="rId49"/>
    <p:sldId id="468" r:id="rId50"/>
  </p:sldIdLst>
  <p:sldSz cx="9144000" cy="6858000" type="screen4x3"/>
  <p:notesSz cx="7772400" cy="10058400"/>
  <p:embeddedFontLst>
    <p:embeddedFont>
      <p:font typeface="Franklin Gothic Book" panose="020B0503020102020204" pitchFamily="34" charset="0"/>
      <p:regular r:id="rId52"/>
      <p:italic r:id="rId53"/>
    </p:embeddedFont>
    <p:embeddedFont>
      <p:font typeface="Tw Cen MT" panose="020B0602020104020603" pitchFamily="34" charset="0"/>
      <p:regular r:id="rId54"/>
      <p:bold r:id="rId55"/>
      <p:italic r:id="rId56"/>
      <p:boldItalic r:id="rId57"/>
    </p:embeddedFont>
    <p:embeddedFont>
      <p:font typeface="Cambria Math" panose="02040503050406030204" pitchFamily="18" charset="0"/>
      <p:regular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Wingdings 2" panose="05020102010507070707" pitchFamily="18" charset="2"/>
      <p:regular r:id="rId63"/>
    </p:embeddedFont>
  </p:embeddedFontLst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B7ECFF"/>
    <a:srgbClr val="003A1A"/>
    <a:srgbClr val="00B050"/>
    <a:srgbClr val="FFFF99"/>
    <a:srgbClr val="7DDD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28" autoAdjust="0"/>
  </p:normalViewPr>
  <p:slideViewPr>
    <p:cSldViewPr>
      <p:cViewPr varScale="1">
        <p:scale>
          <a:sx n="120" d="100"/>
          <a:sy n="120" d="100"/>
        </p:scale>
        <p:origin x="102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38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4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5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6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7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8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9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0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1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2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3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4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5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6" name="AutoShape 1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7" name="AutoShape 2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8" name="AutoShape 2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9" name="AutoShape 2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0" name="AutoShape 2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1" name="AutoShape 2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2" name="AutoShape 2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3" name="AutoShape 2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4" name="AutoShape 2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5" name="AutoShape 2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6" name="AutoShape 2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7" name="AutoShape 3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8" name="AutoShape 3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9" name="AutoShape 3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0" name="AutoShape 3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1" name="AutoShape 3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2" name="AutoShape 3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3" name="AutoShape 3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4" name="AutoShape 3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5" name="Rectangle 3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68875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87" name="Rectangle 39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57913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 smtClean="0"/>
          </a:p>
        </p:txBody>
      </p:sp>
      <p:sp>
        <p:nvSpPr>
          <p:cNvPr id="34857" name="Text Box 40"/>
          <p:cNvSpPr txBox="1">
            <a:spLocks noChangeArrowheads="1"/>
          </p:cNvSpPr>
          <p:nvPr/>
        </p:nvSpPr>
        <p:spPr bwMode="auto">
          <a:xfrm>
            <a:off x="0" y="0"/>
            <a:ext cx="3359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8" name="Text Box 41"/>
          <p:cNvSpPr txBox="1">
            <a:spLocks noChangeArrowheads="1"/>
          </p:cNvSpPr>
          <p:nvPr/>
        </p:nvSpPr>
        <p:spPr bwMode="auto">
          <a:xfrm>
            <a:off x="4398963" y="0"/>
            <a:ext cx="3359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9" name="Text Box 42"/>
          <p:cNvSpPr txBox="1">
            <a:spLocks noChangeArrowheads="1"/>
          </p:cNvSpPr>
          <p:nvPr/>
        </p:nvSpPr>
        <p:spPr bwMode="auto">
          <a:xfrm>
            <a:off x="0" y="9555163"/>
            <a:ext cx="3359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2091" name="Rectangle 43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131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defRPr>
            </a:lvl1pPr>
          </a:lstStyle>
          <a:p>
            <a:fld id="{FE35BE52-774D-41FD-85A7-452CB6D5342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609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/>
            <a:fld id="{899B0826-88A3-40B1-A9DF-026F01B7CBB9}" type="slidenum">
              <a:rPr lang="he-IL" altLang="he-IL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US" altLang="he-IL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131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91F37071-47F1-4416-B841-5CCEE0D8C5A0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147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8ED15B3F-5ECA-446F-9B68-65A2309B1F4C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24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1E94DF0B-3CA4-4F28-BD6E-A4D37F35A081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904423F0-EC14-4D25-8A17-660F70FD06F8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DF4394AE-CBD2-4BB0-ABDE-96FF40EEEF3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0F08278B-69D2-4A97-86FA-9FCF93A16403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807B8680-D7A1-496E-BCDF-44975E7E35E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4398963" y="9555163"/>
            <a:ext cx="333851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255E3746-F7B3-4512-BF48-FA72857B9CC4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4398963" y="9555163"/>
            <a:ext cx="3359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2449DE01-DD59-4964-8480-2C28C445D6C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77875" y="4776788"/>
            <a:ext cx="61722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711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35BE52-774D-41FD-85A7-452CB6D53426}" type="slidenum">
              <a:rPr lang="he-IL" altLang="he-IL" smtClean="0"/>
              <a:pPr/>
              <a:t>14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7290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35BE52-774D-41FD-85A7-452CB6D53426}" type="slidenum">
              <a:rPr lang="he-IL" altLang="he-IL" smtClean="0"/>
              <a:pPr/>
              <a:t>15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7290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35BE52-774D-41FD-85A7-452CB6D53426}" type="slidenum">
              <a:rPr lang="he-IL" altLang="he-IL" smtClean="0"/>
              <a:pPr/>
              <a:t>19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9821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35BE52-774D-41FD-85A7-452CB6D53426}" type="slidenum">
              <a:rPr lang="he-IL" altLang="he-IL" smtClean="0"/>
              <a:pPr/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9821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35BE52-774D-41FD-85A7-452CB6D53426}" type="slidenum">
              <a:rPr lang="he-IL" altLang="he-IL" smtClean="0"/>
              <a:pPr/>
              <a:t>21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98219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/>
            <a:fld id="{899B0826-88A3-40B1-A9DF-026F01B7CBB9}" type="slidenum">
              <a:rPr lang="he-IL" altLang="he-IL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US" altLang="he-IL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131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91F37071-47F1-4416-B841-5CCEE0D8C5A0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22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147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8ED15B3F-5ECA-446F-9B68-65A2309B1F4C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22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24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1E94DF0B-3CA4-4F28-BD6E-A4D37F35A081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22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904423F0-EC14-4D25-8A17-660F70FD06F8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22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DF4394AE-CBD2-4BB0-ABDE-96FF40EEEF3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22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0F08278B-69D2-4A97-86FA-9FCF93A16403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22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807B8680-D7A1-496E-BCDF-44975E7E35E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22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4398963" y="9555163"/>
            <a:ext cx="333851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255E3746-F7B3-4512-BF48-FA72857B9CC4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22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4398963" y="9555163"/>
            <a:ext cx="3359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2449DE01-DD59-4964-8480-2C28C445D6C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22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77875" y="4776788"/>
            <a:ext cx="61722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808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/>
            <a:fld id="{899B0826-88A3-40B1-A9DF-026F01B7CBB9}" type="slidenum">
              <a:rPr lang="he-IL" altLang="he-IL">
                <a:solidFill>
                  <a:srgbClr val="000000"/>
                </a:solidFill>
                <a:latin typeface="Times New Roman" pitchFamily="18" charset="0"/>
              </a:rPr>
              <a:pPr eaLnBrk="1"/>
              <a:t>49</a:t>
            </a:fld>
            <a:endParaRPr lang="en-US" altLang="he-IL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131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91F37071-47F1-4416-B841-5CCEE0D8C5A0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49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147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8ED15B3F-5ECA-446F-9B68-65A2309B1F4C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49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24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1E94DF0B-3CA4-4F28-BD6E-A4D37F35A081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49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904423F0-EC14-4D25-8A17-660F70FD06F8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49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DF4394AE-CBD2-4BB0-ABDE-96FF40EEEF3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49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0F08278B-69D2-4A97-86FA-9FCF93A16403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49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807B8680-D7A1-496E-BCDF-44975E7E35E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49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4398963" y="9555163"/>
            <a:ext cx="333851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255E3746-F7B3-4512-BF48-FA72857B9CC4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49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4398963" y="9555163"/>
            <a:ext cx="3359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2449DE01-DD59-4964-8480-2C28C445D6C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49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77875" y="4776788"/>
            <a:ext cx="61722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29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DDC67-BCA9-4560-B2F7-5888F6460EF5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C3619-7868-4673-AE31-4F6DE3CDA52C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4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85203-BAE8-4358-AB88-D355C477257E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FB154-6539-4B09-AC67-AC8BCCB97CBF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794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A44F0-960F-4F2B-B7FC-15AC48FA50C7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B4A1B-1F04-4CA5-8BCB-7E52F7AD480E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7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4F3C9-AD08-4C07-944B-6358BF58BE13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DCBDA-4FE7-4EA4-BAFD-C5A68652D91B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19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9FF7E0-6DDD-4A67-BD26-E23F0D62B288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6D287-FF8E-4991-A5EB-AE67021B7C15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9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12"/>
            <a:ext cx="9144000" cy="720080"/>
          </a:xfrm>
          <a:solidFill>
            <a:schemeClr val="bg2"/>
          </a:solidFill>
          <a:ln>
            <a:noFill/>
          </a:ln>
        </p:spPr>
        <p:txBody>
          <a:bodyPr/>
          <a:lstStyle>
            <a:lvl1pPr rtl="0">
              <a:defRPr b="1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4922B-0637-46C5-B24F-8EF749BE65E0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7D375-2FDF-469A-9E81-982905C11452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261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07032-1E3A-4324-8ECE-1F5D322966C9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147E5-19D0-4C42-B3D9-70AE5D2AEF97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57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B3310-9743-435F-9786-85B052498FC1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4E20BA-C716-4CC2-874E-F99F42121A26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227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B685AF-5A07-46D3-A001-57CCD1524621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8EDB6-D8B1-4C9E-B79B-590987841FBC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316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19F03-72C3-4A90-AF6C-BAAF1BCDA531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06A85-9DF5-4C32-9B60-21BC1D533C99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05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FA3BC8-0428-44DB-982B-E3DF80480F87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5763B-F4CE-4A42-8609-0FAA4F229E87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9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397115-3027-4CFB-AAC1-1938F4C99E50}" type="datetimeFigureOut">
              <a:rPr lang="he-IL" smtClean="0"/>
              <a:pPr>
                <a:defRPr/>
              </a:pPr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6DD44A-048A-42A9-A339-48CF67F10504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0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Freeform 2"/>
          <p:cNvSpPr>
            <a:spLocks noChangeArrowheads="1"/>
          </p:cNvSpPr>
          <p:nvPr/>
        </p:nvSpPr>
        <p:spPr bwMode="auto">
          <a:xfrm>
            <a:off x="152400" y="152400"/>
            <a:ext cx="7938" cy="7938"/>
          </a:xfrm>
          <a:custGeom>
            <a:avLst/>
            <a:gdLst>
              <a:gd name="T0" fmla="*/ 0 w 7938"/>
              <a:gd name="T1" fmla="*/ 0 h 7938"/>
              <a:gd name="T2" fmla="*/ 21 w 7938"/>
              <a:gd name="T3" fmla="*/ 0 h 7938"/>
              <a:gd name="T4" fmla="*/ 21 w 7938"/>
              <a:gd name="T5" fmla="*/ 21 h 7938"/>
              <a:gd name="T6" fmla="*/ 0 w 7938"/>
              <a:gd name="T7" fmla="*/ 21 h 7938"/>
              <a:gd name="T8" fmla="*/ 0 w 7938"/>
              <a:gd name="T9" fmla="*/ 0 h 79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38"/>
              <a:gd name="T16" fmla="*/ 0 h 7938"/>
              <a:gd name="T17" fmla="*/ 7938 w 7938"/>
              <a:gd name="T18" fmla="*/ 7938 h 79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38" h="7938">
                <a:moveTo>
                  <a:pt x="0" y="0"/>
                </a:moveTo>
                <a:lnTo>
                  <a:pt x="21" y="0"/>
                </a:lnTo>
                <a:lnTo>
                  <a:pt x="21" y="21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2" y="5427244"/>
            <a:ext cx="1735137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-2381" y="908720"/>
            <a:ext cx="9126537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8000" b="1" smtClean="0">
                <a:solidFill>
                  <a:srgbClr val="75FF52"/>
                </a:solidFill>
                <a:ea typeface="WenQuanYi Micro Hei" charset="0"/>
                <a:cs typeface="Arial" pitchFamily="34" charset="0"/>
              </a:rPr>
              <a:t>Fair Division of Land</a:t>
            </a:r>
            <a:endParaRPr lang="en-US" altLang="he-IL" sz="8000" b="1">
              <a:solidFill>
                <a:srgbClr val="75FF52"/>
              </a:solidFill>
              <a:ea typeface="WenQuanYi Micro Hei" charset="0"/>
              <a:cs typeface="Arial" pitchFamily="34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20774" y="2246172"/>
            <a:ext cx="8788400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he-IL" sz="4000" b="1" smtClean="0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Erel Segal-haLevi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he-IL" sz="4000" b="1">
              <a:solidFill>
                <a:srgbClr val="FFFFFF"/>
              </a:solidFill>
              <a:ea typeface="WenQuanYi Micro Hei" charset="0"/>
              <a:cs typeface="Arial" pitchFamily="34" charset="0"/>
            </a:endParaRP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000" b="1" smtClean="0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Advisors</a:t>
            </a:r>
            <a:r>
              <a:rPr lang="en-US" altLang="he-IL" sz="40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: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0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Yonatan </a:t>
            </a:r>
            <a:r>
              <a:rPr lang="en-US" altLang="he-IL" sz="4000" b="1" smtClean="0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Aumann      Avinatan </a:t>
            </a:r>
            <a:r>
              <a:rPr lang="en-US" altLang="he-IL" sz="40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Hassidim</a:t>
            </a:r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5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6610350" y="0"/>
            <a:ext cx="2533650" cy="4603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he-IL" sz="24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(Ezekiel 47:14)</a:t>
            </a:r>
          </a:p>
        </p:txBody>
      </p:sp>
    </p:spTree>
  </p:cSld>
  <p:clrMapOvr>
    <a:masterClrMapping/>
  </p:clrMapOvr>
  <p:transition spd="med" advTm="2048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4610" y="5589240"/>
            <a:ext cx="3145958" cy="540636"/>
            <a:chOff x="4587937" y="5221989"/>
            <a:chExt cx="3145958" cy="540636"/>
          </a:xfrm>
        </p:grpSpPr>
        <p:grpSp>
          <p:nvGrpSpPr>
            <p:cNvPr id="7" name="Group 6"/>
            <p:cNvGrpSpPr/>
            <p:nvPr/>
          </p:nvGrpSpPr>
          <p:grpSpPr>
            <a:xfrm>
              <a:off x="4587937" y="5252889"/>
              <a:ext cx="327704" cy="509736"/>
              <a:chOff x="3641743" y="5252889"/>
              <a:chExt cx="327704" cy="5097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068069" y="5241423"/>
              <a:ext cx="327704" cy="509736"/>
              <a:chOff x="3641743" y="5252889"/>
              <a:chExt cx="327704" cy="50973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611633" y="5224671"/>
              <a:ext cx="327704" cy="509736"/>
              <a:chOff x="3641743" y="5252889"/>
              <a:chExt cx="327704" cy="5097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255631" y="5234349"/>
              <a:ext cx="327704" cy="509736"/>
              <a:chOff x="3641743" y="5252889"/>
              <a:chExt cx="327704" cy="50973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852055" y="5228169"/>
              <a:ext cx="327704" cy="509736"/>
              <a:chOff x="3641743" y="5252889"/>
              <a:chExt cx="327704" cy="50973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406191" y="5221989"/>
              <a:ext cx="327704" cy="509736"/>
              <a:chOff x="3641743" y="5252889"/>
              <a:chExt cx="327704" cy="50973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 Redivision – more land</a:t>
            </a:r>
            <a:endParaRPr lang="he-IL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75414" y="1772816"/>
            <a:ext cx="54006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76014" y="1772816"/>
            <a:ext cx="2376264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5438" y="1153513"/>
            <a:ext cx="1611763" cy="607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Cake</a:t>
            </a:r>
            <a:endParaRPr lang="he-IL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97177" y="1186170"/>
            <a:ext cx="1611763" cy="607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smtClean="0">
                <a:solidFill>
                  <a:schemeClr val="accent6">
                    <a:lumMod val="50000"/>
                  </a:schemeClr>
                </a:solidFill>
              </a:rPr>
              <a:t>Ext</a:t>
            </a:r>
            <a:endParaRPr lang="he-IL" sz="36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0" y="2277097"/>
            <a:ext cx="75929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 Redivision – more land</a:t>
            </a:r>
            <a:endParaRPr lang="he-IL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1560" y="2132856"/>
            <a:ext cx="54006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2160" y="2132856"/>
            <a:ext cx="2376264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3359" y="805234"/>
            <a:ext cx="1310142" cy="607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smtClean="0">
                <a:solidFill>
                  <a:schemeClr val="accent6">
                    <a:lumMod val="50000"/>
                  </a:schemeClr>
                </a:solidFill>
              </a:rPr>
              <a:t>Cake</a:t>
            </a:r>
            <a:endParaRPr lang="he-IL" sz="36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0443" y="809090"/>
            <a:ext cx="1611763" cy="607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smtClean="0">
                <a:solidFill>
                  <a:schemeClr val="accent6">
                    <a:lumMod val="50000"/>
                  </a:schemeClr>
                </a:solidFill>
              </a:rPr>
              <a:t>Ext</a:t>
            </a:r>
            <a:endParaRPr lang="he-IL" sz="36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13993" y="187630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2195736" y="187629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02432" y="2564904"/>
            <a:ext cx="7794266" cy="23820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Cut-and-choose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Blue cuts, Green chooses.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Value of Green in Cake:        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Value </a:t>
            </a:r>
            <a:r>
              <a:rPr lang="en-US" sz="3200" dirty="0">
                <a:solidFill>
                  <a:schemeClr val="tx1"/>
                </a:solidFill>
              </a:rPr>
              <a:t>of Green in </a:t>
            </a:r>
            <a:r>
              <a:rPr lang="en-US" sz="3200" dirty="0" err="1" smtClean="0">
                <a:solidFill>
                  <a:schemeClr val="tx1"/>
                </a:solidFill>
              </a:rPr>
              <a:t>Cake+Ext</a:t>
            </a:r>
            <a:r>
              <a:rPr lang="en-US" sz="3200" dirty="0" smtClean="0">
                <a:solidFill>
                  <a:schemeClr val="tx1"/>
                </a:solidFill>
              </a:rPr>
              <a:t>:  1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not monotonic.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71051" y="1863716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8045086" y="1861926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3793501" y="1873754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2871509" y="1933497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4788024" y="1933497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5" name="Straight Connector 4"/>
          <p:cNvCxnSpPr/>
          <p:nvPr/>
        </p:nvCxnSpPr>
        <p:spPr>
          <a:xfrm>
            <a:off x="2267744" y="1052736"/>
            <a:ext cx="0" cy="1296144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75245" y="1052736"/>
            <a:ext cx="0" cy="1311881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 Redivision – more land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-419690" y="908720"/>
            <a:ext cx="9696885" cy="53589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1. Exact </a:t>
            </a:r>
            <a:r>
              <a:rPr lang="en-US" sz="3200" b="1" dirty="0" smtClean="0">
                <a:solidFill>
                  <a:schemeClr val="tx1"/>
                </a:solidFill>
              </a:rPr>
              <a:t>division: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     </a:t>
            </a:r>
            <a:r>
              <a:rPr lang="en-US" sz="3200" b="1" dirty="0" smtClean="0">
                <a:solidFill>
                  <a:srgbClr val="00B050"/>
                </a:solidFill>
              </a:rPr>
              <a:t>Proportional</a:t>
            </a:r>
            <a:r>
              <a:rPr lang="en-US" sz="3200" b="1" dirty="0" smtClean="0">
                <a:solidFill>
                  <a:schemeClr val="tx1"/>
                </a:solidFill>
              </a:rPr>
              <a:t>, </a:t>
            </a:r>
            <a:r>
              <a:rPr lang="en-US" sz="3200" b="1" dirty="0" smtClean="0">
                <a:solidFill>
                  <a:srgbClr val="00B050"/>
                </a:solidFill>
              </a:rPr>
              <a:t>monotonic</a:t>
            </a:r>
            <a:r>
              <a:rPr lang="en-US" sz="3200" b="1" dirty="0" smtClean="0">
                <a:solidFill>
                  <a:schemeClr val="tx1"/>
                </a:solidFill>
              </a:rPr>
              <a:t>, but </a:t>
            </a:r>
            <a:r>
              <a:rPr lang="en-US" sz="3200" b="1" dirty="0" smtClean="0">
                <a:solidFill>
                  <a:srgbClr val="FF0000"/>
                </a:solidFill>
              </a:rPr>
              <a:t>not Pareto</a:t>
            </a:r>
            <a:r>
              <a:rPr lang="en-US" sz="3200" b="1" dirty="0" smtClean="0">
                <a:solidFill>
                  <a:schemeClr val="tx1"/>
                </a:solidFill>
              </a:rPr>
              <a:t>.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2. </a:t>
            </a:r>
            <a:r>
              <a:rPr lang="en-US" sz="3200" b="1" dirty="0" smtClean="0">
                <a:solidFill>
                  <a:schemeClr val="tx1"/>
                </a:solidFill>
              </a:rPr>
              <a:t>Absolute-</a:t>
            </a:r>
            <a:r>
              <a:rPr lang="en-US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b="1" dirty="0" smtClean="0">
                <a:solidFill>
                  <a:schemeClr val="tx1"/>
                </a:solidFill>
              </a:rPr>
              <a:t>-maximizer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 increasing and concave):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3200" b="1" dirty="0" smtClean="0">
                <a:solidFill>
                  <a:srgbClr val="00B050"/>
                </a:solidFill>
              </a:rPr>
              <a:t>Pareto</a:t>
            </a:r>
            <a:r>
              <a:rPr lang="en-US" sz="3200" b="1" dirty="0" smtClean="0">
                <a:solidFill>
                  <a:schemeClr val="tx1"/>
                </a:solidFill>
              </a:rPr>
              <a:t>, </a:t>
            </a:r>
            <a:r>
              <a:rPr lang="en-US" sz="3200" b="1" dirty="0">
                <a:solidFill>
                  <a:srgbClr val="00B050"/>
                </a:solidFill>
              </a:rPr>
              <a:t>monotonic</a:t>
            </a:r>
            <a:r>
              <a:rPr lang="en-US" sz="3200" b="1" dirty="0">
                <a:solidFill>
                  <a:schemeClr val="tx1"/>
                </a:solidFill>
              </a:rPr>
              <a:t>, but </a:t>
            </a:r>
            <a:r>
              <a:rPr lang="en-US" sz="1600" b="1" dirty="0" smtClean="0">
                <a:solidFill>
                  <a:schemeClr val="tx1"/>
                </a:solidFill>
              </a:rPr>
              <a:t>usually </a:t>
            </a:r>
            <a:r>
              <a:rPr lang="en-US" sz="3200" b="1" dirty="0" smtClean="0">
                <a:solidFill>
                  <a:srgbClr val="FF0000"/>
                </a:solidFill>
              </a:rPr>
              <a:t>not proportional</a:t>
            </a:r>
            <a:r>
              <a:rPr lang="en-US" sz="3200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3. </a:t>
            </a:r>
            <a:r>
              <a:rPr lang="en-US" sz="3200" b="1" dirty="0" smtClean="0">
                <a:solidFill>
                  <a:schemeClr val="tx1"/>
                </a:solidFill>
              </a:rPr>
              <a:t>Relative-</a:t>
            </a:r>
            <a:r>
              <a:rPr lang="en-US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b="1" dirty="0" smtClean="0">
                <a:solidFill>
                  <a:schemeClr val="tx1"/>
                </a:solidFill>
              </a:rPr>
              <a:t>-maximizer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increasing and </a:t>
            </a:r>
            <a:r>
              <a:rPr lang="en-US" sz="2000" dirty="0" smtClean="0">
                <a:solidFill>
                  <a:schemeClr val="tx1"/>
                </a:solidFill>
              </a:rPr>
              <a:t>hyper-concave):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3200" b="1" dirty="0" smtClean="0">
                <a:solidFill>
                  <a:srgbClr val="00B050"/>
                </a:solidFill>
              </a:rPr>
              <a:t>Pareto</a:t>
            </a:r>
            <a:r>
              <a:rPr lang="en-US" sz="3200" b="1" dirty="0">
                <a:solidFill>
                  <a:schemeClr val="tx1"/>
                </a:solidFill>
              </a:rPr>
              <a:t>, </a:t>
            </a:r>
            <a:r>
              <a:rPr lang="en-US" sz="3200" b="1" dirty="0" smtClean="0">
                <a:solidFill>
                  <a:srgbClr val="00B050"/>
                </a:solidFill>
              </a:rPr>
              <a:t>proportional</a:t>
            </a:r>
            <a:r>
              <a:rPr lang="en-US" sz="3200" b="1" dirty="0" smtClean="0">
                <a:solidFill>
                  <a:schemeClr val="tx1"/>
                </a:solidFill>
              </a:rPr>
              <a:t>, but </a:t>
            </a:r>
            <a:r>
              <a:rPr lang="en-US" b="1" dirty="0">
                <a:solidFill>
                  <a:schemeClr val="tx1"/>
                </a:solidFill>
              </a:rPr>
              <a:t>usually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not </a:t>
            </a:r>
            <a:r>
              <a:rPr lang="en-US" sz="3200" b="1" dirty="0" smtClean="0">
                <a:solidFill>
                  <a:srgbClr val="FF0000"/>
                </a:solidFill>
              </a:rPr>
              <a:t>monotonic</a:t>
            </a:r>
            <a:r>
              <a:rPr lang="en-US" sz="3200" b="1" dirty="0" smtClean="0">
                <a:solidFill>
                  <a:schemeClr val="tx1"/>
                </a:solidFill>
              </a:rPr>
              <a:t>.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7" y="1412776"/>
            <a:ext cx="4425805" cy="363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08920"/>
            <a:ext cx="3096344" cy="969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725144"/>
            <a:ext cx="3757272" cy="9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 Redivision – more land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3528" y="861526"/>
            <a:ext cx="8563044" cy="2855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What rule is simultaneously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absolute-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dirty="0" smtClean="0"/>
              <a:t>-maximizer </a:t>
            </a:r>
            <a:r>
              <a:rPr lang="en-US" sz="4000" dirty="0" smtClean="0"/>
              <a:t>and </a:t>
            </a:r>
            <a:br>
              <a:rPr lang="en-US" sz="4000" dirty="0" smtClean="0"/>
            </a:br>
            <a:r>
              <a:rPr lang="en-US" sz="4000" dirty="0" smtClean="0"/>
              <a:t>relative-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dirty="0" smtClean="0"/>
              <a:t>-maximizer</a:t>
            </a:r>
            <a:r>
              <a:rPr lang="en-US" sz="4000" dirty="0" smtClean="0"/>
              <a:t>, with same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dirty="0" smtClean="0"/>
              <a:t>?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--- </a:t>
            </a:r>
            <a:r>
              <a:rPr lang="en-US" sz="4000" i="1" dirty="0" smtClean="0"/>
              <a:t>The </a:t>
            </a:r>
            <a:r>
              <a:rPr lang="en-US" sz="4000" b="1" i="1" dirty="0" smtClean="0"/>
              <a:t>Nash-optimal</a:t>
            </a:r>
            <a:r>
              <a:rPr lang="en-US" sz="4000" i="1" dirty="0" smtClean="0"/>
              <a:t> rule!</a:t>
            </a:r>
            <a:r>
              <a:rPr lang="en-US" sz="4000" dirty="0" smtClean="0"/>
              <a:t> </a:t>
            </a:r>
            <a:r>
              <a:rPr lang="en-US" sz="4000" dirty="0" smtClean="0"/>
              <a:t>   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dirty="0" smtClean="0"/>
              <a:t> </a:t>
            </a:r>
            <a:r>
              <a:rPr lang="en-US" sz="4000" dirty="0" smtClean="0"/>
              <a:t>= log</a:t>
            </a:r>
            <a:r>
              <a:rPr lang="en-US" sz="4000" dirty="0" smtClean="0"/>
              <a:t>.</a:t>
            </a:r>
            <a:endParaRPr lang="en-US" sz="4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90264" y="3717032"/>
            <a:ext cx="9324528" cy="19241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00B050"/>
                </a:solidFill>
              </a:rPr>
              <a:t>Pareto</a:t>
            </a:r>
            <a:r>
              <a:rPr lang="en-US" sz="3200" b="1" dirty="0">
                <a:solidFill>
                  <a:schemeClr val="tx1"/>
                </a:solidFill>
              </a:rPr>
              <a:t>, </a:t>
            </a:r>
            <a:r>
              <a:rPr lang="en-US" sz="3200" b="1" dirty="0">
                <a:solidFill>
                  <a:srgbClr val="00B050"/>
                </a:solidFill>
              </a:rPr>
              <a:t>proportional</a:t>
            </a:r>
            <a:r>
              <a:rPr lang="en-US" sz="3200" dirty="0">
                <a:solidFill>
                  <a:schemeClr val="tx1"/>
                </a:solidFill>
              </a:rPr>
              <a:t>, and </a:t>
            </a:r>
            <a:r>
              <a:rPr lang="en-US" sz="3200" b="1" dirty="0">
                <a:solidFill>
                  <a:srgbClr val="00B050"/>
                </a:solidFill>
              </a:rPr>
              <a:t>monotonic</a:t>
            </a:r>
            <a:r>
              <a:rPr lang="en-US" sz="3200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Adds support to </a:t>
            </a:r>
            <a:r>
              <a:rPr 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“</a:t>
            </a:r>
            <a:r>
              <a:rPr lang="en-US" sz="32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The unreasonable fairness of maximum Nash welfare</a:t>
            </a:r>
            <a:r>
              <a:rPr 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” (Caragiannis, Kurokawa, Moulin, Procaccia, Shah, Wang; ‘16)</a:t>
            </a:r>
            <a:endParaRPr lang="he-IL" sz="3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8560" y="5781423"/>
            <a:ext cx="9612560" cy="100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rgbClr val="FF0000"/>
                </a:solidFill>
              </a:rPr>
              <a:t>- But,</a:t>
            </a:r>
            <a:r>
              <a:rPr lang="en-US" sz="3200" dirty="0" smtClean="0">
                <a:solidFill>
                  <a:srgbClr val="FF0000"/>
                </a:solidFill>
              </a:rPr>
              <a:t> does not work with connected pieces.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- Impossible to get Pareto + prop. + monotonicity.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4610" y="5589240"/>
            <a:ext cx="3145958" cy="540636"/>
            <a:chOff x="4587937" y="5221989"/>
            <a:chExt cx="3145958" cy="540636"/>
          </a:xfrm>
        </p:grpSpPr>
        <p:grpSp>
          <p:nvGrpSpPr>
            <p:cNvPr id="7" name="Group 6"/>
            <p:cNvGrpSpPr/>
            <p:nvPr/>
          </p:nvGrpSpPr>
          <p:grpSpPr>
            <a:xfrm>
              <a:off x="4587937" y="5252889"/>
              <a:ext cx="327704" cy="509736"/>
              <a:chOff x="3641743" y="5252889"/>
              <a:chExt cx="327704" cy="5097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068069" y="5241423"/>
              <a:ext cx="327704" cy="509736"/>
              <a:chOff x="3641743" y="5252889"/>
              <a:chExt cx="327704" cy="50973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611633" y="5224671"/>
              <a:ext cx="327704" cy="509736"/>
              <a:chOff x="3641743" y="5252889"/>
              <a:chExt cx="327704" cy="5097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255631" y="5234349"/>
              <a:ext cx="327704" cy="509736"/>
              <a:chOff x="3641743" y="5252889"/>
              <a:chExt cx="327704" cy="50973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852055" y="5228169"/>
              <a:ext cx="327704" cy="509736"/>
              <a:chOff x="3641743" y="5252889"/>
              <a:chExt cx="327704" cy="50973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406191" y="5221989"/>
              <a:ext cx="327704" cy="509736"/>
              <a:chOff x="3641743" y="5252889"/>
              <a:chExt cx="327704" cy="50973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5" name="Picture 2" descr="F:\Dropbox\dagstuhl\presentation\LandRefo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38" y="3689775"/>
            <a:ext cx="4772544" cy="31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 Redivision – more </a:t>
            </a:r>
            <a:r>
              <a:rPr lang="en-US" dirty="0" smtClean="0"/>
              <a:t>people</a:t>
            </a:r>
            <a:endParaRPr lang="he-IL" dirty="0"/>
          </a:p>
        </p:txBody>
      </p:sp>
      <p:sp>
        <p:nvSpPr>
          <p:cNvPr id="28" name="Smiley Face 27"/>
          <p:cNvSpPr/>
          <p:nvPr/>
        </p:nvSpPr>
        <p:spPr>
          <a:xfrm>
            <a:off x="228154" y="4509120"/>
            <a:ext cx="1810638" cy="1815224"/>
          </a:xfrm>
          <a:prstGeom prst="smileyF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Smiley Face 28"/>
          <p:cNvSpPr/>
          <p:nvPr/>
        </p:nvSpPr>
        <p:spPr>
          <a:xfrm>
            <a:off x="8199405" y="4812209"/>
            <a:ext cx="905319" cy="907612"/>
          </a:xfrm>
          <a:prstGeom prst="smileyFac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Smiley Face 29"/>
          <p:cNvSpPr/>
          <p:nvPr/>
        </p:nvSpPr>
        <p:spPr>
          <a:xfrm>
            <a:off x="8205992" y="5862784"/>
            <a:ext cx="905319" cy="907612"/>
          </a:xfrm>
          <a:prstGeom prst="smileyFac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Smiley Face 30"/>
          <p:cNvSpPr/>
          <p:nvPr/>
        </p:nvSpPr>
        <p:spPr>
          <a:xfrm>
            <a:off x="7170959" y="5856959"/>
            <a:ext cx="905319" cy="907612"/>
          </a:xfrm>
          <a:prstGeom prst="smileyFac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Smiley Face 31"/>
          <p:cNvSpPr/>
          <p:nvPr/>
        </p:nvSpPr>
        <p:spPr>
          <a:xfrm>
            <a:off x="7172075" y="4806061"/>
            <a:ext cx="905319" cy="907612"/>
          </a:xfrm>
          <a:prstGeom prst="smileyFac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Content Placeholder 3"/>
          <p:cNvSpPr>
            <a:spLocks noGrp="1"/>
          </p:cNvSpPr>
          <p:nvPr>
            <p:ph sz="half" idx="1"/>
          </p:nvPr>
        </p:nvSpPr>
        <p:spPr>
          <a:xfrm>
            <a:off x="558455" y="764704"/>
            <a:ext cx="8585545" cy="27779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2. Redivision:</a:t>
            </a:r>
            <a:r>
              <a:rPr lang="en-US" sz="3600" dirty="0" smtClean="0"/>
              <a:t>   </a:t>
            </a:r>
            <a:r>
              <a:rPr lang="en-US" sz="3600" b="1" dirty="0" smtClean="0"/>
              <a:t>More people</a:t>
            </a:r>
          </a:p>
          <a:p>
            <a:pPr marL="0" indent="0">
              <a:buNone/>
            </a:pPr>
            <a:r>
              <a:rPr lang="en-US" sz="3600" dirty="0" smtClean="0"/>
              <a:t>“</a:t>
            </a:r>
            <a:r>
              <a:rPr lang="en-US" sz="3600" i="1" dirty="0" smtClean="0"/>
              <a:t>Most previous studies assume that all agents are available at time of division. Here, agents arrive and depart as the cake is being divided</a:t>
            </a:r>
            <a:r>
              <a:rPr lang="en-US" sz="3600" dirty="0" smtClean="0"/>
              <a:t>”</a:t>
            </a:r>
          </a:p>
          <a:p>
            <a:pPr marL="0" indent="0">
              <a:buNone/>
            </a:pPr>
            <a:r>
              <a:rPr lang="en-US" sz="3600" dirty="0" smtClean="0"/>
              <a:t>                     (Walsh, “Online cake cutting”, 2011)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23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58455" y="764704"/>
            <a:ext cx="8585545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2. Redivision:</a:t>
            </a:r>
            <a:r>
              <a:rPr lang="en-US" sz="3600" dirty="0" smtClean="0"/>
              <a:t>   </a:t>
            </a:r>
            <a:r>
              <a:rPr lang="en-US" sz="3600" b="1" dirty="0" smtClean="0"/>
              <a:t>More people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 Redivision – more people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7" y="1946267"/>
            <a:ext cx="8186863" cy="28287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5464332"/>
            <a:ext cx="9144001" cy="10082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Without connectivity</a:t>
            </a:r>
            <a:r>
              <a:rPr lang="en-US" sz="3200" dirty="0" smtClean="0">
                <a:solidFill>
                  <a:srgbClr val="00B050"/>
                </a:solidFill>
              </a:rPr>
              <a:t>: possible (for </a:t>
            </a:r>
            <a:r>
              <a:rPr lang="en-US" sz="3200" i="1" dirty="0" smtClean="0">
                <a:solidFill>
                  <a:srgbClr val="00B050"/>
                </a:solidFill>
                <a:cs typeface="+mj-cs"/>
              </a:rPr>
              <a:t>r</a:t>
            </a:r>
            <a:r>
              <a:rPr lang="en-US" sz="3200" dirty="0" smtClean="0">
                <a:solidFill>
                  <a:srgbClr val="00B050"/>
                </a:solidFill>
              </a:rPr>
              <a:t>=1-</a:t>
            </a:r>
            <a:r>
              <a:rPr lang="en-US" sz="3200" i="1" dirty="0" smtClean="0">
                <a:solidFill>
                  <a:srgbClr val="00B050"/>
                </a:solidFill>
                <a:cs typeface="+mj-cs"/>
              </a:rPr>
              <a:t>p</a:t>
            </a:r>
            <a:r>
              <a:rPr lang="en-US" sz="3200" dirty="0" smtClean="0">
                <a:solidFill>
                  <a:srgbClr val="00B050"/>
                </a:solidFill>
              </a:rPr>
              <a:t>).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With connectivity</a:t>
            </a:r>
            <a:r>
              <a:rPr lang="en-US" sz="3200" dirty="0" smtClean="0">
                <a:solidFill>
                  <a:srgbClr val="FF0000"/>
                </a:solidFill>
              </a:rPr>
              <a:t>: </a:t>
            </a:r>
            <a:r>
              <a:rPr lang="en-US" sz="3200" dirty="0" smtClean="0">
                <a:solidFill>
                  <a:srgbClr val="FF0000"/>
                </a:solidFill>
              </a:rPr>
              <a:t>impossible.</a:t>
            </a:r>
            <a:endParaRPr lang="he-IL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58455" y="764703"/>
            <a:ext cx="8585545" cy="3125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1. Geometry </a:t>
            </a:r>
            <a:br>
              <a:rPr lang="en-US" sz="3600" dirty="0" smtClean="0"/>
            </a:br>
            <a:r>
              <a:rPr lang="en-US" sz="3600" dirty="0" smtClean="0"/>
              <a:t>2. Redivision:      - More land</a:t>
            </a:r>
          </a:p>
          <a:p>
            <a:pPr marL="0" indent="0">
              <a:buNone/>
            </a:pPr>
            <a:r>
              <a:rPr lang="en-US" sz="3600" dirty="0" smtClean="0"/>
              <a:t>       	                     - More people</a:t>
            </a:r>
          </a:p>
          <a:p>
            <a:pPr marL="0" indent="0">
              <a:buNone/>
            </a:pPr>
            <a:r>
              <a:rPr lang="en-US" sz="3600" b="1" dirty="0" smtClean="0"/>
              <a:t>3. Family ownership</a:t>
            </a:r>
          </a:p>
          <a:p>
            <a:pPr marL="0" indent="0">
              <a:buNone/>
            </a:pPr>
            <a:r>
              <a:rPr lang="en-US" sz="3600" dirty="0" smtClean="0"/>
              <a:t>4. Land-value data</a:t>
            </a:r>
          </a:p>
          <a:p>
            <a:pPr marL="0" indent="0">
              <a:buNone/>
            </a:pPr>
            <a:endParaRPr lang="en-US" sz="36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74610" y="5589240"/>
            <a:ext cx="3145958" cy="540636"/>
            <a:chOff x="4587937" y="5221989"/>
            <a:chExt cx="3145958" cy="540636"/>
          </a:xfrm>
        </p:grpSpPr>
        <p:grpSp>
          <p:nvGrpSpPr>
            <p:cNvPr id="7" name="Group 6"/>
            <p:cNvGrpSpPr/>
            <p:nvPr/>
          </p:nvGrpSpPr>
          <p:grpSpPr>
            <a:xfrm>
              <a:off x="4587937" y="5252889"/>
              <a:ext cx="327704" cy="509736"/>
              <a:chOff x="3641743" y="5252889"/>
              <a:chExt cx="327704" cy="5097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068069" y="5241423"/>
              <a:ext cx="327704" cy="509736"/>
              <a:chOff x="3641743" y="5252889"/>
              <a:chExt cx="327704" cy="50973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611633" y="5224671"/>
              <a:ext cx="327704" cy="509736"/>
              <a:chOff x="3641743" y="5252889"/>
              <a:chExt cx="327704" cy="5097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255631" y="5234349"/>
              <a:ext cx="327704" cy="509736"/>
              <a:chOff x="3641743" y="5252889"/>
              <a:chExt cx="327704" cy="50973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852055" y="5228169"/>
              <a:ext cx="327704" cy="509736"/>
              <a:chOff x="3641743" y="5252889"/>
              <a:chExt cx="327704" cy="50973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406191" y="5221989"/>
              <a:ext cx="327704" cy="509736"/>
              <a:chOff x="3641743" y="5252889"/>
              <a:chExt cx="327704" cy="50973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98" name="Picture 2" descr="F:\Dropbox\dagstuhl\presentation\agriculture-familiale_light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88" y="3429000"/>
            <a:ext cx="441649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Dropbox\dagstuhl\presentation\children-eating-cak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89923"/>
            <a:ext cx="3815000" cy="286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919871" y="4439160"/>
            <a:ext cx="686406" cy="6647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he-IL" sz="4000" b="1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Cake Cutting     </a:t>
            </a:r>
            <a:r>
              <a:rPr lang="en-US" dirty="0" smtClean="0">
                <a:sym typeface="Wingdings" panose="05000000000000000000" pitchFamily="2" charset="2"/>
              </a:rPr>
              <a:t>    Land Division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55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58455" y="764704"/>
            <a:ext cx="8585545" cy="612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74610" y="5589240"/>
            <a:ext cx="3145958" cy="540636"/>
            <a:chOff x="4587937" y="5221989"/>
            <a:chExt cx="3145958" cy="540636"/>
          </a:xfrm>
        </p:grpSpPr>
        <p:grpSp>
          <p:nvGrpSpPr>
            <p:cNvPr id="7" name="Group 6"/>
            <p:cNvGrpSpPr/>
            <p:nvPr/>
          </p:nvGrpSpPr>
          <p:grpSpPr>
            <a:xfrm>
              <a:off x="4587937" y="5252889"/>
              <a:ext cx="327704" cy="509736"/>
              <a:chOff x="3641743" y="5252889"/>
              <a:chExt cx="327704" cy="5097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068069" y="5241423"/>
              <a:ext cx="327704" cy="509736"/>
              <a:chOff x="3641743" y="5252889"/>
              <a:chExt cx="327704" cy="50973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611633" y="5224671"/>
              <a:ext cx="327704" cy="509736"/>
              <a:chOff x="3641743" y="5252889"/>
              <a:chExt cx="327704" cy="5097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255631" y="5234349"/>
              <a:ext cx="327704" cy="509736"/>
              <a:chOff x="3641743" y="5252889"/>
              <a:chExt cx="327704" cy="50973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852055" y="5228169"/>
              <a:ext cx="327704" cy="509736"/>
              <a:chOff x="3641743" y="5252889"/>
              <a:chExt cx="327704" cy="50973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406191" y="5221989"/>
              <a:ext cx="327704" cy="509736"/>
              <a:chOff x="3641743" y="5252889"/>
              <a:chExt cx="327704" cy="50973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Family ownership</a:t>
            </a:r>
            <a:endParaRPr lang="he-IL" dirty="0"/>
          </a:p>
        </p:txBody>
      </p:sp>
      <p:pic>
        <p:nvPicPr>
          <p:cNvPr id="4101" name="Picture 410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75057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Family ownership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-419690" y="908720"/>
            <a:ext cx="9427581" cy="604575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1. Average proportionality:</a:t>
            </a: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E</a:t>
            </a:r>
            <a:r>
              <a:rPr lang="en-US" sz="3200" b="1" dirty="0" smtClean="0">
                <a:solidFill>
                  <a:srgbClr val="00B050"/>
                </a:solidFill>
              </a:rPr>
              <a:t>asy, </a:t>
            </a:r>
            <a:r>
              <a:rPr lang="en-US" sz="3200" b="1" dirty="0" smtClean="0">
                <a:solidFill>
                  <a:srgbClr val="FF0000"/>
                </a:solidFill>
              </a:rPr>
              <a:t>but requires inter-personal summation.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2. Unanimous proportionality: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No inter-personal sums, </a:t>
            </a:r>
            <a:r>
              <a:rPr lang="en-US" sz="3200" b="1" dirty="0" smtClean="0">
                <a:solidFill>
                  <a:srgbClr val="FF0000"/>
                </a:solidFill>
              </a:rPr>
              <a:t>but disconnected.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3. Democratic proportionality: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No inter-personal </a:t>
            </a:r>
            <a:r>
              <a:rPr lang="en-US" sz="3200" b="1" dirty="0" smtClean="0">
                <a:solidFill>
                  <a:srgbClr val="00B050"/>
                </a:solidFill>
              </a:rPr>
              <a:t>sums; connected for </a:t>
            </a:r>
            <a:r>
              <a:rPr lang="en-US" sz="32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="1" dirty="0" smtClean="0">
                <a:solidFill>
                  <a:srgbClr val="00B050"/>
                </a:solidFill>
              </a:rPr>
              <a:t>=2.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6480720" cy="781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75" y="3883257"/>
            <a:ext cx="6271289" cy="379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60" y="5877272"/>
            <a:ext cx="7663125" cy="3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58455" y="764704"/>
            <a:ext cx="8585545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1. Geometry </a:t>
            </a:r>
            <a:br>
              <a:rPr lang="en-US" sz="3600" dirty="0" smtClean="0"/>
            </a:br>
            <a:r>
              <a:rPr lang="en-US" sz="3600" dirty="0" smtClean="0"/>
              <a:t>2. Redivision:      - More land</a:t>
            </a:r>
          </a:p>
          <a:p>
            <a:pPr marL="0" indent="0">
              <a:buNone/>
            </a:pPr>
            <a:r>
              <a:rPr lang="en-US" sz="3600" dirty="0" smtClean="0"/>
              <a:t>       	                     - More people</a:t>
            </a:r>
          </a:p>
          <a:p>
            <a:pPr marL="0" indent="0">
              <a:buNone/>
            </a:pPr>
            <a:r>
              <a:rPr lang="en-US" sz="3600" dirty="0" smtClean="0"/>
              <a:t>3. Family ownership</a:t>
            </a:r>
          </a:p>
          <a:p>
            <a:pPr marL="0" indent="0">
              <a:buNone/>
            </a:pPr>
            <a:r>
              <a:rPr lang="en-US" sz="3600" b="1" dirty="0" smtClean="0"/>
              <a:t>4. Land-value 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4610" y="5589240"/>
            <a:ext cx="3145958" cy="540636"/>
            <a:chOff x="4587937" y="5221989"/>
            <a:chExt cx="3145958" cy="540636"/>
          </a:xfrm>
        </p:grpSpPr>
        <p:grpSp>
          <p:nvGrpSpPr>
            <p:cNvPr id="7" name="Group 6"/>
            <p:cNvGrpSpPr/>
            <p:nvPr/>
          </p:nvGrpSpPr>
          <p:grpSpPr>
            <a:xfrm>
              <a:off x="4587937" y="5252889"/>
              <a:ext cx="327704" cy="509736"/>
              <a:chOff x="3641743" y="5252889"/>
              <a:chExt cx="327704" cy="5097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068069" y="5241423"/>
              <a:ext cx="327704" cy="509736"/>
              <a:chOff x="3641743" y="5252889"/>
              <a:chExt cx="327704" cy="50973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611633" y="5224671"/>
              <a:ext cx="327704" cy="509736"/>
              <a:chOff x="3641743" y="5252889"/>
              <a:chExt cx="327704" cy="5097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255631" y="5234349"/>
              <a:ext cx="327704" cy="509736"/>
              <a:chOff x="3641743" y="5252889"/>
              <a:chExt cx="327704" cy="50973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852055" y="5228169"/>
              <a:ext cx="327704" cy="509736"/>
              <a:chOff x="3641743" y="5252889"/>
              <a:chExt cx="327704" cy="50973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406191" y="5221989"/>
              <a:ext cx="327704" cy="509736"/>
              <a:chOff x="3641743" y="5252889"/>
              <a:chExt cx="327704" cy="50973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Cake Cutting     </a:t>
            </a:r>
            <a:r>
              <a:rPr lang="en-US" smtClean="0">
                <a:sym typeface="Wingdings" panose="05000000000000000000" pitchFamily="2" charset="2"/>
              </a:rPr>
              <a:t>    Land Division</a:t>
            </a:r>
            <a:endParaRPr lang="he-IL"/>
          </a:p>
        </p:txBody>
      </p:sp>
      <p:pic>
        <p:nvPicPr>
          <p:cNvPr id="5123" name="Picture 3" descr="F:\Dropbox\dagstuhl\presentation\LandPropertyValueU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40968"/>
            <a:ext cx="4644560" cy="370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58455" y="764704"/>
            <a:ext cx="8585545" cy="324036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3600" dirty="0" smtClean="0"/>
              <a:t>1. Geometry </a:t>
            </a:r>
          </a:p>
          <a:p>
            <a:pPr marL="0" indent="0" algn="l" rtl="0">
              <a:buNone/>
            </a:pPr>
            <a:r>
              <a:rPr lang="en-US" sz="3600" dirty="0" smtClean="0"/>
              <a:t>2. Redivision:      - More land</a:t>
            </a:r>
          </a:p>
          <a:p>
            <a:pPr marL="0" indent="0" algn="l" rtl="0">
              <a:buNone/>
            </a:pPr>
            <a:r>
              <a:rPr lang="en-US" sz="3600" dirty="0" smtClean="0"/>
              <a:t>       </a:t>
            </a:r>
            <a:r>
              <a:rPr lang="en-US" sz="3600" dirty="0"/>
              <a:t>	</a:t>
            </a:r>
            <a:r>
              <a:rPr lang="en-US" sz="3600" dirty="0" smtClean="0"/>
              <a:t>                     - More people</a:t>
            </a:r>
          </a:p>
          <a:p>
            <a:pPr marL="0" indent="0" algn="l" rtl="0">
              <a:buNone/>
            </a:pPr>
            <a:r>
              <a:rPr lang="en-US" sz="3600" dirty="0" smtClean="0"/>
              <a:t>3. Family ownership</a:t>
            </a:r>
          </a:p>
          <a:p>
            <a:pPr marL="0" indent="0" algn="l" rtl="0">
              <a:buNone/>
            </a:pPr>
            <a:r>
              <a:rPr lang="en-US" sz="3600" dirty="0" smtClean="0"/>
              <a:t>4. Land-value data</a:t>
            </a:r>
          </a:p>
          <a:p>
            <a:pPr marL="0" indent="0" algn="l" rtl="0">
              <a:buNone/>
            </a:pPr>
            <a:endParaRPr lang="en-US" sz="36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mtClean="0"/>
              <a:t>Cake Cutting     </a:t>
            </a:r>
            <a:r>
              <a:rPr lang="en-US" smtClean="0">
                <a:sym typeface="Wingdings" panose="05000000000000000000" pitchFamily="2" charset="2"/>
              </a:rPr>
              <a:t>    Land Division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75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585545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Source: </a:t>
            </a:r>
            <a:r>
              <a:rPr lang="en-US" sz="3200" dirty="0" smtClean="0"/>
              <a:t>Map of economic  (NPV) land-values.</a:t>
            </a:r>
          </a:p>
          <a:p>
            <a:pPr lvl="1"/>
            <a:r>
              <a:rPr lang="en-US" sz="3200" dirty="0" smtClean="0"/>
              <a:t>Plus noise to simulate different valuations.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Experiment: </a:t>
            </a:r>
            <a:r>
              <a:rPr lang="en-US" sz="3200" dirty="0" smtClean="0"/>
              <a:t>compare </a:t>
            </a:r>
            <a:r>
              <a:rPr lang="en-US" sz="3200" dirty="0"/>
              <a:t>“objective” division </a:t>
            </a:r>
            <a:r>
              <a:rPr lang="en-US" sz="3200" dirty="0" smtClean="0"/>
              <a:t>to classic (1-D) cake-cutting </a:t>
            </a:r>
            <a:r>
              <a:rPr lang="en-US" sz="3200" dirty="0"/>
              <a:t>algorithms </a:t>
            </a:r>
            <a:r>
              <a:rPr lang="en-US" sz="3200" dirty="0" smtClean="0"/>
              <a:t>according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Envy,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Social welfare: egalitarian and utilitarian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Conclusion: </a:t>
            </a:r>
            <a:r>
              <a:rPr lang="en-US" sz="3200" dirty="0" smtClean="0">
                <a:solidFill>
                  <a:srgbClr val="00B050"/>
                </a:solidFill>
              </a:rPr>
              <a:t>Cake-cutting does much better.</a:t>
            </a:r>
          </a:p>
          <a:p>
            <a:pPr marL="0" indent="0">
              <a:buNone/>
            </a:pPr>
            <a:endParaRPr lang="en-US" sz="3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Future work: make this experiment in 2-D.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/>
              <a:t>4. Land-value data</a:t>
            </a:r>
          </a:p>
        </p:txBody>
      </p:sp>
    </p:spTree>
    <p:extLst>
      <p:ext uri="{BB962C8B-B14F-4D97-AF65-F5344CB8AC3E}">
        <p14:creationId xmlns:p14="http://schemas.microsoft.com/office/powerpoint/2010/main" val="42918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9227" y="1052736"/>
            <a:ext cx="8585545" cy="554461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Lessons I learned so far:</a:t>
            </a:r>
          </a:p>
          <a:p>
            <a:pPr marL="0" indent="0">
              <a:buNone/>
            </a:pPr>
            <a:r>
              <a:rPr lang="en-US" sz="3200" dirty="0" smtClean="0"/>
              <a:t>1. </a:t>
            </a:r>
            <a:r>
              <a:rPr lang="en-US" sz="3200" b="1" dirty="0" smtClean="0"/>
              <a:t>Two-dimensional cake-cutting</a:t>
            </a:r>
            <a:r>
              <a:rPr lang="en-US" sz="3200" dirty="0" smtClean="0"/>
              <a:t>:  </a:t>
            </a:r>
            <a:br>
              <a:rPr lang="en-US" sz="3200" dirty="0" smtClean="0"/>
            </a:b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00B050"/>
                </a:solidFill>
              </a:rPr>
              <a:t>Geometric concepts have economic implications.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smtClean="0"/>
              <a:t>2. </a:t>
            </a:r>
            <a:r>
              <a:rPr lang="en-US" sz="3200" b="1" dirty="0" smtClean="0"/>
              <a:t>Redivision and monotonicity</a:t>
            </a:r>
            <a:r>
              <a:rPr lang="en-US" sz="3200" dirty="0" smtClean="0"/>
              <a:t>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00B050"/>
                </a:solidFill>
              </a:rPr>
              <a:t>Nash-optimum is </a:t>
            </a:r>
            <a:r>
              <a:rPr lang="en-US" sz="3200" dirty="0" smtClean="0">
                <a:solidFill>
                  <a:srgbClr val="00B050"/>
                </a:solidFill>
              </a:rPr>
              <a:t>good.</a:t>
            </a:r>
          </a:p>
          <a:p>
            <a:pPr marL="0" indent="0">
              <a:buNone/>
            </a:pPr>
            <a:r>
              <a:rPr lang="en-US" sz="3200" dirty="0" smtClean="0"/>
              <a:t>3. </a:t>
            </a:r>
            <a:r>
              <a:rPr lang="en-US" sz="3200" b="1" dirty="0" smtClean="0"/>
              <a:t>Family ownership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smtClean="0"/>
              <a:t>    </a:t>
            </a:r>
            <a:r>
              <a:rPr lang="en-US" sz="3200" dirty="0" smtClean="0">
                <a:solidFill>
                  <a:srgbClr val="00B050"/>
                </a:solidFill>
              </a:rPr>
              <a:t>Democracy is good.</a:t>
            </a:r>
          </a:p>
          <a:p>
            <a:pPr marL="0" indent="0">
              <a:buNone/>
            </a:pPr>
            <a:r>
              <a:rPr lang="en-US" sz="3200" dirty="0" smtClean="0"/>
              <a:t>4. </a:t>
            </a:r>
            <a:r>
              <a:rPr lang="en-US" sz="3200" b="1" dirty="0" smtClean="0"/>
              <a:t>Land-value data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smtClean="0"/>
              <a:t>    </a:t>
            </a:r>
            <a:r>
              <a:rPr lang="en-US" sz="3200" dirty="0" smtClean="0">
                <a:solidFill>
                  <a:srgbClr val="00B050"/>
                </a:solidFill>
              </a:rPr>
              <a:t>Cake-cutting algorithms are great.</a:t>
            </a:r>
          </a:p>
          <a:p>
            <a:pPr marL="0" indent="0" algn="r">
              <a:buNone/>
            </a:pPr>
            <a:r>
              <a:rPr lang="en-US" sz="3200" b="1" i="1" dirty="0" smtClean="0">
                <a:solidFill>
                  <a:srgbClr val="00B0F0"/>
                </a:solidFill>
              </a:rPr>
              <a:t>Thank you!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5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10350" y="0"/>
            <a:ext cx="2533650" cy="4603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he-IL" sz="24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(Ezekiel 47:14)</a:t>
            </a:r>
          </a:p>
        </p:txBody>
      </p:sp>
    </p:spTree>
    <p:extLst>
      <p:ext uri="{BB962C8B-B14F-4D97-AF65-F5344CB8AC3E}">
        <p14:creationId xmlns:p14="http://schemas.microsoft.com/office/powerpoint/2010/main" val="4335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Freeform 2"/>
          <p:cNvSpPr>
            <a:spLocks noChangeArrowheads="1"/>
          </p:cNvSpPr>
          <p:nvPr/>
        </p:nvSpPr>
        <p:spPr bwMode="auto">
          <a:xfrm>
            <a:off x="152400" y="152400"/>
            <a:ext cx="7938" cy="7938"/>
          </a:xfrm>
          <a:custGeom>
            <a:avLst/>
            <a:gdLst>
              <a:gd name="T0" fmla="*/ 0 w 7938"/>
              <a:gd name="T1" fmla="*/ 0 h 7938"/>
              <a:gd name="T2" fmla="*/ 21 w 7938"/>
              <a:gd name="T3" fmla="*/ 0 h 7938"/>
              <a:gd name="T4" fmla="*/ 21 w 7938"/>
              <a:gd name="T5" fmla="*/ 21 h 7938"/>
              <a:gd name="T6" fmla="*/ 0 w 7938"/>
              <a:gd name="T7" fmla="*/ 21 h 7938"/>
              <a:gd name="T8" fmla="*/ 0 w 7938"/>
              <a:gd name="T9" fmla="*/ 0 h 79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38"/>
              <a:gd name="T16" fmla="*/ 0 h 7938"/>
              <a:gd name="T17" fmla="*/ 7938 w 7938"/>
              <a:gd name="T18" fmla="*/ 7938 h 79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38" h="7938">
                <a:moveTo>
                  <a:pt x="0" y="0"/>
                </a:moveTo>
                <a:lnTo>
                  <a:pt x="21" y="0"/>
                </a:lnTo>
                <a:lnTo>
                  <a:pt x="21" y="21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2" y="5427244"/>
            <a:ext cx="1735137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-2381" y="908720"/>
            <a:ext cx="9126537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8000" b="1" smtClean="0">
                <a:solidFill>
                  <a:srgbClr val="75FF52"/>
                </a:solidFill>
                <a:ea typeface="WenQuanYi Micro Hei" charset="0"/>
                <a:cs typeface="Arial" pitchFamily="34" charset="0"/>
              </a:rPr>
              <a:t>Fair Division of Land</a:t>
            </a:r>
            <a:endParaRPr lang="en-US" altLang="he-IL" sz="8000" b="1">
              <a:solidFill>
                <a:srgbClr val="75FF52"/>
              </a:solidFill>
              <a:ea typeface="WenQuanYi Micro Hei" charset="0"/>
              <a:cs typeface="Arial" pitchFamily="34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20774" y="2246172"/>
            <a:ext cx="8788400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he-IL" sz="4000" b="1" smtClean="0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Erel Segal-haLevi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he-IL" sz="4000" b="1">
              <a:solidFill>
                <a:srgbClr val="FFFFFF"/>
              </a:solidFill>
              <a:ea typeface="WenQuanYi Micro Hei" charset="0"/>
              <a:cs typeface="Arial" pitchFamily="34" charset="0"/>
            </a:endParaRP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000" b="1" smtClean="0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Advisors</a:t>
            </a:r>
            <a:r>
              <a:rPr lang="en-US" altLang="he-IL" sz="40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: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0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Yonatan </a:t>
            </a:r>
            <a:r>
              <a:rPr lang="en-US" altLang="he-IL" sz="4000" b="1" smtClean="0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Aumann      Avinatan </a:t>
            </a:r>
            <a:r>
              <a:rPr lang="en-US" altLang="he-IL" sz="40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Hassidim</a:t>
            </a:r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5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6610350" y="0"/>
            <a:ext cx="2533650" cy="4603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he-IL" sz="24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(Ezekiel 47:14)</a:t>
            </a:r>
          </a:p>
        </p:txBody>
      </p:sp>
    </p:spTree>
    <p:extLst>
      <p:ext uri="{BB962C8B-B14F-4D97-AF65-F5344CB8AC3E}">
        <p14:creationId xmlns:p14="http://schemas.microsoft.com/office/powerpoint/2010/main" val="1440531783"/>
      </p:ext>
    </p:extLst>
  </p:cSld>
  <p:clrMapOvr>
    <a:masterClrMapping/>
  </p:clrMapOvr>
  <p:transition spd="med" advTm="2048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Resource-monotonicity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467544" y="5162664"/>
            <a:ext cx="7794266" cy="16953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smtClean="0">
                <a:solidFill>
                  <a:schemeClr val="tx1"/>
                </a:solidFill>
              </a:rPr>
              <a:t>Notes</a:t>
            </a:r>
            <a:r>
              <a:rPr lang="en-US" sz="2800" smtClean="0">
                <a:solidFill>
                  <a:schemeClr val="tx1"/>
                </a:solidFill>
              </a:rPr>
              <a:t>: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</a:rPr>
              <a:t>Pieces do not have to be connected.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</a:rPr>
              <a:t>Value of Cake and of Ext</a:t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can be different for different agents.</a:t>
            </a:r>
            <a:endParaRPr lang="he-IL" sz="280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4144"/>
            <a:ext cx="6865742" cy="43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Resource-monotonicity</a:t>
            </a:r>
            <a:endParaRPr lang="he-IL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124744"/>
            <a:ext cx="828092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i="1" smtClean="0"/>
              <a:t>Cut-and-choose,</a:t>
            </a:r>
            <a:r>
              <a:rPr lang="en-US" sz="4400" b="1" smtClean="0"/>
              <a:t> </a:t>
            </a:r>
            <a:r>
              <a:rPr lang="en-US" sz="4400" smtClean="0"/>
              <a:t>and other classic cake-cutting algorithms, are:</a:t>
            </a:r>
            <a:endParaRPr lang="en-US" sz="4400" b="1" smtClean="0"/>
          </a:p>
          <a:p>
            <a:pPr marL="0" indent="0">
              <a:buNone/>
            </a:pPr>
            <a:endParaRPr lang="he-IL" sz="4400"/>
          </a:p>
        </p:txBody>
      </p:sp>
      <p:sp>
        <p:nvSpPr>
          <p:cNvPr id="11" name="TextBox 10"/>
          <p:cNvSpPr txBox="1"/>
          <p:nvPr/>
        </p:nvSpPr>
        <p:spPr>
          <a:xfrm>
            <a:off x="762134" y="4017735"/>
            <a:ext cx="7632848" cy="14662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Proportional,</a:t>
            </a:r>
            <a:endParaRPr lang="en-US" sz="4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SzPct val="150000"/>
              <a:buFont typeface="Wingdings 2" pitchFamily="18" charset="2"/>
              <a:buChar char=""/>
            </a:pPr>
            <a:r>
              <a:rPr lang="en-US" sz="4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resource-monotonic.</a:t>
            </a:r>
            <a:endParaRPr lang="he-IL" sz="4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Resource-monotonicity</a:t>
            </a:r>
            <a:endParaRPr lang="he-IL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124744"/>
            <a:ext cx="828092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 smtClean="0"/>
              <a:t>The </a:t>
            </a:r>
            <a:r>
              <a:rPr lang="en-US" sz="4400" b="1" i="1" dirty="0" smtClean="0"/>
              <a:t>Exact</a:t>
            </a:r>
            <a:r>
              <a:rPr lang="en-US" sz="4400" i="1" dirty="0" smtClean="0"/>
              <a:t> rule </a:t>
            </a:r>
            <a:r>
              <a:rPr lang="en-US" sz="4400" dirty="0" smtClean="0"/>
              <a:t>is:</a:t>
            </a:r>
          </a:p>
          <a:p>
            <a:pPr marL="0" indent="0">
              <a:buNone/>
            </a:pPr>
            <a:endParaRPr lang="he-IL" sz="4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2" y="2276872"/>
            <a:ext cx="7827979" cy="6248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134" y="4017735"/>
            <a:ext cx="7632848" cy="28402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cs typeface="Arial" panose="020B0604020202020204" pitchFamily="34" charset="0"/>
              </a:rPr>
              <a:t>Well-defined </a:t>
            </a:r>
            <a:r>
              <a:rPr lang="en-US" sz="4800" i="1" smtClean="0">
                <a:solidFill>
                  <a:srgbClr val="00B050"/>
                </a:solidFill>
                <a:cs typeface="Arial" panose="020B0604020202020204" pitchFamily="34" charset="0"/>
              </a:rPr>
              <a:t>(convexity)</a:t>
            </a:r>
            <a:r>
              <a:rPr lang="en-US" sz="4800" smtClean="0">
                <a:solidFill>
                  <a:srgbClr val="00B050"/>
                </a:solidFill>
                <a:cs typeface="Arial" panose="020B0604020202020204" pitchFamily="34" charset="0"/>
              </a:rPr>
              <a:t>,</a:t>
            </a:r>
            <a:endParaRPr lang="en-US" sz="480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Proportional,</a:t>
            </a:r>
            <a:endParaRPr lang="en-US" sz="4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Resource-monotonic,</a:t>
            </a:r>
            <a:endParaRPr lang="en-US" sz="4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SzPct val="150000"/>
              <a:buFont typeface="Wingdings 2" pitchFamily="18" charset="2"/>
              <a:buChar char=""/>
            </a:pPr>
            <a:r>
              <a:rPr lang="en-US" sz="4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Pareto-efficient.</a:t>
            </a:r>
            <a:endParaRPr lang="he-IL" sz="4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Resource-monotonicity</a:t>
            </a:r>
            <a:endParaRPr lang="he-IL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05652" y="861526"/>
            <a:ext cx="8280920" cy="1584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smtClean="0"/>
              <a:t>For every concave function </a:t>
            </a:r>
            <a:r>
              <a:rPr lang="en-US" sz="4400" b="1" smtClean="0"/>
              <a:t>w</a:t>
            </a:r>
            <a:r>
              <a:rPr lang="en-US" sz="4400" smtClean="0"/>
              <a:t>:</a:t>
            </a:r>
          </a:p>
          <a:p>
            <a:pPr marL="0" indent="0">
              <a:buNone/>
            </a:pPr>
            <a:r>
              <a:rPr lang="en-US" sz="4400" i="1" smtClean="0"/>
              <a:t>The </a:t>
            </a:r>
            <a:r>
              <a:rPr lang="en-US" sz="4400" b="1" i="1" smtClean="0"/>
              <a:t>Absolute-w-maximizer </a:t>
            </a:r>
            <a:r>
              <a:rPr lang="en-US" sz="4400" smtClean="0"/>
              <a:t>rule is:</a:t>
            </a:r>
            <a:r>
              <a:rPr lang="en-US" sz="4400" b="1" i="1" smtClean="0"/>
              <a:t/>
            </a:r>
            <a:br>
              <a:rPr lang="en-US" sz="4400" b="1" i="1" smtClean="0"/>
            </a:br>
            <a:endParaRPr lang="he-IL" sz="440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31" y="2420888"/>
            <a:ext cx="4380672" cy="1370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134" y="4017735"/>
            <a:ext cx="8381866" cy="28402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cs typeface="Arial" panose="020B0604020202020204" pitchFamily="34" charset="0"/>
              </a:rPr>
              <a:t>Well-defined </a:t>
            </a:r>
            <a:r>
              <a:rPr lang="en-US" sz="4800" i="1" smtClean="0">
                <a:solidFill>
                  <a:srgbClr val="00B050"/>
                </a:solidFill>
                <a:cs typeface="Arial" panose="020B0604020202020204" pitchFamily="34" charset="0"/>
              </a:rPr>
              <a:t>(compactness)</a:t>
            </a:r>
            <a:r>
              <a:rPr lang="en-US" sz="4800" smtClean="0">
                <a:solidFill>
                  <a:srgbClr val="00B050"/>
                </a:solidFill>
                <a:cs typeface="Arial" panose="020B0604020202020204" pitchFamily="34" charset="0"/>
              </a:rPr>
              <a:t>,</a:t>
            </a:r>
            <a:endParaRPr lang="en-US" sz="480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Pareto-efficient,</a:t>
            </a:r>
            <a:endParaRPr lang="en-US" sz="4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Resource-monotonic,</a:t>
            </a:r>
            <a:endParaRPr lang="en-US" sz="4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SzPct val="150000"/>
              <a:buFont typeface="Wingdings 2" pitchFamily="18" charset="2"/>
              <a:buChar char=""/>
            </a:pPr>
            <a:r>
              <a:rPr lang="en-US" sz="4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not proportional,</a:t>
            </a:r>
            <a:endParaRPr lang="he-IL" sz="4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Resource-monotonicity</a:t>
            </a:r>
            <a:endParaRPr lang="he-IL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3528" y="861526"/>
            <a:ext cx="8563044" cy="1584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smtClean="0"/>
              <a:t>For every mega-concave function </a:t>
            </a:r>
            <a:r>
              <a:rPr lang="en-US" sz="4400" b="1" smtClean="0"/>
              <a:t>w</a:t>
            </a:r>
            <a:r>
              <a:rPr lang="en-US" sz="4400" smtClean="0"/>
              <a:t>:</a:t>
            </a:r>
          </a:p>
          <a:p>
            <a:pPr marL="0" indent="0">
              <a:buNone/>
            </a:pPr>
            <a:r>
              <a:rPr lang="en-US" sz="4400" i="1" smtClean="0"/>
              <a:t>The </a:t>
            </a:r>
            <a:r>
              <a:rPr lang="en-US" sz="4400" b="1" i="1" smtClean="0"/>
              <a:t>Relative-w-maximizer </a:t>
            </a:r>
            <a:r>
              <a:rPr lang="en-US" sz="4400" smtClean="0"/>
              <a:t>rule is:</a:t>
            </a:r>
            <a:r>
              <a:rPr lang="en-US" sz="4400" b="1" i="1" smtClean="0"/>
              <a:t/>
            </a:r>
            <a:br>
              <a:rPr lang="en-US" sz="4400" b="1" i="1" smtClean="0"/>
            </a:br>
            <a:endParaRPr lang="he-IL" sz="440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1" y="2485039"/>
            <a:ext cx="5581177" cy="1370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134" y="4017735"/>
            <a:ext cx="8381866" cy="28402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cs typeface="Arial" panose="020B0604020202020204" pitchFamily="34" charset="0"/>
              </a:rPr>
              <a:t>Well-defined </a:t>
            </a:r>
            <a:r>
              <a:rPr lang="en-US" sz="4800" i="1" smtClean="0">
                <a:solidFill>
                  <a:srgbClr val="00B050"/>
                </a:solidFill>
                <a:cs typeface="Arial" panose="020B0604020202020204" pitchFamily="34" charset="0"/>
              </a:rPr>
              <a:t>(compactness)</a:t>
            </a:r>
            <a:r>
              <a:rPr lang="en-US" sz="4800" smtClean="0">
                <a:solidFill>
                  <a:srgbClr val="00B050"/>
                </a:solidFill>
                <a:cs typeface="Arial" panose="020B0604020202020204" pitchFamily="34" charset="0"/>
              </a:rPr>
              <a:t>,</a:t>
            </a:r>
            <a:endParaRPr lang="en-US" sz="480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Pareto-efficient,</a:t>
            </a:r>
            <a:endParaRPr lang="en-US" sz="4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Proportional,</a:t>
            </a:r>
            <a:endParaRPr lang="en-US" sz="4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SzPct val="150000"/>
              <a:buFont typeface="Wingdings 2" pitchFamily="18" charset="2"/>
              <a:buChar char=""/>
            </a:pPr>
            <a:r>
              <a:rPr lang="en-US" sz="4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not monotonic.</a:t>
            </a:r>
            <a:endParaRPr lang="he-IL" sz="4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Resource-monotonicity</a:t>
            </a:r>
            <a:endParaRPr lang="he-IL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3528" y="861526"/>
            <a:ext cx="8563044" cy="2855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smtClean="0"/>
              <a:t>What rule is simultaneously absolute-w-maximizer and </a:t>
            </a:r>
            <a:br>
              <a:rPr lang="en-US" sz="4400" smtClean="0"/>
            </a:br>
            <a:r>
              <a:rPr lang="en-US" sz="4400" smtClean="0"/>
              <a:t>relative-w-maximizer, with same </a:t>
            </a:r>
            <a:r>
              <a:rPr lang="en-US" sz="4400" i="1" smtClean="0"/>
              <a:t>w</a:t>
            </a:r>
            <a:r>
              <a:rPr lang="en-US" sz="4400" smtClean="0"/>
              <a:t>?</a:t>
            </a:r>
          </a:p>
          <a:p>
            <a:pPr marL="0" indent="0">
              <a:buNone/>
            </a:pPr>
            <a:r>
              <a:rPr lang="en-US" sz="4400" smtClean="0"/>
              <a:t>--- </a:t>
            </a:r>
            <a:r>
              <a:rPr lang="en-US" sz="4400" i="1" smtClean="0"/>
              <a:t>The </a:t>
            </a:r>
            <a:r>
              <a:rPr lang="en-US" sz="4400" b="1" i="1" smtClean="0"/>
              <a:t>Nash-optimal</a:t>
            </a:r>
            <a:r>
              <a:rPr lang="en-US" sz="4400" i="1" smtClean="0"/>
              <a:t> rule!</a:t>
            </a:r>
            <a:r>
              <a:rPr lang="en-US" sz="4400" smtClean="0"/>
              <a:t> </a:t>
            </a:r>
            <a:r>
              <a:rPr lang="en-US" sz="4400" i="1" smtClean="0"/>
              <a:t>w</a:t>
            </a:r>
            <a:r>
              <a:rPr lang="en-US" sz="4400" smtClean="0"/>
              <a:t> = log.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861048"/>
            <a:ext cx="8381866" cy="28402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cs typeface="Arial" panose="020B0604020202020204" pitchFamily="34" charset="0"/>
              </a:rPr>
              <a:t>Well-defined </a:t>
            </a:r>
            <a:r>
              <a:rPr lang="en-US" sz="4800" i="1" smtClean="0">
                <a:solidFill>
                  <a:srgbClr val="00B050"/>
                </a:solidFill>
                <a:cs typeface="Arial" panose="020B0604020202020204" pitchFamily="34" charset="0"/>
              </a:rPr>
              <a:t>(compactness)</a:t>
            </a:r>
            <a:r>
              <a:rPr lang="en-US" sz="4800" smtClean="0">
                <a:solidFill>
                  <a:srgbClr val="00B050"/>
                </a:solidFill>
                <a:cs typeface="Arial" panose="020B0604020202020204" pitchFamily="34" charset="0"/>
              </a:rPr>
              <a:t>,</a:t>
            </a:r>
            <a:endParaRPr lang="en-US" sz="480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Pareto-efficient,</a:t>
            </a:r>
            <a:endParaRPr lang="en-US" sz="4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Proportional,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4800" smtClean="0">
                <a:solidFill>
                  <a:srgbClr val="00B050"/>
                </a:solidFill>
                <a:cs typeface="Arial" panose="020B0604020202020204" pitchFamily="34" charset="0"/>
              </a:rPr>
              <a:t>Resource-monotonic.</a:t>
            </a:r>
            <a:endParaRPr lang="he-IL" sz="4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0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Geometry:   query model</a:t>
            </a:r>
            <a:endParaRPr lang="he-IL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7050"/>
              </p:ext>
            </p:extLst>
          </p:nvPr>
        </p:nvGraphicFramePr>
        <p:xfrm>
          <a:off x="179512" y="908720"/>
          <a:ext cx="8712968" cy="5688686"/>
        </p:xfrm>
        <a:graphic>
          <a:graphicData uri="http://schemas.openxmlformats.org/drawingml/2006/table">
            <a:tbl>
              <a:tblPr rtl="1" bandCol="1">
                <a:tableStyleId>{BC89EF96-8CEA-46FF-86C4-4CE0E7609802}</a:tableStyleId>
              </a:tblPr>
              <a:tblGrid>
                <a:gridCol w="4356484"/>
                <a:gridCol w="4356484"/>
              </a:tblGrid>
              <a:tr h="1848206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smtClean="0"/>
                        <a:t>General</a:t>
                      </a:r>
                      <a:endParaRPr lang="he-IL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smtClean="0"/>
                        <a:t>One-dimensional</a:t>
                      </a:r>
                      <a:endParaRPr lang="he-IL" sz="4000" b="1"/>
                    </a:p>
                  </a:txBody>
                  <a:tcPr/>
                </a:tc>
              </a:tr>
              <a:tr h="1848206">
                <a:tc>
                  <a:txBody>
                    <a:bodyPr/>
                    <a:lstStyle/>
                    <a:p>
                      <a:pPr algn="l" rtl="0"/>
                      <a:r>
                        <a:rPr lang="en-US" sz="4000" b="1" smtClean="0"/>
                        <a:t>Eval(X</a:t>
                      </a:r>
                      <a:r>
                        <a:rPr lang="en-US" sz="4000" smtClean="0"/>
                        <a:t>):</a:t>
                      </a:r>
                    </a:p>
                    <a:p>
                      <a:pPr algn="l" rtl="0"/>
                      <a:r>
                        <a:rPr lang="en-US" sz="4000" smtClean="0"/>
                        <a:t>   return</a:t>
                      </a:r>
                      <a:r>
                        <a:rPr lang="en-US" sz="4000" baseline="0" smtClean="0"/>
                        <a:t> value of</a:t>
                      </a:r>
                      <a:br>
                        <a:rPr lang="en-US" sz="4000" baseline="0" smtClean="0"/>
                      </a:br>
                      <a:r>
                        <a:rPr lang="en-US" sz="4000" baseline="0" smtClean="0"/>
                        <a:t>   piece X</a:t>
                      </a:r>
                      <a:endParaRPr lang="he-IL" sz="40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000" b="1" smtClean="0"/>
                        <a:t>Eval(a,b):</a:t>
                      </a:r>
                    </a:p>
                    <a:p>
                      <a:pPr algn="l" rtl="0"/>
                      <a:r>
                        <a:rPr lang="en-US" sz="4000" smtClean="0"/>
                        <a:t>   return value of    </a:t>
                      </a:r>
                      <a:br>
                        <a:rPr lang="en-US" sz="4000" smtClean="0"/>
                      </a:br>
                      <a:r>
                        <a:rPr lang="en-US" sz="4000" smtClean="0"/>
                        <a:t>   interval</a:t>
                      </a:r>
                      <a:r>
                        <a:rPr lang="en-US" sz="4000" baseline="0" smtClean="0"/>
                        <a:t> [a,b]</a:t>
                      </a:r>
                      <a:endParaRPr lang="he-IL" sz="4000"/>
                    </a:p>
                  </a:txBody>
                  <a:tcPr/>
                </a:tc>
              </a:tr>
              <a:tr h="1848206">
                <a:tc>
                  <a:txBody>
                    <a:bodyPr/>
                    <a:lstStyle/>
                    <a:p>
                      <a:pPr algn="l" rtl="0"/>
                      <a:r>
                        <a:rPr lang="en-US" sz="4000" b="1" smtClean="0"/>
                        <a:t>Mark(PieceSet, v):</a:t>
                      </a:r>
                      <a:br>
                        <a:rPr lang="en-US" sz="4000" b="1" smtClean="0"/>
                      </a:br>
                      <a:r>
                        <a:rPr lang="en-US" sz="4000" smtClean="0"/>
                        <a:t>return X in PieceSet, </a:t>
                      </a:r>
                      <a:br>
                        <a:rPr lang="en-US" sz="4000" smtClean="0"/>
                      </a:br>
                      <a:r>
                        <a:rPr lang="en-US" sz="4000" smtClean="0"/>
                        <a:t>   s.t. Value(X)=v</a:t>
                      </a:r>
                      <a:endParaRPr lang="he-IL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000" b="1" smtClean="0"/>
                        <a:t>Mark(a,v):</a:t>
                      </a:r>
                    </a:p>
                    <a:p>
                      <a:pPr algn="l" rtl="0"/>
                      <a:r>
                        <a:rPr lang="en-US" sz="4000" smtClean="0"/>
                        <a:t>   return</a:t>
                      </a:r>
                      <a:r>
                        <a:rPr lang="en-US" sz="4000" baseline="0" smtClean="0"/>
                        <a:t> b in [0,1],</a:t>
                      </a:r>
                      <a:br>
                        <a:rPr lang="en-US" sz="4000" baseline="0" smtClean="0"/>
                      </a:br>
                      <a:r>
                        <a:rPr lang="en-US" sz="4000" baseline="0" smtClean="0"/>
                        <a:t>   s.t. Value([a,b])=v</a:t>
                      </a:r>
                      <a:endParaRPr lang="he-IL" sz="4000" i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491880" y="2780927"/>
            <a:ext cx="686406" cy="6647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he-IL" sz="4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91880" y="4655895"/>
            <a:ext cx="686406" cy="6647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he-IL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 descr="F:\Dropbox\dagstuhl\presentation\cakecrum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2533"/>
            <a:ext cx="35623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Rectangle 184"/>
          <p:cNvSpPr/>
          <p:nvPr/>
        </p:nvSpPr>
        <p:spPr>
          <a:xfrm>
            <a:off x="4211960" y="4797152"/>
            <a:ext cx="686406" cy="6647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he-IL" sz="4000" dirty="0">
              <a:solidFill>
                <a:schemeClr val="tx1"/>
              </a:solidFill>
            </a:endParaRPr>
          </a:p>
        </p:txBody>
      </p:sp>
      <p:pic>
        <p:nvPicPr>
          <p:cNvPr id="18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1800"/>
            <a:ext cx="3210792" cy="264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1. Geometry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"/>
          </p:nvPr>
        </p:nvSpPr>
        <p:spPr>
          <a:xfrm>
            <a:off x="558455" y="764704"/>
            <a:ext cx="8585545" cy="324036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dirty="0" smtClean="0"/>
              <a:t>“</a:t>
            </a:r>
            <a:r>
              <a:rPr lang="en-US" sz="3600" i="1" dirty="0" smtClean="0"/>
              <a:t>Wherever land is concerned, it is important that the parcels into which it is divided are nicely shaped</a:t>
            </a:r>
            <a:r>
              <a:rPr lang="en-US" sz="3600" dirty="0" smtClean="0"/>
              <a:t>”      </a:t>
            </a:r>
          </a:p>
          <a:p>
            <a:pPr marL="0" indent="0" algn="l" rtl="0">
              <a:buNone/>
            </a:pPr>
            <a:r>
              <a:rPr lang="en-US" sz="3600" dirty="0" smtClean="0"/>
              <a:t>                             (</a:t>
            </a:r>
            <a:r>
              <a:rPr lang="en-US" sz="3600" dirty="0" smtClean="0"/>
              <a:t>Dall’Aglio and Maccheroni, 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                     “Disputed Lands”, 2009)</a:t>
            </a:r>
          </a:p>
        </p:txBody>
      </p:sp>
    </p:spTree>
    <p:extLst>
      <p:ext uri="{BB962C8B-B14F-4D97-AF65-F5344CB8AC3E}">
        <p14:creationId xmlns:p14="http://schemas.microsoft.com/office/powerpoint/2010/main" val="15842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Geometry:   division protocol</a:t>
            </a:r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109538" y="1825625"/>
            <a:ext cx="4105275" cy="40211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067944" y="764704"/>
            <a:ext cx="5076055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b="1" smtClean="0">
                <a:solidFill>
                  <a:schemeClr val="tx1"/>
                </a:solidFill>
                <a:latin typeface="+mn-lt"/>
              </a:rPr>
              <a:t>Eval queries</a:t>
            </a:r>
            <a:r>
              <a:rPr lang="en-US" altLang="he-IL" sz="3600" smtClean="0">
                <a:solidFill>
                  <a:schemeClr val="tx1"/>
                </a:solidFill>
                <a:latin typeface="+mn-lt"/>
              </a:rPr>
              <a:t>: each agent evals each quarter.</a:t>
            </a: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smtClean="0">
                <a:solidFill>
                  <a:schemeClr val="tx1"/>
                </a:solidFill>
                <a:latin typeface="+mn-lt"/>
              </a:rPr>
              <a:t>Choose favorite quarter of each agent.</a:t>
            </a:r>
            <a:endParaRPr lang="en-US" altLang="he-IL" sz="3600">
              <a:solidFill>
                <a:schemeClr val="tx1"/>
              </a:solidFill>
              <a:latin typeface="+mn-lt"/>
            </a:endParaRP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i="1">
                <a:solidFill>
                  <a:schemeClr val="tx1"/>
                </a:solidFill>
                <a:latin typeface="+mn-lt"/>
              </a:rPr>
              <a:t>Easy </a:t>
            </a:r>
            <a:r>
              <a:rPr lang="en-US" altLang="he-IL" sz="3600" i="1" smtClean="0">
                <a:solidFill>
                  <a:schemeClr val="tx1"/>
                </a:solidFill>
                <a:latin typeface="+mn-lt"/>
              </a:rPr>
              <a:t>case: </a:t>
            </a:r>
            <a:r>
              <a:rPr lang="en-US" altLang="he-IL" sz="3600" smtClean="0">
                <a:solidFill>
                  <a:schemeClr val="tx1"/>
                </a:solidFill>
                <a:latin typeface="+mn-lt"/>
              </a:rPr>
              <a:t>different choices.</a:t>
            </a:r>
          </a:p>
          <a:p>
            <a:pPr lvl="1" algn="l" defTabSz="914400" rtl="0" eaLnBrk="1" hangingPunct="1">
              <a:lnSpc>
                <a:spcPct val="100000"/>
              </a:lnSpc>
              <a:buSzTx/>
            </a:pPr>
            <a:r>
              <a:rPr lang="en-US" altLang="he-IL" sz="3200" smtClean="0">
                <a:solidFill>
                  <a:schemeClr val="tx1"/>
                </a:solidFill>
                <a:latin typeface="+mn-lt"/>
              </a:rPr>
              <a:t>Allocate </a:t>
            </a:r>
            <a:r>
              <a:rPr lang="en-US" altLang="he-IL" sz="3200">
                <a:solidFill>
                  <a:schemeClr val="tx1"/>
                </a:solidFill>
                <a:latin typeface="+mn-lt"/>
              </a:rPr>
              <a:t>choices and finish.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9538" y="1825625"/>
            <a:ext cx="4105275" cy="4021138"/>
            <a:chOff x="109538" y="1825625"/>
            <a:chExt cx="4105275" cy="4021138"/>
          </a:xfrm>
        </p:grpSpPr>
        <p:cxnSp>
          <p:nvCxnSpPr>
            <p:cNvPr id="7" name="Straight Connector 6"/>
            <p:cNvCxnSpPr>
              <a:stCxn id="4" idx="0"/>
              <a:endCxn id="4" idx="2"/>
            </p:cNvCxnSpPr>
            <p:nvPr/>
          </p:nvCxnSpPr>
          <p:spPr>
            <a:xfrm>
              <a:off x="2162175" y="1825625"/>
              <a:ext cx="0" cy="40211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109538" y="3836988"/>
              <a:ext cx="41052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4279900"/>
            <a:ext cx="902811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50"/>
                </a:solidFill>
              </a:rPr>
              <a:t>G</a:t>
            </a:r>
            <a:endParaRPr lang="he-IL" altLang="he-IL" sz="7200" b="1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1938" y="2349500"/>
            <a:ext cx="851515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F0"/>
                </a:solidFill>
              </a:rPr>
              <a:t>B</a:t>
            </a:r>
            <a:endParaRPr lang="he-IL" altLang="he-IL" sz="7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Geometry:   division protocol</a:t>
            </a:r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109538" y="1825625"/>
            <a:ext cx="4105275" cy="40211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9538" y="1825625"/>
            <a:ext cx="4105275" cy="4021138"/>
            <a:chOff x="109538" y="1825625"/>
            <a:chExt cx="4105275" cy="4021138"/>
          </a:xfrm>
        </p:grpSpPr>
        <p:cxnSp>
          <p:nvCxnSpPr>
            <p:cNvPr id="7" name="Straight Connector 6"/>
            <p:cNvCxnSpPr>
              <a:stCxn id="4" idx="0"/>
              <a:endCxn id="4" idx="2"/>
            </p:cNvCxnSpPr>
            <p:nvPr/>
          </p:nvCxnSpPr>
          <p:spPr>
            <a:xfrm>
              <a:off x="2162175" y="1825625"/>
              <a:ext cx="0" cy="40211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109538" y="3836988"/>
              <a:ext cx="41052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4279900"/>
            <a:ext cx="902811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50"/>
                </a:solidFill>
              </a:rPr>
              <a:t>G</a:t>
            </a:r>
            <a:endParaRPr lang="he-IL" altLang="he-IL" sz="7200" b="1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10660" y="4279900"/>
            <a:ext cx="851515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F0"/>
                </a:solidFill>
              </a:rPr>
              <a:t>B</a:t>
            </a:r>
            <a:endParaRPr lang="he-IL" altLang="he-IL" sz="7200" b="1">
              <a:solidFill>
                <a:srgbClr val="00B0F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4066768" y="764704"/>
            <a:ext cx="5076055" cy="547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b="1" smtClean="0">
                <a:solidFill>
                  <a:schemeClr val="tx1"/>
                </a:solidFill>
                <a:latin typeface="+mn-lt"/>
              </a:rPr>
              <a:t>Eval queries</a:t>
            </a:r>
            <a:r>
              <a:rPr lang="en-US" altLang="he-IL" sz="3600" smtClean="0">
                <a:solidFill>
                  <a:schemeClr val="tx1"/>
                </a:solidFill>
                <a:latin typeface="+mn-lt"/>
              </a:rPr>
              <a:t>: each agent evals each quarter.</a:t>
            </a: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smtClean="0">
                <a:solidFill>
                  <a:schemeClr val="tx1"/>
                </a:solidFill>
                <a:latin typeface="+mn-lt"/>
              </a:rPr>
              <a:t>Choose favorite quarter of each agent.</a:t>
            </a:r>
            <a:endParaRPr lang="en-US" altLang="he-IL" sz="3600">
              <a:solidFill>
                <a:schemeClr val="tx1"/>
              </a:solidFill>
              <a:latin typeface="+mn-lt"/>
            </a:endParaRP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i="1" smtClean="0">
                <a:solidFill>
                  <a:schemeClr val="tx1"/>
                </a:solidFill>
                <a:latin typeface="+mn-lt"/>
              </a:rPr>
              <a:t>Hard case: </a:t>
            </a:r>
            <a:r>
              <a:rPr lang="en-US" altLang="he-IL" sz="3600" smtClean="0">
                <a:solidFill>
                  <a:schemeClr val="tx1"/>
                </a:solidFill>
                <a:latin typeface="+mn-lt"/>
              </a:rPr>
              <a:t>same choice.</a:t>
            </a: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b="1" smtClean="0">
                <a:solidFill>
                  <a:schemeClr val="tx1"/>
                </a:solidFill>
                <a:latin typeface="+mn-lt"/>
              </a:rPr>
              <a:t>Mark queries</a:t>
            </a:r>
            <a:r>
              <a:rPr lang="en-US" altLang="he-IL" sz="3600" smtClean="0">
                <a:solidFill>
                  <a:schemeClr val="tx1"/>
                </a:solidFill>
                <a:latin typeface="+mn-lt"/>
              </a:rPr>
              <a:t>: each agent marks corner-square inside choice, with value exactly 1/4.</a:t>
            </a:r>
            <a:endParaRPr lang="en-US" altLang="he-IL" sz="36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95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Geometry:   division protocol</a:t>
            </a:r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109538" y="1825625"/>
            <a:ext cx="4105275" cy="40211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9538" y="1825625"/>
            <a:ext cx="4105275" cy="4021138"/>
            <a:chOff x="109538" y="1825625"/>
            <a:chExt cx="4105275" cy="4021138"/>
          </a:xfrm>
        </p:grpSpPr>
        <p:cxnSp>
          <p:nvCxnSpPr>
            <p:cNvPr id="7" name="Straight Connector 6"/>
            <p:cNvCxnSpPr>
              <a:stCxn id="4" idx="0"/>
              <a:endCxn id="4" idx="2"/>
            </p:cNvCxnSpPr>
            <p:nvPr/>
          </p:nvCxnSpPr>
          <p:spPr>
            <a:xfrm>
              <a:off x="2162175" y="1825625"/>
              <a:ext cx="0" cy="40211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109538" y="3836988"/>
              <a:ext cx="41052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4067945" y="692696"/>
            <a:ext cx="5076055" cy="547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b="1" smtClean="0">
                <a:solidFill>
                  <a:schemeClr val="tx1"/>
                </a:solidFill>
                <a:latin typeface="+mn-lt"/>
              </a:rPr>
              <a:t>Mark </a:t>
            </a:r>
            <a:r>
              <a:rPr lang="en-US" altLang="he-IL" sz="3600" b="1">
                <a:solidFill>
                  <a:schemeClr val="tx1"/>
                </a:solidFill>
                <a:latin typeface="+mn-lt"/>
              </a:rPr>
              <a:t>queries</a:t>
            </a:r>
            <a:r>
              <a:rPr lang="en-US" altLang="he-IL" sz="3600">
                <a:solidFill>
                  <a:schemeClr val="tx1"/>
                </a:solidFill>
                <a:latin typeface="+mn-lt"/>
              </a:rPr>
              <a:t>: each agent marks corner-square inside choice, with value exactly 1/4.</a:t>
            </a: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smtClean="0">
                <a:solidFill>
                  <a:schemeClr val="tx1"/>
                </a:solidFill>
                <a:latin typeface="+mn-lt"/>
              </a:rPr>
              <a:t>Cut between lines.</a:t>
            </a:r>
            <a:endParaRPr lang="en-US" altLang="he-IL" sz="36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538" y="4362450"/>
            <a:ext cx="1582737" cy="1484313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7950" y="4005263"/>
            <a:ext cx="1943100" cy="1841500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4" name="Elbow Connector 13"/>
          <p:cNvCxnSpPr/>
          <p:nvPr/>
        </p:nvCxnSpPr>
        <p:spPr>
          <a:xfrm>
            <a:off x="107950" y="4149080"/>
            <a:ext cx="1799754" cy="1697683"/>
          </a:xfrm>
          <a:prstGeom prst="bentConnector3">
            <a:avLst>
              <a:gd name="adj1" fmla="val 997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7" descr="C:\Documents and Settings\Yair\Local Settings\Temporary Internet Files\Content.IE5\QLIBZU1F\MC9002508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0892">
            <a:off x="87523" y="3657544"/>
            <a:ext cx="1504216" cy="4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91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C 0.06441 0.0037 0.12917 0.00324 0.19392 0.00486 C 0.19063 0.08056 0.18872 0.15718 0.19549 0.23287 C 0.19392 0.29144 0.19392 0.27014 0.19392 0.29699 " pathEditMode="relative" rAng="0" ptsTypes="fff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4" y="1483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Geometry:   division protocol</a:t>
            </a:r>
            <a:endParaRPr lang="he-IL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4067945" y="692696"/>
            <a:ext cx="5076055" cy="421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b="1">
                <a:solidFill>
                  <a:schemeClr val="tx1"/>
                </a:solidFill>
                <a:latin typeface="+mn-lt"/>
              </a:rPr>
              <a:t>Mark queries</a:t>
            </a:r>
            <a:r>
              <a:rPr lang="en-US" altLang="he-IL" sz="3600">
                <a:solidFill>
                  <a:schemeClr val="tx1"/>
                </a:solidFill>
                <a:latin typeface="+mn-lt"/>
              </a:rPr>
              <a:t>: each agent marks corner-square inside choice, with value exactly 1/4.</a:t>
            </a: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>
                <a:solidFill>
                  <a:schemeClr val="tx1"/>
                </a:solidFill>
                <a:latin typeface="+mn-lt"/>
              </a:rPr>
              <a:t>Cut between lines.</a:t>
            </a: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smtClean="0">
                <a:solidFill>
                  <a:schemeClr val="tx1"/>
                </a:solidFill>
                <a:latin typeface="+mn-lt"/>
              </a:rPr>
              <a:t>Each person receives piece with his line.</a:t>
            </a:r>
            <a:endParaRPr lang="en-US" altLang="he-IL" sz="36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538" y="1825625"/>
            <a:ext cx="4105275" cy="40211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628092" y="4333635"/>
            <a:ext cx="902811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50"/>
                </a:solidFill>
              </a:rPr>
              <a:t>G</a:t>
            </a:r>
            <a:endParaRPr lang="he-IL" altLang="he-IL" sz="7200" b="1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950" y="4005263"/>
            <a:ext cx="1943100" cy="1841500"/>
          </a:xfrm>
          <a:prstGeom prst="rect">
            <a:avLst/>
          </a:prstGeom>
          <a:noFill/>
          <a:ln w="57150">
            <a:solidFill>
              <a:srgbClr val="7DDD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9" name="Elbow Connector 18"/>
          <p:cNvCxnSpPr/>
          <p:nvPr/>
        </p:nvCxnSpPr>
        <p:spPr>
          <a:xfrm>
            <a:off x="107950" y="4149080"/>
            <a:ext cx="1799754" cy="1697683"/>
          </a:xfrm>
          <a:prstGeom prst="bentConnector3">
            <a:avLst>
              <a:gd name="adj1" fmla="val 997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735" y="5229201"/>
            <a:ext cx="1799530" cy="4930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Val </a:t>
            </a:r>
            <a:r>
              <a:rPr lang="en-US" altLang="he-IL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800" b="1" smtClean="0">
                <a:solidFill>
                  <a:srgbClr val="00B050"/>
                </a:solidFill>
              </a:rPr>
              <a:t> 1/4</a:t>
            </a:r>
            <a:endParaRPr lang="he-IL" sz="2800" b="1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538" y="4362450"/>
            <a:ext cx="1582737" cy="1484313"/>
          </a:xfrm>
          <a:prstGeom prst="rect">
            <a:avLst/>
          </a:prstGeom>
          <a:noFill/>
          <a:ln w="57150">
            <a:solidFill>
              <a:srgbClr val="8BFF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430668" y="2276872"/>
            <a:ext cx="851515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F0"/>
                </a:solidFill>
              </a:rPr>
              <a:t>B</a:t>
            </a:r>
            <a:endParaRPr lang="he-IL" altLang="he-IL" sz="7200" b="1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1019" y="3172438"/>
            <a:ext cx="1799530" cy="5005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smtClean="0">
                <a:solidFill>
                  <a:srgbClr val="00B0F0"/>
                </a:solidFill>
              </a:rPr>
              <a:t>Val </a:t>
            </a:r>
            <a:r>
              <a:rPr lang="en-US" altLang="he-IL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800" b="1" smtClean="0">
                <a:solidFill>
                  <a:srgbClr val="00B0F0"/>
                </a:solidFill>
              </a:rPr>
              <a:t> 3/4</a:t>
            </a:r>
            <a:endParaRPr lang="he-IL" sz="2800" b="1">
              <a:solidFill>
                <a:srgbClr val="00B0F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49" y="4919644"/>
            <a:ext cx="5167624" cy="139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4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Geometry:   division protocol</a:t>
            </a:r>
            <a:endParaRPr lang="he-IL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4067945" y="692697"/>
            <a:ext cx="507605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28600"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 b="1">
                <a:solidFill>
                  <a:schemeClr val="tx1"/>
                </a:solidFill>
                <a:latin typeface="+mn-lt"/>
              </a:rPr>
              <a:t>Mark queries</a:t>
            </a:r>
            <a:r>
              <a:rPr lang="en-US" altLang="he-IL" sz="3600">
                <a:solidFill>
                  <a:schemeClr val="tx1"/>
                </a:solidFill>
                <a:latin typeface="+mn-lt"/>
              </a:rPr>
              <a:t>: each agent marks corner-square inside choice, with value exactly 1/4.</a:t>
            </a: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>
                <a:solidFill>
                  <a:schemeClr val="tx1"/>
                </a:solidFill>
                <a:latin typeface="+mn-lt"/>
              </a:rPr>
              <a:t>Cut between lines.</a:t>
            </a:r>
          </a:p>
          <a:p>
            <a:pPr algn="l" defTabSz="914400" rtl="0" eaLnBrk="1" hangingPunct="1">
              <a:lnSpc>
                <a:spcPct val="100000"/>
              </a:lnSpc>
              <a:buSzTx/>
            </a:pPr>
            <a:r>
              <a:rPr lang="en-US" altLang="he-IL" sz="3600">
                <a:solidFill>
                  <a:schemeClr val="tx1"/>
                </a:solidFill>
                <a:latin typeface="+mn-lt"/>
              </a:rPr>
              <a:t>Each person receives piece with his line.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538" y="1825625"/>
            <a:ext cx="4105275" cy="40211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409575" y="4543425"/>
            <a:ext cx="902811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50"/>
                </a:solidFill>
              </a:rPr>
              <a:t>G</a:t>
            </a:r>
            <a:endParaRPr lang="he-IL" altLang="he-IL" sz="7200" b="1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538" y="1819275"/>
            <a:ext cx="2321480" cy="233757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1042988" y="2420938"/>
            <a:ext cx="851515" cy="11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he-IL" sz="7200" b="1" smtClean="0">
                <a:solidFill>
                  <a:srgbClr val="00B0F0"/>
                </a:solidFill>
              </a:rPr>
              <a:t>B</a:t>
            </a:r>
            <a:endParaRPr lang="he-IL" altLang="he-IL" sz="7200" b="1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537" y="4156846"/>
            <a:ext cx="1784965" cy="1689918"/>
          </a:xfrm>
          <a:prstGeom prst="rect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433352" y="3312753"/>
            <a:ext cx="1799530" cy="5005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smtClean="0">
                <a:solidFill>
                  <a:srgbClr val="00B0F0"/>
                </a:solidFill>
              </a:rPr>
              <a:t>Val </a:t>
            </a:r>
            <a:r>
              <a:rPr lang="en-US" altLang="he-IL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800" b="1" smtClean="0">
                <a:solidFill>
                  <a:srgbClr val="00B0F0"/>
                </a:solidFill>
              </a:rPr>
              <a:t> 1/4</a:t>
            </a:r>
            <a:endParaRPr lang="he-IL" sz="2800" b="1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735" y="5353679"/>
            <a:ext cx="1799530" cy="4930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Val </a:t>
            </a:r>
            <a:r>
              <a:rPr lang="en-US" altLang="he-IL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800" b="1" smtClean="0">
                <a:solidFill>
                  <a:srgbClr val="00B050"/>
                </a:solidFill>
              </a:rPr>
              <a:t> 1/4</a:t>
            </a:r>
            <a:endParaRPr lang="he-IL" sz="2800" b="1">
              <a:solidFill>
                <a:srgbClr val="00B05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4948383"/>
            <a:ext cx="7844105" cy="1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3894584" cy="4031669"/>
          </a:xfrm>
        </p:spPr>
        <p:txBody>
          <a:bodyPr>
            <a:normAutofit/>
          </a:bodyPr>
          <a:lstStyle/>
          <a:p>
            <a:r>
              <a:rPr lang="en-US" sz="3600" smtClean="0"/>
              <a:t>Cake:   </a:t>
            </a:r>
            <a:r>
              <a:rPr lang="en-US" sz="3600" b="1" smtClean="0"/>
              <a:t>square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squares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1/(4</a:t>
            </a:r>
            <a:r>
              <a:rPr lang="en-US" sz="3600" b="1" i="1" smtClean="0"/>
              <a:t>n</a:t>
            </a:r>
            <a:r>
              <a:rPr lang="en-US" sz="3600" b="1" smtClean="0"/>
              <a:t>-4)</a:t>
            </a:r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</a:t>
            </a:r>
            <a:r>
              <a:rPr lang="en-US" sz="3600" b="1" smtClean="0"/>
              <a:t>)</a:t>
            </a:r>
          </a:p>
          <a:p>
            <a:pPr marL="0" indent="0">
              <a:buNone/>
            </a:pPr>
            <a:endParaRPr lang="he-IL" sz="3600"/>
          </a:p>
        </p:txBody>
      </p:sp>
      <p:sp>
        <p:nvSpPr>
          <p:cNvPr id="8" name="Rectangle 7"/>
          <p:cNvSpPr/>
          <p:nvPr/>
        </p:nvSpPr>
        <p:spPr>
          <a:xfrm>
            <a:off x="323528" y="2617608"/>
            <a:ext cx="4105275" cy="4021138"/>
          </a:xfrm>
          <a:prstGeom prst="rect">
            <a:avLst/>
          </a:prstGeom>
          <a:solidFill>
            <a:schemeClr val="bg2"/>
          </a:solidFill>
          <a:ln w="38100">
            <a:solidFill>
              <a:srgbClr val="003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71076" y="2691340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255959" y="4643938"/>
            <a:ext cx="2039172" cy="18731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530789" y="506588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3430502" y="2761624"/>
            <a:ext cx="945686" cy="9361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728093" y="2979372"/>
            <a:ext cx="1296144" cy="12342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50182" y="3707834"/>
            <a:ext cx="945686" cy="9361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4067944" cy="5195107"/>
          </a:xfrm>
        </p:spPr>
        <p:txBody>
          <a:bodyPr>
            <a:normAutofit/>
          </a:bodyPr>
          <a:lstStyle/>
          <a:p>
            <a:r>
              <a:rPr lang="en-US" sz="3600" smtClean="0"/>
              <a:t>Cake:   </a:t>
            </a:r>
            <a:r>
              <a:rPr lang="en-US" sz="3600" b="1" smtClean="0"/>
              <a:t>square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rectangles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with  </a:t>
            </a:r>
            <a:r>
              <a:rPr lang="en-US" sz="3600" b="1" smtClean="0"/>
              <a:t>length/width </a:t>
            </a:r>
            <a:br>
              <a:rPr lang="en-US" sz="3600" b="1" smtClean="0"/>
            </a:br>
            <a:r>
              <a:rPr lang="en-US" sz="3600" b="1" smtClean="0"/>
              <a:t>              at most </a:t>
            </a:r>
            <a:r>
              <a:rPr lang="en-US" sz="3600" b="1" i="1" smtClean="0"/>
              <a:t>R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1/(4</a:t>
            </a:r>
            <a:r>
              <a:rPr lang="en-US" sz="3600" b="1" i="1" smtClean="0"/>
              <a:t>n</a:t>
            </a:r>
            <a:r>
              <a:rPr lang="en-US" sz="3600" b="1" smtClean="0"/>
              <a:t>-5)</a:t>
            </a:r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</a:t>
            </a:r>
            <a:r>
              <a:rPr lang="en-US" sz="3600" b="1" smtClean="0"/>
              <a:t>-1)</a:t>
            </a:r>
          </a:p>
          <a:p>
            <a:pPr marL="0" indent="0">
              <a:buNone/>
            </a:pPr>
            <a:endParaRPr lang="he-IL" sz="3600"/>
          </a:p>
        </p:txBody>
      </p:sp>
      <p:sp>
        <p:nvSpPr>
          <p:cNvPr id="8" name="Rectangle 7"/>
          <p:cNvSpPr/>
          <p:nvPr/>
        </p:nvSpPr>
        <p:spPr>
          <a:xfrm>
            <a:off x="323528" y="2617608"/>
            <a:ext cx="4105275" cy="4021138"/>
          </a:xfrm>
          <a:prstGeom prst="rect">
            <a:avLst/>
          </a:prstGeom>
          <a:solidFill>
            <a:schemeClr val="bg2"/>
          </a:solidFill>
          <a:ln w="38100">
            <a:solidFill>
              <a:srgbClr val="003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71076" y="2691340"/>
            <a:ext cx="1176588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843807" y="4437112"/>
            <a:ext cx="1451323" cy="20800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371076" y="5065880"/>
            <a:ext cx="1752651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3430502" y="2761624"/>
            <a:ext cx="945686" cy="16034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692195" y="2691340"/>
            <a:ext cx="1583350" cy="12342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50182" y="3356992"/>
            <a:ext cx="945686" cy="1286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7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4067944" cy="5195107"/>
          </a:xfrm>
        </p:spPr>
        <p:txBody>
          <a:bodyPr>
            <a:normAutofit/>
          </a:bodyPr>
          <a:lstStyle/>
          <a:p>
            <a:r>
              <a:rPr lang="en-US" sz="3600" smtClean="0"/>
              <a:t>Cake:   </a:t>
            </a:r>
            <a:r>
              <a:rPr lang="en-US" sz="3600" b="1" smtClean="0"/>
              <a:t>square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polygons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with  </a:t>
            </a:r>
            <a:r>
              <a:rPr lang="en-US" sz="3600" b="1" smtClean="0"/>
              <a:t>length/width </a:t>
            </a:r>
            <a:br>
              <a:rPr lang="en-US" sz="3600" b="1" smtClean="0"/>
            </a:br>
            <a:r>
              <a:rPr lang="en-US" sz="3600" b="1" smtClean="0"/>
              <a:t>              at most 2</a:t>
            </a:r>
            <a:endParaRPr lang="en-US" sz="3600" b="1" i="1" smtClean="0"/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</a:t>
            </a:r>
            <a:r>
              <a:rPr lang="en-US" sz="3600" b="1" smtClean="0"/>
              <a:t>-2)</a:t>
            </a:r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</a:t>
            </a:r>
            <a:r>
              <a:rPr lang="en-US" sz="3600" b="1" i="1" smtClean="0"/>
              <a:t>n</a:t>
            </a:r>
            <a:endParaRPr lang="en-US" sz="3600" b="1" smtClean="0"/>
          </a:p>
          <a:p>
            <a:pPr marL="0" indent="0">
              <a:buNone/>
            </a:pPr>
            <a:endParaRPr lang="he-IL" sz="3600"/>
          </a:p>
        </p:txBody>
      </p:sp>
      <p:sp>
        <p:nvSpPr>
          <p:cNvPr id="8" name="Rectangle 7"/>
          <p:cNvSpPr/>
          <p:nvPr/>
        </p:nvSpPr>
        <p:spPr>
          <a:xfrm>
            <a:off x="323528" y="2617608"/>
            <a:ext cx="4105275" cy="4021138"/>
          </a:xfrm>
          <a:prstGeom prst="rect">
            <a:avLst/>
          </a:prstGeom>
          <a:solidFill>
            <a:schemeClr val="bg2"/>
          </a:solidFill>
          <a:ln w="38100">
            <a:solidFill>
              <a:srgbClr val="003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" name="Right Triangle 2"/>
          <p:cNvSpPr/>
          <p:nvPr/>
        </p:nvSpPr>
        <p:spPr>
          <a:xfrm rot="5400000">
            <a:off x="437779" y="2636283"/>
            <a:ext cx="1296144" cy="1415201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ight Triangle 13"/>
          <p:cNvSpPr/>
          <p:nvPr/>
        </p:nvSpPr>
        <p:spPr>
          <a:xfrm>
            <a:off x="378250" y="4269907"/>
            <a:ext cx="2177526" cy="2266146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Diagonal Stripe 5"/>
          <p:cNvSpPr/>
          <p:nvPr/>
        </p:nvSpPr>
        <p:spPr>
          <a:xfrm>
            <a:off x="1147436" y="2996952"/>
            <a:ext cx="1548172" cy="1522877"/>
          </a:xfrm>
          <a:prstGeom prst="diagStripe">
            <a:avLst>
              <a:gd name="adj" fmla="val 31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6" name="Diagonal Stripe 15"/>
          <p:cNvSpPr/>
          <p:nvPr/>
        </p:nvSpPr>
        <p:spPr>
          <a:xfrm rot="5400000">
            <a:off x="2654787" y="2650806"/>
            <a:ext cx="1656184" cy="1746194"/>
          </a:xfrm>
          <a:prstGeom prst="diagStripe">
            <a:avLst>
              <a:gd name="adj" fmla="val 2721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10800000">
            <a:off x="1208592" y="3498369"/>
            <a:ext cx="1425860" cy="1520947"/>
          </a:xfrm>
          <a:prstGeom prst="diagStripe">
            <a:avLst>
              <a:gd name="adj" fmla="val 3177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Diagonal Stripe 17"/>
          <p:cNvSpPr/>
          <p:nvPr/>
        </p:nvSpPr>
        <p:spPr>
          <a:xfrm rot="16200000">
            <a:off x="2365844" y="5073644"/>
            <a:ext cx="1425860" cy="1520947"/>
          </a:xfrm>
          <a:prstGeom prst="diagStripe">
            <a:avLst>
              <a:gd name="adj" fmla="val 3177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Right Triangle 18"/>
          <p:cNvSpPr/>
          <p:nvPr/>
        </p:nvSpPr>
        <p:spPr>
          <a:xfrm rot="16200000">
            <a:off x="2984711" y="4311715"/>
            <a:ext cx="1325908" cy="1415201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8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3894584" cy="4031669"/>
          </a:xfrm>
        </p:spPr>
        <p:txBody>
          <a:bodyPr>
            <a:normAutofit lnSpcReduction="10000"/>
          </a:bodyPr>
          <a:lstStyle/>
          <a:p>
            <a:r>
              <a:rPr lang="en-US" sz="3600" smtClean="0"/>
              <a:t>Cake:    </a:t>
            </a:r>
            <a:r>
              <a:rPr lang="en-US" sz="3600" b="1" smtClean="0"/>
              <a:t>square</a:t>
            </a:r>
            <a:br>
              <a:rPr lang="en-US" sz="3600" b="1" smtClean="0"/>
            </a:br>
            <a:r>
              <a:rPr lang="en-US" sz="3600" b="1" smtClean="0"/>
              <a:t>    with 3 walls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squares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</a:t>
            </a:r>
            <a:r>
              <a:rPr lang="en-US" sz="3600" b="1" smtClean="0"/>
              <a:t>-1)</a:t>
            </a:r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n-1</a:t>
            </a:r>
            <a:r>
              <a:rPr lang="en-US" sz="3600" b="1" smtClean="0"/>
              <a:t>)</a:t>
            </a:r>
          </a:p>
          <a:p>
            <a:pPr marL="0" indent="0">
              <a:buNone/>
            </a:pPr>
            <a:endParaRPr lang="he-IL" sz="3600"/>
          </a:p>
        </p:txBody>
      </p:sp>
      <p:sp>
        <p:nvSpPr>
          <p:cNvPr id="8" name="Rectangle 7"/>
          <p:cNvSpPr/>
          <p:nvPr/>
        </p:nvSpPr>
        <p:spPr>
          <a:xfrm>
            <a:off x="323528" y="2617608"/>
            <a:ext cx="4105275" cy="4021138"/>
          </a:xfrm>
          <a:prstGeom prst="rect">
            <a:avLst/>
          </a:prstGeom>
          <a:solidFill>
            <a:schemeClr val="bg2"/>
          </a:solidFill>
          <a:ln w="57150">
            <a:solidFill>
              <a:srgbClr val="003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349834" y="649720"/>
            <a:ext cx="4052661" cy="4021138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510114" y="23295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255959" y="4643938"/>
            <a:ext cx="2039172" cy="18731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12163" y="5076954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3203848" y="2458403"/>
            <a:ext cx="945686" cy="9361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582538" y="1556792"/>
            <a:ext cx="1296144" cy="12342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01012" y="3212976"/>
            <a:ext cx="945686" cy="9361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2617608"/>
            <a:ext cx="410527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07887" y="3573016"/>
            <a:ext cx="945686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3306437" y="3539092"/>
            <a:ext cx="945686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3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3894584" cy="4031669"/>
          </a:xfrm>
        </p:spPr>
        <p:txBody>
          <a:bodyPr>
            <a:normAutofit lnSpcReduction="10000"/>
          </a:bodyPr>
          <a:lstStyle/>
          <a:p>
            <a:r>
              <a:rPr lang="en-US" sz="3600" smtClean="0"/>
              <a:t>Cake:    </a:t>
            </a:r>
            <a:r>
              <a:rPr lang="en-US" sz="3600" b="1" smtClean="0"/>
              <a:t>square</a:t>
            </a:r>
            <a:br>
              <a:rPr lang="en-US" sz="3600" b="1" smtClean="0"/>
            </a:br>
            <a:r>
              <a:rPr lang="en-US" sz="3600" b="1" smtClean="0"/>
              <a:t>    with 2 walls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squares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</a:t>
            </a:r>
            <a:r>
              <a:rPr lang="en-US" sz="3600" b="1" smtClean="0"/>
              <a:t>-1)</a:t>
            </a:r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n-1</a:t>
            </a:r>
            <a:r>
              <a:rPr lang="en-US" sz="3600" b="1" smtClean="0"/>
              <a:t>)</a:t>
            </a:r>
          </a:p>
          <a:p>
            <a:pPr marL="0" indent="0">
              <a:buNone/>
            </a:pPr>
            <a:endParaRPr lang="he-IL" sz="3600"/>
          </a:p>
        </p:txBody>
      </p:sp>
      <p:sp>
        <p:nvSpPr>
          <p:cNvPr id="9" name="Rectangle 8"/>
          <p:cNvSpPr/>
          <p:nvPr/>
        </p:nvSpPr>
        <p:spPr>
          <a:xfrm>
            <a:off x="510114" y="23295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3923928" y="4643938"/>
            <a:ext cx="2039172" cy="18731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12163" y="5076954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3203848" y="2458403"/>
            <a:ext cx="945686" cy="9361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582538" y="1556792"/>
            <a:ext cx="1296144" cy="12342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01011" y="3212976"/>
            <a:ext cx="1406693" cy="14158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2617608"/>
            <a:ext cx="410527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97" y="4083502"/>
            <a:ext cx="1667969" cy="15841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3822288" y="3545518"/>
            <a:ext cx="945686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402495" y="2660289"/>
            <a:ext cx="0" cy="39370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9834" y="6597352"/>
            <a:ext cx="4105275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7220" y="2660289"/>
            <a:ext cx="26308" cy="393706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15" y="1581779"/>
            <a:ext cx="3767594" cy="357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1. Geometry</a:t>
            </a:r>
            <a:endParaRPr lang="he-IL" dirty="0"/>
          </a:p>
        </p:txBody>
      </p:sp>
      <p:sp>
        <p:nvSpPr>
          <p:cNvPr id="10" name="Cube 9"/>
          <p:cNvSpPr/>
          <p:nvPr/>
        </p:nvSpPr>
        <p:spPr>
          <a:xfrm>
            <a:off x="4108863" y="5252889"/>
            <a:ext cx="4086714" cy="481064"/>
          </a:xfrm>
          <a:prstGeom prst="cube">
            <a:avLst>
              <a:gd name="adj" fmla="val 63934"/>
            </a:avLst>
          </a:prstGeom>
          <a:solidFill>
            <a:srgbClr val="FDA023"/>
          </a:solidFill>
          <a:ln w="15875" cap="flat" cmpd="sng" algn="ctr">
            <a:solidFill>
              <a:srgbClr val="FDA023">
                <a:shade val="50000"/>
                <a:shade val="80000"/>
                <a:lumMod val="9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40303" y="1581779"/>
            <a:ext cx="3592634" cy="3497835"/>
            <a:chOff x="4540303" y="1581779"/>
            <a:chExt cx="3592634" cy="3497835"/>
          </a:xfrm>
        </p:grpSpPr>
        <p:sp>
          <p:nvSpPr>
            <p:cNvPr id="12" name="Rectangle 11"/>
            <p:cNvSpPr/>
            <p:nvPr/>
          </p:nvSpPr>
          <p:spPr>
            <a:xfrm>
              <a:off x="4642686" y="2668988"/>
              <a:ext cx="1313886" cy="10826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45511" y="1763908"/>
              <a:ext cx="896063" cy="83383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7836" y="3847930"/>
              <a:ext cx="1325101" cy="123168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04936" y="1581779"/>
              <a:ext cx="1171435" cy="737122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28829" y="3847929"/>
              <a:ext cx="863067" cy="88925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40303" y="3822203"/>
              <a:ext cx="1186495" cy="111883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76486" y="2378563"/>
              <a:ext cx="1752285" cy="140801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260842" y="2299338"/>
            <a:ext cx="133626" cy="137447"/>
          </a:xfrm>
          <a:prstGeom prst="ellipse">
            <a:avLst/>
          </a:prstGeom>
          <a:solidFill>
            <a:srgbClr val="C00000"/>
          </a:solidFill>
          <a:ln w="15875" cap="flat" cmpd="sng" algn="ctr">
            <a:solidFill>
              <a:srgbClr val="AA2B1E">
                <a:shade val="50000"/>
                <a:shade val="80000"/>
                <a:lumMod val="9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48316" y="1741033"/>
            <a:ext cx="133626" cy="137447"/>
          </a:xfrm>
          <a:prstGeom prst="ellipse">
            <a:avLst/>
          </a:prstGeom>
          <a:solidFill>
            <a:srgbClr val="00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 dirty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926620" y="2552107"/>
            <a:ext cx="133626" cy="137447"/>
          </a:xfrm>
          <a:prstGeom prst="ellipse">
            <a:avLst/>
          </a:prstGeom>
          <a:solidFill>
            <a:srgbClr val="C00000"/>
          </a:solidFill>
          <a:ln w="15875" cap="flat" cmpd="sng" algn="ctr">
            <a:solidFill>
              <a:srgbClr val="AA2B1E">
                <a:shade val="50000"/>
                <a:shade val="80000"/>
                <a:lumMod val="9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540303" y="2853308"/>
            <a:ext cx="133626" cy="137447"/>
          </a:xfrm>
          <a:prstGeom prst="ellipse">
            <a:avLst/>
          </a:prstGeom>
          <a:solidFill>
            <a:srgbClr val="C00000"/>
          </a:solidFill>
          <a:ln w="15875" cap="flat" cmpd="sng" algn="ctr">
            <a:solidFill>
              <a:srgbClr val="AA2B1E">
                <a:shade val="50000"/>
                <a:shade val="80000"/>
                <a:lumMod val="9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30828" y="2181454"/>
            <a:ext cx="133626" cy="137447"/>
          </a:xfrm>
          <a:prstGeom prst="ellipse">
            <a:avLst/>
          </a:prstGeom>
          <a:solidFill>
            <a:srgbClr val="C00000"/>
          </a:solidFill>
          <a:ln w="15875" cap="flat" cmpd="sng" algn="ctr">
            <a:solidFill>
              <a:srgbClr val="AA2B1E">
                <a:shade val="50000"/>
                <a:shade val="80000"/>
                <a:lumMod val="9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04858" y="2175803"/>
            <a:ext cx="133626" cy="137447"/>
          </a:xfrm>
          <a:prstGeom prst="ellipse">
            <a:avLst/>
          </a:prstGeom>
          <a:solidFill>
            <a:srgbClr val="C00000"/>
          </a:solidFill>
          <a:ln w="15875" cap="flat" cmpd="sng" algn="ctr">
            <a:solidFill>
              <a:srgbClr val="AA2B1E">
                <a:shade val="50000"/>
                <a:shade val="80000"/>
                <a:lumMod val="9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994839" y="2433411"/>
            <a:ext cx="133626" cy="137447"/>
          </a:xfrm>
          <a:prstGeom prst="ellipse">
            <a:avLst/>
          </a:prstGeom>
          <a:solidFill>
            <a:srgbClr val="C00000"/>
          </a:solidFill>
          <a:ln w="15875" cap="flat" cmpd="sng" algn="ctr">
            <a:solidFill>
              <a:srgbClr val="AA2B1E">
                <a:shade val="50000"/>
                <a:shade val="80000"/>
                <a:lumMod val="9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Arial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98038" y="2407336"/>
            <a:ext cx="133626" cy="137447"/>
          </a:xfrm>
          <a:prstGeom prst="ellipse">
            <a:avLst/>
          </a:prstGeom>
          <a:solidFill>
            <a:srgbClr val="C00000"/>
          </a:solidFill>
          <a:ln w="15875" cap="flat" cmpd="sng" algn="ctr">
            <a:solidFill>
              <a:srgbClr val="AA2B1E">
                <a:shade val="50000"/>
                <a:shade val="80000"/>
                <a:lumMod val="9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773245" y="1666655"/>
            <a:ext cx="133626" cy="137447"/>
          </a:xfrm>
          <a:prstGeom prst="ellipse">
            <a:avLst/>
          </a:prstGeom>
          <a:solidFill>
            <a:srgbClr val="00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062784" y="1695185"/>
            <a:ext cx="133626" cy="137447"/>
          </a:xfrm>
          <a:prstGeom prst="ellipse">
            <a:avLst/>
          </a:prstGeom>
          <a:solidFill>
            <a:srgbClr val="00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Aria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71361" y="1714066"/>
            <a:ext cx="133626" cy="137447"/>
          </a:xfrm>
          <a:prstGeom prst="ellipse">
            <a:avLst/>
          </a:prstGeom>
          <a:solidFill>
            <a:srgbClr val="00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0736" y="1820941"/>
            <a:ext cx="133626" cy="137447"/>
          </a:xfrm>
          <a:prstGeom prst="ellipse">
            <a:avLst/>
          </a:prstGeom>
          <a:solidFill>
            <a:srgbClr val="00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70103" y="2274479"/>
            <a:ext cx="133626" cy="137447"/>
          </a:xfrm>
          <a:prstGeom prst="ellipse">
            <a:avLst/>
          </a:prstGeom>
          <a:solidFill>
            <a:srgbClr val="C00000"/>
          </a:solidFill>
          <a:ln w="15875" cap="flat" cmpd="sng" algn="ctr">
            <a:solidFill>
              <a:srgbClr val="AA2B1E">
                <a:shade val="50000"/>
                <a:shade val="80000"/>
                <a:lumMod val="9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04386" y="3683341"/>
            <a:ext cx="133626" cy="137447"/>
          </a:xfrm>
          <a:prstGeom prst="ellipse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8661" y="3218241"/>
            <a:ext cx="133626" cy="137447"/>
          </a:xfrm>
          <a:prstGeom prst="ellipse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284811" y="2824391"/>
            <a:ext cx="133626" cy="137447"/>
          </a:xfrm>
          <a:prstGeom prst="ellipse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07836" y="2751166"/>
            <a:ext cx="133626" cy="137447"/>
          </a:xfrm>
          <a:prstGeom prst="ellipse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140861" y="2582941"/>
            <a:ext cx="133626" cy="137447"/>
          </a:xfrm>
          <a:prstGeom prst="ellipse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07736" y="3224191"/>
            <a:ext cx="133626" cy="137447"/>
          </a:xfrm>
          <a:prstGeom prst="ellipse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76386" y="3103466"/>
            <a:ext cx="133626" cy="137447"/>
          </a:xfrm>
          <a:prstGeom prst="ellipse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205661" y="3635866"/>
            <a:ext cx="133626" cy="137447"/>
          </a:xfrm>
          <a:prstGeom prst="ellipse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704936" y="3538891"/>
            <a:ext cx="133626" cy="137447"/>
          </a:xfrm>
          <a:prstGeom prst="ellipse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522336" y="2242541"/>
            <a:ext cx="133626" cy="137447"/>
          </a:xfrm>
          <a:prstGeom prst="ellipse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890986" y="2157441"/>
            <a:ext cx="133626" cy="137447"/>
          </a:xfrm>
          <a:prstGeom prst="ellipse">
            <a:avLst/>
          </a:prstGeom>
          <a:solidFill>
            <a:srgbClr val="00B0F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999311" y="4310766"/>
            <a:ext cx="133626" cy="137447"/>
          </a:xfrm>
          <a:prstGeom prst="ellipse">
            <a:avLst/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795461" y="4795666"/>
            <a:ext cx="133626" cy="137447"/>
          </a:xfrm>
          <a:prstGeom prst="ellipse">
            <a:avLst/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508486" y="4496816"/>
            <a:ext cx="133626" cy="137447"/>
          </a:xfrm>
          <a:prstGeom prst="ellipse">
            <a:avLst/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304636" y="4803591"/>
            <a:ext cx="133626" cy="137447"/>
          </a:xfrm>
          <a:prstGeom prst="ellipse">
            <a:avLst/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41411" y="4528491"/>
            <a:ext cx="133626" cy="137447"/>
          </a:xfrm>
          <a:prstGeom prst="ellipse">
            <a:avLst/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766311" y="4847141"/>
            <a:ext cx="133626" cy="137447"/>
          </a:xfrm>
          <a:prstGeom prst="ellipse">
            <a:avLst/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43711" y="4690791"/>
            <a:ext cx="133626" cy="137447"/>
          </a:xfrm>
          <a:prstGeom prst="ellipse">
            <a:avLst/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62986" y="4629441"/>
            <a:ext cx="133626" cy="137447"/>
          </a:xfrm>
          <a:prstGeom prst="ellipse">
            <a:avLst/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43411" y="4340491"/>
            <a:ext cx="133626" cy="137447"/>
          </a:xfrm>
          <a:prstGeom prst="ellipse">
            <a:avLst/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797061" y="4219766"/>
            <a:ext cx="133626" cy="137447"/>
          </a:xfrm>
          <a:prstGeom prst="ellipse">
            <a:avLst/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533836" y="3968416"/>
            <a:ext cx="133626" cy="137447"/>
          </a:xfrm>
          <a:prstGeom prst="ellipse">
            <a:avLst/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774761" y="3036216"/>
            <a:ext cx="133626" cy="137447"/>
          </a:xfrm>
          <a:prstGeom prst="ellipse">
            <a:avLst/>
          </a:prstGeom>
          <a:solidFill>
            <a:srgbClr val="FF00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52161" y="2725491"/>
            <a:ext cx="133626" cy="137447"/>
          </a:xfrm>
          <a:prstGeom prst="ellipse">
            <a:avLst/>
          </a:prstGeom>
          <a:solidFill>
            <a:srgbClr val="FF00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12686" y="3305391"/>
            <a:ext cx="133626" cy="137447"/>
          </a:xfrm>
          <a:prstGeom prst="ellipse">
            <a:avLst/>
          </a:prstGeom>
          <a:solidFill>
            <a:srgbClr val="FF00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40711" y="3303416"/>
            <a:ext cx="133626" cy="137447"/>
          </a:xfrm>
          <a:prstGeom prst="ellipse">
            <a:avLst/>
          </a:prstGeom>
          <a:solidFill>
            <a:srgbClr val="FF00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659986" y="3515191"/>
            <a:ext cx="133626" cy="137447"/>
          </a:xfrm>
          <a:prstGeom prst="ellipse">
            <a:avLst/>
          </a:prstGeom>
          <a:solidFill>
            <a:srgbClr val="FF00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097386" y="4498841"/>
            <a:ext cx="133626" cy="137447"/>
          </a:xfrm>
          <a:prstGeom prst="ellipse">
            <a:avLst/>
          </a:prstGeom>
          <a:solidFill>
            <a:srgbClr val="FF00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043386" y="2309841"/>
            <a:ext cx="133626" cy="137447"/>
          </a:xfrm>
          <a:prstGeom prst="ellipse">
            <a:avLst/>
          </a:prstGeom>
          <a:solidFill>
            <a:srgbClr val="FFFF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637661" y="2462241"/>
            <a:ext cx="133626" cy="137447"/>
          </a:xfrm>
          <a:prstGeom prst="ellipse">
            <a:avLst/>
          </a:prstGeom>
          <a:solidFill>
            <a:srgbClr val="FFFF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063186" y="2887766"/>
            <a:ext cx="133626" cy="137447"/>
          </a:xfrm>
          <a:prstGeom prst="ellipse">
            <a:avLst/>
          </a:prstGeom>
          <a:solidFill>
            <a:srgbClr val="FFFF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313086" y="2873916"/>
            <a:ext cx="133626" cy="137447"/>
          </a:xfrm>
          <a:prstGeom prst="ellipse">
            <a:avLst/>
          </a:prstGeom>
          <a:solidFill>
            <a:srgbClr val="FFFF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857361" y="3738816"/>
            <a:ext cx="133626" cy="137447"/>
          </a:xfrm>
          <a:prstGeom prst="ellipse">
            <a:avLst/>
          </a:prstGeom>
          <a:solidFill>
            <a:srgbClr val="FFFF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190386" y="3523091"/>
            <a:ext cx="133626" cy="137447"/>
          </a:xfrm>
          <a:prstGeom prst="ellipse">
            <a:avLst/>
          </a:prstGeom>
          <a:solidFill>
            <a:srgbClr val="FFFF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570911" y="2939241"/>
            <a:ext cx="133626" cy="137447"/>
          </a:xfrm>
          <a:prstGeom prst="ellipse">
            <a:avLst/>
          </a:prstGeom>
          <a:solidFill>
            <a:srgbClr val="FFFF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581336" y="4241541"/>
            <a:ext cx="133626" cy="137447"/>
          </a:xfrm>
          <a:prstGeom prst="ellipse">
            <a:avLst/>
          </a:prstGeom>
          <a:solidFill>
            <a:srgbClr val="FFFF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149361" y="4583941"/>
            <a:ext cx="133626" cy="137447"/>
          </a:xfrm>
          <a:prstGeom prst="ellipse">
            <a:avLst/>
          </a:prstGeom>
          <a:solidFill>
            <a:srgbClr val="FFFF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390811" y="4267266"/>
            <a:ext cx="133626" cy="137447"/>
          </a:xfrm>
          <a:prstGeom prst="ellipse">
            <a:avLst/>
          </a:prstGeom>
          <a:solidFill>
            <a:srgbClr val="FFFF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346711" y="4225666"/>
            <a:ext cx="133626" cy="1374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166611" y="3891191"/>
            <a:ext cx="133626" cy="1374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962236" y="4164316"/>
            <a:ext cx="133626" cy="1374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808386" y="3936716"/>
            <a:ext cx="133626" cy="1374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0786" y="4302866"/>
            <a:ext cx="133626" cy="1374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874261" y="4000091"/>
            <a:ext cx="133626" cy="137447"/>
          </a:xfrm>
          <a:prstGeom prst="ellipse">
            <a:avLst/>
          </a:prstGeom>
          <a:solidFill>
            <a:srgbClr val="FFFFFF"/>
          </a:solidFill>
          <a:ln w="15875" cap="flat" cmpd="sng" algn="ctr">
            <a:solidFill>
              <a:schemeClr val="tx1"/>
            </a:solidFill>
            <a:prstDash val="solid"/>
          </a:ln>
          <a:effectLst/>
        </p:spPr>
        <p:txBody>
          <a:bodyPr rtlCol="1" anchor="ctr"/>
          <a:lstStyle/>
          <a:p>
            <a:pPr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he-IL" kern="0">
              <a:solidFill>
                <a:prstClr val="white"/>
              </a:solidFill>
              <a:latin typeface="Franklin Gothic Book"/>
              <a:cs typeface="Arial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33836" y="1664407"/>
            <a:ext cx="3599101" cy="3317933"/>
            <a:chOff x="4533836" y="1666655"/>
            <a:chExt cx="3599101" cy="3317933"/>
          </a:xfrm>
        </p:grpSpPr>
        <p:sp>
          <p:nvSpPr>
            <p:cNvPr id="77" name="Oval 76"/>
            <p:cNvSpPr/>
            <p:nvPr/>
          </p:nvSpPr>
          <p:spPr>
            <a:xfrm>
              <a:off x="5260842" y="2299338"/>
              <a:ext cx="133626" cy="137447"/>
            </a:xfrm>
            <a:prstGeom prst="ellipse">
              <a:avLst/>
            </a:prstGeom>
            <a:solidFill>
              <a:srgbClr val="C00000"/>
            </a:solidFill>
            <a:ln w="15875" cap="flat" cmpd="sng" algn="ctr">
              <a:solidFill>
                <a:srgbClr val="AA2B1E">
                  <a:shade val="50000"/>
                  <a:shade val="80000"/>
                  <a:lumMod val="90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Arial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348316" y="1741033"/>
              <a:ext cx="133626" cy="137447"/>
            </a:xfrm>
            <a:prstGeom prst="ellipse">
              <a:avLst/>
            </a:prstGeom>
            <a:solidFill>
              <a:srgbClr val="00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 dirty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926620" y="2552107"/>
              <a:ext cx="133626" cy="137447"/>
            </a:xfrm>
            <a:prstGeom prst="ellipse">
              <a:avLst/>
            </a:prstGeom>
            <a:solidFill>
              <a:srgbClr val="C00000"/>
            </a:solidFill>
            <a:ln w="15875" cap="flat" cmpd="sng" algn="ctr">
              <a:solidFill>
                <a:srgbClr val="AA2B1E">
                  <a:shade val="50000"/>
                  <a:shade val="80000"/>
                  <a:lumMod val="90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Arial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540303" y="2853308"/>
              <a:ext cx="133626" cy="137447"/>
            </a:xfrm>
            <a:prstGeom prst="ellipse">
              <a:avLst/>
            </a:prstGeom>
            <a:solidFill>
              <a:srgbClr val="C00000"/>
            </a:solidFill>
            <a:ln w="15875" cap="flat" cmpd="sng" algn="ctr">
              <a:solidFill>
                <a:srgbClr val="AA2B1E">
                  <a:shade val="50000"/>
                  <a:shade val="80000"/>
                  <a:lumMod val="90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Arial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630828" y="2181454"/>
              <a:ext cx="133626" cy="137447"/>
            </a:xfrm>
            <a:prstGeom prst="ellipse">
              <a:avLst/>
            </a:prstGeom>
            <a:solidFill>
              <a:srgbClr val="C00000"/>
            </a:solidFill>
            <a:ln w="15875" cap="flat" cmpd="sng" algn="ctr">
              <a:solidFill>
                <a:srgbClr val="AA2B1E">
                  <a:shade val="50000"/>
                  <a:shade val="80000"/>
                  <a:lumMod val="90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Arial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404858" y="2175803"/>
              <a:ext cx="133626" cy="137447"/>
            </a:xfrm>
            <a:prstGeom prst="ellipse">
              <a:avLst/>
            </a:prstGeom>
            <a:solidFill>
              <a:srgbClr val="C00000"/>
            </a:solidFill>
            <a:ln w="15875" cap="flat" cmpd="sng" algn="ctr">
              <a:solidFill>
                <a:srgbClr val="AA2B1E">
                  <a:shade val="50000"/>
                  <a:shade val="80000"/>
                  <a:lumMod val="90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Arial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994839" y="2433411"/>
              <a:ext cx="133626" cy="137447"/>
            </a:xfrm>
            <a:prstGeom prst="ellipse">
              <a:avLst/>
            </a:prstGeom>
            <a:solidFill>
              <a:srgbClr val="C00000"/>
            </a:solidFill>
            <a:ln w="15875" cap="flat" cmpd="sng" algn="ctr">
              <a:solidFill>
                <a:srgbClr val="AA2B1E">
                  <a:shade val="50000"/>
                  <a:shade val="80000"/>
                  <a:lumMod val="90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Arial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398038" y="2407336"/>
              <a:ext cx="133626" cy="137447"/>
            </a:xfrm>
            <a:prstGeom prst="ellipse">
              <a:avLst/>
            </a:prstGeom>
            <a:solidFill>
              <a:srgbClr val="C00000"/>
            </a:solidFill>
            <a:ln w="15875" cap="flat" cmpd="sng" algn="ctr">
              <a:solidFill>
                <a:srgbClr val="AA2B1E">
                  <a:shade val="50000"/>
                  <a:shade val="80000"/>
                  <a:lumMod val="90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Arial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6773245" y="1666655"/>
              <a:ext cx="133626" cy="137447"/>
            </a:xfrm>
            <a:prstGeom prst="ellipse">
              <a:avLst/>
            </a:prstGeom>
            <a:solidFill>
              <a:srgbClr val="00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Arial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062784" y="1695185"/>
              <a:ext cx="133626" cy="137447"/>
            </a:xfrm>
            <a:prstGeom prst="ellipse">
              <a:avLst/>
            </a:prstGeom>
            <a:solidFill>
              <a:srgbClr val="00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Arial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6471361" y="1714066"/>
              <a:ext cx="133626" cy="137447"/>
            </a:xfrm>
            <a:prstGeom prst="ellipse">
              <a:avLst/>
            </a:prstGeom>
            <a:solidFill>
              <a:srgbClr val="00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670736" y="1820941"/>
              <a:ext cx="133626" cy="137447"/>
            </a:xfrm>
            <a:prstGeom prst="ellipse">
              <a:avLst/>
            </a:prstGeom>
            <a:solidFill>
              <a:srgbClr val="00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270103" y="2274479"/>
              <a:ext cx="133626" cy="137447"/>
            </a:xfrm>
            <a:prstGeom prst="ellipse">
              <a:avLst/>
            </a:prstGeom>
            <a:solidFill>
              <a:srgbClr val="C00000"/>
            </a:solidFill>
            <a:ln w="15875" cap="flat" cmpd="sng" algn="ctr">
              <a:solidFill>
                <a:srgbClr val="AA2B1E">
                  <a:shade val="50000"/>
                  <a:shade val="80000"/>
                  <a:lumMod val="90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+mn-ea"/>
                <a:cs typeface="Arial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7704386" y="3683341"/>
              <a:ext cx="133626" cy="137447"/>
            </a:xfrm>
            <a:prstGeom prst="ellipse">
              <a:avLst/>
            </a:prstGeom>
            <a:solidFill>
              <a:srgbClr val="00B0F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488661" y="3218241"/>
              <a:ext cx="133626" cy="137447"/>
            </a:xfrm>
            <a:prstGeom prst="ellipse">
              <a:avLst/>
            </a:prstGeom>
            <a:solidFill>
              <a:srgbClr val="00B0F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284811" y="2824391"/>
              <a:ext cx="133626" cy="137447"/>
            </a:xfrm>
            <a:prstGeom prst="ellipse">
              <a:avLst/>
            </a:prstGeom>
            <a:solidFill>
              <a:srgbClr val="00B0F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6807836" y="2751166"/>
              <a:ext cx="133626" cy="137447"/>
            </a:xfrm>
            <a:prstGeom prst="ellipse">
              <a:avLst/>
            </a:prstGeom>
            <a:solidFill>
              <a:srgbClr val="00B0F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6140861" y="2582941"/>
              <a:ext cx="133626" cy="137447"/>
            </a:xfrm>
            <a:prstGeom prst="ellipse">
              <a:avLst/>
            </a:prstGeom>
            <a:solidFill>
              <a:srgbClr val="00B0F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7007736" y="3224191"/>
              <a:ext cx="133626" cy="137447"/>
            </a:xfrm>
            <a:prstGeom prst="ellipse">
              <a:avLst/>
            </a:prstGeom>
            <a:solidFill>
              <a:srgbClr val="00B0F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6376386" y="3103466"/>
              <a:ext cx="133626" cy="137447"/>
            </a:xfrm>
            <a:prstGeom prst="ellipse">
              <a:avLst/>
            </a:prstGeom>
            <a:solidFill>
              <a:srgbClr val="00B0F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205661" y="3635866"/>
              <a:ext cx="133626" cy="137447"/>
            </a:xfrm>
            <a:prstGeom prst="ellipse">
              <a:avLst/>
            </a:prstGeom>
            <a:solidFill>
              <a:srgbClr val="00B0F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6704936" y="3538891"/>
              <a:ext cx="133626" cy="137447"/>
            </a:xfrm>
            <a:prstGeom prst="ellipse">
              <a:avLst/>
            </a:prstGeom>
            <a:solidFill>
              <a:srgbClr val="00B0F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522336" y="2242541"/>
              <a:ext cx="133626" cy="137447"/>
            </a:xfrm>
            <a:prstGeom prst="ellipse">
              <a:avLst/>
            </a:prstGeom>
            <a:solidFill>
              <a:srgbClr val="00B0F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890986" y="2157441"/>
              <a:ext cx="133626" cy="137447"/>
            </a:xfrm>
            <a:prstGeom prst="ellipse">
              <a:avLst/>
            </a:prstGeom>
            <a:solidFill>
              <a:srgbClr val="00B0F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7999311" y="4310766"/>
              <a:ext cx="133626" cy="137447"/>
            </a:xfrm>
            <a:prstGeom prst="ellipse">
              <a:avLst/>
            </a:prstGeom>
            <a:solidFill>
              <a:srgbClr val="FF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795461" y="4795666"/>
              <a:ext cx="133626" cy="137447"/>
            </a:xfrm>
            <a:prstGeom prst="ellipse">
              <a:avLst/>
            </a:prstGeom>
            <a:solidFill>
              <a:srgbClr val="FF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508486" y="4496816"/>
              <a:ext cx="133626" cy="137447"/>
            </a:xfrm>
            <a:prstGeom prst="ellipse">
              <a:avLst/>
            </a:prstGeom>
            <a:solidFill>
              <a:srgbClr val="FF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304636" y="4803591"/>
              <a:ext cx="133626" cy="137447"/>
            </a:xfrm>
            <a:prstGeom prst="ellipse">
              <a:avLst/>
            </a:prstGeom>
            <a:solidFill>
              <a:srgbClr val="FF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041411" y="4528491"/>
              <a:ext cx="133626" cy="137447"/>
            </a:xfrm>
            <a:prstGeom prst="ellipse">
              <a:avLst/>
            </a:prstGeom>
            <a:solidFill>
              <a:srgbClr val="FF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6766311" y="4847141"/>
              <a:ext cx="133626" cy="137447"/>
            </a:xfrm>
            <a:prstGeom prst="ellipse">
              <a:avLst/>
            </a:prstGeom>
            <a:solidFill>
              <a:srgbClr val="FF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6443711" y="4690791"/>
              <a:ext cx="133626" cy="137447"/>
            </a:xfrm>
            <a:prstGeom prst="ellipse">
              <a:avLst/>
            </a:prstGeom>
            <a:solidFill>
              <a:srgbClr val="FF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5562986" y="4629441"/>
              <a:ext cx="133626" cy="137447"/>
            </a:xfrm>
            <a:prstGeom prst="ellipse">
              <a:avLst/>
            </a:prstGeom>
            <a:solidFill>
              <a:srgbClr val="FF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143411" y="4340491"/>
              <a:ext cx="133626" cy="137447"/>
            </a:xfrm>
            <a:prstGeom prst="ellipse">
              <a:avLst/>
            </a:prstGeom>
            <a:solidFill>
              <a:srgbClr val="FF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797061" y="4219766"/>
              <a:ext cx="133626" cy="137447"/>
            </a:xfrm>
            <a:prstGeom prst="ellipse">
              <a:avLst/>
            </a:prstGeom>
            <a:solidFill>
              <a:srgbClr val="FF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4533836" y="3968416"/>
              <a:ext cx="133626" cy="137447"/>
            </a:xfrm>
            <a:prstGeom prst="ellipse">
              <a:avLst/>
            </a:prstGeom>
            <a:solidFill>
              <a:srgbClr val="FFFF00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5774761" y="3036216"/>
              <a:ext cx="133626" cy="137447"/>
            </a:xfrm>
            <a:prstGeom prst="ellipse">
              <a:avLst/>
            </a:prstGeom>
            <a:solidFill>
              <a:srgbClr val="FF00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5452161" y="2725491"/>
              <a:ext cx="133626" cy="137447"/>
            </a:xfrm>
            <a:prstGeom prst="ellipse">
              <a:avLst/>
            </a:prstGeom>
            <a:solidFill>
              <a:srgbClr val="FF00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212686" y="3305391"/>
              <a:ext cx="133626" cy="137447"/>
            </a:xfrm>
            <a:prstGeom prst="ellipse">
              <a:avLst/>
            </a:prstGeom>
            <a:solidFill>
              <a:srgbClr val="FF00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4640711" y="3303416"/>
              <a:ext cx="133626" cy="137447"/>
            </a:xfrm>
            <a:prstGeom prst="ellipse">
              <a:avLst/>
            </a:prstGeom>
            <a:solidFill>
              <a:srgbClr val="FF00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5659986" y="3515191"/>
              <a:ext cx="133626" cy="137447"/>
            </a:xfrm>
            <a:prstGeom prst="ellipse">
              <a:avLst/>
            </a:prstGeom>
            <a:solidFill>
              <a:srgbClr val="FF00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6097386" y="4498841"/>
              <a:ext cx="133626" cy="137447"/>
            </a:xfrm>
            <a:prstGeom prst="ellipse">
              <a:avLst/>
            </a:prstGeom>
            <a:solidFill>
              <a:srgbClr val="FF00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7043386" y="2309841"/>
              <a:ext cx="133626" cy="137447"/>
            </a:xfrm>
            <a:prstGeom prst="ellipse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6637661" y="2462241"/>
              <a:ext cx="133626" cy="137447"/>
            </a:xfrm>
            <a:prstGeom prst="ellipse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7063186" y="2887766"/>
              <a:ext cx="133626" cy="137447"/>
            </a:xfrm>
            <a:prstGeom prst="ellipse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6313086" y="2873916"/>
              <a:ext cx="133626" cy="137447"/>
            </a:xfrm>
            <a:prstGeom prst="ellipse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6857361" y="3738816"/>
              <a:ext cx="133626" cy="137447"/>
            </a:xfrm>
            <a:prstGeom prst="ellipse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6190386" y="3523091"/>
              <a:ext cx="133626" cy="137447"/>
            </a:xfrm>
            <a:prstGeom prst="ellipse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5570911" y="2939241"/>
              <a:ext cx="133626" cy="137447"/>
            </a:xfrm>
            <a:prstGeom prst="ellipse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4581336" y="4241541"/>
              <a:ext cx="133626" cy="137447"/>
            </a:xfrm>
            <a:prstGeom prst="ellipse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5149361" y="4583941"/>
              <a:ext cx="133626" cy="137447"/>
            </a:xfrm>
            <a:prstGeom prst="ellipse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5390811" y="4267266"/>
              <a:ext cx="133626" cy="137447"/>
            </a:xfrm>
            <a:prstGeom prst="ellipse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6346711" y="4225666"/>
              <a:ext cx="133626" cy="1374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166611" y="3891191"/>
              <a:ext cx="133626" cy="1374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6962236" y="4164316"/>
              <a:ext cx="133626" cy="1374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5808386" y="3936716"/>
              <a:ext cx="133626" cy="1374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5960786" y="4302866"/>
              <a:ext cx="133626" cy="1374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4874261" y="4000091"/>
              <a:ext cx="133626" cy="137447"/>
            </a:xfrm>
            <a:prstGeom prst="ellipse">
              <a:avLst/>
            </a:prstGeom>
            <a:solidFill>
              <a:srgbClr val="FFFFFF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914400" rtl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he-IL" kern="0">
                <a:solidFill>
                  <a:prstClr val="white"/>
                </a:solidFill>
                <a:latin typeface="Franklin Gothic Book"/>
                <a:cs typeface="Arial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930687" y="1588919"/>
            <a:ext cx="2814887" cy="3574980"/>
            <a:chOff x="4930687" y="1588919"/>
            <a:chExt cx="2814887" cy="357498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4930687" y="1590894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391837" y="1588919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959862" y="1598819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599137" y="1620594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202787" y="1606744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7735187" y="1616644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4587937" y="5221989"/>
            <a:ext cx="3145958" cy="540636"/>
            <a:chOff x="4587937" y="5221989"/>
            <a:chExt cx="3145958" cy="540636"/>
          </a:xfrm>
        </p:grpSpPr>
        <p:grpSp>
          <p:nvGrpSpPr>
            <p:cNvPr id="142" name="Group 141"/>
            <p:cNvGrpSpPr/>
            <p:nvPr/>
          </p:nvGrpSpPr>
          <p:grpSpPr>
            <a:xfrm>
              <a:off x="4587937" y="5252889"/>
              <a:ext cx="327704" cy="509736"/>
              <a:chOff x="3641743" y="5252889"/>
              <a:chExt cx="327704" cy="509736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5068069" y="5241423"/>
              <a:ext cx="327704" cy="509736"/>
              <a:chOff x="3641743" y="5252889"/>
              <a:chExt cx="327704" cy="509736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5611633" y="5224671"/>
              <a:ext cx="327704" cy="509736"/>
              <a:chOff x="3641743" y="5252889"/>
              <a:chExt cx="327704" cy="509736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6255631" y="5234349"/>
              <a:ext cx="327704" cy="509736"/>
              <a:chOff x="3641743" y="5252889"/>
              <a:chExt cx="327704" cy="509736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6852055" y="5228169"/>
              <a:ext cx="327704" cy="509736"/>
              <a:chOff x="3641743" y="5252889"/>
              <a:chExt cx="327704" cy="509736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7406191" y="5221989"/>
              <a:ext cx="327704" cy="509736"/>
              <a:chOff x="3641743" y="5252889"/>
              <a:chExt cx="327704" cy="509736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5178087" y="1575069"/>
            <a:ext cx="2814887" cy="3574980"/>
            <a:chOff x="5178087" y="197569"/>
            <a:chExt cx="2814887" cy="3574980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5178087" y="199544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5686737" y="197569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337887" y="207469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917787" y="229244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7450187" y="215394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7982587" y="225294"/>
              <a:ext cx="10387" cy="35433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233793" y="1555244"/>
            <a:ext cx="3795170" cy="472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“Nice” shapes: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Rectangles – </a:t>
            </a:r>
            <a:r>
              <a:rPr lang="en-US" sz="3600" dirty="0" smtClean="0">
                <a:solidFill>
                  <a:srgbClr val="00B050"/>
                </a:solidFill>
                <a:latin typeface="+mn-lt"/>
              </a:rPr>
              <a:t>can be attained by reduction to 1-D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Fat rectangles – 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cannot be attained by reduction to 1-D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02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85846E-6 L -0.00261 0.1993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996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91489E-6 L -0.00382 0.3487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743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41813E-7 L -0.00642 0.1755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876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51458E-7 L -0.00261 0.29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473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9.71772E-7 L -0.00121 0.1693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46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9422E-6 L -0.00087 0.1878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39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6642E-6 L -0.00382 0.435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2173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8834E-6 L 3.88889E-6 0.130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2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9195E-6 L 0.00122 0.1281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40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5.22906E-7 L -0.00087 0.3017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508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88529E-7 L 0.00139 0.4403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201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933E-6 L 0.00122 0.1773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85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985E-6 L -0.00764 0.3850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1925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20907E-6 L 0.0026 0.416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079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0259E-6 L 0.00139 0.4368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183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056E-8 L 0.00122 0.1221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10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51526E-7 L -3.05556E-6 0.3487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3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17206E-6 L -0.00521 0.4387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2192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84829E-6 L 0.00139 0.14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721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028E-6 L -2.22222E-6 0.0908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3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5.18039E-7 L 3.61111E-6 0.0978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14524E-6 L -0.00122 0.097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88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9.99075E-7 L 0.00122 0.1618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09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48844E-6 L 0.00261 0.2113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1056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9778E-7 L 0.00121 0.2777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387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07308E-6 L -0.00261 0.3156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577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99537E-7 L 0.0026 0.1114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557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3164E-6 L -0.00122 0.17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95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58557E-7 L 2.77778E-6 0.2150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5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26549E-6 L -1.38889E-6 0.260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2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42368E-6 L -0.0026 0.3936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96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15541E-6 L -0.00261 0.3156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577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0403E-6 L 0.00764 0.3588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1793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6.01295E-7 L -0.00261 0.4264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132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41046E-6 L -0.00312 0.532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660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31267E-7 L -0.0026 0.13922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696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8437E-6 L 0.00122 0.1408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03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6235E-6 L 0.00139 0.1408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703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25809E-6 L 1.11022E-16 0.1824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12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9.06568E-7 L 0.00139 0.2275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137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92044E-7 L 5E-6 0.2638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82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79463E-6 L 0.00399 0.4280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21392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284E-6 L -0.00139 0.25347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267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37853E-6 L -0.0007 0.2561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795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38668E-6 L 0.00122 0.4040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19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40426E-6 L 0.00399 0.310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551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30356E-7 L 0.00087 0.28968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448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03515E-7 L -0.00139 0.3485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7414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0481E-7 L -0.00261 0.3642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820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51711E-6 L 0.00382 0.4488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2243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8.97317E-7 L 0.00521 0.362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810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14206E-6 L 0.00121 0.48357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417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94123E-7 L -0.00121 0.43637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2181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50717E-6 L 0.00226 0.5113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556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22536E-6 L -0.00243 0.5252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626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08191E-6 L 0.00225 0.54442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721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17955E-6 L 0.00174 0.53263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66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3894584" cy="4031669"/>
          </a:xfrm>
        </p:spPr>
        <p:txBody>
          <a:bodyPr>
            <a:normAutofit lnSpcReduction="10000"/>
          </a:bodyPr>
          <a:lstStyle/>
          <a:p>
            <a:r>
              <a:rPr lang="en-US" sz="3600" smtClean="0"/>
              <a:t>Cake:    </a:t>
            </a:r>
            <a:r>
              <a:rPr lang="en-US" sz="3600" b="1" smtClean="0"/>
              <a:t>square</a:t>
            </a:r>
            <a:br>
              <a:rPr lang="en-US" sz="3600" b="1" smtClean="0"/>
            </a:br>
            <a:r>
              <a:rPr lang="en-US" sz="3600" b="1" smtClean="0"/>
              <a:t>    with 1 wall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squares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</a:t>
            </a:r>
            <a:r>
              <a:rPr lang="en-US" sz="3600" b="1" smtClean="0"/>
              <a:t>-2)</a:t>
            </a:r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1/(1.5</a:t>
            </a:r>
            <a:r>
              <a:rPr lang="en-US" sz="3600" b="1" i="1" smtClean="0"/>
              <a:t>n-1</a:t>
            </a:r>
            <a:r>
              <a:rPr lang="en-US" sz="3600" b="1" smtClean="0"/>
              <a:t>)</a:t>
            </a:r>
          </a:p>
          <a:p>
            <a:pPr marL="0" indent="0">
              <a:buNone/>
            </a:pPr>
            <a:endParaRPr lang="he-IL" sz="3600"/>
          </a:p>
        </p:txBody>
      </p:sp>
      <p:sp>
        <p:nvSpPr>
          <p:cNvPr id="9" name="Rectangle 8"/>
          <p:cNvSpPr/>
          <p:nvPr/>
        </p:nvSpPr>
        <p:spPr>
          <a:xfrm>
            <a:off x="510114" y="23295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3923928" y="4643938"/>
            <a:ext cx="2039172" cy="18731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2830" y="4744249"/>
            <a:ext cx="1772865" cy="177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2987824" y="1844824"/>
            <a:ext cx="1780150" cy="16645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582538" y="1556792"/>
            <a:ext cx="1296144" cy="12342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94799" y="3005211"/>
            <a:ext cx="1406693" cy="14158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2617608"/>
            <a:ext cx="410527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07705" y="3861048"/>
            <a:ext cx="1804962" cy="18066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3822288" y="3545518"/>
            <a:ext cx="945686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402495" y="2660289"/>
            <a:ext cx="0" cy="39370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9834" y="6597352"/>
            <a:ext cx="4105275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7220" y="2660289"/>
            <a:ext cx="26308" cy="39370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3894584" cy="4031669"/>
          </a:xfrm>
        </p:spPr>
        <p:txBody>
          <a:bodyPr>
            <a:normAutofit lnSpcReduction="10000"/>
          </a:bodyPr>
          <a:lstStyle/>
          <a:p>
            <a:r>
              <a:rPr lang="en-US" sz="3600" smtClean="0"/>
              <a:t>Cake:    </a:t>
            </a:r>
            <a:r>
              <a:rPr lang="en-US" sz="3600" b="1" smtClean="0"/>
              <a:t>square</a:t>
            </a:r>
            <a:br>
              <a:rPr lang="en-US" sz="3600" b="1" smtClean="0"/>
            </a:br>
            <a:r>
              <a:rPr lang="en-US" sz="3600" b="1" smtClean="0"/>
              <a:t>    with no walls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squares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</a:t>
            </a:r>
            <a:r>
              <a:rPr lang="en-US" sz="3600" b="1" smtClean="0"/>
              <a:t>-4)</a:t>
            </a:r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</a:t>
            </a:r>
            <a:r>
              <a:rPr lang="en-US" sz="3600" b="1" i="1" smtClean="0"/>
              <a:t>n</a:t>
            </a:r>
            <a:endParaRPr lang="en-US" sz="3600" b="1" smtClean="0"/>
          </a:p>
          <a:p>
            <a:pPr marL="0" indent="0">
              <a:buNone/>
            </a:pPr>
            <a:endParaRPr lang="he-IL" sz="3600"/>
          </a:p>
        </p:txBody>
      </p:sp>
      <p:sp>
        <p:nvSpPr>
          <p:cNvPr id="9" name="Rectangle 8"/>
          <p:cNvSpPr/>
          <p:nvPr/>
        </p:nvSpPr>
        <p:spPr>
          <a:xfrm>
            <a:off x="510114" y="2329576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3995936" y="4744249"/>
            <a:ext cx="2183188" cy="20843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2830" y="5038818"/>
            <a:ext cx="1772865" cy="177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2987824" y="1844824"/>
            <a:ext cx="1780150" cy="16645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582538" y="1556792"/>
            <a:ext cx="1296144" cy="12342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94799" y="3005211"/>
            <a:ext cx="1406693" cy="14158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2617608"/>
            <a:ext cx="410527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17326" y="5021936"/>
            <a:ext cx="1804962" cy="18066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3822288" y="3545518"/>
            <a:ext cx="945686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402495" y="2660289"/>
            <a:ext cx="0" cy="39370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9834" y="6597352"/>
            <a:ext cx="410527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7220" y="2660289"/>
            <a:ext cx="26308" cy="39370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53626" y="3569147"/>
            <a:ext cx="1403747" cy="1343589"/>
          </a:xfrm>
          <a:prstGeom prst="rect">
            <a:avLst/>
          </a:prstGeom>
          <a:solidFill>
            <a:srgbClr val="B7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9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3894584" cy="4291191"/>
          </a:xfrm>
        </p:spPr>
        <p:txBody>
          <a:bodyPr>
            <a:normAutofit/>
          </a:bodyPr>
          <a:lstStyle/>
          <a:p>
            <a:r>
              <a:rPr lang="en-US" sz="3600" smtClean="0"/>
              <a:t>Cake:  </a:t>
            </a:r>
            <a:r>
              <a:rPr lang="en-US" sz="3600" b="1" smtClean="0"/>
              <a:t>rectilinear,</a:t>
            </a:r>
            <a:br>
              <a:rPr lang="en-US" sz="3600" b="1" smtClean="0"/>
            </a:br>
            <a:r>
              <a:rPr lang="en-US" sz="3600" b="1" smtClean="0"/>
              <a:t>    T outer corners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rectangles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</a:t>
            </a:r>
            <a:r>
              <a:rPr lang="en-US" sz="3600" b="1" i="1" smtClean="0"/>
              <a:t>n</a:t>
            </a:r>
            <a:r>
              <a:rPr lang="en-US" sz="3600" b="1" smtClean="0"/>
              <a:t>+</a:t>
            </a:r>
            <a:r>
              <a:rPr lang="en-US" sz="3600" b="1" i="1" smtClean="0"/>
              <a:t>T</a:t>
            </a:r>
            <a:r>
              <a:rPr lang="en-US" sz="3600" b="1" smtClean="0"/>
              <a:t>)</a:t>
            </a:r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</a:t>
            </a:r>
            <a:r>
              <a:rPr lang="en-US" sz="3600" b="1" i="1" smtClean="0"/>
              <a:t>n</a:t>
            </a:r>
            <a:r>
              <a:rPr lang="en-US" sz="3600" b="1" smtClean="0"/>
              <a:t>+</a:t>
            </a:r>
            <a:r>
              <a:rPr lang="en-US" sz="3600" b="1" i="1" smtClean="0"/>
              <a:t>T</a:t>
            </a:r>
            <a:r>
              <a:rPr lang="en-US" sz="3600" b="1" smtClean="0"/>
              <a:t>)</a:t>
            </a:r>
          </a:p>
          <a:p>
            <a:pPr marL="0" indent="0">
              <a:buNone/>
            </a:pPr>
            <a:endParaRPr lang="he-IL" sz="3600"/>
          </a:p>
        </p:txBody>
      </p:sp>
      <p:grpSp>
        <p:nvGrpSpPr>
          <p:cNvPr id="60" name="Group 59"/>
          <p:cNvGrpSpPr/>
          <p:nvPr/>
        </p:nvGrpSpPr>
        <p:grpSpPr>
          <a:xfrm>
            <a:off x="193078" y="1196752"/>
            <a:ext cx="5009586" cy="2935852"/>
            <a:chOff x="257175" y="1902618"/>
            <a:chExt cx="7195145" cy="417671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57176" y="1902619"/>
              <a:ext cx="7195144" cy="417671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 sz="320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280987" y="2376489"/>
              <a:ext cx="66782" cy="3609963"/>
            </a:xfrm>
            <a:prstGeom prst="line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347769" y="2376489"/>
              <a:ext cx="3901968" cy="3609963"/>
            </a:xfrm>
            <a:prstGeom prst="line">
              <a:avLst/>
            </a:prstGeom>
            <a:solidFill>
              <a:schemeClr val="bg1"/>
            </a:solidFill>
            <a:ln w="63500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 flipH="1" flipV="1">
              <a:off x="347769" y="5986452"/>
              <a:ext cx="3884505" cy="69863"/>
            </a:xfrm>
            <a:prstGeom prst="line">
              <a:avLst/>
            </a:prstGeom>
            <a:solidFill>
              <a:schemeClr val="bg1"/>
            </a:solidFill>
            <a:ln w="63500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263524" y="5986452"/>
              <a:ext cx="84245" cy="69862"/>
            </a:xfrm>
            <a:prstGeom prst="line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57175" y="1902618"/>
              <a:ext cx="6348" cy="123835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627785" y="6079332"/>
              <a:ext cx="946707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763688" y="3140968"/>
              <a:ext cx="0" cy="91328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57175" y="3140968"/>
              <a:ext cx="1506515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763688" y="4054248"/>
              <a:ext cx="432048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95736" y="4054248"/>
              <a:ext cx="0" cy="1568444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195736" y="5599120"/>
              <a:ext cx="432048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27784" y="5622692"/>
              <a:ext cx="0" cy="45664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574492" y="5249833"/>
              <a:ext cx="946707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11474" y="5229200"/>
              <a:ext cx="0" cy="850132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061224" y="1988840"/>
              <a:ext cx="0" cy="2621309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554711" y="4578123"/>
              <a:ext cx="1506513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88085" y="3681389"/>
              <a:ext cx="0" cy="1568444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521200" y="3681389"/>
              <a:ext cx="1033511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545113" y="3664843"/>
              <a:ext cx="0" cy="91328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829390" y="2180585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2705" y="2903657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45240" y="3833821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83119" y="2491240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11388" y="2510049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22168" y="3634083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03446" y="1363296"/>
            <a:ext cx="3446496" cy="5373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Rectangle 72"/>
          <p:cNvSpPr/>
          <p:nvPr/>
        </p:nvSpPr>
        <p:spPr>
          <a:xfrm>
            <a:off x="4405913" y="1363297"/>
            <a:ext cx="424027" cy="15637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Rectangle 73"/>
          <p:cNvSpPr/>
          <p:nvPr/>
        </p:nvSpPr>
        <p:spPr>
          <a:xfrm>
            <a:off x="1693197" y="1997967"/>
            <a:ext cx="2543281" cy="268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1961160" y="2456517"/>
            <a:ext cx="424027" cy="156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Rectangle 75"/>
          <p:cNvSpPr/>
          <p:nvPr/>
        </p:nvSpPr>
        <p:spPr>
          <a:xfrm>
            <a:off x="2564767" y="2398497"/>
            <a:ext cx="424027" cy="10480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4" name="Straight Connector 43"/>
          <p:cNvCxnSpPr/>
          <p:nvPr/>
        </p:nvCxnSpPr>
        <p:spPr>
          <a:xfrm>
            <a:off x="193078" y="1196752"/>
            <a:ext cx="4737288" cy="60607"/>
          </a:xfrm>
          <a:prstGeom prst="line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3894584" cy="4291191"/>
          </a:xfrm>
        </p:spPr>
        <p:txBody>
          <a:bodyPr>
            <a:normAutofit fontScale="92500" lnSpcReduction="20000"/>
          </a:bodyPr>
          <a:lstStyle/>
          <a:p>
            <a:r>
              <a:rPr lang="en-US" sz="3600" smtClean="0"/>
              <a:t>Cake:  </a:t>
            </a:r>
            <a:r>
              <a:rPr lang="en-US" sz="3600" b="1" smtClean="0"/>
              <a:t>rectilinear,</a:t>
            </a:r>
            <a:br>
              <a:rPr lang="en-US" sz="3600" b="1" smtClean="0"/>
            </a:br>
            <a:r>
              <a:rPr lang="en-US" sz="3600" b="1" smtClean="0"/>
              <a:t>    T outer corners</a:t>
            </a:r>
          </a:p>
          <a:p>
            <a:pPr marL="0" indent="0">
              <a:buNone/>
            </a:pPr>
            <a:r>
              <a:rPr lang="en-US" sz="3600" b="1" smtClean="0"/>
              <a:t>       3 directions </a:t>
            </a:r>
            <a:br>
              <a:rPr lang="en-US" sz="3600" b="1" smtClean="0"/>
            </a:br>
            <a:r>
              <a:rPr lang="en-US" sz="3600" b="1" smtClean="0"/>
              <a:t>           of walls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squares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n-1</a:t>
            </a:r>
            <a:r>
              <a:rPr lang="en-US" sz="3600" b="1" smtClean="0"/>
              <a:t>+</a:t>
            </a:r>
            <a:r>
              <a:rPr lang="en-US" sz="3600" b="1" i="1" smtClean="0"/>
              <a:t>T</a:t>
            </a:r>
            <a:r>
              <a:rPr lang="en-US" sz="3600" b="1" smtClean="0"/>
              <a:t>)</a:t>
            </a:r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n-1</a:t>
            </a:r>
            <a:r>
              <a:rPr lang="en-US" sz="3600" b="1" smtClean="0"/>
              <a:t>+</a:t>
            </a:r>
            <a:r>
              <a:rPr lang="en-US" sz="3600" b="1" i="1" smtClean="0"/>
              <a:t>T</a:t>
            </a:r>
            <a:r>
              <a:rPr lang="en-US" sz="3600" b="1" smtClean="0"/>
              <a:t>)</a:t>
            </a:r>
          </a:p>
          <a:p>
            <a:pPr marL="0" indent="0">
              <a:buNone/>
            </a:pPr>
            <a:endParaRPr lang="he-IL" sz="3600"/>
          </a:p>
        </p:txBody>
      </p:sp>
      <p:grpSp>
        <p:nvGrpSpPr>
          <p:cNvPr id="60" name="Group 59"/>
          <p:cNvGrpSpPr/>
          <p:nvPr/>
        </p:nvGrpSpPr>
        <p:grpSpPr>
          <a:xfrm>
            <a:off x="132632" y="2594585"/>
            <a:ext cx="5009586" cy="2935851"/>
            <a:chOff x="257175" y="1902619"/>
            <a:chExt cx="7195145" cy="417671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57176" y="1902619"/>
              <a:ext cx="7195144" cy="417671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 sz="320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280987" y="2376489"/>
              <a:ext cx="66782" cy="3609963"/>
            </a:xfrm>
            <a:prstGeom prst="line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347769" y="2376489"/>
              <a:ext cx="3901968" cy="3609963"/>
            </a:xfrm>
            <a:prstGeom prst="line">
              <a:avLst/>
            </a:prstGeom>
            <a:solidFill>
              <a:schemeClr val="bg1"/>
            </a:solidFill>
            <a:ln w="63500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 flipH="1" flipV="1">
              <a:off x="347769" y="5986452"/>
              <a:ext cx="3884505" cy="69863"/>
            </a:xfrm>
            <a:prstGeom prst="line">
              <a:avLst/>
            </a:prstGeom>
            <a:solidFill>
              <a:schemeClr val="bg1"/>
            </a:solidFill>
            <a:ln w="63500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263524" y="5986452"/>
              <a:ext cx="84245" cy="69862"/>
            </a:xfrm>
            <a:prstGeom prst="line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7175" y="1902619"/>
              <a:ext cx="0" cy="1238349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627785" y="6079332"/>
              <a:ext cx="946707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763688" y="3140968"/>
              <a:ext cx="0" cy="91328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57175" y="3140968"/>
              <a:ext cx="1506515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763688" y="4054248"/>
              <a:ext cx="432048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95736" y="4054248"/>
              <a:ext cx="0" cy="1568444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195736" y="5599120"/>
              <a:ext cx="432048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27784" y="5622692"/>
              <a:ext cx="0" cy="45664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574492" y="5249833"/>
              <a:ext cx="946707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11474" y="5229200"/>
              <a:ext cx="0" cy="850132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061224" y="1988840"/>
              <a:ext cx="0" cy="2621309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554711" y="4578123"/>
              <a:ext cx="1506513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88085" y="3681389"/>
              <a:ext cx="0" cy="1568444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521200" y="3681389"/>
              <a:ext cx="1033511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545113" y="3664843"/>
              <a:ext cx="0" cy="91328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68944" y="3578417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2259" y="4301489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84794" y="5231653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2673" y="3889072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0942" y="3907881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61722" y="5031915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he-IL" sz="240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204683" y="2607460"/>
            <a:ext cx="4714077" cy="60607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783158" y="4481870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Rectangle 78"/>
          <p:cNvSpPr/>
          <p:nvPr/>
        </p:nvSpPr>
        <p:spPr>
          <a:xfrm>
            <a:off x="1771452" y="1440727"/>
            <a:ext cx="1580538" cy="15890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/>
          <p:cNvSpPr/>
          <p:nvPr/>
        </p:nvSpPr>
        <p:spPr>
          <a:xfrm>
            <a:off x="1601079" y="3180409"/>
            <a:ext cx="1311356" cy="121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 80"/>
          <p:cNvSpPr/>
          <p:nvPr/>
        </p:nvSpPr>
        <p:spPr>
          <a:xfrm>
            <a:off x="3697017" y="2318858"/>
            <a:ext cx="945686" cy="9361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Rectangle 81"/>
          <p:cNvSpPr/>
          <p:nvPr/>
        </p:nvSpPr>
        <p:spPr>
          <a:xfrm>
            <a:off x="3949424" y="3481461"/>
            <a:ext cx="792088" cy="8152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Rectangle 82"/>
          <p:cNvSpPr/>
          <p:nvPr/>
        </p:nvSpPr>
        <p:spPr>
          <a:xfrm>
            <a:off x="439108" y="2200015"/>
            <a:ext cx="945686" cy="9361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5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3894584" cy="4291191"/>
          </a:xfrm>
        </p:spPr>
        <p:txBody>
          <a:bodyPr>
            <a:normAutofit/>
          </a:bodyPr>
          <a:lstStyle/>
          <a:p>
            <a:r>
              <a:rPr lang="en-US" sz="3600" smtClean="0"/>
              <a:t>Cake:  </a:t>
            </a:r>
            <a:r>
              <a:rPr lang="en-US" sz="3600" b="1" smtClean="0"/>
              <a:t>rectilinear,</a:t>
            </a:r>
            <a:br>
              <a:rPr lang="en-US" sz="3600" b="1" smtClean="0"/>
            </a:br>
            <a:r>
              <a:rPr lang="en-US" sz="3600" b="1" smtClean="0"/>
              <a:t>    T outer corners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squares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     </a:t>
            </a:r>
            <a:r>
              <a:rPr lang="en-US" sz="3600" b="1" smtClean="0"/>
              <a:t>?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32632" y="2594585"/>
            <a:ext cx="5009586" cy="2935851"/>
            <a:chOff x="257175" y="1902619"/>
            <a:chExt cx="7195145" cy="417671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57176" y="1902619"/>
              <a:ext cx="7195144" cy="417671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 sz="320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280987" y="2376489"/>
              <a:ext cx="66782" cy="3609963"/>
            </a:xfrm>
            <a:prstGeom prst="line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347769" y="2376489"/>
              <a:ext cx="3901968" cy="3609963"/>
            </a:xfrm>
            <a:prstGeom prst="line">
              <a:avLst/>
            </a:prstGeom>
            <a:solidFill>
              <a:schemeClr val="bg1"/>
            </a:solidFill>
            <a:ln w="63500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 flipH="1" flipV="1">
              <a:off x="347769" y="5986452"/>
              <a:ext cx="3884505" cy="69863"/>
            </a:xfrm>
            <a:prstGeom prst="line">
              <a:avLst/>
            </a:prstGeom>
            <a:solidFill>
              <a:schemeClr val="bg1"/>
            </a:solidFill>
            <a:ln w="63500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263524" y="5986452"/>
              <a:ext cx="84245" cy="69862"/>
            </a:xfrm>
            <a:prstGeom prst="line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7175" y="1902619"/>
              <a:ext cx="0" cy="1238349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627785" y="6079332"/>
              <a:ext cx="946707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763688" y="3140968"/>
              <a:ext cx="0" cy="91328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57175" y="3140968"/>
              <a:ext cx="1506515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763688" y="4054248"/>
              <a:ext cx="432048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95736" y="4054248"/>
              <a:ext cx="0" cy="1568444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195736" y="5599120"/>
              <a:ext cx="432048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27784" y="5622692"/>
              <a:ext cx="0" cy="45664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574492" y="5249833"/>
              <a:ext cx="946707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11474" y="5229200"/>
              <a:ext cx="0" cy="850132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061224" y="1988840"/>
              <a:ext cx="0" cy="2621309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554711" y="4578123"/>
              <a:ext cx="1506513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88085" y="3681389"/>
              <a:ext cx="0" cy="1568444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521200" y="3681389"/>
              <a:ext cx="1033511" cy="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545113" y="3664843"/>
              <a:ext cx="0" cy="913280"/>
            </a:xfrm>
            <a:prstGeom prst="line">
              <a:avLst/>
            </a:prstGeom>
            <a:solidFill>
              <a:schemeClr val="bg1"/>
            </a:solidFill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68944" y="3578417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2259" y="4301489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84794" y="5231653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2673" y="3889072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0942" y="3907881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he-IL" sz="240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61722" y="5031915"/>
            <a:ext cx="338554" cy="43582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he-IL" sz="240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55843" y="2594584"/>
            <a:ext cx="4714077" cy="60607"/>
          </a:xfrm>
          <a:prstGeom prst="line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60354" y="447522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2934128" y="2758864"/>
            <a:ext cx="886888" cy="8297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/>
          <p:cNvSpPr/>
          <p:nvPr/>
        </p:nvSpPr>
        <p:spPr>
          <a:xfrm>
            <a:off x="1457050" y="2914596"/>
            <a:ext cx="1311356" cy="121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/>
          <p:cNvSpPr/>
          <p:nvPr/>
        </p:nvSpPr>
        <p:spPr>
          <a:xfrm>
            <a:off x="4245865" y="2819530"/>
            <a:ext cx="472843" cy="4680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3926620" y="3474813"/>
            <a:ext cx="792088" cy="8152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247027" y="2819530"/>
            <a:ext cx="521917" cy="5348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3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3894584" cy="4291191"/>
          </a:xfrm>
        </p:spPr>
        <p:txBody>
          <a:bodyPr>
            <a:normAutofit/>
          </a:bodyPr>
          <a:lstStyle/>
          <a:p>
            <a:r>
              <a:rPr lang="en-US" sz="3600" smtClean="0"/>
              <a:t>Cake:  </a:t>
            </a:r>
            <a:r>
              <a:rPr lang="en-US" sz="3600" b="1" smtClean="0"/>
              <a:t>fish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fish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</a:t>
            </a:r>
            <a:r>
              <a:rPr lang="en-US" sz="3600" b="1" smtClean="0"/>
              <a:t>1/(16</a:t>
            </a:r>
            <a:r>
              <a:rPr lang="en-US" sz="3600" b="1" i="1" smtClean="0"/>
              <a:t>n-23</a:t>
            </a:r>
            <a:r>
              <a:rPr lang="en-US" sz="3600" b="1" smtClean="0"/>
              <a:t>)</a:t>
            </a:r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</a:t>
            </a:r>
            <a:r>
              <a:rPr lang="en-US" sz="3600" b="1" i="1" smtClean="0"/>
              <a:t>n</a:t>
            </a:r>
            <a:endParaRPr lang="en-US" sz="3600" b="1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8951"/>
            <a:ext cx="36818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4149080"/>
            <a:ext cx="458071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Geometry:   envy-free</a:t>
            </a:r>
            <a:endParaRPr lang="he-IL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71711"/>
              </p:ext>
            </p:extLst>
          </p:nvPr>
        </p:nvGraphicFramePr>
        <p:xfrm>
          <a:off x="179512" y="908720"/>
          <a:ext cx="8712968" cy="5760640"/>
        </p:xfrm>
        <a:graphic>
          <a:graphicData uri="http://schemas.openxmlformats.org/drawingml/2006/table">
            <a:tbl>
              <a:tblPr rtl="1" bandCol="1">
                <a:tableStyleId>{BC89EF96-8CEA-46FF-86C4-4CE0E7609802}</a:tableStyleId>
              </a:tblPr>
              <a:tblGrid>
                <a:gridCol w="6514458"/>
                <a:gridCol w="2198510"/>
              </a:tblGrid>
              <a:tr h="928174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smtClean="0"/>
                        <a:t>General</a:t>
                      </a:r>
                      <a:endParaRPr lang="he-IL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smtClean="0"/>
                        <a:t>1-D</a:t>
                      </a:r>
                      <a:endParaRPr lang="he-IL" sz="4000" b="1"/>
                    </a:p>
                  </a:txBody>
                  <a:tcPr/>
                </a:tc>
              </a:tr>
              <a:tr h="4832466">
                <a:tc>
                  <a:txBody>
                    <a:bodyPr/>
                    <a:lstStyle/>
                    <a:p>
                      <a:pPr algn="l" rtl="0"/>
                      <a:r>
                        <a:rPr lang="en-US" sz="4000" b="1" smtClean="0"/>
                        <a:t>Super knife</a:t>
                      </a:r>
                    </a:p>
                    <a:p>
                      <a:pPr algn="l" rtl="0"/>
                      <a:r>
                        <a:rPr lang="en-US" sz="4000" smtClean="0"/>
                        <a:t> -  </a:t>
                      </a:r>
                      <a:r>
                        <a:rPr lang="en-US" sz="4000" i="1" smtClean="0"/>
                        <a:t>K</a:t>
                      </a:r>
                      <a:r>
                        <a:rPr lang="en-US" sz="4000" smtClean="0"/>
                        <a:t>: [0,1] </a:t>
                      </a:r>
                      <a:r>
                        <a:rPr lang="en-US" sz="4000" smtClean="0">
                          <a:sym typeface="Wingdings" panose="05000000000000000000" pitchFamily="2" charset="2"/>
                        </a:rPr>
                        <a:t> Borel(Cake)</a:t>
                      </a:r>
                    </a:p>
                    <a:p>
                      <a:pPr algn="l" rtl="0"/>
                      <a:r>
                        <a:rPr lang="en-US" sz="4000" smtClean="0">
                          <a:sym typeface="Wingdings" panose="05000000000000000000" pitchFamily="2" charset="2"/>
                        </a:rPr>
                        <a:t> -  </a:t>
                      </a:r>
                      <a:r>
                        <a:rPr lang="en-US" sz="4000" i="1" smtClean="0"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en-US" sz="4000" smtClean="0">
                          <a:sym typeface="Wingdings" panose="05000000000000000000" pitchFamily="2" charset="2"/>
                        </a:rPr>
                        <a:t>(0)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 = 0   ,  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(1) = Cake</a:t>
                      </a:r>
                    </a:p>
                    <a:p>
                      <a:pPr algn="l" rtl="0"/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 -  If   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’&gt;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   then  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’) Ↄ 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 -  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sz="4000" baseline="30000" smtClean="0">
                          <a:sym typeface="Wingdings" panose="05000000000000000000" pitchFamily="2" charset="2"/>
                        </a:rPr>
                        <a:t>squares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)) continuous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 -  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US" sz="4000" baseline="30000" smtClean="0">
                          <a:sym typeface="Wingdings" panose="05000000000000000000" pitchFamily="2" charset="2"/>
                        </a:rPr>
                        <a:t>squares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(Cake \ 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sz="4000" i="1" baseline="0" smtClean="0"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sz="4000" baseline="0" smtClean="0">
                          <a:sym typeface="Wingdings" panose="05000000000000000000" pitchFamily="2" charset="2"/>
                        </a:rPr>
                        <a:t>)) cont.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baseline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000" b="1" smtClean="0"/>
                        <a:t>Knife</a:t>
                      </a:r>
                    </a:p>
                    <a:p>
                      <a:pPr algn="l" rtl="0"/>
                      <a:r>
                        <a:rPr lang="en-US" sz="4000" smtClean="0"/>
                        <a:t>  </a:t>
                      </a:r>
                      <a:endParaRPr lang="he-IL" sz="4000" i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651521" y="1885594"/>
            <a:ext cx="686406" cy="6647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he-IL" sz="4000">
              <a:solidFill>
                <a:schemeClr val="tx1"/>
              </a:solidFill>
            </a:endParaRPr>
          </a:p>
        </p:txBody>
      </p:sp>
      <p:pic>
        <p:nvPicPr>
          <p:cNvPr id="6" name="Picture 7 1" descr="C:\Documents and Settings\Yair\Local Settings\Temporary Internet Files\Content.IE5\QLIBZU1F\MC9002508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0892">
            <a:off x="274759" y="2881176"/>
            <a:ext cx="1504216" cy="4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697243"/>
            <a:ext cx="5452651" cy="8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5400000">
            <a:off x="1030532" y="5864017"/>
            <a:ext cx="0" cy="1963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4461903" y="2608445"/>
            <a:ext cx="0" cy="1963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347607" y="2513201"/>
            <a:ext cx="0" cy="1963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41697" y="14172"/>
            <a:ext cx="8354704" cy="249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585004" y="481881"/>
            <a:ext cx="4583925" cy="6168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41696" y="2511205"/>
            <a:ext cx="3616657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1115632" y="5960789"/>
            <a:ext cx="0" cy="1963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" y="2505832"/>
            <a:ext cx="932360" cy="435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5400000">
            <a:off x="1896213" y="4484426"/>
            <a:ext cx="932360" cy="435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rot="5400000" flipV="1">
            <a:off x="4557713" y="4611126"/>
            <a:ext cx="0" cy="545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966788" y="2503676"/>
            <a:ext cx="3592209" cy="3649216"/>
            <a:chOff x="966788" y="2503676"/>
            <a:chExt cx="3592209" cy="3649216"/>
          </a:xfrm>
        </p:grpSpPr>
        <p:sp>
          <p:nvSpPr>
            <p:cNvPr id="91" name="Rectangle 90"/>
            <p:cNvSpPr/>
            <p:nvPr/>
          </p:nvSpPr>
          <p:spPr>
            <a:xfrm>
              <a:off x="2462213" y="2503676"/>
              <a:ext cx="2096784" cy="2125216"/>
            </a:xfrm>
            <a:prstGeom prst="rect">
              <a:avLst/>
            </a:prstGeom>
            <a:solidFill>
              <a:srgbClr val="92D05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66788" y="4027676"/>
              <a:ext cx="2096784" cy="2125216"/>
            </a:xfrm>
            <a:prstGeom prst="rect">
              <a:avLst/>
            </a:prstGeom>
            <a:solidFill>
              <a:srgbClr val="92D05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71738" y="2513201"/>
            <a:ext cx="2096784" cy="2125216"/>
            <a:chOff x="2471738" y="2513201"/>
            <a:chExt cx="2096784" cy="2125216"/>
          </a:xfrm>
        </p:grpSpPr>
        <p:sp>
          <p:nvSpPr>
            <p:cNvPr id="94" name="Rectangle 93"/>
            <p:cNvSpPr/>
            <p:nvPr/>
          </p:nvSpPr>
          <p:spPr>
            <a:xfrm>
              <a:off x="2471738" y="2513201"/>
              <a:ext cx="2096784" cy="2125216"/>
            </a:xfrm>
            <a:prstGeom prst="rect">
              <a:avLst/>
            </a:prstGeom>
            <a:solidFill>
              <a:srgbClr val="92D05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13255" y="3465932"/>
              <a:ext cx="1093022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Stopper</a:t>
              </a:r>
              <a:endParaRPr lang="en-US" sz="9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66789" y="2532251"/>
            <a:ext cx="3593286" cy="3620641"/>
            <a:chOff x="966789" y="2532251"/>
            <a:chExt cx="3593286" cy="3620641"/>
          </a:xfrm>
        </p:grpSpPr>
        <p:sp>
          <p:nvSpPr>
            <p:cNvPr id="97" name="Rectangle 96"/>
            <p:cNvSpPr/>
            <p:nvPr/>
          </p:nvSpPr>
          <p:spPr>
            <a:xfrm>
              <a:off x="966789" y="2532251"/>
              <a:ext cx="1495424" cy="1495425"/>
            </a:xfrm>
            <a:prstGeom prst="rect">
              <a:avLst/>
            </a:prstGeom>
            <a:solidFill>
              <a:srgbClr val="FF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64651" y="4638417"/>
              <a:ext cx="1495424" cy="1514475"/>
            </a:xfrm>
            <a:prstGeom prst="rect">
              <a:avLst/>
            </a:prstGeom>
            <a:solidFill>
              <a:srgbClr val="FF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74176" y="4628892"/>
            <a:ext cx="1495424" cy="1514475"/>
            <a:chOff x="3074176" y="4628892"/>
            <a:chExt cx="1495424" cy="1514475"/>
          </a:xfrm>
        </p:grpSpPr>
        <p:sp>
          <p:nvSpPr>
            <p:cNvPr id="100" name="Rectangle 99"/>
            <p:cNvSpPr/>
            <p:nvPr/>
          </p:nvSpPr>
          <p:spPr>
            <a:xfrm>
              <a:off x="3074176" y="4628892"/>
              <a:ext cx="1495424" cy="1514475"/>
            </a:xfrm>
            <a:prstGeom prst="rect">
              <a:avLst/>
            </a:prstGeom>
            <a:solidFill>
              <a:srgbClr val="FF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80040" y="5226842"/>
              <a:ext cx="1093022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</a:t>
              </a:r>
              <a:endParaRPr lang="en-US" sz="9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Geometry:   envy-free</a:t>
            </a:r>
            <a:endParaRPr lang="he-IL"/>
          </a:p>
        </p:txBody>
      </p:sp>
      <p:sp>
        <p:nvSpPr>
          <p:cNvPr id="28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3894584" cy="5054544"/>
          </a:xfrm>
        </p:spPr>
        <p:txBody>
          <a:bodyPr>
            <a:normAutofit/>
          </a:bodyPr>
          <a:lstStyle/>
          <a:p>
            <a:r>
              <a:rPr lang="en-US" sz="3600" smtClean="0"/>
              <a:t>Cake:   </a:t>
            </a:r>
            <a:r>
              <a:rPr lang="en-US" sz="3600" b="1" smtClean="0"/>
              <a:t>square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squares</a:t>
            </a:r>
          </a:p>
          <a:p>
            <a:r>
              <a:rPr lang="en-US" sz="3600" smtClean="0"/>
              <a:t>Agents: </a:t>
            </a:r>
            <a:r>
              <a:rPr lang="en-US" sz="3600" b="1" smtClean="0"/>
              <a:t>2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</a:t>
            </a:r>
            <a:r>
              <a:rPr lang="en-US" sz="3600" b="1" smtClean="0"/>
              <a:t>1/4   + envy-free</a:t>
            </a:r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1/4</a:t>
            </a:r>
          </a:p>
          <a:p>
            <a:pPr marL="0" indent="0">
              <a:buNone/>
            </a:pPr>
            <a:endParaRPr lang="he-IL" sz="3600"/>
          </a:p>
        </p:txBody>
      </p:sp>
      <p:pic>
        <p:nvPicPr>
          <p:cNvPr id="103" name="Picture 1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31" y="6346210"/>
            <a:ext cx="4469485" cy="3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00000" y="2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20833 -0.00278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81"/>
                                        </p:tgtEl>
                                      </p:cBhvr>
                                      <p:by x="2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0191 0.28148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40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0" fill="hold"/>
                                        <p:tgtEl>
                                          <p:spTgt spid="80"/>
                                        </p:tgtEl>
                                      </p:cBhvr>
                                      <p:by x="2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6" dur="5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00000" y="2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00209 -0.27986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40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0.21476 0.00139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Geometry:   envy-free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970197"/>
            <a:ext cx="3894584" cy="5535843"/>
          </a:xfrm>
        </p:spPr>
        <p:txBody>
          <a:bodyPr>
            <a:normAutofit/>
          </a:bodyPr>
          <a:lstStyle/>
          <a:p>
            <a:r>
              <a:rPr lang="en-US" sz="3600" smtClean="0"/>
              <a:t>Cake:   </a:t>
            </a:r>
            <a:r>
              <a:rPr lang="en-US" sz="3600" b="1" smtClean="0"/>
              <a:t>square</a:t>
            </a:r>
          </a:p>
          <a:p>
            <a:r>
              <a:rPr lang="en-US" sz="3600" smtClean="0"/>
              <a:t>Pieces: </a:t>
            </a:r>
            <a:r>
              <a:rPr lang="en-US" sz="3600" b="1" smtClean="0"/>
              <a:t>squares</a:t>
            </a:r>
          </a:p>
          <a:p>
            <a:r>
              <a:rPr lang="en-US" sz="3600" smtClean="0"/>
              <a:t>Agents: </a:t>
            </a:r>
            <a:r>
              <a:rPr lang="en-US" sz="3600" b="1" i="1" smtClean="0"/>
              <a:t>n</a:t>
            </a:r>
          </a:p>
          <a:p>
            <a:r>
              <a:rPr lang="en-US" sz="3600" smtClean="0"/>
              <a:t>Value guarantee: 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</a:t>
            </a:r>
            <a:r>
              <a:rPr lang="en-US" sz="3600" b="1" smtClean="0"/>
              <a:t>)</a:t>
            </a:r>
            <a:r>
              <a:rPr lang="en-US" sz="3600" b="1" baseline="30000" smtClean="0"/>
              <a:t>2</a:t>
            </a:r>
            <a:br>
              <a:rPr lang="en-US" sz="3600" b="1" baseline="30000" smtClean="0"/>
            </a:br>
            <a:r>
              <a:rPr lang="en-US" sz="3600" b="1" baseline="30000" smtClean="0"/>
              <a:t>      </a:t>
            </a:r>
            <a:r>
              <a:rPr lang="en-US" sz="3600" b="1" smtClean="0"/>
              <a:t> + envy-free</a:t>
            </a:r>
            <a:endParaRPr lang="en-US" sz="3600" b="1" baseline="30000" smtClean="0"/>
          </a:p>
          <a:p>
            <a:r>
              <a:rPr lang="en-US" sz="3600" smtClean="0"/>
              <a:t>Upper bound:</a:t>
            </a:r>
            <a:br>
              <a:rPr lang="en-US" sz="3600" smtClean="0"/>
            </a:br>
            <a:r>
              <a:rPr lang="en-US" sz="3600" smtClean="0"/>
              <a:t>             </a:t>
            </a:r>
            <a:r>
              <a:rPr lang="en-US" sz="3600" b="1" smtClean="0"/>
              <a:t>1/(2</a:t>
            </a:r>
            <a:r>
              <a:rPr lang="en-US" sz="3600" b="1" i="1" smtClean="0"/>
              <a:t>n</a:t>
            </a:r>
            <a:r>
              <a:rPr lang="en-US" sz="3600" b="1" smtClean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2617608"/>
            <a:ext cx="4105275" cy="4021138"/>
          </a:xfrm>
          <a:prstGeom prst="rect">
            <a:avLst/>
          </a:prstGeom>
          <a:solidFill>
            <a:schemeClr val="bg2"/>
          </a:solidFill>
          <a:ln w="38100">
            <a:solidFill>
              <a:srgbClr val="003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71076" y="2691340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255959" y="4643938"/>
            <a:ext cx="2039172" cy="18731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530789" y="506588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3430502" y="2761624"/>
            <a:ext cx="945686" cy="9361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728093" y="2979372"/>
            <a:ext cx="1296144" cy="12342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550182" y="3707834"/>
            <a:ext cx="945686" cy="9361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01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Freeform 2"/>
          <p:cNvSpPr>
            <a:spLocks noChangeArrowheads="1"/>
          </p:cNvSpPr>
          <p:nvPr/>
        </p:nvSpPr>
        <p:spPr bwMode="auto">
          <a:xfrm>
            <a:off x="152400" y="152400"/>
            <a:ext cx="7938" cy="7938"/>
          </a:xfrm>
          <a:custGeom>
            <a:avLst/>
            <a:gdLst>
              <a:gd name="T0" fmla="*/ 0 w 7938"/>
              <a:gd name="T1" fmla="*/ 0 h 7938"/>
              <a:gd name="T2" fmla="*/ 21 w 7938"/>
              <a:gd name="T3" fmla="*/ 0 h 7938"/>
              <a:gd name="T4" fmla="*/ 21 w 7938"/>
              <a:gd name="T5" fmla="*/ 21 h 7938"/>
              <a:gd name="T6" fmla="*/ 0 w 7938"/>
              <a:gd name="T7" fmla="*/ 21 h 7938"/>
              <a:gd name="T8" fmla="*/ 0 w 7938"/>
              <a:gd name="T9" fmla="*/ 0 h 79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38"/>
              <a:gd name="T16" fmla="*/ 0 h 7938"/>
              <a:gd name="T17" fmla="*/ 7938 w 7938"/>
              <a:gd name="T18" fmla="*/ 7938 h 79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38" h="7938">
                <a:moveTo>
                  <a:pt x="0" y="0"/>
                </a:moveTo>
                <a:lnTo>
                  <a:pt x="21" y="0"/>
                </a:lnTo>
                <a:lnTo>
                  <a:pt x="21" y="21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2" y="5427244"/>
            <a:ext cx="1735137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-2381" y="908720"/>
            <a:ext cx="9126537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8000" b="1" smtClean="0">
                <a:solidFill>
                  <a:srgbClr val="75FF52"/>
                </a:solidFill>
                <a:ea typeface="WenQuanYi Micro Hei" charset="0"/>
                <a:cs typeface="Arial" pitchFamily="34" charset="0"/>
              </a:rPr>
              <a:t>Fair Division of Land</a:t>
            </a:r>
            <a:endParaRPr lang="en-US" altLang="he-IL" sz="8000" b="1">
              <a:solidFill>
                <a:srgbClr val="75FF52"/>
              </a:solidFill>
              <a:ea typeface="WenQuanYi Micro Hei" charset="0"/>
              <a:cs typeface="Arial" pitchFamily="34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20774" y="2246172"/>
            <a:ext cx="8788400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he-IL" sz="4000" b="1" smtClean="0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Erel Segal-haLevi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he-IL" sz="4000" b="1">
              <a:solidFill>
                <a:srgbClr val="FFFFFF"/>
              </a:solidFill>
              <a:ea typeface="WenQuanYi Micro Hei" charset="0"/>
              <a:cs typeface="Arial" pitchFamily="34" charset="0"/>
            </a:endParaRP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000" b="1" smtClean="0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Advisors</a:t>
            </a:r>
            <a:r>
              <a:rPr lang="en-US" altLang="he-IL" sz="40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: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40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Yonatan </a:t>
            </a:r>
            <a:r>
              <a:rPr lang="en-US" altLang="he-IL" sz="4000" b="1" smtClean="0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Aumann      Avinatan </a:t>
            </a:r>
            <a:r>
              <a:rPr lang="en-US" altLang="he-IL" sz="40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Hassidim</a:t>
            </a:r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5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6610350" y="0"/>
            <a:ext cx="2533650" cy="4603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he-IL" sz="24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(Ezekiel 47:14)</a:t>
            </a:r>
          </a:p>
        </p:txBody>
      </p:sp>
    </p:spTree>
    <p:extLst>
      <p:ext uri="{BB962C8B-B14F-4D97-AF65-F5344CB8AC3E}">
        <p14:creationId xmlns:p14="http://schemas.microsoft.com/office/powerpoint/2010/main" val="1978782941"/>
      </p:ext>
    </p:extLst>
  </p:cSld>
  <p:clrMapOvr>
    <a:masterClrMapping/>
  </p:clrMapOvr>
  <p:transition spd="med" advTm="2048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Geometry:   example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107950" y="1844675"/>
            <a:ext cx="4264025" cy="41767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71975" y="782959"/>
            <a:ext cx="4664521" cy="595840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l" rtl="0" fontAlgn="auto">
              <a:lnSpc>
                <a:spcPct val="100000"/>
              </a:lnSpc>
              <a:spcAft>
                <a:spcPts val="0"/>
              </a:spcAft>
              <a:buSzTx/>
              <a:buNone/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Rectangle pieces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marL="114300" indent="0" algn="l" rtl="0" fontAlgn="auto">
              <a:lnSpc>
                <a:spcPct val="100000"/>
              </a:lnSpc>
              <a:spcAft>
                <a:spcPts val="0"/>
              </a:spcAft>
              <a:buSzTx/>
              <a:buNone/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- can give </a:t>
            </a:r>
            <a:r>
              <a:rPr lang="en-US" sz="3600" b="1" dirty="0" smtClean="0">
                <a:solidFill>
                  <a:schemeClr val="tx1"/>
                </a:solidFill>
              </a:rPr>
              <a:t>1/2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          to both agents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114300" indent="0" algn="l" rtl="0" fontAlgn="auto">
              <a:lnSpc>
                <a:spcPct val="100000"/>
              </a:lnSpc>
              <a:spcAft>
                <a:spcPts val="0"/>
              </a:spcAft>
              <a:buSzTx/>
              <a:buNone/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Square pieces</a:t>
            </a:r>
            <a:r>
              <a:rPr lang="en-US" sz="3600" dirty="0">
                <a:solidFill>
                  <a:schemeClr val="tx1"/>
                </a:solidFill>
              </a:rPr>
              <a:t>:</a:t>
            </a:r>
          </a:p>
          <a:p>
            <a:pPr algn="l" rtl="0" fontAlgn="auto">
              <a:lnSpc>
                <a:spcPct val="100000"/>
              </a:lnSpc>
              <a:spcAft>
                <a:spcPts val="0"/>
              </a:spcAft>
              <a:buSzTx/>
              <a:buFontTx/>
              <a:buChar char="-"/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can </a:t>
            </a:r>
            <a:r>
              <a:rPr lang="en-US" sz="3600" dirty="0">
                <a:solidFill>
                  <a:schemeClr val="tx1"/>
                </a:solidFill>
              </a:rPr>
              <a:t>give </a:t>
            </a:r>
            <a:r>
              <a:rPr lang="en-US" sz="3600" b="1" dirty="0" smtClean="0">
                <a:solidFill>
                  <a:schemeClr val="tx1"/>
                </a:solidFill>
              </a:rPr>
              <a:t>at most 1/4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          to some agent.</a:t>
            </a:r>
            <a:endParaRPr lang="en-US" sz="3600" i="1" dirty="0">
              <a:solidFill>
                <a:schemeClr val="tx1"/>
              </a:solidFill>
            </a:endParaRPr>
          </a:p>
          <a:p>
            <a:pPr marL="114300" indent="0" algn="l" rtl="0" fontAlgn="auto">
              <a:lnSpc>
                <a:spcPct val="100000"/>
              </a:lnSpc>
              <a:spcAft>
                <a:spcPts val="0"/>
              </a:spcAft>
              <a:buSzTx/>
              <a:buNone/>
              <a:defRPr/>
            </a:pPr>
            <a:endParaRPr lang="en-US" sz="3600" i="1" dirty="0" smtClean="0">
              <a:solidFill>
                <a:schemeClr val="tx1"/>
              </a:solidFill>
            </a:endParaRPr>
          </a:p>
          <a:p>
            <a:pPr algn="l" rtl="0" fontAlgn="auto">
              <a:lnSpc>
                <a:spcPct val="100000"/>
              </a:lnSpc>
              <a:spcAft>
                <a:spcPts val="0"/>
              </a:spcAft>
              <a:buSzTx/>
              <a:buFontTx/>
              <a:buChar char="-"/>
              <a:defRPr/>
            </a:pPr>
            <a:r>
              <a:rPr lang="en-US" sz="3600" i="1" dirty="0" smtClean="0">
                <a:solidFill>
                  <a:schemeClr val="tx1"/>
                </a:solidFill>
              </a:rPr>
              <a:t>Can we always </a:t>
            </a:r>
            <a:r>
              <a:rPr lang="en-US" sz="3600" i="1" dirty="0" smtClean="0">
                <a:solidFill>
                  <a:schemeClr val="tx1"/>
                </a:solidFill>
              </a:rPr>
              <a:t>give</a:t>
            </a:r>
            <a:br>
              <a:rPr lang="en-US" sz="3600" i="1" dirty="0" smtClean="0">
                <a:solidFill>
                  <a:schemeClr val="tx1"/>
                </a:solidFill>
              </a:rPr>
            </a:br>
            <a:r>
              <a:rPr lang="en-US" sz="3600" i="1" dirty="0" smtClean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at least 1/4</a:t>
            </a:r>
            <a:r>
              <a:rPr lang="en-US" sz="3600" i="1" dirty="0" smtClean="0">
                <a:solidFill>
                  <a:schemeClr val="tx1"/>
                </a:solidFill>
              </a:rPr>
              <a:t> to </a:t>
            </a:r>
            <a:r>
              <a:rPr lang="en-US" sz="3600" i="1" dirty="0" smtClean="0">
                <a:solidFill>
                  <a:schemeClr val="tx1"/>
                </a:solidFill>
              </a:rPr>
              <a:t>both</a:t>
            </a:r>
            <a:r>
              <a:rPr lang="en-US" sz="3600" i="1" dirty="0" smtClean="0">
                <a:solidFill>
                  <a:schemeClr val="tx1"/>
                </a:solidFill>
              </a:rPr>
              <a:t>?</a:t>
            </a:r>
          </a:p>
          <a:p>
            <a:pPr algn="l" rtl="0" fontAlgn="auto">
              <a:lnSpc>
                <a:spcPct val="100000"/>
              </a:lnSpc>
              <a:spcAft>
                <a:spcPts val="0"/>
              </a:spcAft>
              <a:buSzTx/>
              <a:buFontTx/>
              <a:buChar char="-"/>
              <a:defRPr/>
            </a:pPr>
            <a:r>
              <a:rPr lang="en-US" sz="3600" i="1" dirty="0" smtClean="0">
                <a:solidFill>
                  <a:schemeClr val="tx1"/>
                </a:solidFill>
              </a:rPr>
              <a:t>What about </a:t>
            </a:r>
            <a:r>
              <a:rPr lang="en-US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i="1" dirty="0" smtClean="0">
                <a:solidFill>
                  <a:schemeClr val="tx1"/>
                </a:solidFill>
              </a:rPr>
              <a:t> agents?</a:t>
            </a:r>
            <a:endParaRPr lang="en-US" sz="3600" i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463" y="2378075"/>
            <a:ext cx="2914650" cy="28098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712788" y="2762250"/>
            <a:ext cx="3027362" cy="2990850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Explosion 2 8"/>
          <p:cNvSpPr/>
          <p:nvPr/>
        </p:nvSpPr>
        <p:spPr>
          <a:xfrm>
            <a:off x="1758950" y="3783013"/>
            <a:ext cx="935038" cy="677862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3995738" y="1982788"/>
            <a:ext cx="282575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3603625" y="2078038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257175" y="1925638"/>
            <a:ext cx="282575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165100" y="2306638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3630613" y="5627688"/>
            <a:ext cx="282575" cy="2873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3943350" y="5783263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571500" y="5676900"/>
            <a:ext cx="282575" cy="2873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168275" y="5114925"/>
            <a:ext cx="376238" cy="1444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4" name="Straight Connector 3"/>
          <p:cNvCxnSpPr/>
          <p:nvPr/>
        </p:nvCxnSpPr>
        <p:spPr>
          <a:xfrm>
            <a:off x="2339752" y="1556792"/>
            <a:ext cx="0" cy="482453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50" y="941537"/>
            <a:ext cx="4166525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2 agents: </a:t>
            </a:r>
            <a:r>
              <a:rPr lang="en-US" sz="2800" dirty="0" smtClean="0">
                <a:solidFill>
                  <a:srgbClr val="00B0F0"/>
                </a:solidFill>
              </a:rPr>
              <a:t>blue</a:t>
            </a:r>
            <a:r>
              <a:rPr lang="en-US" sz="2800" dirty="0" smtClean="0">
                <a:solidFill>
                  <a:schemeClr val="tx1"/>
                </a:solidFill>
              </a:rPr>
              <a:t> and </a:t>
            </a:r>
            <a:r>
              <a:rPr lang="en-US" sz="2800" dirty="0" smtClean="0">
                <a:solidFill>
                  <a:srgbClr val="00B050"/>
                </a:solidFill>
              </a:rPr>
              <a:t>green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946268" y="2165276"/>
            <a:ext cx="3592209" cy="3649216"/>
            <a:chOff x="966788" y="2503676"/>
            <a:chExt cx="3592209" cy="3649216"/>
          </a:xfrm>
        </p:grpSpPr>
        <p:sp>
          <p:nvSpPr>
            <p:cNvPr id="91" name="Rectangle 90"/>
            <p:cNvSpPr/>
            <p:nvPr/>
          </p:nvSpPr>
          <p:spPr>
            <a:xfrm>
              <a:off x="2462213" y="2503676"/>
              <a:ext cx="2096784" cy="2125216"/>
            </a:xfrm>
            <a:prstGeom prst="rect">
              <a:avLst/>
            </a:prstGeom>
            <a:solidFill>
              <a:srgbClr val="92D05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66788" y="4027676"/>
              <a:ext cx="2096784" cy="2125216"/>
            </a:xfrm>
            <a:prstGeom prst="rect">
              <a:avLst/>
            </a:prstGeom>
            <a:solidFill>
              <a:srgbClr val="92D05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51218" y="2174801"/>
            <a:ext cx="2096784" cy="2125216"/>
            <a:chOff x="2471738" y="2513201"/>
            <a:chExt cx="2096784" cy="2125216"/>
          </a:xfrm>
        </p:grpSpPr>
        <p:sp>
          <p:nvSpPr>
            <p:cNvPr id="94" name="Rectangle 93"/>
            <p:cNvSpPr/>
            <p:nvPr/>
          </p:nvSpPr>
          <p:spPr>
            <a:xfrm>
              <a:off x="2471738" y="2513201"/>
              <a:ext cx="2096784" cy="2125216"/>
            </a:xfrm>
            <a:prstGeom prst="rect">
              <a:avLst/>
            </a:prstGeom>
            <a:solidFill>
              <a:srgbClr val="92D05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13255" y="3465932"/>
              <a:ext cx="1093022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Stopper</a:t>
              </a:r>
              <a:endParaRPr lang="en-US" sz="9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0" name="Straight Connector 79"/>
          <p:cNvCxnSpPr/>
          <p:nvPr/>
        </p:nvCxnSpPr>
        <p:spPr>
          <a:xfrm flipH="1">
            <a:off x="911840" y="5622389"/>
            <a:ext cx="183272" cy="14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4327087" y="2368217"/>
            <a:ext cx="212468" cy="292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327087" y="2174801"/>
            <a:ext cx="0" cy="1963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06766" y="-411806"/>
            <a:ext cx="8354704" cy="2577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564484" y="481881"/>
            <a:ext cx="4583925" cy="6168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1176" y="2172805"/>
            <a:ext cx="3616657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1095112" y="5622389"/>
            <a:ext cx="0" cy="1963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-20519" y="2167432"/>
            <a:ext cx="932360" cy="435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5400000">
            <a:off x="1800155" y="4230577"/>
            <a:ext cx="1101462" cy="435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rot="5400000" flipV="1">
            <a:off x="4537193" y="4272726"/>
            <a:ext cx="0" cy="545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946269" y="2193851"/>
            <a:ext cx="3593286" cy="3620641"/>
            <a:chOff x="966789" y="2532251"/>
            <a:chExt cx="3593286" cy="3620641"/>
          </a:xfrm>
        </p:grpSpPr>
        <p:sp>
          <p:nvSpPr>
            <p:cNvPr id="97" name="Rectangle 96"/>
            <p:cNvSpPr/>
            <p:nvPr/>
          </p:nvSpPr>
          <p:spPr>
            <a:xfrm>
              <a:off x="966789" y="2532251"/>
              <a:ext cx="1495424" cy="1495425"/>
            </a:xfrm>
            <a:prstGeom prst="rect">
              <a:avLst/>
            </a:prstGeom>
            <a:solidFill>
              <a:srgbClr val="FF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64651" y="4638417"/>
              <a:ext cx="1495424" cy="1514475"/>
            </a:xfrm>
            <a:prstGeom prst="rect">
              <a:avLst/>
            </a:prstGeom>
            <a:solidFill>
              <a:srgbClr val="FF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53656" y="4290492"/>
            <a:ext cx="1495424" cy="1514475"/>
            <a:chOff x="3074176" y="4628892"/>
            <a:chExt cx="1495424" cy="1514475"/>
          </a:xfrm>
        </p:grpSpPr>
        <p:sp>
          <p:nvSpPr>
            <p:cNvPr id="100" name="Rectangle 99"/>
            <p:cNvSpPr/>
            <p:nvPr/>
          </p:nvSpPr>
          <p:spPr>
            <a:xfrm>
              <a:off x="3074176" y="4628892"/>
              <a:ext cx="1495424" cy="1514475"/>
            </a:xfrm>
            <a:prstGeom prst="rect">
              <a:avLst/>
            </a:prstGeom>
            <a:solidFill>
              <a:srgbClr val="FF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80040" y="5226842"/>
              <a:ext cx="1093022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</a:t>
              </a:r>
              <a:endParaRPr lang="en-US" sz="9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Geometry:   </a:t>
            </a:r>
            <a:r>
              <a:rPr lang="en-US" dirty="0" smtClean="0"/>
              <a:t>example protocol</a:t>
            </a:r>
            <a:endParaRPr lang="he-IL" dirty="0"/>
          </a:p>
        </p:txBody>
      </p:sp>
      <p:pic>
        <p:nvPicPr>
          <p:cNvPr id="29" name="Picture 7 1" descr="C:\Documents and Settings\Yair\Local Settings\Temporary Internet Files\Content.IE5\QLIBZU1F\MC9002508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0892">
            <a:off x="7475560" y="936959"/>
            <a:ext cx="1504216" cy="4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3"/>
          <p:cNvSpPr>
            <a:spLocks noGrp="1"/>
          </p:cNvSpPr>
          <p:nvPr>
            <p:ph sz="half" idx="1"/>
          </p:nvPr>
        </p:nvSpPr>
        <p:spPr>
          <a:xfrm>
            <a:off x="558455" y="764704"/>
            <a:ext cx="8585545" cy="72008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b="1" smtClean="0"/>
              <a:t>1. Geometry: the super-knife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426977" y="1761972"/>
                <a:ext cx="4899978" cy="3729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 - 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K</a:t>
                </a:r>
                <a:r>
                  <a:rPr lang="en-US" sz="2800" dirty="0">
                    <a:solidFill>
                      <a:schemeClr val="tx1"/>
                    </a:solidFill>
                  </a:rPr>
                  <a:t>: [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0,1] 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Subsets(Cake)</a:t>
                </a:r>
              </a:p>
              <a:p>
                <a:endParaRPr lang="en-US" sz="2800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  If   </a:t>
                </a:r>
                <a:r>
                  <a:rPr lang="en-US" sz="2800" i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t&lt;t’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then  </a:t>
                </a:r>
                <a:r>
                  <a:rPr lang="en-US" sz="2800" i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800" i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⊂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i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800" i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t’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</a:t>
                </a:r>
                <a:endParaRPr lang="en-US" sz="28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sz="2800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  </a:t>
                </a:r>
                <a:r>
                  <a:rPr lang="en-US" sz="2800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(0) = 0   ,  </a:t>
                </a:r>
                <a:r>
                  <a:rPr lang="en-US" sz="2800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(1) = 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Cake</a:t>
                </a:r>
              </a:p>
              <a:p>
                <a:endParaRPr lang="en-US" sz="2800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  </a:t>
                </a:r>
                <a:r>
                  <a:rPr lang="en-US" sz="2800" i="1" dirty="0" err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</a:t>
                </a:r>
                <a:r>
                  <a:rPr lang="en-US" sz="2800" baseline="30000" dirty="0" err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best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-square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800" i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800" i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)) 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continuous.</a:t>
                </a:r>
              </a:p>
              <a:p>
                <a:endParaRPr lang="en-US" sz="2800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  </a:t>
                </a:r>
                <a:r>
                  <a:rPr lang="en-US" sz="2800" i="1" dirty="0" err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</a:t>
                </a:r>
                <a:r>
                  <a:rPr lang="en-US" sz="2800" baseline="30000" dirty="0" err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best</a:t>
                </a:r>
                <a:r>
                  <a:rPr lang="en-US" sz="2800" baseline="300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-square 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Cake \ </a:t>
                </a:r>
                <a:r>
                  <a:rPr lang="en-US" sz="2800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800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)) </a:t>
                </a:r>
                <a:r>
                  <a:rPr lang="en-US" sz="2800" dirty="0" err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cnt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77" y="1761972"/>
                <a:ext cx="4899978" cy="3729226"/>
              </a:xfrm>
              <a:prstGeom prst="rect">
                <a:avLst/>
              </a:prstGeom>
              <a:blipFill rotWithShape="0">
                <a:blip r:embed="rId4"/>
                <a:stretch>
                  <a:fillRect l="-498" t="-2451" r="-373" b="-3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25" y="5643789"/>
            <a:ext cx="4427984" cy="1101081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-20520" y="5942356"/>
            <a:ext cx="4880551" cy="89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B050"/>
                </a:solidFill>
              </a:rPr>
              <a:t>Division is </a:t>
            </a:r>
            <a:r>
              <a:rPr lang="en-US" sz="2800" b="1" smtClean="0">
                <a:solidFill>
                  <a:srgbClr val="00B050"/>
                </a:solidFill>
              </a:rPr>
              <a:t>envy-free</a:t>
            </a:r>
            <a:r>
              <a:rPr lang="en-US" sz="2800" smtClean="0">
                <a:solidFill>
                  <a:srgbClr val="00B050"/>
                </a:solidFill>
              </a:rPr>
              <a:t>; </a:t>
            </a:r>
          </a:p>
          <a:p>
            <a:r>
              <a:rPr lang="en-US" sz="2800" smtClean="0">
                <a:solidFill>
                  <a:srgbClr val="00B050"/>
                </a:solidFill>
              </a:rPr>
              <a:t>Value-per-agent </a:t>
            </a:r>
            <a:r>
              <a:rPr lang="en-US" sz="2800" b="1" smtClean="0">
                <a:solidFill>
                  <a:srgbClr val="00B050"/>
                </a:solidFill>
              </a:rPr>
              <a:t>at least 1/4.</a:t>
            </a:r>
            <a:endParaRPr lang="en-US" sz="2800" b="1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673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00000" y="2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20833 -0.00278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81"/>
                                        </p:tgtEl>
                                      </p:cBhvr>
                                      <p:by x="2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0191 0.28148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40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0" fill="hold"/>
                                        <p:tgtEl>
                                          <p:spTgt spid="80"/>
                                        </p:tgtEl>
                                      </p:cBhvr>
                                      <p:by x="2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6" dur="5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00000" y="2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00209 -0.27986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40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0.21476 0.00139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 </a:t>
            </a:r>
            <a:r>
              <a:rPr lang="en-US" dirty="0" smtClean="0"/>
              <a:t>Geometry</a:t>
            </a:r>
            <a:endParaRPr lang="he-IL" dirty="0"/>
          </a:p>
        </p:txBody>
      </p:sp>
      <p:grpSp>
        <p:nvGrpSpPr>
          <p:cNvPr id="2" name="Group 1"/>
          <p:cNvGrpSpPr/>
          <p:nvPr/>
        </p:nvGrpSpPr>
        <p:grpSpPr>
          <a:xfrm>
            <a:off x="3220438" y="2852936"/>
            <a:ext cx="2700709" cy="2705690"/>
            <a:chOff x="323528" y="2617608"/>
            <a:chExt cx="4105275" cy="4021138"/>
          </a:xfrm>
        </p:grpSpPr>
        <p:sp>
          <p:nvSpPr>
            <p:cNvPr id="7" name="Rectangle 6"/>
            <p:cNvSpPr/>
            <p:nvPr/>
          </p:nvSpPr>
          <p:spPr>
            <a:xfrm>
              <a:off x="323528" y="2617608"/>
              <a:ext cx="4105275" cy="402113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rgbClr val="003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076" y="2691340"/>
              <a:ext cx="576064" cy="57606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69953" y="4354586"/>
              <a:ext cx="2039172" cy="187317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481" y="4966427"/>
              <a:ext cx="1440160" cy="1440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30502" y="2761624"/>
              <a:ext cx="945686" cy="9361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28094" y="2979372"/>
              <a:ext cx="1296143" cy="12342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95" y="3774785"/>
              <a:ext cx="945686" cy="9361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1768" y="3024620"/>
              <a:ext cx="945686" cy="9361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1712" y="2780431"/>
              <a:ext cx="1296143" cy="12342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8350" y="2992052"/>
              <a:ext cx="576064" cy="57606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90272" y="4488408"/>
              <a:ext cx="2039172" cy="187317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6807" y="5079293"/>
              <a:ext cx="1440160" cy="1440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36492" y="5590057"/>
            <a:ext cx="2833891" cy="8938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Pieces: 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square-pairs</a:t>
            </a:r>
            <a:endParaRPr lang="he-IL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9702" y="2845462"/>
            <a:ext cx="2106593" cy="2713164"/>
            <a:chOff x="323528" y="2617608"/>
            <a:chExt cx="4105275" cy="4021138"/>
          </a:xfrm>
        </p:grpSpPr>
        <p:sp>
          <p:nvSpPr>
            <p:cNvPr id="16" name="Rectangle 15"/>
            <p:cNvSpPr/>
            <p:nvPr/>
          </p:nvSpPr>
          <p:spPr>
            <a:xfrm>
              <a:off x="323528" y="2617608"/>
              <a:ext cx="4105275" cy="402113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rgbClr val="003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1076" y="2691340"/>
              <a:ext cx="1176588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43807" y="4437112"/>
              <a:ext cx="1451323" cy="208000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1076" y="5065880"/>
              <a:ext cx="1752651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30502" y="2761624"/>
              <a:ext cx="945686" cy="1603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2195" y="2691340"/>
              <a:ext cx="1583350" cy="123424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182" y="3356992"/>
              <a:ext cx="945686" cy="128694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514" y="5590311"/>
            <a:ext cx="2833891" cy="8938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Pieces: 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fat </a:t>
            </a:r>
            <a:r>
              <a:rPr lang="en-US" sz="2800" dirty="0" smtClean="0">
                <a:solidFill>
                  <a:schemeClr val="tx1"/>
                </a:solidFill>
              </a:rPr>
              <a:t>rectangles</a:t>
            </a:r>
            <a:endParaRPr lang="he-IL" sz="28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92523" y="2854084"/>
            <a:ext cx="2672764" cy="2658570"/>
            <a:chOff x="4788024" y="2146482"/>
            <a:chExt cx="4105275" cy="4021138"/>
          </a:xfrm>
        </p:grpSpPr>
        <p:sp>
          <p:nvSpPr>
            <p:cNvPr id="25" name="Rectangle 24"/>
            <p:cNvSpPr/>
            <p:nvPr/>
          </p:nvSpPr>
          <p:spPr>
            <a:xfrm>
              <a:off x="4788024" y="2146482"/>
              <a:ext cx="4105275" cy="402113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rgbClr val="003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6" name="Right Triangle 25"/>
            <p:cNvSpPr/>
            <p:nvPr/>
          </p:nvSpPr>
          <p:spPr>
            <a:xfrm rot="5400000">
              <a:off x="4902275" y="2165157"/>
              <a:ext cx="1296144" cy="1415201"/>
            </a:xfrm>
            <a:prstGeom prst="rt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ight Triangle 26"/>
            <p:cNvSpPr/>
            <p:nvPr/>
          </p:nvSpPr>
          <p:spPr>
            <a:xfrm>
              <a:off x="4842746" y="3798781"/>
              <a:ext cx="2177526" cy="2266146"/>
            </a:xfrm>
            <a:prstGeom prst="rt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Diagonal Stripe 27"/>
            <p:cNvSpPr/>
            <p:nvPr/>
          </p:nvSpPr>
          <p:spPr>
            <a:xfrm>
              <a:off x="5611932" y="2525826"/>
              <a:ext cx="1548172" cy="1522877"/>
            </a:xfrm>
            <a:prstGeom prst="diagStripe">
              <a:avLst>
                <a:gd name="adj" fmla="val 317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9" name="Diagonal Stripe 28"/>
            <p:cNvSpPr/>
            <p:nvPr/>
          </p:nvSpPr>
          <p:spPr>
            <a:xfrm rot="5400000">
              <a:off x="7287029" y="2307929"/>
              <a:ext cx="1461720" cy="1443678"/>
            </a:xfrm>
            <a:custGeom>
              <a:avLst/>
              <a:gdLst>
                <a:gd name="connsiteX0" fmla="*/ 0 w 1094984"/>
                <a:gd name="connsiteY0" fmla="*/ 309365 h 1136870"/>
                <a:gd name="connsiteX1" fmla="*/ 297967 w 1094984"/>
                <a:gd name="connsiteY1" fmla="*/ 0 h 1136870"/>
                <a:gd name="connsiteX2" fmla="*/ 1094984 w 1094984"/>
                <a:gd name="connsiteY2" fmla="*/ 0 h 1136870"/>
                <a:gd name="connsiteX3" fmla="*/ 0 w 1094984"/>
                <a:gd name="connsiteY3" fmla="*/ 1136870 h 1136870"/>
                <a:gd name="connsiteX4" fmla="*/ 0 w 1094984"/>
                <a:gd name="connsiteY4" fmla="*/ 309365 h 1136870"/>
                <a:gd name="connsiteX0" fmla="*/ 0 w 1094984"/>
                <a:gd name="connsiteY0" fmla="*/ 309365 h 1136870"/>
                <a:gd name="connsiteX1" fmla="*/ 297967 w 1094984"/>
                <a:gd name="connsiteY1" fmla="*/ 0 h 1136870"/>
                <a:gd name="connsiteX2" fmla="*/ 1094984 w 1094984"/>
                <a:gd name="connsiteY2" fmla="*/ 0 h 1136870"/>
                <a:gd name="connsiteX3" fmla="*/ 570870 w 1094984"/>
                <a:gd name="connsiteY3" fmla="*/ 551309 h 1136870"/>
                <a:gd name="connsiteX4" fmla="*/ 0 w 1094984"/>
                <a:gd name="connsiteY4" fmla="*/ 1136870 h 1136870"/>
                <a:gd name="connsiteX5" fmla="*/ 0 w 1094984"/>
                <a:gd name="connsiteY5" fmla="*/ 309365 h 1136870"/>
                <a:gd name="connsiteX0" fmla="*/ 0 w 1094984"/>
                <a:gd name="connsiteY0" fmla="*/ 309365 h 1148468"/>
                <a:gd name="connsiteX1" fmla="*/ 297967 w 1094984"/>
                <a:gd name="connsiteY1" fmla="*/ 0 h 1148468"/>
                <a:gd name="connsiteX2" fmla="*/ 1094984 w 1094984"/>
                <a:gd name="connsiteY2" fmla="*/ 0 h 1148468"/>
                <a:gd name="connsiteX3" fmla="*/ 1074723 w 1094984"/>
                <a:gd name="connsiteY3" fmla="*/ 1148468 h 1148468"/>
                <a:gd name="connsiteX4" fmla="*/ 0 w 1094984"/>
                <a:gd name="connsiteY4" fmla="*/ 1136870 h 1148468"/>
                <a:gd name="connsiteX5" fmla="*/ 0 w 1094984"/>
                <a:gd name="connsiteY5" fmla="*/ 309365 h 114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984" h="1148468">
                  <a:moveTo>
                    <a:pt x="0" y="309365"/>
                  </a:moveTo>
                  <a:lnTo>
                    <a:pt x="297967" y="0"/>
                  </a:lnTo>
                  <a:lnTo>
                    <a:pt x="1094984" y="0"/>
                  </a:lnTo>
                  <a:lnTo>
                    <a:pt x="1074723" y="1148468"/>
                  </a:lnTo>
                  <a:lnTo>
                    <a:pt x="0" y="1136870"/>
                  </a:lnTo>
                  <a:lnTo>
                    <a:pt x="0" y="309365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0" name="Diagonal Stripe 29"/>
            <p:cNvSpPr/>
            <p:nvPr/>
          </p:nvSpPr>
          <p:spPr>
            <a:xfrm rot="10800000">
              <a:off x="5673088" y="3027243"/>
              <a:ext cx="1425860" cy="1520947"/>
            </a:xfrm>
            <a:prstGeom prst="diagStripe">
              <a:avLst>
                <a:gd name="adj" fmla="val 3177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1" name="Diagonal Stripe 30"/>
            <p:cNvSpPr/>
            <p:nvPr/>
          </p:nvSpPr>
          <p:spPr>
            <a:xfrm rot="16200000">
              <a:off x="6830340" y="4602518"/>
              <a:ext cx="1425860" cy="1520947"/>
            </a:xfrm>
            <a:prstGeom prst="diagStripe">
              <a:avLst>
                <a:gd name="adj" fmla="val 3177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2" name="Right Triangle 31"/>
            <p:cNvSpPr/>
            <p:nvPr/>
          </p:nvSpPr>
          <p:spPr>
            <a:xfrm rot="16200000">
              <a:off x="7449207" y="3840589"/>
              <a:ext cx="1325908" cy="1415201"/>
            </a:xfrm>
            <a:prstGeom prst="rt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87223" y="5578450"/>
            <a:ext cx="3049861" cy="8938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Pieces: </a:t>
            </a:r>
            <a:r>
              <a:rPr lang="en-US" sz="2800" dirty="0" smtClean="0">
                <a:solidFill>
                  <a:schemeClr val="tx1"/>
                </a:solidFill>
              </a:rPr>
              <a:t>fat </a:t>
            </a:r>
            <a:r>
              <a:rPr lang="en-US" sz="2800" dirty="0" smtClean="0">
                <a:solidFill>
                  <a:schemeClr val="tx1"/>
                </a:solidFill>
              </a:rPr>
              <a:t>convex polygons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101" y="1086987"/>
            <a:ext cx="6878806" cy="10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For </a:t>
            </a:r>
            <a:r>
              <a:rPr lang="en-US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solidFill>
                  <a:schemeClr val="tx1"/>
                </a:solidFill>
              </a:rPr>
              <a:t> agents: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 we need a “kitchen” (set of knives)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34" grpId="0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 </a:t>
            </a:r>
            <a:r>
              <a:rPr lang="en-US" dirty="0" smtClean="0"/>
              <a:t>Geometry: non-square cakes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413798" y="3320255"/>
            <a:ext cx="3657009" cy="8938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Cake: rect. polygon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Pieces: rectangles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83795" y="1281961"/>
            <a:ext cx="1411029" cy="4256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6628055" y="1281959"/>
            <a:ext cx="173602" cy="13403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/>
          <p:cNvSpPr/>
          <p:nvPr/>
        </p:nvSpPr>
        <p:spPr>
          <a:xfrm>
            <a:off x="4485021" y="949369"/>
            <a:ext cx="2082489" cy="264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4045321" y="2913607"/>
            <a:ext cx="1254561" cy="34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/>
          <p:cNvSpPr/>
          <p:nvPr/>
        </p:nvSpPr>
        <p:spPr>
          <a:xfrm>
            <a:off x="4041374" y="1081717"/>
            <a:ext cx="347202" cy="1032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Freeform 39"/>
          <p:cNvSpPr/>
          <p:nvPr/>
        </p:nvSpPr>
        <p:spPr>
          <a:xfrm>
            <a:off x="3546707" y="949369"/>
            <a:ext cx="3289058" cy="2380827"/>
          </a:xfrm>
          <a:custGeom>
            <a:avLst/>
            <a:gdLst>
              <a:gd name="connsiteX0" fmla="*/ 0 w 4016828"/>
              <a:gd name="connsiteY0" fmla="*/ 0 h 2416629"/>
              <a:gd name="connsiteX1" fmla="*/ 4016828 w 4016828"/>
              <a:gd name="connsiteY1" fmla="*/ 0 h 2416629"/>
              <a:gd name="connsiteX2" fmla="*/ 4016828 w 4016828"/>
              <a:gd name="connsiteY2" fmla="*/ 1785257 h 2416629"/>
              <a:gd name="connsiteX3" fmla="*/ 3679371 w 4016828"/>
              <a:gd name="connsiteY3" fmla="*/ 1785257 h 2416629"/>
              <a:gd name="connsiteX4" fmla="*/ 3679371 w 4016828"/>
              <a:gd name="connsiteY4" fmla="*/ 359229 h 2416629"/>
              <a:gd name="connsiteX5" fmla="*/ 3341914 w 4016828"/>
              <a:gd name="connsiteY5" fmla="*/ 359229 h 2416629"/>
              <a:gd name="connsiteX6" fmla="*/ 3341914 w 4016828"/>
              <a:gd name="connsiteY6" fmla="*/ 1055914 h 2416629"/>
              <a:gd name="connsiteX7" fmla="*/ 2928257 w 4016828"/>
              <a:gd name="connsiteY7" fmla="*/ 1055914 h 2416629"/>
              <a:gd name="connsiteX8" fmla="*/ 2928257 w 4016828"/>
              <a:gd name="connsiteY8" fmla="*/ 1545771 h 2416629"/>
              <a:gd name="connsiteX9" fmla="*/ 2024743 w 4016828"/>
              <a:gd name="connsiteY9" fmla="*/ 1545771 h 2416629"/>
              <a:gd name="connsiteX10" fmla="*/ 2024743 w 4016828"/>
              <a:gd name="connsiteY10" fmla="*/ 1175657 h 2416629"/>
              <a:gd name="connsiteX11" fmla="*/ 2579914 w 4016828"/>
              <a:gd name="connsiteY11" fmla="*/ 1175657 h 2416629"/>
              <a:gd name="connsiteX12" fmla="*/ 2579914 w 4016828"/>
              <a:gd name="connsiteY12" fmla="*/ 849086 h 2416629"/>
              <a:gd name="connsiteX13" fmla="*/ 1719943 w 4016828"/>
              <a:gd name="connsiteY13" fmla="*/ 849086 h 2416629"/>
              <a:gd name="connsiteX14" fmla="*/ 1719943 w 4016828"/>
              <a:gd name="connsiteY14" fmla="*/ 1469571 h 2416629"/>
              <a:gd name="connsiteX15" fmla="*/ 1393371 w 4016828"/>
              <a:gd name="connsiteY15" fmla="*/ 1469571 h 2416629"/>
              <a:gd name="connsiteX16" fmla="*/ 1393371 w 4016828"/>
              <a:gd name="connsiteY16" fmla="*/ 261257 h 2416629"/>
              <a:gd name="connsiteX17" fmla="*/ 1023257 w 4016828"/>
              <a:gd name="connsiteY17" fmla="*/ 261257 h 2416629"/>
              <a:gd name="connsiteX18" fmla="*/ 1023257 w 4016828"/>
              <a:gd name="connsiteY18" fmla="*/ 1905000 h 2416629"/>
              <a:gd name="connsiteX19" fmla="*/ 2198914 w 4016828"/>
              <a:gd name="connsiteY19" fmla="*/ 1905000 h 2416629"/>
              <a:gd name="connsiteX20" fmla="*/ 2198914 w 4016828"/>
              <a:gd name="connsiteY20" fmla="*/ 2416629 h 2416629"/>
              <a:gd name="connsiteX21" fmla="*/ 566057 w 4016828"/>
              <a:gd name="connsiteY21" fmla="*/ 2416629 h 2416629"/>
              <a:gd name="connsiteX22" fmla="*/ 566057 w 4016828"/>
              <a:gd name="connsiteY22" fmla="*/ 304800 h 2416629"/>
              <a:gd name="connsiteX23" fmla="*/ 10885 w 4016828"/>
              <a:gd name="connsiteY23" fmla="*/ 304800 h 2416629"/>
              <a:gd name="connsiteX24" fmla="*/ 10885 w 4016828"/>
              <a:gd name="connsiteY24" fmla="*/ 54429 h 2416629"/>
              <a:gd name="connsiteX25" fmla="*/ 0 w 4016828"/>
              <a:gd name="connsiteY25" fmla="*/ 0 h 24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16828" h="2416629">
                <a:moveTo>
                  <a:pt x="0" y="0"/>
                </a:moveTo>
                <a:lnTo>
                  <a:pt x="4016828" y="0"/>
                </a:lnTo>
                <a:lnTo>
                  <a:pt x="4016828" y="1785257"/>
                </a:lnTo>
                <a:lnTo>
                  <a:pt x="3679371" y="1785257"/>
                </a:lnTo>
                <a:lnTo>
                  <a:pt x="3679371" y="359229"/>
                </a:lnTo>
                <a:lnTo>
                  <a:pt x="3341914" y="359229"/>
                </a:lnTo>
                <a:lnTo>
                  <a:pt x="3341914" y="1055914"/>
                </a:lnTo>
                <a:lnTo>
                  <a:pt x="2928257" y="1055914"/>
                </a:lnTo>
                <a:lnTo>
                  <a:pt x="2928257" y="1545771"/>
                </a:lnTo>
                <a:lnTo>
                  <a:pt x="2024743" y="1545771"/>
                </a:lnTo>
                <a:lnTo>
                  <a:pt x="2024743" y="1175657"/>
                </a:lnTo>
                <a:lnTo>
                  <a:pt x="2579914" y="1175657"/>
                </a:lnTo>
                <a:lnTo>
                  <a:pt x="2579914" y="849086"/>
                </a:lnTo>
                <a:lnTo>
                  <a:pt x="1719943" y="849086"/>
                </a:lnTo>
                <a:lnTo>
                  <a:pt x="1719943" y="1469571"/>
                </a:lnTo>
                <a:lnTo>
                  <a:pt x="1393371" y="1469571"/>
                </a:lnTo>
                <a:lnTo>
                  <a:pt x="1393371" y="261257"/>
                </a:lnTo>
                <a:lnTo>
                  <a:pt x="1023257" y="261257"/>
                </a:lnTo>
                <a:lnTo>
                  <a:pt x="1023257" y="1905000"/>
                </a:lnTo>
                <a:lnTo>
                  <a:pt x="2198914" y="1905000"/>
                </a:lnTo>
                <a:lnTo>
                  <a:pt x="2198914" y="2416629"/>
                </a:lnTo>
                <a:lnTo>
                  <a:pt x="566057" y="2416629"/>
                </a:lnTo>
                <a:lnTo>
                  <a:pt x="566057" y="304800"/>
                </a:lnTo>
                <a:lnTo>
                  <a:pt x="10885" y="304800"/>
                </a:lnTo>
                <a:lnTo>
                  <a:pt x="10885" y="54429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/>
          <p:cNvSpPr/>
          <p:nvPr/>
        </p:nvSpPr>
        <p:spPr>
          <a:xfrm>
            <a:off x="4041374" y="2264396"/>
            <a:ext cx="347202" cy="5162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Rectangle 41"/>
          <p:cNvSpPr/>
          <p:nvPr/>
        </p:nvSpPr>
        <p:spPr>
          <a:xfrm>
            <a:off x="5555624" y="2195972"/>
            <a:ext cx="347202" cy="1685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Group 14"/>
          <p:cNvGrpSpPr/>
          <p:nvPr/>
        </p:nvGrpSpPr>
        <p:grpSpPr>
          <a:xfrm>
            <a:off x="228015" y="769441"/>
            <a:ext cx="2856977" cy="2587625"/>
            <a:chOff x="62830" y="1556792"/>
            <a:chExt cx="6116294" cy="5271774"/>
          </a:xfrm>
        </p:grpSpPr>
        <p:sp>
          <p:nvSpPr>
            <p:cNvPr id="43" name="Rectangle 42"/>
            <p:cNvSpPr/>
            <p:nvPr/>
          </p:nvSpPr>
          <p:spPr>
            <a:xfrm>
              <a:off x="510114" y="2329576"/>
              <a:ext cx="576064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4744249"/>
              <a:ext cx="2183188" cy="20843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830" y="5038818"/>
              <a:ext cx="1772865" cy="1772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87824" y="1844824"/>
              <a:ext cx="1780150" cy="16645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82538" y="1556792"/>
              <a:ext cx="1296144" cy="123424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799" y="3005211"/>
              <a:ext cx="1406693" cy="141584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23528" y="2617608"/>
              <a:ext cx="410527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017326" y="5021936"/>
              <a:ext cx="1804962" cy="180663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22288" y="3545518"/>
              <a:ext cx="945686" cy="93610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4402495" y="2660289"/>
              <a:ext cx="0" cy="393706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49834" y="6597352"/>
              <a:ext cx="410527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97220" y="2660289"/>
              <a:ext cx="26308" cy="393706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653626" y="3569147"/>
              <a:ext cx="1403747" cy="1343589"/>
            </a:xfrm>
            <a:prstGeom prst="rect">
              <a:avLst/>
            </a:prstGeom>
            <a:solidFill>
              <a:srgbClr val="B7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6479" y="3375993"/>
            <a:ext cx="3309533" cy="8938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Cake: infinite plane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Pieces: squares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3922" y="2796659"/>
            <a:ext cx="2254771" cy="8938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Cake: fat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Pieces</a:t>
            </a:r>
            <a:r>
              <a:rPr lang="en-US" sz="2800" dirty="0" smtClean="0">
                <a:solidFill>
                  <a:schemeClr val="tx1"/>
                </a:solidFill>
              </a:rPr>
              <a:t>: fat</a:t>
            </a:r>
            <a:endParaRPr lang="he-IL" sz="2800" dirty="0">
              <a:solidFill>
                <a:schemeClr val="tx1"/>
              </a:solidFill>
            </a:endParaRPr>
          </a:p>
        </p:txBody>
      </p:sp>
      <p:pic>
        <p:nvPicPr>
          <p:cNvPr id="7171" name="Picture 3" descr="F:\Dropbox\dagstuhl\presentation\saarland-merzigwader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0" b="617"/>
          <a:stretch/>
        </p:blipFill>
        <p:spPr bwMode="auto">
          <a:xfrm>
            <a:off x="6059868" y="3767172"/>
            <a:ext cx="3134248" cy="2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479" y="4324628"/>
                <a:ext cx="5749657" cy="2664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2400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Without envy-freeness:</a:t>
                </a:r>
                <a:endParaRPr lang="en-US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𝑎𝑔𝑒𝑛𝑡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𝐵𝑛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 smtClean="0">
                  <a:solidFill>
                    <a:srgbClr val="00B050"/>
                  </a:solidFill>
                </a:endParaRPr>
              </a:p>
              <a:p>
                <a:pPr/>
                <a:endParaRPr lang="en-US" sz="2400" b="0" dirty="0" smtClean="0">
                  <a:solidFill>
                    <a:srgbClr val="00B050"/>
                  </a:solidFill>
                </a:endParaRPr>
              </a:p>
              <a:p>
                <a:r>
                  <a:rPr lang="en-US" sz="24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With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envy-freeness</a:t>
                </a:r>
                <a:r>
                  <a:rPr lang="en-US" sz="24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</a:t>
                </a: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𝑎𝑔𝑒𝑛𝑡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" y="4324628"/>
                <a:ext cx="5749657" cy="2664576"/>
              </a:xfrm>
              <a:prstGeom prst="rect">
                <a:avLst/>
              </a:prstGeom>
              <a:blipFill rotWithShape="0">
                <a:blip r:embed="rId3"/>
                <a:stretch>
                  <a:fillRect l="-3287" t="-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79570" y="2926080"/>
            <a:ext cx="65" cy="2576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8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6" grpId="0"/>
      <p:bldP spid="3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58455" y="764704"/>
            <a:ext cx="8585545" cy="3168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Joint work with </a:t>
            </a:r>
            <a:r>
              <a:rPr lang="en-US" sz="3600" b="1" dirty="0" err="1"/>
              <a:t>Balázs</a:t>
            </a:r>
            <a:r>
              <a:rPr lang="en-US" sz="3600" b="1" dirty="0"/>
              <a:t> </a:t>
            </a:r>
            <a:r>
              <a:rPr lang="en-US" sz="3600" b="1" dirty="0" smtClean="0"/>
              <a:t>Sziklai </a:t>
            </a:r>
            <a:r>
              <a:rPr lang="en-US" sz="3600" dirty="0" smtClean="0"/>
              <a:t>from </a:t>
            </a:r>
            <a:br>
              <a:rPr lang="en-US" sz="3600" dirty="0" smtClean="0"/>
            </a:br>
            <a:r>
              <a:rPr lang="en-US" sz="3600" dirty="0" smtClean="0"/>
              <a:t>                  the Hungarian Academy of Sciences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“</a:t>
            </a:r>
            <a:r>
              <a:rPr lang="en-US" sz="3600" i="1" dirty="0" smtClean="0"/>
              <a:t>Can anyone benefit from growth?</a:t>
            </a:r>
            <a:r>
              <a:rPr lang="en-US" sz="3600" dirty="0" smtClean="0"/>
              <a:t>”</a:t>
            </a:r>
          </a:p>
          <a:p>
            <a:pPr marL="0" indent="0">
              <a:buNone/>
            </a:pPr>
            <a:r>
              <a:rPr lang="en-US" sz="3600" dirty="0" smtClean="0"/>
              <a:t>                             (Moulin and Thomson, 1988)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74610" y="5589240"/>
            <a:ext cx="3145958" cy="540636"/>
            <a:chOff x="4587937" y="5221989"/>
            <a:chExt cx="3145958" cy="540636"/>
          </a:xfrm>
        </p:grpSpPr>
        <p:grpSp>
          <p:nvGrpSpPr>
            <p:cNvPr id="7" name="Group 6"/>
            <p:cNvGrpSpPr/>
            <p:nvPr/>
          </p:nvGrpSpPr>
          <p:grpSpPr>
            <a:xfrm>
              <a:off x="4587937" y="5252889"/>
              <a:ext cx="327704" cy="509736"/>
              <a:chOff x="3641743" y="5252889"/>
              <a:chExt cx="327704" cy="5097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068069" y="5241423"/>
              <a:ext cx="327704" cy="509736"/>
              <a:chOff x="3641743" y="5252889"/>
              <a:chExt cx="327704" cy="50973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611633" y="5224671"/>
              <a:ext cx="327704" cy="509736"/>
              <a:chOff x="3641743" y="5252889"/>
              <a:chExt cx="327704" cy="5097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255631" y="5234349"/>
              <a:ext cx="327704" cy="509736"/>
              <a:chOff x="3641743" y="5252889"/>
              <a:chExt cx="327704" cy="50973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852055" y="5228169"/>
              <a:ext cx="327704" cy="509736"/>
              <a:chOff x="3641743" y="5252889"/>
              <a:chExt cx="327704" cy="50973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406191" y="5221989"/>
              <a:ext cx="327704" cy="509736"/>
              <a:chOff x="3641743" y="5252889"/>
              <a:chExt cx="327704" cy="50973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7" name="Picture 3" descr="F:\Dropbox\dagstuhl\PortStri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03" y="5035698"/>
            <a:ext cx="2610154" cy="17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 Redivision – more land</a:t>
            </a:r>
            <a:endParaRPr lang="he-IL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6132" y="4105841"/>
            <a:ext cx="7776864" cy="640196"/>
            <a:chOff x="766132" y="4105841"/>
            <a:chExt cx="7776864" cy="64019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66132" y="4725144"/>
              <a:ext cx="5400600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66732" y="4725144"/>
              <a:ext cx="2376264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06156" y="4105841"/>
              <a:ext cx="1611763" cy="6075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smtClean="0">
                  <a:solidFill>
                    <a:schemeClr val="accent6">
                      <a:lumMod val="50000"/>
                    </a:schemeClr>
                  </a:solidFill>
                </a:rPr>
                <a:t>Cake</a:t>
              </a:r>
              <a:endParaRPr lang="he-IL" sz="3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7895" y="4138498"/>
              <a:ext cx="1611763" cy="6075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smtClean="0">
                  <a:solidFill>
                    <a:schemeClr val="accent6">
                      <a:lumMod val="50000"/>
                    </a:schemeClr>
                  </a:solidFill>
                </a:rPr>
                <a:t>Ext</a:t>
              </a:r>
              <a:endParaRPr lang="he-IL" sz="3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8194" name="Picture 2" descr="F:\Dropbox\dagstuhl\presentation\modern-po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32" y="5035698"/>
            <a:ext cx="2558701" cy="170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84.5"/>
  <p:tag name="ORIGINALWIDTH" val="2034"/>
  <p:tag name="OUTPUTDPI" val="1200"/>
  <p:tag name="LATEXADDIN" val="\documentclass{article}&#10;\usepackage{amsmath}&#10;\usepackage[dvipsnames]{xcolor}&#10;\pagestyle{empty}&#10;\begin{document}&#10;\textcolor{Purple}{&#10;\begin{align*}&#10;\textbf{CoverNum}&amp;(Cake\setminus K(t),Squares) +&#10;\\&#10;\textbf{CoverNum}&amp;(K(t),Squares) &#10;\\&#10;\leq \text{Const}&#10;\end{align*}&#10;}&#10;\end{document}"/>
  <p:tag name="IGUANATEXSIZE" val="20"/>
  <p:tag name="IGUANATEXCURSOR" val="236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2553"/>
  <p:tag name="OUTPUTDPI" val="1200"/>
  <p:tag name="LATEXADDIN" val="\documentclass{article}&#10;\usepackage[fleqn]{amsmath}&#10;\pagestyle{empty}&#10;\begin{document}&#10;\begin{align*}&#10;\forall j:   \text{For half $i\in F_j$}: Val_i(X_j)\geq Val_i(Cake)/k&#10;\end{align*}&#10;\end{document}"/>
  <p:tag name="IGUANATEXSIZE" val="20"/>
  <p:tag name="IGUANATEXCURSOR" val="172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3.75"/>
  <p:tag name="ORIGINALWIDTH" val="2294.25"/>
  <p:tag name="OUTPUTDPI" val="1200"/>
  <p:tag name="LATEXADDIN" val="\documentclass{article}&#10;\usepackage[fleqn]{amsmath}&#10;\pagestyle{empty}&#10;\begin{document}&#10;\begin{align*}&#10;Rule(Cake) &amp;= (X_1,\dots,X_n)&#10;\\&#10;Rule(Cake \cup Ext) &amp;= (Y_1,\dots,Y_n)&#10;\end{align*}&#10;$Rule$ is \textbf{Resource-Monotonic} if:&#10;\begin{align*}&#10;\forall i: Val_i(Y_i) &amp;\geq Val_i(X_i)&#10;\end{align*}&#10;$Rule$ is \textbf{Proportional} if:&#10;\begin{align*}&#10;\forall i: Val_i(X_i) &amp;\geq Val_i(Cake)/n&#10;\\&#10;\forall i: Val_i(Y_i) &amp;\geq Val_i(Cake \cup Ext)/n&#10;\end{align*}&#10;\end{document}"/>
  <p:tag name="IGUANATEXSIZE" val="20"/>
  <p:tag name="IGUANATEXCURSOR" val="36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633.5"/>
  <p:tag name="OUTPUTDPI" val="1200"/>
  <p:tag name="LATEXADDIN" val="\documentclass{article}&#10;\usepackage[fleqn]{amsmath}&#10;\pagestyle{empty}&#10;\begin{document}&#10;\begin{align*}&#10;\forall i: Val_i(X_i) = Val_i(Cake)/n &#10;\end{align*}&#10;\end{document}"/>
  <p:tag name="IGUANATEXSIZE" val="20"/>
  <p:tag name="IGUANATEXCURSOR" val="137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5"/>
  <p:tag name="ORIGINALWIDTH" val="982.5"/>
  <p:tag name="OUTPUTDPI" val="1200"/>
  <p:tag name="LATEXADDIN" val="\documentclass{article}&#10;\usepackage[fleqn]{amsmath}&#10;\pagestyle{empty}&#10;\begin{document}&#10;\begin{align*}&#10;\max_X \sum_{i=1}^n w(V_i(X_i))&#10;\end{align*}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5"/>
  <p:tag name="ORIGINALWIDTH" val="1251.75"/>
  <p:tag name="OUTPUTDPI" val="1200"/>
  <p:tag name="LATEXADDIN" val="\documentclass{article}&#10;\usepackage[fleqn]{amsmath}&#10;\pagestyle{empty}&#10;\begin{document}&#10;\begin{align*}&#10;\max_X \sum_{i=1}^n w\left(\frac{V_i(X_i)}{V_i(Cake)}\right)&#10;\end{align*}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8"/>
  <p:tag name="ORIGINALWIDTH" val="1875.75"/>
  <p:tag name="OUTPUTDPI" val="1200"/>
  <p:tag name="LATEXADDIN" val="\documentclass{article}&#10;\usepackage{amsmath}&#10;\usepackage[dvipsnames]{xcolor}&#10;\pagestyle{empty}&#10;\begin{document}&#10;\textcolor{Purple}{&#10;\begin{align*}&#10;\text{Val}(\text{Piece}_G)\geq 1/4&#10;\\&#10;\text{Val}(\text{Piece}_B)\geq 3/4&#10;\\&#10;\textbf{CoverNum}(\text{Piece}_B,Squares)=3&#10;\end{align*}&#10;}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9"/>
  <p:tag name="ORIGINALWIDTH" val="3082.5"/>
  <p:tag name="OUTPUTDPI" val="1200"/>
  <p:tag name="LATEXADDIN" val="\documentclass{article}&#10;\usepackage{amsmath}&#10;\usepackage[dvipsnames]{xcolor}&#10;\pagestyle{empty}&#10;\begin{document}&#10;\textcolor{Purple}{&#10;\begin{align*}&#10;\text{Val}(\text{Piece}_B)\geq 3/4&#10;\\&#10;\textbf{CoverNum}(\text{Piece}_B,Squares)=3&#10;\\&#10;\text{Val}^{Square}_{B}(\text{Piece}_B) \geq {\text{Val}_B(\text{Piece}_B) \over \text{CoverNum}(\text{Piece}_B,Squares)} \geq 1/4&#10;\end{align*}&#10;}&#10;\end{document}"/>
  <p:tag name="IGUANATEXSIZE" val="20"/>
  <p:tag name="IGUANATEXCURSOR" val="377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1.25"/>
  <p:tag name="ORIGINALWIDTH" val="2034"/>
  <p:tag name="OUTPUTDPI" val="1200"/>
  <p:tag name="LATEXADDIN" val="\documentclass{article}&#10;\usepackage{amsmath}&#10;\usepackage[dvipsnames]{xcolor}&#10;\pagestyle{empty}&#10;\begin{document}&#10;\textcolor{Purple}{&#10;\begin{align*}&#10;\textbf{CoverNum}&amp;(Cake\setminus K(t),Squares) +&#10;\\&#10;\textbf{CoverNum}&amp;(K(t),Squares) \leq \text{Const}&#10;\end{align*}&#10;}&#10;\end{document}"/>
  <p:tag name="IGUANATEXSIZE" val="20"/>
  <p:tag name="IGUANATEXCURSOR" val="249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667.25"/>
  <p:tag name="OUTPUTDPI" val="1200"/>
  <p:tag name="LATEXADDIN" val="\documentclass{article}&#10;\usepackage{amsmath}&#10;\usepackage[dvipsnames]{xcolor}&#10;\pagestyle{empty}&#10;\begin{document}&#10;\textcolor{Purple}{&#10;\begin{align*}&#10;\textbf{CoverNum}&amp;(K),Squares) = 4&#10;\end{align*}&#10;}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5.25"/>
  <p:tag name="ORIGINALWIDTH" val="3111"/>
  <p:tag name="OUTPUTDPI" val="1200"/>
  <p:tag name="LATEXADDIN" val="\documentclass{article}&#10;\usepackage[fleqn]{amsmath}&#10;\pagestyle{empty}&#10;\begin{document}&#10;\begin{align*}&#10;Rule(Cake) &amp;= (X_1,\dots,X_n)&#10;\\&#10;Rule(Cake \cup Ext) &amp;= (Y_1,\dots,Y_n)&#10;\end{align*}&#10;\textbf{Resource-Monotonicity} (Moulin and Thomson, 1988):&#10;\begin{align*}&#10;\forall i: Val_i(Y_i) &amp;\geq Val_i(X_i)&#10;\end{align*}&#10;Other requirements:&#10;\begin{itemize}&#10;\item \textbf{Proportionality} &#10;\item \textbf{Pareto-efficiency} &#10;\end{itemize}&#10;\end{document}"/>
  <p:tag name="IGUANATEXSIZE" val="20"/>
  <p:tag name="IGUANATEXCURSOR" val="244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72.5"/>
  <p:tag name="OUTPUTDPI" val="1200"/>
  <p:tag name="LATEXADDIN" val="\documentclass{article}&#10;\usepackage[fleqn]{amsmath}&#10;\pagestyle{empty}&#10;\begin{document}&#10;\begin{align*}&#10;\forall i: V_i(X_i) = V_i(Cake)/n &#10;\end{align*}&#10;\end{document}"/>
  <p:tag name="IGUANATEXSIZE" val="20"/>
  <p:tag name="IGUANATEXCURSOR" val="125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5"/>
  <p:tag name="ORIGINALWIDTH" val="982.5"/>
  <p:tag name="OUTPUTDPI" val="1200"/>
  <p:tag name="LATEXADDIN" val="\documentclass{article}&#10;\usepackage[fleqn]{amsmath}&#10;\pagestyle{empty}&#10;\begin{document}&#10;\begin{align*}&#10;\max_X \sum_{i=1}^n w(V_i(X_i))&#10;\end{align*}&#10;\end{document}"/>
  <p:tag name="IGUANATEXSIZE" val="20"/>
  <p:tag name="IGUANATEXCURSOR" val="125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5"/>
  <p:tag name="ORIGINALWIDTH" val="1251.75"/>
  <p:tag name="OUTPUTDPI" val="1200"/>
  <p:tag name="LATEXADDIN" val="\documentclass{article}&#10;\usepackage[fleqn]{amsmath}&#10;\pagestyle{empty}&#10;\begin{document}&#10;\begin{align*}&#10;\max_X \sum_{i=1}^n w\left(\frac{V_i(X_i)}{V_i(Cake)}\right)&#10;\end{align*}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2.25"/>
  <p:tag name="ORIGINALWIDTH" val="3604.5"/>
  <p:tag name="OUTPUTDPI" val="1200"/>
  <p:tag name="LATEXADDIN" val="\documentclass{article}&#10;\usepackage[fleqn]{amsmath}&#10;\pagestyle{empty}&#10;\begin{document}&#10;\begin{align*}&#10;\text{Old agents:} &amp;&amp; 1,\dots,m&#10;\\&#10;\text{Old allocation:} &amp;&amp; X := (X_1,\dots,X_m)&#10;\\&#10;\text{New agents:} &amp;&amp; m+1,\dots,n&#10;\\&#10;\text{New allocation:} &amp;&amp; Y := (Y_1,\dots,Y_n)&#10;\\&#10;\textbf{$r$-Retention}\text{: for each old agent:} &amp;&amp; Val_i(Y_i) \geq r\cdot Val_i(X_i)&#10;\\&#10;\textbf{$p$-Proportionality}\text{: for each agent:} &amp;&amp; Val_i(Y_i) \geq p / n&#10;\end{align*}&#10;\end{document}"/>
  <p:tag name="IGUANATEXSIZE" val="20"/>
  <p:tag name="IGUANATEXCURSOR" val="362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0.75"/>
  <p:tag name="ORIGINALWIDTH" val="3344.25"/>
  <p:tag name="OUTPUTDPI" val="1200"/>
  <p:tag name="LATEXADDIN" val="\documentclass{article}&#10;\usepackage[fleqn]{amsmath}&#10;\pagestyle{empty}&#10;\begin{document}&#10;\begin{align*}&#10;\text{Families:} &amp;&amp; (F_1,\dots,F_k)&#10;\\&#10;\text{Allocation:} &amp;&amp; X := (X_1,\dots,X_k)&#10;\\&#10;\text{Value for agent $i \in F_j$:} &amp;&amp; Val_i(X_j)&#10;\\&#10;\text{Fair share in the eyes of $i \in F_j$:} &amp;&amp; Val_i(Cake)/k&#10;\end{align*}&#10;\end{document}"/>
  <p:tag name="IGUANATEXSIZE" val="20"/>
  <p:tag name="IGUANATEXCURSOR" val="302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7"/>
  <p:tag name="ORIGINALWIDTH" val="2453.25"/>
  <p:tag name="OUTPUTDPI" val="1200"/>
  <p:tag name="LATEXADDIN" val="\documentclass{article}&#10;\usepackage[fleqn]{amsmath}&#10;\pagestyle{empty}&#10;\begin{document}&#10;\begin{align*}&#10;\forall j:   \frac{\sum_{i\in F_j} Val_i(X_j)}{|F_j|} \geq \frac{\sum_{i\in F_j} Val_i(Cake)}{|F_j|}/k&#10;\end{align*}&#10;\end{document}"/>
  <p:tag name="IGUANATEXSIZE" val="20"/>
  <p:tag name="IGUANATEXCURSOR" val="203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5"/>
  <p:tag name="ORIGINALWIDTH" val="2043.75"/>
  <p:tag name="OUTPUTDPI" val="1200"/>
  <p:tag name="LATEXADDIN" val="\documentclass{article}&#10;\usepackage[fleqn]{amsmath}&#10;\pagestyle{empty}&#10;\begin{document}&#10;\begin{align*}&#10;\forall j:   \forall_{i\in F_j}: Val_i(X_j)\geq Val_i(Cake)/k&#10;\end{align*}&#10;\end{document}"/>
  <p:tag name="IGUANATEXSIZE" val="20"/>
  <p:tag name="IGUANATEXCURSOR" val="164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38200</TotalTime>
  <Words>1129</Words>
  <Application>Microsoft Office PowerPoint</Application>
  <PresentationFormat>On-screen Show (4:3)</PresentationFormat>
  <Paragraphs>357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Franklin Gothic Book</vt:lpstr>
      <vt:lpstr>Tw Cen MT</vt:lpstr>
      <vt:lpstr>Cambria Math</vt:lpstr>
      <vt:lpstr>Calibri</vt:lpstr>
      <vt:lpstr>Times New Roman</vt:lpstr>
      <vt:lpstr>Wingdings 2</vt:lpstr>
      <vt:lpstr>DejaVu Sans</vt:lpstr>
      <vt:lpstr>Arial</vt:lpstr>
      <vt:lpstr>Wingdings</vt:lpstr>
      <vt:lpstr>WenQuanYi Micro Hei</vt:lpstr>
      <vt:lpstr>Office Theme</vt:lpstr>
      <vt:lpstr>PowerPoint Presentation</vt:lpstr>
      <vt:lpstr>Cake Cutting         Land Division</vt:lpstr>
      <vt:lpstr>1. Geometry</vt:lpstr>
      <vt:lpstr>1. Geometry</vt:lpstr>
      <vt:lpstr>1. Geometry:   example</vt:lpstr>
      <vt:lpstr>1. Geometry:   example protocol</vt:lpstr>
      <vt:lpstr>1.  Geometry</vt:lpstr>
      <vt:lpstr>1.  Geometry: non-square cakes</vt:lpstr>
      <vt:lpstr>2.  Redivision – more land</vt:lpstr>
      <vt:lpstr>2.  Redivision – more land</vt:lpstr>
      <vt:lpstr>2.  Redivision – more land</vt:lpstr>
      <vt:lpstr>2.  Redivision – more land</vt:lpstr>
      <vt:lpstr>2.  Redivision – more land</vt:lpstr>
      <vt:lpstr>2.  Redivision – more people</vt:lpstr>
      <vt:lpstr>2.  Redivision – more people</vt:lpstr>
      <vt:lpstr>Cake Cutting         Land Division</vt:lpstr>
      <vt:lpstr>3. Family ownership</vt:lpstr>
      <vt:lpstr>3. Family ownership</vt:lpstr>
      <vt:lpstr>Cake Cutting         Land Division</vt:lpstr>
      <vt:lpstr>4. Land-value data</vt:lpstr>
      <vt:lpstr>PowerPoint Presentation</vt:lpstr>
      <vt:lpstr>PowerPoint Presentation</vt:lpstr>
      <vt:lpstr>2. Resource-monotonicity</vt:lpstr>
      <vt:lpstr>2. Resource-monotonicity</vt:lpstr>
      <vt:lpstr>2. Resource-monotonicity</vt:lpstr>
      <vt:lpstr>2. Resource-monotonicity</vt:lpstr>
      <vt:lpstr>2. Resource-monotonicity</vt:lpstr>
      <vt:lpstr>2. Resource-monotonicity</vt:lpstr>
      <vt:lpstr>1. Geometry:   query model</vt:lpstr>
      <vt:lpstr>1. Geometry:   division protocol</vt:lpstr>
      <vt:lpstr>1. Geometry:   division protocol</vt:lpstr>
      <vt:lpstr>1. Geometry:   division protocol</vt:lpstr>
      <vt:lpstr>1. Geometry:   division protocol</vt:lpstr>
      <vt:lpstr>1. Geometry:   division protocol</vt:lpstr>
      <vt:lpstr>1. Geometry</vt:lpstr>
      <vt:lpstr>1. Geometry</vt:lpstr>
      <vt:lpstr>1. Geometry</vt:lpstr>
      <vt:lpstr>1. Geometry</vt:lpstr>
      <vt:lpstr>1. Geometry</vt:lpstr>
      <vt:lpstr>1. Geometry</vt:lpstr>
      <vt:lpstr>1. Geometry</vt:lpstr>
      <vt:lpstr>1. Geometry</vt:lpstr>
      <vt:lpstr>1. Geometry</vt:lpstr>
      <vt:lpstr>1. Geometry</vt:lpstr>
      <vt:lpstr>1. Geometry</vt:lpstr>
      <vt:lpstr>1. Geometry:   envy-free</vt:lpstr>
      <vt:lpstr>1. Geometry:   envy-free</vt:lpstr>
      <vt:lpstr>1. Geometry:   envy-free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lab12</dc:creator>
  <cp:lastModifiedBy>Lzi-guest</cp:lastModifiedBy>
  <cp:revision>930</cp:revision>
  <cp:lastPrinted>1601-01-01T00:00:00Z</cp:lastPrinted>
  <dcterms:created xsi:type="dcterms:W3CDTF">1601-01-01T00:00:00Z</dcterms:created>
  <dcterms:modified xsi:type="dcterms:W3CDTF">2016-06-06T11:30:13Z</dcterms:modified>
</cp:coreProperties>
</file>