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14"/>
  </p:notesMasterIdLst>
  <p:sldIdLst>
    <p:sldId id="256" r:id="rId2"/>
    <p:sldId id="262" r:id="rId3"/>
    <p:sldId id="261" r:id="rId4"/>
    <p:sldId id="266" r:id="rId5"/>
    <p:sldId id="257" r:id="rId6"/>
    <p:sldId id="259" r:id="rId7"/>
    <p:sldId id="260" r:id="rId8"/>
    <p:sldId id="267" r:id="rId9"/>
    <p:sldId id="263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8" d="100"/>
          <a:sy n="88" d="100"/>
        </p:scale>
        <p:origin x="-11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6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752771-C8AE-4415-8299-B41A13F6D09A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517953-0D87-44DE-BEF2-DE046F8E8D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07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953-0D87-44DE-BEF2-DE046F8E8DD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05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accent6"/>
                </a:solidFill>
              </a:defRPr>
            </a:lvl1pPr>
          </a:lstStyle>
          <a:p>
            <a:r>
              <a:rPr kumimoji="0" lang="he-IL" smtClean="0"/>
              <a:t>כככ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3252D1-05AD-4F17-8E24-0189A770E8FD}" type="datetimeFigureOut">
              <a:rPr lang="he-IL" smtClean="0"/>
              <a:t>כ'/סיון/תשע"ו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76C393-9408-4D50-8DCC-B584807E6DE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source.org/wiki/%D7%A7%D7%98%D7%92%D7%95%D7%A8%D7%99%D7%94:%D7%9E%D7%A9%D7%9C%D7%99_%D7%95_%D7%98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he.wikisource.org/wiki/%D7%A7%D7%98%D7%92%D7%95%D7%A8%D7%99%D7%94:%D7%9E%D7%A9%D7%9C%D7%99_%D7%95_%D7%97" TargetMode="External"/><Relationship Id="rId12" Type="http://schemas.openxmlformats.org/officeDocument/2006/relationships/image" Target="../media/image9.png"/><Relationship Id="rId2" Type="http://schemas.openxmlformats.org/officeDocument/2006/relationships/video" Target="file:///F:\Dropbox\Proverbs\nemala.wmv" TargetMode="External"/><Relationship Id="rId1" Type="http://schemas.microsoft.com/office/2007/relationships/media" Target="file:///F:\Dropbox\Proverbs\nemala.wmv" TargetMode="External"/><Relationship Id="rId6" Type="http://schemas.openxmlformats.org/officeDocument/2006/relationships/hyperlink" Target="https://he.wikisource.org/wiki/%D7%A7%D7%98%D7%92%D7%95%D7%A8%D7%99%D7%94:%D7%9E%D7%A9%D7%9C%D7%99_%D7%95_%D7%96" TargetMode="External"/><Relationship Id="rId11" Type="http://schemas.openxmlformats.org/officeDocument/2006/relationships/hyperlink" Target="https://www.youtube.com/watch?v=8dH1i8oWmvo" TargetMode="External"/><Relationship Id="rId5" Type="http://schemas.openxmlformats.org/officeDocument/2006/relationships/hyperlink" Target="https://he.wikisource.org/wiki/%D7%A7%D7%98%D7%92%D7%95%D7%A8%D7%99%D7%94:%D7%9E%D7%A9%D7%9C%D7%99_%D7%95_%D7%95" TargetMode="External"/><Relationship Id="rId10" Type="http://schemas.openxmlformats.org/officeDocument/2006/relationships/hyperlink" Target="https://he.wikisource.org/wiki/%D7%A7%D7%98%D7%92%D7%95%D7%A8%D7%99%D7%94:%D7%9E%D7%A9%D7%9C%D7%99_%D7%95_%D7%99%D7%90" TargetMode="External"/><Relationship Id="rId4" Type="http://schemas.openxmlformats.org/officeDocument/2006/relationships/notesSlide" Target="../notesSlides/notesSlide7.xml"/><Relationship Id="rId9" Type="http://schemas.openxmlformats.org/officeDocument/2006/relationships/hyperlink" Target="https://he.wikisource.org/wiki/%D7%A7%D7%98%D7%92%D7%95%D7%A8%D7%99%D7%94:%D7%9E%D7%A9%D7%9C%D7%99_%D7%95_%D7%9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L5ihXoFqY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source.org/wiki/%D7%A7%D7%98%D7%92%D7%95%D7%A8%D7%99%D7%94:%D7%9E%D7%A9%D7%9C%D7%99_%D7%9C%D7%90_%D7%99" TargetMode="External"/><Relationship Id="rId13" Type="http://schemas.openxmlformats.org/officeDocument/2006/relationships/hyperlink" Target="https://he.wikisource.org/wiki/%D7%A7%D7%98%D7%92%D7%95%D7%A8%D7%99%D7%94:%D7%9E%D7%A9%D7%9C%D7%99_%D7%9C%D7%90_%D7%98%D7%95" TargetMode="External"/><Relationship Id="rId18" Type="http://schemas.openxmlformats.org/officeDocument/2006/relationships/hyperlink" Target="https://he.wikisource.org/wiki/%D7%A7%D7%98%D7%92%D7%95%D7%A8%D7%99%D7%94:%D7%9E%D7%A9%D7%9C%D7%99_%D7%9C%D7%90_%D7%9B" TargetMode="External"/><Relationship Id="rId26" Type="http://schemas.openxmlformats.org/officeDocument/2006/relationships/hyperlink" Target="https://he.wikisource.org/wiki/%D7%A7%D7%98%D7%92%D7%95%D7%A8%D7%99%D7%94:%D7%9E%D7%A9%D7%9C%D7%99_%D7%9C%D7%90_%D7%9B%D7%97" TargetMode="External"/><Relationship Id="rId3" Type="http://schemas.openxmlformats.org/officeDocument/2006/relationships/slideLayout" Target="../slideLayouts/slideLayout2.xml"/><Relationship Id="rId21" Type="http://schemas.openxmlformats.org/officeDocument/2006/relationships/hyperlink" Target="https://he.wikisource.org/wiki/%D7%A7%D7%98%D7%92%D7%95%D7%A8%D7%99%D7%94:%D7%9E%D7%A9%D7%9C%D7%99_%D7%9C%D7%90_%D7%9B%D7%92" TargetMode="External"/><Relationship Id="rId7" Type="http://schemas.openxmlformats.org/officeDocument/2006/relationships/hyperlink" Target="https://he.wikisource.org/wiki/%D7%A7%D7%98%D7%92%D7%95%D7%A8%D7%99%D7%94:%D7%9E%D7%A9%D7%9C%D7%99_%D7%9C%D7%90_%D7%98" TargetMode="External"/><Relationship Id="rId12" Type="http://schemas.openxmlformats.org/officeDocument/2006/relationships/hyperlink" Target="https://he.wikisource.org/wiki/%D7%A7%D7%98%D7%92%D7%95%D7%A8%D7%99%D7%94:%D7%9E%D7%A9%D7%9C%D7%99_%D7%9C%D7%90_%D7%99%D7%93" TargetMode="External"/><Relationship Id="rId17" Type="http://schemas.openxmlformats.org/officeDocument/2006/relationships/hyperlink" Target="https://he.wikisource.org/wiki/%D7%A7%D7%98%D7%92%D7%95%D7%A8%D7%99%D7%94:%D7%9E%D7%A9%D7%9C%D7%99_%D7%9C%D7%90_%D7%99%D7%98" TargetMode="External"/><Relationship Id="rId25" Type="http://schemas.openxmlformats.org/officeDocument/2006/relationships/hyperlink" Target="https://he.wikisource.org/wiki/%D7%A7%D7%98%D7%92%D7%95%D7%A8%D7%99%D7%94:%D7%9E%D7%A9%D7%9C%D7%99_%D7%9C%D7%90_%D7%9B%D7%96" TargetMode="External"/><Relationship Id="rId2" Type="http://schemas.openxmlformats.org/officeDocument/2006/relationships/audio" Target="file:///F:\Dropbox\Proverbs\parvarim.mp3" TargetMode="External"/><Relationship Id="rId16" Type="http://schemas.openxmlformats.org/officeDocument/2006/relationships/hyperlink" Target="https://he.wikisource.org/wiki/%D7%A7%D7%98%D7%92%D7%95%D7%A8%D7%99%D7%94:%D7%9E%D7%A9%D7%9C%D7%99_%D7%9C%D7%90_%D7%99%D7%97" TargetMode="External"/><Relationship Id="rId20" Type="http://schemas.openxmlformats.org/officeDocument/2006/relationships/hyperlink" Target="https://he.wikisource.org/wiki/%D7%A7%D7%98%D7%92%D7%95%D7%A8%D7%99%D7%94:%D7%9E%D7%A9%D7%9C%D7%99_%D7%9C%D7%90_%D7%9B%D7%91" TargetMode="External"/><Relationship Id="rId29" Type="http://schemas.openxmlformats.org/officeDocument/2006/relationships/hyperlink" Target="https://he.wikisource.org/wiki/%D7%A7%D7%98%D7%92%D7%95%D7%A8%D7%99%D7%94:%D7%9E%D7%A9%D7%9C%D7%99_%D7%9C%D7%90_%D7%9C%D7%90" TargetMode="External"/><Relationship Id="rId1" Type="http://schemas.microsoft.com/office/2007/relationships/media" Target="file:///F:\Dropbox\Proverbs\parvarim.mp3" TargetMode="External"/><Relationship Id="rId6" Type="http://schemas.openxmlformats.org/officeDocument/2006/relationships/hyperlink" Target="https://he.wikisource.org/wiki/%D7%A7%D7%98%D7%92%D7%95%D7%A8%D7%99%D7%94:%D7%9E%D7%A9%D7%9C%D7%99_%D7%9C%D7%90_%D7%91" TargetMode="External"/><Relationship Id="rId11" Type="http://schemas.openxmlformats.org/officeDocument/2006/relationships/hyperlink" Target="https://he.wikisource.org/wiki/%D7%A7%D7%98%D7%92%D7%95%D7%A8%D7%99%D7%94:%D7%9E%D7%A9%D7%9C%D7%99_%D7%9C%D7%90_%D7%99%D7%92" TargetMode="External"/><Relationship Id="rId24" Type="http://schemas.openxmlformats.org/officeDocument/2006/relationships/hyperlink" Target="https://he.wikisource.org/wiki/%D7%A7%D7%98%D7%92%D7%95%D7%A8%D7%99%D7%94:%D7%9E%D7%A9%D7%9C%D7%99_%D7%9C%D7%90_%D7%9B%D7%95" TargetMode="External"/><Relationship Id="rId5" Type="http://schemas.openxmlformats.org/officeDocument/2006/relationships/hyperlink" Target="https://he.wikisource.org/wiki/%D7%A7%D7%98%D7%92%D7%95%D7%A8%D7%99%D7%94:%D7%9E%D7%A9%D7%9C%D7%99_%D7%9C%D7%90_%D7%90" TargetMode="External"/><Relationship Id="rId15" Type="http://schemas.openxmlformats.org/officeDocument/2006/relationships/hyperlink" Target="https://he.wikisource.org/wiki/%D7%A7%D7%98%D7%92%D7%95%D7%A8%D7%99%D7%94:%D7%9E%D7%A9%D7%9C%D7%99_%D7%9C%D7%90_%D7%99%D7%96" TargetMode="External"/><Relationship Id="rId23" Type="http://schemas.openxmlformats.org/officeDocument/2006/relationships/hyperlink" Target="https://he.wikisource.org/wiki/%D7%A7%D7%98%D7%92%D7%95%D7%A8%D7%99%D7%94:%D7%9E%D7%A9%D7%9C%D7%99_%D7%9C%D7%90_%D7%9B%D7%94" TargetMode="External"/><Relationship Id="rId28" Type="http://schemas.openxmlformats.org/officeDocument/2006/relationships/hyperlink" Target="https://he.wikisource.org/wiki/%D7%A7%D7%98%D7%92%D7%95%D7%A8%D7%99%D7%94:%D7%9E%D7%A9%D7%9C%D7%99_%D7%9C%D7%90_%D7%9C" TargetMode="External"/><Relationship Id="rId10" Type="http://schemas.openxmlformats.org/officeDocument/2006/relationships/hyperlink" Target="https://he.wikisource.org/wiki/%D7%A7%D7%98%D7%92%D7%95%D7%A8%D7%99%D7%94:%D7%9E%D7%A9%D7%9C%D7%99_%D7%9C%D7%90_%D7%99%D7%91" TargetMode="External"/><Relationship Id="rId19" Type="http://schemas.openxmlformats.org/officeDocument/2006/relationships/hyperlink" Target="https://he.wikisource.org/wiki/%D7%A7%D7%98%D7%92%D7%95%D7%A8%D7%99%D7%94:%D7%9E%D7%A9%D7%9C%D7%99_%D7%9C%D7%90_%D7%9B%D7%90" TargetMode="External"/><Relationship Id="rId31" Type="http://schemas.openxmlformats.org/officeDocument/2006/relationships/image" Target="../media/image10.jpeg"/><Relationship Id="rId4" Type="http://schemas.openxmlformats.org/officeDocument/2006/relationships/notesSlide" Target="../notesSlides/notesSlide9.xml"/><Relationship Id="rId9" Type="http://schemas.openxmlformats.org/officeDocument/2006/relationships/hyperlink" Target="https://he.wikisource.org/wiki/%D7%A7%D7%98%D7%92%D7%95%D7%A8%D7%99%D7%94:%D7%9E%D7%A9%D7%9C%D7%99_%D7%9C%D7%90_%D7%99%D7%90" TargetMode="External"/><Relationship Id="rId14" Type="http://schemas.openxmlformats.org/officeDocument/2006/relationships/hyperlink" Target="https://he.wikisource.org/wiki/%D7%A7%D7%98%D7%92%D7%95%D7%A8%D7%99%D7%94:%D7%9E%D7%A9%D7%9C%D7%99_%D7%9C%D7%90_%D7%98%D7%96" TargetMode="External"/><Relationship Id="rId22" Type="http://schemas.openxmlformats.org/officeDocument/2006/relationships/hyperlink" Target="https://he.wikisource.org/wiki/%D7%A7%D7%98%D7%92%D7%95%D7%A8%D7%99%D7%94:%D7%9E%D7%A9%D7%9C%D7%99_%D7%9C%D7%90_%D7%9B%D7%93" TargetMode="External"/><Relationship Id="rId27" Type="http://schemas.openxmlformats.org/officeDocument/2006/relationships/hyperlink" Target="https://he.wikisource.org/wiki/%D7%A7%D7%98%D7%92%D7%95%D7%A8%D7%99%D7%94:%D7%9E%D7%A9%D7%9C%D7%99_%D7%9C%D7%90_%D7%9B%D7%98" TargetMode="External"/><Relationship Id="rId3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Hkx2dm1xr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he.wikisource.org/wiki/%D7%A7%D7%98%D7%92%D7%95%D7%A8%D7%99%D7%94:%D7%9E%D7%A9%D7%9C%D7%99_%D7%90_%D7%90" TargetMode="External"/><Relationship Id="rId2" Type="http://schemas.openxmlformats.org/officeDocument/2006/relationships/video" Target="file:///F:\Dropbox\Proverbs\zilber-old.wmv" TargetMode="External"/><Relationship Id="rId1" Type="http://schemas.microsoft.com/office/2007/relationships/media" Target="file:///F:\Dropbox\Proverbs\zilber-old.wmv" TargetMode="External"/><Relationship Id="rId6" Type="http://schemas.openxmlformats.org/officeDocument/2006/relationships/hyperlink" Target="http://shironet.mako.co.il/artist?prfid=464&amp;lang=1" TargetMode="External"/><Relationship Id="rId5" Type="http://schemas.openxmlformats.org/officeDocument/2006/relationships/hyperlink" Target="http://shironet.mako.co.il/artist?prfid=162&amp;lang=1" TargetMode="External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zq7LDyvEucM" TargetMode="External"/><Relationship Id="rId2" Type="http://schemas.openxmlformats.org/officeDocument/2006/relationships/video" Target="file:///F:\Dropbox\Proverbs\zilber-new-cut.wmv" TargetMode="External"/><Relationship Id="rId1" Type="http://schemas.microsoft.com/office/2007/relationships/media" Target="file:///F:\Dropbox\Proverbs\zilber-new-cut.wmv" TargetMode="External"/><Relationship Id="rId6" Type="http://schemas.openxmlformats.org/officeDocument/2006/relationships/hyperlink" Target="https://he.wikisource.org/wiki/%D7%A7%D7%98%D7%92%D7%95%D7%A8%D7%99%D7%94:%D7%9E%D7%A9%D7%9C%D7%99_%D7%90_%D7%90" TargetMode="External"/><Relationship Id="rId5" Type="http://schemas.openxmlformats.org/officeDocument/2006/relationships/hyperlink" Target="http://shironet.mako.co.il/artist?prfid=162&amp;lang=1" TargetMode="Externa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he.wikisource.org/wiki/%D7%A7%D7%98%D7%92%D7%95%D7%A8%D7%99%D7%94:%D7%9E%D7%A9%D7%9C%D7%99_%D7%90_%D7%93" TargetMode="External"/><Relationship Id="rId18" Type="http://schemas.openxmlformats.org/officeDocument/2006/relationships/hyperlink" Target="https://he.wikisource.org/wiki/%D7%A7%D7%98%D7%92%D7%95%D7%A8%D7%99%D7%94:%D7%9E%D7%A9%D7%9C%D7%99_%D7%90_%D7%98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shironet.mako.co.il/artist?prfid=428&amp;lang=1" TargetMode="External"/><Relationship Id="rId12" Type="http://schemas.openxmlformats.org/officeDocument/2006/relationships/hyperlink" Target="https://he.wikisource.org/wiki/%D7%A7%D7%98%D7%92%D7%95%D7%A8%D7%99%D7%94:%D7%9E%D7%A9%D7%9C%D7%99_%D7%90_%D7%92" TargetMode="External"/><Relationship Id="rId17" Type="http://schemas.openxmlformats.org/officeDocument/2006/relationships/hyperlink" Target="https://he.wikisource.org/wiki/%D7%A7%D7%98%D7%92%D7%95%D7%A8%D7%99%D7%94:%D7%9E%D7%A9%D7%9C%D7%99_%D7%90_%D7%97" TargetMode="External"/><Relationship Id="rId2" Type="http://schemas.openxmlformats.org/officeDocument/2006/relationships/audio" Target="file:///F:\Dropbox\Proverbs\overlevy.mp3" TargetMode="External"/><Relationship Id="rId16" Type="http://schemas.openxmlformats.org/officeDocument/2006/relationships/hyperlink" Target="https://he.wikisource.org/wiki/%D7%A7%D7%98%D7%92%D7%95%D7%A8%D7%99%D7%94:%D7%9E%D7%A9%D7%9C%D7%99_%D7%90_%D7%96" TargetMode="External"/><Relationship Id="rId1" Type="http://schemas.microsoft.com/office/2007/relationships/media" Target="file:///F:\Dropbox\Proverbs\overlevy.mp3" TargetMode="External"/><Relationship Id="rId6" Type="http://schemas.openxmlformats.org/officeDocument/2006/relationships/hyperlink" Target="http://shironet.mako.co.il/artist?prfid=407&amp;lang=1" TargetMode="External"/><Relationship Id="rId11" Type="http://schemas.openxmlformats.org/officeDocument/2006/relationships/hyperlink" Target="https://he.wikisource.org/wiki/%D7%A7%D7%98%D7%92%D7%95%D7%A8%D7%99%D7%94:%D7%9E%D7%A9%D7%9C%D7%99_%D7%90_%D7%91" TargetMode="External"/><Relationship Id="rId5" Type="http://schemas.openxmlformats.org/officeDocument/2006/relationships/hyperlink" Target="http://shironet.mako.co.il/artist?prfid=783&amp;lang=1" TargetMode="External"/><Relationship Id="rId15" Type="http://schemas.openxmlformats.org/officeDocument/2006/relationships/hyperlink" Target="https://he.wikisource.org/wiki/%D7%A7%D7%98%D7%92%D7%95%D7%A8%D7%99%D7%94:%D7%9E%D7%A9%D7%9C%D7%99_%D7%90_%D7%95" TargetMode="External"/><Relationship Id="rId10" Type="http://schemas.openxmlformats.org/officeDocument/2006/relationships/hyperlink" Target="https://he.wikisource.org/wiki/%D7%A7%D7%98%D7%92%D7%95%D7%A8%D7%99%D7%94:%D7%9E%D7%A9%D7%9C%D7%99_%D7%90_%D7%90" TargetMode="External"/><Relationship Id="rId19" Type="http://schemas.openxmlformats.org/officeDocument/2006/relationships/image" Target="../media/image5.png"/><Relationship Id="rId4" Type="http://schemas.openxmlformats.org/officeDocument/2006/relationships/notesSlide" Target="../notesSlides/notesSlide3.xml"/><Relationship Id="rId9" Type="http://schemas.openxmlformats.org/officeDocument/2006/relationships/hyperlink" Target="https://www.youtube.com/watch?v=QK3lVE8Zj5E" TargetMode="External"/><Relationship Id="rId14" Type="http://schemas.openxmlformats.org/officeDocument/2006/relationships/hyperlink" Target="https://he.wikisource.org/wiki/%D7%A7%D7%98%D7%92%D7%95%D7%A8%D7%99%D7%94:%D7%9E%D7%A9%D7%9C%D7%99_%D7%90_%D7%9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source.org/wiki/%D7%A7%D7%98%D7%92%D7%95%D7%A8%D7%99%D7%94:%D7%9E%D7%A9%D7%9C%D7%99_%D7%90_%D7%91" TargetMode="External"/><Relationship Id="rId13" Type="http://schemas.openxmlformats.org/officeDocument/2006/relationships/hyperlink" Target="https://he.wikisource.org/wiki/%D7%A7%D7%98%D7%92%D7%95%D7%A8%D7%99%D7%94:%D7%9E%D7%A9%D7%9C%D7%99_%D7%90_%D7%96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he.wikisource.org/wiki/%D7%A7%D7%98%D7%92%D7%95%D7%A8%D7%99%D7%94:%D7%9E%D7%A9%D7%9C%D7%99_%D7%90_%D7%90" TargetMode="External"/><Relationship Id="rId12" Type="http://schemas.openxmlformats.org/officeDocument/2006/relationships/hyperlink" Target="https://he.wikisource.org/wiki/%D7%A7%D7%98%D7%92%D7%95%D7%A8%D7%99%D7%94:%D7%9E%D7%A9%D7%9C%D7%99_%D7%90_%D7%95" TargetMode="External"/><Relationship Id="rId17" Type="http://schemas.openxmlformats.org/officeDocument/2006/relationships/image" Target="../media/image6.jpeg"/><Relationship Id="rId2" Type="http://schemas.openxmlformats.org/officeDocument/2006/relationships/audio" Target="file:///F:\Dropbox\Proverbs\yanivbm.mp3" TargetMode="External"/><Relationship Id="rId16" Type="http://schemas.openxmlformats.org/officeDocument/2006/relationships/hyperlink" Target="https://www.youtube.com/watch?v=A0_f-uuNTLo" TargetMode="External"/><Relationship Id="rId1" Type="http://schemas.microsoft.com/office/2007/relationships/media" Target="file:///F:\Dropbox\Proverbs\yanivbm.mp3" TargetMode="External"/><Relationship Id="rId6" Type="http://schemas.openxmlformats.org/officeDocument/2006/relationships/hyperlink" Target="http://shironet.mako.co.il/artist?prfid=428&amp;lang=1" TargetMode="External"/><Relationship Id="rId11" Type="http://schemas.openxmlformats.org/officeDocument/2006/relationships/hyperlink" Target="https://he.wikisource.org/wiki/%D7%A7%D7%98%D7%92%D7%95%D7%A8%D7%99%D7%94:%D7%9E%D7%A9%D7%9C%D7%99_%D7%90_%D7%94" TargetMode="External"/><Relationship Id="rId5" Type="http://schemas.openxmlformats.org/officeDocument/2006/relationships/hyperlink" Target="http://shironet.mako.co.il/artist?prfid=7239&amp;lang=1" TargetMode="External"/><Relationship Id="rId15" Type="http://schemas.openxmlformats.org/officeDocument/2006/relationships/hyperlink" Target="https://he.wikisource.org/wiki/%D7%A7%D7%98%D7%92%D7%95%D7%A8%D7%99%D7%94:%D7%9E%D7%A9%D7%9C%D7%99_%D7%90_%D7%98" TargetMode="External"/><Relationship Id="rId10" Type="http://schemas.openxmlformats.org/officeDocument/2006/relationships/hyperlink" Target="https://he.wikisource.org/wiki/%D7%A7%D7%98%D7%92%D7%95%D7%A8%D7%99%D7%94:%D7%9E%D7%A9%D7%9C%D7%99_%D7%90_%D7%93" TargetMode="External"/><Relationship Id="rId4" Type="http://schemas.openxmlformats.org/officeDocument/2006/relationships/notesSlide" Target="../notesSlides/notesSlide4.xml"/><Relationship Id="rId9" Type="http://schemas.openxmlformats.org/officeDocument/2006/relationships/hyperlink" Target="https://he.wikisource.org/wiki/%D7%A7%D7%98%D7%92%D7%95%D7%A8%D7%99%D7%94:%D7%9E%D7%A9%D7%9C%D7%99_%D7%90_%D7%92" TargetMode="External"/><Relationship Id="rId14" Type="http://schemas.openxmlformats.org/officeDocument/2006/relationships/hyperlink" Target="https://he.wikisource.org/wiki/%D7%A7%D7%98%D7%92%D7%95%D7%A8%D7%99%D7%94:%D7%9E%D7%A9%D7%9C%D7%99_%D7%90_%D7%9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source.org/wiki/%D7%A7%D7%98%D7%92%D7%95%D7%A8%D7%99%D7%94:%D7%9E%D7%A9%D7%9C%D7%99_%D7%90_%D7%92" TargetMode="External"/><Relationship Id="rId13" Type="http://schemas.openxmlformats.org/officeDocument/2006/relationships/hyperlink" Target="https://he.wikisource.org/wiki/%D7%A7%D7%98%D7%92%D7%95%D7%A8%D7%99%D7%94:%D7%9E%D7%A9%D7%9C%D7%99_%D7%90_%D7%97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he.wikisource.org/wiki/%D7%A7%D7%98%D7%92%D7%95%D7%A8%D7%99%D7%94:%D7%9E%D7%A9%D7%9C%D7%99_%D7%90_%D7%91" TargetMode="External"/><Relationship Id="rId12" Type="http://schemas.openxmlformats.org/officeDocument/2006/relationships/hyperlink" Target="https://he.wikisource.org/wiki/%D7%A7%D7%98%D7%92%D7%95%D7%A8%D7%99%D7%94:%D7%9E%D7%A9%D7%9C%D7%99_%D7%90_%D7%96" TargetMode="External"/><Relationship Id="rId17" Type="http://schemas.openxmlformats.org/officeDocument/2006/relationships/image" Target="../media/image5.png"/><Relationship Id="rId2" Type="http://schemas.openxmlformats.org/officeDocument/2006/relationships/audio" Target="file:///F:\Dropbox\Proverbs\zehavaben.mp3" TargetMode="External"/><Relationship Id="rId16" Type="http://schemas.openxmlformats.org/officeDocument/2006/relationships/image" Target="../media/image7.jpeg"/><Relationship Id="rId1" Type="http://schemas.microsoft.com/office/2007/relationships/media" Target="file:///F:\Dropbox\Proverbs\zehavaben.mp3" TargetMode="External"/><Relationship Id="rId6" Type="http://schemas.openxmlformats.org/officeDocument/2006/relationships/hyperlink" Target="https://he.wikisource.org/wiki/%D7%A7%D7%98%D7%92%D7%95%D7%A8%D7%99%D7%94:%D7%9E%D7%A9%D7%9C%D7%99_%D7%90_%D7%90" TargetMode="External"/><Relationship Id="rId11" Type="http://schemas.openxmlformats.org/officeDocument/2006/relationships/hyperlink" Target="https://he.wikisource.org/wiki/%D7%A7%D7%98%D7%92%D7%95%D7%A8%D7%99%D7%94:%D7%9E%D7%A9%D7%9C%D7%99_%D7%90_%D7%95" TargetMode="External"/><Relationship Id="rId5" Type="http://schemas.openxmlformats.org/officeDocument/2006/relationships/hyperlink" Target="http://shironet.mako.co.il/artist?prfid=428&amp;lang=1" TargetMode="External"/><Relationship Id="rId15" Type="http://schemas.openxmlformats.org/officeDocument/2006/relationships/hyperlink" Target="https://www.youtube.com/watch?v=guCnF972a7U" TargetMode="External"/><Relationship Id="rId10" Type="http://schemas.openxmlformats.org/officeDocument/2006/relationships/hyperlink" Target="https://he.wikisource.org/wiki/%D7%A7%D7%98%D7%92%D7%95%D7%A8%D7%99%D7%94:%D7%9E%D7%A9%D7%9C%D7%99_%D7%90_%D7%94" TargetMode="External"/><Relationship Id="rId4" Type="http://schemas.openxmlformats.org/officeDocument/2006/relationships/notesSlide" Target="../notesSlides/notesSlide5.xml"/><Relationship Id="rId9" Type="http://schemas.openxmlformats.org/officeDocument/2006/relationships/hyperlink" Target="https://he.wikisource.org/wiki/%D7%A7%D7%98%D7%92%D7%95%D7%A8%D7%99%D7%94:%D7%9E%D7%A9%D7%9C%D7%99_%D7%90_%D7%93" TargetMode="External"/><Relationship Id="rId14" Type="http://schemas.openxmlformats.org/officeDocument/2006/relationships/hyperlink" Target="https://he.wikisource.org/wiki/%D7%A7%D7%98%D7%92%D7%95%D7%A8%D7%99%D7%94:%D7%9E%D7%A9%D7%9C%D7%99_%D7%90_%D7%9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file:///F:\Dropbox\Proverbs\itsmylife.mp3" TargetMode="External"/><Relationship Id="rId7" Type="http://schemas.openxmlformats.org/officeDocument/2006/relationships/image" Target="../media/image8.png"/><Relationship Id="rId2" Type="http://schemas.microsoft.com/office/2007/relationships/media" Target="file:///F:\Dropbox\Proverbs\itsmylife.mp3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youtube.com/watch?v=JJaRLTahvcQ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e-IL" sz="7200" smtClean="0"/>
              <a:t>ספר מִשְׁלֵי בזמר העברי</a:t>
            </a:r>
            <a:endParaRPr lang="he-IL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smtClean="0"/>
              <a:t>אראל סגל-הלוי</a:t>
            </a:r>
          </a:p>
          <a:p>
            <a:r>
              <a:rPr lang="he-IL" smtClean="0"/>
              <a:t>סיון ה'תשע"ו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8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4000"/>
              <a:t>לֵךְ אֶל נְמָלָה עָצֵל, רְאֵה דְרָכֶיהָ וַחֲכָם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1880" y="1772816"/>
            <a:ext cx="5533467" cy="4536504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 ו</a:t>
            </a:r>
          </a:p>
          <a:p>
            <a:pPr marL="109728" indent="0">
              <a:buNone/>
            </a:pPr>
            <a:endParaRPr lang="he-IL" sz="2400" b="1" smtClean="0"/>
          </a:p>
          <a:p>
            <a:pPr marL="109728" indent="0">
              <a:buNone/>
            </a:pPr>
            <a:r>
              <a:rPr lang="he-IL" sz="2400" smtClean="0"/>
              <a:t>"</a:t>
            </a:r>
            <a:r>
              <a:rPr lang="he-IL" sz="2400">
                <a:hlinkClick r:id="rId5" tooltip="קטגוריה:משלי ו ו"/>
              </a:rPr>
              <a:t>ו</a:t>
            </a:r>
            <a:r>
              <a:rPr lang="he-IL" sz="2400"/>
              <a:t> לֵךְ אֶל נְמָלָה </a:t>
            </a:r>
            <a:r>
              <a:rPr lang="he-IL" sz="2400" smtClean="0"/>
              <a:t>עָצֵל, </a:t>
            </a:r>
            <a:r>
              <a:rPr lang="he-IL" sz="2400"/>
              <a:t>רְאֵה דְרָכֶיהָ וַחֲכָם</a:t>
            </a:r>
            <a:r>
              <a:rPr lang="he-IL" sz="2400" smtClean="0"/>
              <a:t>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/>
              <a:t> </a:t>
            </a:r>
            <a:r>
              <a:rPr lang="he-IL" sz="2400">
                <a:hlinkClick r:id="rId6" tooltip="קטגוריה:משלי ו ז"/>
              </a:rPr>
              <a:t>ז</a:t>
            </a:r>
            <a:r>
              <a:rPr lang="he-IL" sz="2400"/>
              <a:t> אֲשֶׁר אֵין לָהּ קָצִין שֹׁטֵר וּמֹשֵׁל.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>
                <a:hlinkClick r:id="rId7" tooltip="קטגוריה:משלי ו ח"/>
              </a:rPr>
              <a:t>ח</a:t>
            </a:r>
            <a:r>
              <a:rPr lang="he-IL" sz="2400" smtClean="0"/>
              <a:t> </a:t>
            </a:r>
            <a:r>
              <a:rPr lang="he-IL" sz="2400"/>
              <a:t>תָּכִין בַּקַּיִץ לַחְמָהּ אָגְרָה בַקָּצִיר מַאֲכָלָהּ.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>
                <a:hlinkClick r:id="rId8" tooltip="קטגוריה:משלי ו ט"/>
              </a:rPr>
              <a:t>ט</a:t>
            </a:r>
            <a:r>
              <a:rPr lang="he-IL" sz="2400" smtClean="0"/>
              <a:t> </a:t>
            </a:r>
            <a:r>
              <a:rPr lang="he-IL" sz="2400"/>
              <a:t>עַד מָתַי עָצֵל תִּשְׁכָּב מָתַי תָּקוּם מִשְּׁנָתֶךָ.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>
                <a:hlinkClick r:id="rId9" tooltip="קטגוריה:משלי ו י"/>
              </a:rPr>
              <a:t>י</a:t>
            </a:r>
            <a:r>
              <a:rPr lang="he-IL" sz="2400" smtClean="0"/>
              <a:t> </a:t>
            </a:r>
            <a:r>
              <a:rPr lang="he-IL" sz="2400"/>
              <a:t>מְעַט שֵׁנוֹת מְעַט תְּנוּמוֹת מְעַט חִבֻּק יָדַיִם לִשְׁכָּב.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>
                <a:hlinkClick r:id="rId10" tooltip="קטגוריה:משלי ו יא"/>
              </a:rPr>
              <a:t>יא</a:t>
            </a:r>
            <a:r>
              <a:rPr lang="he-IL" sz="2400" smtClean="0"/>
              <a:t> </a:t>
            </a:r>
            <a:r>
              <a:rPr lang="he-IL" sz="2400"/>
              <a:t>וּבָא כִמְהַלֵּךְ רֵאשֶׁךָ וּמַחְסֹרְךָ כְּאִישׁ מָגֵן</a:t>
            </a:r>
            <a:r>
              <a:rPr lang="he-IL" sz="2400" smtClean="0"/>
              <a:t>."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/>
              <a:t>(משלי ו ו-יא)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3788" y="6432234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>
                <a:hlinkClick r:id="rId11"/>
              </a:rPr>
              <a:t>https://</a:t>
            </a:r>
            <a:r>
              <a:rPr lang="en-US" sz="1600" smtClean="0">
                <a:hlinkClick r:id="rId11"/>
              </a:rPr>
              <a:t>www.youtube.com/watch?v=8dH1i8oWmvo</a:t>
            </a:r>
            <a:endParaRPr lang="he-IL" sz="1600"/>
          </a:p>
        </p:txBody>
      </p:sp>
      <p:sp>
        <p:nvSpPr>
          <p:cNvPr id="7" name="TextBox 6"/>
          <p:cNvSpPr txBox="1"/>
          <p:nvPr/>
        </p:nvSpPr>
        <p:spPr>
          <a:xfrm>
            <a:off x="184941" y="3068960"/>
            <a:ext cx="29754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400" b="1" smtClean="0">
                <a:cs typeface="+mj-cs"/>
              </a:rPr>
              <a:t>שירה:</a:t>
            </a:r>
            <a:r>
              <a:rPr lang="en-US" sz="2400" b="1" smtClean="0">
                <a:cs typeface="+mj-cs"/>
              </a:rPr>
              <a:t> </a:t>
            </a:r>
            <a:r>
              <a:rPr lang="he-IL" sz="2400" smtClean="0">
                <a:cs typeface="+mj-cs"/>
              </a:rPr>
              <a:t>שמיניית ווקאל</a:t>
            </a:r>
          </a:p>
          <a:p>
            <a:pPr marL="109728" indent="0">
              <a:buNone/>
            </a:pPr>
            <a:r>
              <a:rPr lang="he-IL" sz="2400" b="1" smtClean="0">
                <a:cs typeface="+mj-cs"/>
              </a:rPr>
              <a:t>לחן:</a:t>
            </a:r>
            <a:r>
              <a:rPr lang="en-US" sz="2400" b="1" smtClean="0">
                <a:cs typeface="+mj-cs"/>
              </a:rPr>
              <a:t> </a:t>
            </a:r>
            <a:r>
              <a:rPr lang="he-IL" sz="2400" smtClean="0">
                <a:cs typeface="+mj-cs"/>
              </a:rPr>
              <a:t>נפתלי וגנר</a:t>
            </a:r>
          </a:p>
        </p:txBody>
      </p:sp>
      <p:pic>
        <p:nvPicPr>
          <p:cNvPr id="4" name="nemala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56341" y="4091575"/>
            <a:ext cx="3059360" cy="1720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1920" y="5581632"/>
            <a:ext cx="5040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400" b="1" smtClean="0">
                <a:cs typeface="+mj-cs"/>
              </a:rPr>
              <a:t>חידה: </a:t>
            </a:r>
            <a:r>
              <a:rPr lang="he-IL" sz="2400" smtClean="0">
                <a:cs typeface="+mj-cs"/>
              </a:rPr>
              <a:t>מה המסר הסמוי בקטע?</a:t>
            </a:r>
          </a:p>
        </p:txBody>
      </p:sp>
    </p:spTree>
    <p:extLst>
      <p:ext uri="{BB962C8B-B14F-4D97-AF65-F5344CB8AC3E}">
        <p14:creationId xmlns:p14="http://schemas.microsoft.com/office/powerpoint/2010/main" val="12205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2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4000"/>
              <a:t>לֵךְ אֶל נְמָלָה עָצֵל, רְאֵה דְרָכֶיהָ וַחֲכָם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6432234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>
                <a:hlinkClick r:id="rId3"/>
              </a:rPr>
              <a:t>https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www.youtube.com/watch?v=0L5ihXoFqYU</a:t>
            </a:r>
            <a:endParaRPr lang="he-IL" sz="1600"/>
          </a:p>
        </p:txBody>
      </p:sp>
      <p:sp>
        <p:nvSpPr>
          <p:cNvPr id="10" name="TextBox 9"/>
          <p:cNvSpPr txBox="1"/>
          <p:nvPr/>
        </p:nvSpPr>
        <p:spPr>
          <a:xfrm>
            <a:off x="5707090" y="1260170"/>
            <a:ext cx="3168352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000" b="1" smtClean="0">
                <a:cs typeface="+mj-cs"/>
              </a:rPr>
              <a:t>שירה:</a:t>
            </a:r>
            <a:r>
              <a:rPr lang="en-US" sz="2000" b="1" smtClean="0">
                <a:cs typeface="+mj-cs"/>
              </a:rPr>
              <a:t> </a:t>
            </a:r>
            <a:r>
              <a:rPr lang="he-IL" sz="2000" smtClean="0">
                <a:cs typeface="+mj-cs"/>
              </a:rPr>
              <a:t>כוורת, </a:t>
            </a:r>
            <a:r>
              <a:rPr lang="he-IL" sz="2000" smtClean="0"/>
              <a:t>סיפורי פוגי (1973) מילים: אלון אולארצ'יק ודני סנדרסון, לחן: דני סנדרסון ויצחק קלפטר</a:t>
            </a:r>
            <a:br>
              <a:rPr lang="he-IL" sz="2000" smtClean="0"/>
            </a:b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קיבלתי עונש קצת מוגזם </a:t>
            </a:r>
            <a:br>
              <a:rPr lang="he-IL" sz="2000" smtClean="0"/>
            </a:br>
            <a:r>
              <a:rPr lang="he-IL" sz="2000" smtClean="0"/>
              <a:t>שפטו אותי למוות. </a:t>
            </a:r>
            <a:br>
              <a:rPr lang="he-IL" sz="2000" smtClean="0"/>
            </a:br>
            <a:r>
              <a:rPr lang="he-IL" sz="2000" smtClean="0"/>
              <a:t>ישבתי על כסא חשמל </a:t>
            </a:r>
            <a:br>
              <a:rPr lang="he-IL" sz="2000" smtClean="0"/>
            </a:br>
            <a:r>
              <a:rPr lang="he-IL" sz="2000" smtClean="0"/>
              <a:t>נפרדתי מהפרייבט. </a:t>
            </a:r>
            <a:br>
              <a:rPr lang="he-IL" sz="2000" smtClean="0"/>
            </a:br>
            <a:r>
              <a:rPr lang="he-IL" sz="2000" smtClean="0"/>
              <a:t>לו יכולתי לפחות </a:t>
            </a:r>
            <a:br>
              <a:rPr lang="he-IL" sz="2000" smtClean="0"/>
            </a:br>
            <a:r>
              <a:rPr lang="he-IL" sz="2000" smtClean="0"/>
              <a:t>להחליף ת'כיסאות, </a:t>
            </a:r>
            <a:br>
              <a:rPr lang="he-IL" sz="2000" smtClean="0"/>
            </a:br>
            <a:r>
              <a:rPr lang="he-IL" sz="2000" smtClean="0"/>
              <a:t>כי אומרים בדרך כלל </a:t>
            </a:r>
            <a:br>
              <a:rPr lang="he-IL" sz="2000" smtClean="0"/>
            </a:br>
            <a:r>
              <a:rPr lang="he-IL" sz="2000" smtClean="0"/>
              <a:t>משנה מקום משנה מזל. </a:t>
            </a:r>
          </a:p>
          <a:p>
            <a:pPr marL="109728" indent="0">
              <a:buNone/>
            </a:pP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יו יה   אני שואל </a:t>
            </a:r>
            <a:br>
              <a:rPr lang="he-IL" sz="2000" smtClean="0"/>
            </a:br>
            <a:r>
              <a:rPr lang="he-IL" sz="2000" smtClean="0"/>
              <a:t>יו יה   אתם עונים </a:t>
            </a:r>
            <a:br>
              <a:rPr lang="he-IL" sz="2000" smtClean="0"/>
            </a:br>
            <a:r>
              <a:rPr lang="he-IL" sz="2000" smtClean="0"/>
              <a:t>יו יה   האם זה פייר? </a:t>
            </a:r>
            <a:br>
              <a:rPr lang="he-IL" sz="2000" smtClean="0"/>
            </a:br>
            <a:r>
              <a:rPr lang="he-IL" sz="2000" smtClean="0"/>
              <a:t>יו יה   אתם לא יודעים. </a:t>
            </a:r>
            <a:endParaRPr lang="he-IL" sz="2000" smtClean="0"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2815859"/>
            <a:ext cx="214337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000" smtClean="0"/>
              <a:t>אח שלי אסף בולים </a:t>
            </a:r>
            <a:br>
              <a:rPr lang="he-IL" sz="2000" smtClean="0"/>
            </a:br>
            <a:r>
              <a:rPr lang="he-IL" sz="2000" smtClean="0"/>
              <a:t>לכן עבד בדואר. </a:t>
            </a:r>
            <a:br>
              <a:rPr lang="he-IL" sz="2000" smtClean="0"/>
            </a:br>
            <a:r>
              <a:rPr lang="he-IL" sz="2000" smtClean="0"/>
              <a:t>היה מחלק ת'מכתבים </a:t>
            </a:r>
            <a:br>
              <a:rPr lang="he-IL" sz="2000" smtClean="0"/>
            </a:br>
            <a:r>
              <a:rPr lang="he-IL" sz="2000" smtClean="0"/>
              <a:t>קיבל אפילו תואר.</a:t>
            </a:r>
          </a:p>
          <a:p>
            <a:pPr marL="109728" indent="0">
              <a:buNone/>
            </a:pPr>
            <a:r>
              <a:rPr lang="he-IL" sz="2000" smtClean="0"/>
              <a:t> </a:t>
            </a:r>
            <a:br>
              <a:rPr lang="he-IL" sz="2000" smtClean="0"/>
            </a:br>
            <a:r>
              <a:rPr lang="he-IL" sz="2000" smtClean="0"/>
              <a:t>יום אחד פקח הבחין </a:t>
            </a:r>
            <a:br>
              <a:rPr lang="he-IL" sz="2000" smtClean="0"/>
            </a:br>
            <a:r>
              <a:rPr lang="he-IL" sz="2000" smtClean="0"/>
              <a:t>שאסף גם מכתבים, </a:t>
            </a:r>
            <a:br>
              <a:rPr lang="he-IL" sz="2000" smtClean="0"/>
            </a:br>
            <a:r>
              <a:rPr lang="he-IL" sz="2000" smtClean="0"/>
              <a:t>מהג'וב מיד פוטר </a:t>
            </a:r>
            <a:br>
              <a:rPr lang="he-IL" sz="2000" smtClean="0"/>
            </a:br>
            <a:r>
              <a:rPr lang="he-IL" sz="2000" smtClean="0"/>
              <a:t>כי יש סוף לכל דוור.</a:t>
            </a:r>
          </a:p>
          <a:p>
            <a:pPr marL="109728" indent="0">
              <a:buNone/>
            </a:pPr>
            <a:r>
              <a:rPr lang="he-IL" sz="2000" smtClean="0"/>
              <a:t> </a:t>
            </a:r>
            <a:br>
              <a:rPr lang="he-IL" sz="2000" smtClean="0"/>
            </a:br>
            <a:r>
              <a:rPr lang="he-IL" sz="2000" smtClean="0"/>
              <a:t>יו יה... </a:t>
            </a:r>
            <a:br>
              <a:rPr lang="he-IL" sz="2000" smtClean="0"/>
            </a:br>
            <a:endParaRPr lang="he-IL" sz="2000" smtClean="0"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2845219"/>
            <a:ext cx="2112978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000" smtClean="0"/>
              <a:t>היה לי דוד כזה </a:t>
            </a:r>
            <a:r>
              <a:rPr lang="he-IL" sz="2000" b="1" smtClean="0"/>
              <a:t>בטלן</a:t>
            </a:r>
            <a:r>
              <a:rPr lang="he-IL" sz="2000" smtClean="0"/>
              <a:t> </a:t>
            </a:r>
            <a:br>
              <a:rPr lang="he-IL" sz="2000" smtClean="0"/>
            </a:br>
            <a:r>
              <a:rPr lang="he-IL" sz="2000" b="1" smtClean="0"/>
              <a:t>שהתעצל</a:t>
            </a:r>
            <a:r>
              <a:rPr lang="he-IL" sz="2000" smtClean="0"/>
              <a:t> לנוח. </a:t>
            </a:r>
            <a:br>
              <a:rPr lang="he-IL" sz="2000" smtClean="0"/>
            </a:br>
            <a:r>
              <a:rPr lang="he-IL" sz="2000" smtClean="0"/>
              <a:t>היה </a:t>
            </a:r>
            <a:r>
              <a:rPr lang="he-IL" sz="2000" b="1" smtClean="0"/>
              <a:t>הולך לנמלה </a:t>
            </a: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חוזר בלי מצב רוח. </a:t>
            </a:r>
          </a:p>
          <a:p>
            <a:pPr marL="109728" indent="0">
              <a:buNone/>
            </a:pP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לו היה פחות טיפש </a:t>
            </a:r>
            <a:br>
              <a:rPr lang="he-IL" sz="2000" smtClean="0"/>
            </a:br>
            <a:r>
              <a:rPr lang="he-IL" sz="2000" smtClean="0"/>
              <a:t>אז ודאי ידע שיש </a:t>
            </a:r>
            <a:br>
              <a:rPr lang="he-IL" sz="2000" smtClean="0"/>
            </a:br>
            <a:r>
              <a:rPr lang="he-IL" sz="2000" smtClean="0"/>
              <a:t>גם תוספת לפתגם: </a:t>
            </a:r>
            <a:br>
              <a:rPr lang="he-IL" sz="2000" smtClean="0"/>
            </a:br>
            <a:r>
              <a:rPr lang="he-IL" sz="2000" b="1" smtClean="0"/>
              <a:t>ראה דרכיה וחכם. </a:t>
            </a: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יו יה... </a:t>
            </a:r>
            <a:endParaRPr lang="he-IL" sz="2000" smtClean="0"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815859"/>
            <a:ext cx="2555776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000" smtClean="0"/>
              <a:t>בן דוד שלי רצה לשחות </a:t>
            </a:r>
            <a:br>
              <a:rPr lang="he-IL" sz="2000" smtClean="0"/>
            </a:br>
            <a:r>
              <a:rPr lang="he-IL" sz="2000" smtClean="0"/>
              <a:t>כדי לצוף קבוע </a:t>
            </a:r>
            <a:br>
              <a:rPr lang="he-IL" sz="2000" smtClean="0"/>
            </a:br>
            <a:r>
              <a:rPr lang="he-IL" sz="2000" smtClean="0"/>
              <a:t>למד שחיה בהתכתבות </a:t>
            </a:r>
            <a:br>
              <a:rPr lang="he-IL" sz="2000" smtClean="0"/>
            </a:br>
            <a:r>
              <a:rPr lang="he-IL" sz="2000" smtClean="0"/>
              <a:t>אצל מציל ידוע. </a:t>
            </a:r>
          </a:p>
          <a:p>
            <a:pPr marL="109728" indent="0">
              <a:buNone/>
            </a:pP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כשנכנס סוף סוף לים, </a:t>
            </a:r>
            <a:br>
              <a:rPr lang="he-IL" sz="2000" smtClean="0"/>
            </a:br>
            <a:r>
              <a:rPr lang="he-IL" sz="2000" smtClean="0"/>
              <a:t>תוך שניות הוא נעלם. </a:t>
            </a:r>
            <a:br>
              <a:rPr lang="he-IL" sz="2000" smtClean="0"/>
            </a:br>
            <a:r>
              <a:rPr lang="he-IL" sz="2000" smtClean="0"/>
              <a:t>שניים קפצו אליו מיד </a:t>
            </a:r>
            <a:br>
              <a:rPr lang="he-IL" sz="2000" smtClean="0"/>
            </a:br>
            <a:r>
              <a:rPr lang="he-IL" sz="2000" smtClean="0"/>
              <a:t>טובעים השניים מן האחד. </a:t>
            </a:r>
            <a:br>
              <a:rPr lang="he-IL" sz="2000" smtClean="0"/>
            </a:br>
            <a:r>
              <a:rPr lang="he-IL" sz="2000" smtClean="0"/>
              <a:t/>
            </a:r>
            <a:br>
              <a:rPr lang="he-IL" sz="2000" smtClean="0"/>
            </a:br>
            <a:r>
              <a:rPr lang="he-IL" sz="2000" smtClean="0"/>
              <a:t>יו יה...</a:t>
            </a:r>
            <a:endParaRPr lang="he-IL" sz="200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81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41" y="286642"/>
            <a:ext cx="8229600" cy="1066800"/>
          </a:xfrm>
        </p:spPr>
        <p:txBody>
          <a:bodyPr>
            <a:noAutofit/>
          </a:bodyPr>
          <a:lstStyle/>
          <a:p>
            <a:r>
              <a:rPr lang="he-IL" sz="4000"/>
              <a:t>אֵשֶׁת </a:t>
            </a:r>
            <a:r>
              <a:rPr lang="he-IL" sz="4000" smtClean="0"/>
              <a:t>חַיִל</a:t>
            </a:r>
            <a:endParaRPr lang="he-IL" sz="40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3808" y="1163924"/>
            <a:ext cx="6192315" cy="5688632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 לא</a:t>
            </a:r>
          </a:p>
          <a:p>
            <a:pPr marL="109728" indent="0">
              <a:buNone/>
            </a:pPr>
            <a:r>
              <a:rPr lang="he-IL" sz="1800">
                <a:hlinkClick r:id="rId5" tooltip="קטגוריה:משלי לא א"/>
              </a:rPr>
              <a:t>א</a:t>
            </a:r>
            <a:r>
              <a:rPr lang="he-IL" sz="1800"/>
              <a:t> דִּבְרֵי לְמוּאֵל מֶלֶךְ מַשָּׂא אֲ‍שֶׁר יִסְּרַתּוּ אִמּוֹ. </a:t>
            </a:r>
            <a:r>
              <a:rPr lang="he-IL" sz="1800" smtClean="0">
                <a:hlinkClick r:id="rId6" tooltip="קטגוריה:משלי לא ב"/>
              </a:rPr>
              <a:t>ב</a:t>
            </a:r>
            <a:r>
              <a:rPr lang="he-IL" sz="1800" smtClean="0"/>
              <a:t> מַה בְּרִי וּמַה בַּר בִּטְנִי וּמֶה בַּר נְדָרָי...  </a:t>
            </a:r>
            <a:r>
              <a:rPr lang="he-IL" sz="1800" smtClean="0">
                <a:hlinkClick r:id="rId7" tooltip="קטגוריה:משלי לא ט"/>
              </a:rPr>
              <a:t>ט</a:t>
            </a:r>
            <a:r>
              <a:rPr lang="he-IL" sz="1800" smtClean="0"/>
              <a:t> פְּתַח פִּיךָ שְׁפָט צֶדֶק וְדִין עָנִי וְאֶבְיוֹן.</a:t>
            </a:r>
            <a:endParaRPr lang="he-IL" sz="1800" b="1" smtClean="0"/>
          </a:p>
          <a:p>
            <a:pPr marL="109728" indent="0">
              <a:buNone/>
            </a:pPr>
            <a:r>
              <a:rPr lang="he-IL" sz="1800" b="1">
                <a:hlinkClick r:id="rId8" tooltip="קטגוריה:משלי לא י"/>
              </a:rPr>
              <a:t>י</a:t>
            </a:r>
            <a:r>
              <a:rPr lang="he-IL" sz="1800" b="1"/>
              <a:t> אֵשֶׁת חַיִל מִי יִמְצָא וְרָחֹק מִפְּנִינִים מִכְרָהּ. </a:t>
            </a:r>
            <a:r>
              <a:rPr lang="he-IL" sz="1800" b="1">
                <a:hlinkClick r:id="rId9" tooltip="קטגוריה:משלי לא יא"/>
              </a:rPr>
              <a:t>יא</a:t>
            </a:r>
            <a:r>
              <a:rPr lang="he-IL" sz="1800" b="1"/>
              <a:t> בָּטַח בָּהּ לֵב בַּעְלָהּ וְשָׁלָל לֹא יֶחְסָר. </a:t>
            </a:r>
            <a:r>
              <a:rPr lang="he-IL" sz="1800" b="1">
                <a:hlinkClick r:id="rId10" tooltip="קטגוריה:משלי לא יב"/>
              </a:rPr>
              <a:t>יב</a:t>
            </a:r>
            <a:r>
              <a:rPr lang="he-IL" sz="1800" b="1"/>
              <a:t> גְּמָלַתְהוּ טוֹב וְלֹא רָע כֹּל יְמֵי חַיֶּיה. </a:t>
            </a:r>
            <a:endParaRPr lang="he-IL" sz="1800" b="1" smtClean="0"/>
          </a:p>
          <a:p>
            <a:pPr marL="109728" indent="0">
              <a:buNone/>
            </a:pPr>
            <a:r>
              <a:rPr lang="he-IL" sz="1800" b="1" smtClean="0">
                <a:hlinkClick r:id="rId11" tooltip="קטגוריה:משלי לא יג"/>
              </a:rPr>
              <a:t>יג</a:t>
            </a:r>
            <a:r>
              <a:rPr lang="he-IL" sz="1800" b="1" smtClean="0"/>
              <a:t> </a:t>
            </a:r>
            <a:r>
              <a:rPr lang="he-IL" sz="1800" b="1"/>
              <a:t>דָּרְשָׁה צֶמֶר וּפִשְׁתִּים וַתַּעַשׂ בְּחֵפֶץ כַּפֶּיהָ. </a:t>
            </a:r>
            <a:r>
              <a:rPr lang="he-IL" sz="1800" b="1">
                <a:hlinkClick r:id="rId12" tooltip="קטגוריה:משלי לא יד"/>
              </a:rPr>
              <a:t>יד</a:t>
            </a:r>
            <a:r>
              <a:rPr lang="he-IL" sz="1800" b="1"/>
              <a:t> הָיְתָה כָּאֳנִיּוֹת סוֹחֵר מִמֶּרְחָק תָּבִיא לַחְמָהּ. </a:t>
            </a:r>
            <a:r>
              <a:rPr lang="he-IL" sz="1800" b="1">
                <a:hlinkClick r:id="rId13" tooltip="קטגוריה:משלי לא טו"/>
              </a:rPr>
              <a:t>טו</a:t>
            </a:r>
            <a:r>
              <a:rPr lang="he-IL" sz="1800" b="1"/>
              <a:t> וַתָּקָם בְּעוֹד לַיְלָה וַתִּתֵּן טֶרֶף לְבֵיתָהּ וְחֹק לְנַעֲרֹתֶיהָ. </a:t>
            </a:r>
            <a:endParaRPr lang="he-IL" sz="1800" b="1" smtClean="0"/>
          </a:p>
          <a:p>
            <a:pPr marL="109728" indent="0">
              <a:buNone/>
            </a:pPr>
            <a:r>
              <a:rPr lang="he-IL" sz="1800" smtClean="0">
                <a:hlinkClick r:id="rId14" tooltip="קטגוריה:משלי לא טז"/>
              </a:rPr>
              <a:t>טז</a:t>
            </a:r>
            <a:r>
              <a:rPr lang="he-IL" sz="1800" smtClean="0"/>
              <a:t> </a:t>
            </a:r>
            <a:r>
              <a:rPr lang="he-IL" sz="1800"/>
              <a:t>זָמְמָה שָׂדֶה וַתִּקָּחֵהוּ מִפְּרִי כַפֶּיהָ נטע [נָטְעָה] כָּרֶם. </a:t>
            </a:r>
            <a:r>
              <a:rPr lang="he-IL" sz="1800">
                <a:hlinkClick r:id="rId15" tooltip="קטגוריה:משלי לא יז"/>
              </a:rPr>
              <a:t>יז</a:t>
            </a:r>
            <a:r>
              <a:rPr lang="he-IL" sz="1800"/>
              <a:t> חָגְרָה בְעוֹז מָתְנֶיהָ וַתְּאַמֵּץ זְרֹעוֹתֶיהָ. </a:t>
            </a:r>
            <a:r>
              <a:rPr lang="he-IL" sz="1800">
                <a:hlinkClick r:id="rId16" tooltip="קטגוריה:משלי לא יח"/>
              </a:rPr>
              <a:t>יח</a:t>
            </a:r>
            <a:r>
              <a:rPr lang="he-IL" sz="1800"/>
              <a:t> טָעֲמָה כִּי טוֹב סַחְרָהּ לֹא יִכְבֶּה בליל [בַלַּיְלָה] נֵרָהּ</a:t>
            </a:r>
            <a:r>
              <a:rPr lang="he-IL" sz="1800" b="1"/>
              <a:t>. </a:t>
            </a:r>
            <a:endParaRPr lang="he-IL" sz="1800" b="1" smtClean="0"/>
          </a:p>
          <a:p>
            <a:pPr marL="109728" indent="0">
              <a:buNone/>
            </a:pPr>
            <a:r>
              <a:rPr lang="he-IL" sz="1800" b="1" smtClean="0">
                <a:hlinkClick r:id="rId17" tooltip="קטגוריה:משלי לא יט"/>
              </a:rPr>
              <a:t>יט</a:t>
            </a:r>
            <a:r>
              <a:rPr lang="he-IL" sz="1800" b="1" smtClean="0"/>
              <a:t> </a:t>
            </a:r>
            <a:r>
              <a:rPr lang="he-IL" sz="1800" b="1"/>
              <a:t>יָדֶיהָ שִׁלְּחָה בַכִּישׁוֹר וְכַפֶּיהָ תָּמְכוּ פָלֶךְ. </a:t>
            </a:r>
            <a:r>
              <a:rPr lang="he-IL" sz="1800" b="1">
                <a:hlinkClick r:id="rId18" tooltip="קטגוריה:משלי לא כ"/>
              </a:rPr>
              <a:t>כ</a:t>
            </a:r>
            <a:r>
              <a:rPr lang="he-IL" sz="1800" b="1"/>
              <a:t> כַּפָּהּ פָּרְשָׂה לֶעָנִי וְיָדֶיהָ שִׁלְּחָה לָאֶבְיוֹן. </a:t>
            </a:r>
            <a:r>
              <a:rPr lang="he-IL" sz="1800" b="1">
                <a:hlinkClick r:id="rId19" tooltip="קטגוריה:משלי לא כא"/>
              </a:rPr>
              <a:t>כא</a:t>
            </a:r>
            <a:r>
              <a:rPr lang="he-IL" sz="1800" b="1"/>
              <a:t> לֹא תִירָא לְבֵיתָהּ מִשָּׁלֶג כִּי כָל בֵּיתָהּ לָבֻשׁ שָׁנִים.</a:t>
            </a:r>
            <a:r>
              <a:rPr lang="he-IL" sz="1800"/>
              <a:t> </a:t>
            </a:r>
            <a:endParaRPr lang="he-IL" sz="1800" smtClean="0"/>
          </a:p>
          <a:p>
            <a:pPr marL="109728" indent="0">
              <a:buNone/>
            </a:pPr>
            <a:r>
              <a:rPr lang="he-IL" sz="1800" smtClean="0">
                <a:hlinkClick r:id="rId20" tooltip="קטגוריה:משלי לא כב"/>
              </a:rPr>
              <a:t>כב</a:t>
            </a:r>
            <a:r>
              <a:rPr lang="he-IL" sz="1800" smtClean="0"/>
              <a:t> </a:t>
            </a:r>
            <a:r>
              <a:rPr lang="he-IL" sz="1800"/>
              <a:t>מַרְבַדִּים עָשְׂתָה לָּהּ שֵׁשׁ וְאַרְגָּמָן לְבוּשָׁהּ. </a:t>
            </a:r>
            <a:r>
              <a:rPr lang="he-IL" sz="1800">
                <a:hlinkClick r:id="rId21" tooltip="קטגוריה:משלי לא כג"/>
              </a:rPr>
              <a:t>כג</a:t>
            </a:r>
            <a:r>
              <a:rPr lang="he-IL" sz="1800"/>
              <a:t> נוֹדָע בַּשְּׁעָרִים בַּעְלָהּ בְּשִׁבְתּוֹ עִם זִקְנֵי אָרֶץ. </a:t>
            </a:r>
            <a:r>
              <a:rPr lang="he-IL" sz="1800">
                <a:hlinkClick r:id="rId22" tooltip="קטגוריה:משלי לא כד"/>
              </a:rPr>
              <a:t>כד</a:t>
            </a:r>
            <a:r>
              <a:rPr lang="he-IL" sz="1800"/>
              <a:t> סָדִין עָשְׂתָה וַתִּמְכֹּר וַחֲגוֹר נָתְנָה לַכְּנַעֲנִי. </a:t>
            </a:r>
            <a:endParaRPr lang="he-IL" sz="1800" smtClean="0"/>
          </a:p>
          <a:p>
            <a:pPr marL="109728" indent="0">
              <a:buNone/>
            </a:pPr>
            <a:r>
              <a:rPr lang="he-IL" sz="1800" b="1" smtClean="0">
                <a:hlinkClick r:id="rId23" tooltip="קטגוריה:משלי לא כה"/>
              </a:rPr>
              <a:t>כה</a:t>
            </a:r>
            <a:r>
              <a:rPr lang="he-IL" sz="1800" b="1" smtClean="0"/>
              <a:t> </a:t>
            </a:r>
            <a:r>
              <a:rPr lang="he-IL" sz="1800" b="1"/>
              <a:t>עֹז וְהָדָר לְבוּשָׁהּ וַתִּשְׂחַק לְיוֹם אַחֲרוֹן. </a:t>
            </a:r>
            <a:r>
              <a:rPr lang="he-IL" sz="1800" b="1">
                <a:hlinkClick r:id="rId24" tooltip="קטגוריה:משלי לא כו"/>
              </a:rPr>
              <a:t>כו</a:t>
            </a:r>
            <a:r>
              <a:rPr lang="he-IL" sz="1800" b="1"/>
              <a:t> פִּיהָ פָּתְחָה בְחָכְמָה וְתוֹרַת חֶסֶד עַל לְשׁוֹנָהּ. </a:t>
            </a:r>
            <a:r>
              <a:rPr lang="he-IL" sz="1800" b="1">
                <a:hlinkClick r:id="rId25" tooltip="קטגוריה:משלי לא כז"/>
              </a:rPr>
              <a:t>כז</a:t>
            </a:r>
            <a:r>
              <a:rPr lang="he-IL" sz="1800" b="1"/>
              <a:t> צוֹפִיָּה הֲלִיכוֹת בֵּיתָהּ וְלֶחֶם עַצְלוּת לֹא תֹאכֵל. </a:t>
            </a:r>
            <a:endParaRPr lang="he-IL" sz="1800" b="1" smtClean="0"/>
          </a:p>
          <a:p>
            <a:pPr marL="109728" indent="0">
              <a:buNone/>
            </a:pPr>
            <a:r>
              <a:rPr lang="he-IL" sz="1800" b="1" smtClean="0">
                <a:hlinkClick r:id="rId26" tooltip="קטגוריה:משלי לא כח"/>
              </a:rPr>
              <a:t>כח</a:t>
            </a:r>
            <a:r>
              <a:rPr lang="he-IL" sz="1800" b="1" smtClean="0"/>
              <a:t> </a:t>
            </a:r>
            <a:r>
              <a:rPr lang="he-IL" sz="1800" b="1"/>
              <a:t>קָמוּ בָנֶיהָ וַיְאַשְּׁרוּהָ בַּעְלָהּ וַיְהַלְלָהּ. </a:t>
            </a:r>
            <a:r>
              <a:rPr lang="he-IL" sz="1800" b="1">
                <a:hlinkClick r:id="rId27" tooltip="קטגוריה:משלי לא כט"/>
              </a:rPr>
              <a:t>כט</a:t>
            </a:r>
            <a:r>
              <a:rPr lang="he-IL" sz="1800" b="1"/>
              <a:t> רַבּוֹת בָּנוֹת עָשׂוּ חָיִל וְאַתְּ עָלִית עַל כֻּלָּנָה. </a:t>
            </a:r>
            <a:r>
              <a:rPr lang="he-IL" sz="1800" b="1">
                <a:hlinkClick r:id="rId28" tooltip="קטגוריה:משלי לא ל"/>
              </a:rPr>
              <a:t>ל</a:t>
            </a:r>
            <a:r>
              <a:rPr lang="he-IL" sz="1800" b="1"/>
              <a:t> שֶׁקֶר הַחֵן וְהֶבֶל הַיֹּפִי אִשָּׁה יִרְאַת </a:t>
            </a:r>
            <a:r>
              <a:rPr lang="he-IL" sz="1800" b="1" smtClean="0"/>
              <a:t>ה' הִיא </a:t>
            </a:r>
            <a:r>
              <a:rPr lang="he-IL" sz="1800" b="1"/>
              <a:t>תִתְהַלָּל. </a:t>
            </a:r>
            <a:r>
              <a:rPr lang="en-US" sz="1800" b="1" smtClean="0"/>
              <a:t/>
            </a:r>
            <a:br>
              <a:rPr lang="en-US" sz="1800" b="1" smtClean="0"/>
            </a:br>
            <a:r>
              <a:rPr lang="he-IL" sz="1800" b="1" smtClean="0">
                <a:hlinkClick r:id="rId29" tooltip="קטגוריה:משלי לא לא"/>
              </a:rPr>
              <a:t>לא</a:t>
            </a:r>
            <a:r>
              <a:rPr lang="he-IL" sz="1800" b="1" smtClean="0"/>
              <a:t> </a:t>
            </a:r>
            <a:r>
              <a:rPr lang="he-IL" sz="1800" b="1"/>
              <a:t>תְּנוּ לָהּ מִפְּרִי יָדֶיהָ וִיהַלְלוּהָ בַשְּׁעָרִים מַעֲשֶׂיהָ.</a:t>
            </a:r>
            <a:endParaRPr lang="he-IL" sz="1800" b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1323236"/>
            <a:ext cx="268766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800" b="1" smtClean="0">
                <a:cs typeface="+mj-cs"/>
              </a:rPr>
              <a:t>שירה:</a:t>
            </a:r>
            <a:r>
              <a:rPr lang="en-US" sz="2800" b="1" smtClean="0">
                <a:cs typeface="+mj-cs"/>
              </a:rPr>
              <a:t> </a:t>
            </a:r>
            <a:r>
              <a:rPr lang="he-IL" sz="2800" smtClean="0">
                <a:cs typeface="+mj-cs"/>
              </a:rPr>
              <a:t>הפרברים</a:t>
            </a:r>
          </a:p>
          <a:p>
            <a:pPr marL="109728" indent="0">
              <a:buNone/>
            </a:pPr>
            <a:r>
              <a:rPr lang="he-IL" sz="2800" b="1" smtClean="0">
                <a:cs typeface="+mj-cs"/>
              </a:rPr>
              <a:t>לחן</a:t>
            </a:r>
            <a:r>
              <a:rPr lang="he-IL" sz="2800" smtClean="0">
                <a:cs typeface="+mj-cs"/>
              </a:rPr>
              <a:t>:</a:t>
            </a:r>
            <a:r>
              <a:rPr lang="en-US" sz="2800" smtClean="0">
                <a:cs typeface="+mj-cs"/>
              </a:rPr>
              <a:t> </a:t>
            </a:r>
            <a:r>
              <a:rPr lang="he-IL" sz="2800" smtClean="0">
                <a:cs typeface="+mj-cs"/>
              </a:rPr>
              <a:t>עממי</a:t>
            </a:r>
          </a:p>
        </p:txBody>
      </p:sp>
      <p:pic>
        <p:nvPicPr>
          <p:cNvPr id="6" name="parvari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1107781" y="4797152"/>
            <a:ext cx="609600" cy="609600"/>
          </a:xfrm>
          <a:prstGeom prst="rect">
            <a:avLst/>
          </a:prstGeom>
        </p:spPr>
      </p:pic>
      <p:pic>
        <p:nvPicPr>
          <p:cNvPr id="1026" name="Picture 2" descr="F:\Dropbox\Proverbs\parvarim.jp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2" y="2469751"/>
            <a:ext cx="2900892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3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פתגמים בספר משלי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5017744"/>
          </a:xfrm>
        </p:spPr>
        <p:txBody>
          <a:bodyPr/>
          <a:lstStyle/>
          <a:p>
            <a:pPr marL="109728" indent="0">
              <a:buNone/>
            </a:pPr>
            <a:r>
              <a:rPr lang="he-IL" b="1"/>
              <a:t> חידה</a:t>
            </a:r>
            <a:r>
              <a:rPr lang="he-IL"/>
              <a:t>: איזה </a:t>
            </a:r>
            <a:r>
              <a:rPr lang="he-IL" smtClean="0"/>
              <a:t>מהפסוקים הבאים נזכר </a:t>
            </a:r>
            <a:r>
              <a:rPr lang="he-IL"/>
              <a:t>בשיר עברי </a:t>
            </a:r>
            <a:r>
              <a:rPr lang="he-IL" smtClean="0"/>
              <a:t>של זמר ידוע</a:t>
            </a:r>
            <a:r>
              <a:rPr lang="he-IL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he-IL" smtClean="0"/>
          </a:p>
          <a:p>
            <a:pPr marL="624078" indent="-514350">
              <a:buFont typeface="+mj-lt"/>
              <a:buAutoNum type="arabicPeriod"/>
            </a:pPr>
            <a:r>
              <a:rPr lang="he-IL" smtClean="0"/>
              <a:t>"</a:t>
            </a:r>
            <a:r>
              <a:rPr lang="he-IL"/>
              <a:t>יוֹדֵעַ צַדִּיק נֶפֶשׁ </a:t>
            </a:r>
            <a:r>
              <a:rPr lang="he-IL" smtClean="0"/>
              <a:t>בְּהֶמְתּוֹ, </a:t>
            </a:r>
            <a:r>
              <a:rPr lang="he-IL"/>
              <a:t>וְרַחֲמֵי רְשָׁעִים אַכְזָרִי</a:t>
            </a:r>
            <a:r>
              <a:rPr lang="he-IL" smtClean="0"/>
              <a:t>" (משלי יב י).</a:t>
            </a:r>
            <a:r>
              <a:rPr lang="en-US" smtClean="0"/>
              <a:t/>
            </a:r>
            <a:br>
              <a:rPr lang="en-US" smtClean="0"/>
            </a:br>
            <a:endParaRPr lang="he-IL" smtClean="0"/>
          </a:p>
          <a:p>
            <a:pPr marL="624078" indent="-514350">
              <a:buFont typeface="+mj-lt"/>
              <a:buAutoNum type="arabicPeriod"/>
            </a:pPr>
            <a:r>
              <a:rPr lang="he-IL" smtClean="0"/>
              <a:t>"</a:t>
            </a:r>
            <a:r>
              <a:rPr lang="he-IL"/>
              <a:t>מַעֲנֶה רַּךְ יָשִׁיב </a:t>
            </a:r>
            <a:r>
              <a:rPr lang="he-IL" smtClean="0"/>
              <a:t>חֵמָה, </a:t>
            </a:r>
            <a:r>
              <a:rPr lang="he-IL"/>
              <a:t>וּדְבַר עֶצֶב יַעֲלֶה אָף</a:t>
            </a:r>
            <a:r>
              <a:rPr lang="he-IL" smtClean="0"/>
              <a:t>" (משלי טו א).</a:t>
            </a:r>
            <a:r>
              <a:rPr lang="en-US" smtClean="0"/>
              <a:t/>
            </a:r>
            <a:br>
              <a:rPr lang="en-US" smtClean="0"/>
            </a:br>
            <a:endParaRPr lang="he-IL" smtClean="0"/>
          </a:p>
          <a:p>
            <a:pPr marL="624078" indent="-514350">
              <a:buFont typeface="+mj-lt"/>
              <a:buAutoNum type="arabicPeriod"/>
            </a:pPr>
            <a:r>
              <a:rPr lang="he-IL"/>
              <a:t>"טוֹב פַּת חֲרֵבָה וְשַׁלְוָה </a:t>
            </a:r>
            <a:r>
              <a:rPr lang="he-IL" smtClean="0"/>
              <a:t>בָהּ, </a:t>
            </a:r>
            <a:r>
              <a:rPr lang="he-IL"/>
              <a:t>מִבַּיִת מָלֵא זִבְחֵי רִיב</a:t>
            </a:r>
            <a:r>
              <a:rPr lang="he-IL" smtClean="0"/>
              <a:t>" (משלי יז א).</a:t>
            </a:r>
          </a:p>
          <a:p>
            <a:pPr marL="624078" indent="-514350">
              <a:buFont typeface="+mj-lt"/>
              <a:buAutoNum type="arabicPeriod"/>
            </a:pPr>
            <a:endParaRPr lang="he-IL" smtClean="0"/>
          </a:p>
          <a:p>
            <a:pPr marL="624078" indent="-514350">
              <a:buFont typeface="+mj-lt"/>
              <a:buAutoNum type="arabicPeriod"/>
            </a:pPr>
            <a:r>
              <a:rPr lang="he-IL"/>
              <a:t>"פֶּתִי יַאֲמִין לְכָל דָּבָר, וְעָרוּם יָבִין לַאֲשֻׁרו" (משלי יד טו</a:t>
            </a:r>
            <a:r>
              <a:rPr lang="he-IL" smtClean="0"/>
              <a:t>).</a:t>
            </a:r>
            <a:endParaRPr lang="en-US" smtClean="0"/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109728" indent="0">
              <a:buNone/>
            </a:pPr>
            <a:r>
              <a:rPr lang="he-IL" b="1" smtClean="0"/>
              <a:t>?</a:t>
            </a:r>
            <a:r>
              <a:rPr lang="en-US"/>
              <a:t/>
            </a:r>
            <a:br>
              <a:rPr lang="en-US"/>
            </a:br>
            <a:endParaRPr lang="he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7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4400"/>
              <a:t>פֶּתִי יַאֲמִין לְכָל דָּבָר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592" y="1268760"/>
            <a:ext cx="2753072" cy="252028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he-IL" sz="1600">
                <a:cs typeface="+mj-cs"/>
              </a:rPr>
              <a:t>ישראלים מצחיקים </a:t>
            </a:r>
            <a:r>
              <a:rPr lang="he-IL" sz="1600" smtClean="0">
                <a:cs typeface="+mj-cs"/>
                <a:hlinkClick r:id="rId5"/>
              </a:rPr>
              <a:t>אריאל </a:t>
            </a:r>
            <a:r>
              <a:rPr lang="he-IL" sz="1600">
                <a:cs typeface="+mj-cs"/>
                <a:hlinkClick r:id="rId5"/>
              </a:rPr>
              <a:t>זילבר</a:t>
            </a:r>
            <a:r>
              <a:rPr lang="he-IL" sz="1600">
                <a:cs typeface="+mj-cs"/>
              </a:rPr>
              <a:t> </a:t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מילים: </a:t>
            </a:r>
            <a:r>
              <a:rPr lang="he-IL" sz="1600" b="1">
                <a:cs typeface="+mj-cs"/>
                <a:hlinkClick r:id="rId6"/>
              </a:rPr>
              <a:t>יהונתן </a:t>
            </a:r>
            <a:r>
              <a:rPr lang="he-IL" sz="1600" b="1" smtClean="0">
                <a:cs typeface="+mj-cs"/>
                <a:hlinkClick r:id="rId6"/>
              </a:rPr>
              <a:t>גפן</a:t>
            </a:r>
            <a:r>
              <a:rPr lang="he-IL" sz="1600" smtClean="0">
                <a:cs typeface="+mj-cs"/>
              </a:rPr>
              <a:t> 1982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לחן: </a:t>
            </a:r>
            <a:r>
              <a:rPr lang="he-IL" sz="1600" b="1">
                <a:cs typeface="+mj-cs"/>
                <a:hlinkClick r:id="rId5"/>
              </a:rPr>
              <a:t>אריאל זילבר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smtClean="0">
                <a:cs typeface="+mj-cs"/>
              </a:rPr>
              <a:t>אם </a:t>
            </a:r>
            <a:r>
              <a:rPr lang="he-IL" sz="1600">
                <a:cs typeface="+mj-cs"/>
              </a:rPr>
              <a:t>תשמע פתאום קולות </a:t>
            </a:r>
            <a:r>
              <a:rPr lang="he-IL" sz="1600" smtClean="0">
                <a:cs typeface="+mj-cs"/>
              </a:rPr>
              <a:t>בלילה,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תן חיוך קטן, אתה </a:t>
            </a:r>
            <a:r>
              <a:rPr lang="he-IL" sz="1600" smtClean="0">
                <a:cs typeface="+mj-cs"/>
              </a:rPr>
              <a:t>שחקן.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מצלמים אותך עכשיו </a:t>
            </a:r>
            <a:r>
              <a:rPr lang="he-IL" sz="1600" smtClean="0">
                <a:cs typeface="+mj-cs"/>
              </a:rPr>
              <a:t>לסרט,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ואולי תהיה קצת </a:t>
            </a:r>
            <a:r>
              <a:rPr lang="he-IL" sz="1600" smtClean="0">
                <a:cs typeface="+mj-cs"/>
              </a:rPr>
              <a:t>מפורסם.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endParaRPr lang="he-IL" sz="1600"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367743"/>
            <a:ext cx="2771800" cy="5233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he-IL" sz="1600" smtClean="0">
              <a:cs typeface="+mj-cs"/>
            </a:endParaRPr>
          </a:p>
          <a:p>
            <a:pPr marL="109728" indent="0">
              <a:buNone/>
            </a:pPr>
            <a:endParaRPr lang="he-IL" sz="1600" smtClean="0">
              <a:cs typeface="+mj-cs"/>
            </a:endParaRPr>
          </a:p>
          <a:p>
            <a:pPr marL="109728" indent="0">
              <a:buNone/>
            </a:pPr>
            <a:r>
              <a:rPr lang="he-IL" sz="1600" smtClean="0">
                <a:cs typeface="+mj-cs"/>
              </a:rPr>
              <a:t>אם </a:t>
            </a:r>
            <a:r>
              <a:rPr lang="he-IL" sz="1600">
                <a:cs typeface="+mj-cs"/>
              </a:rPr>
              <a:t>ביום חמסין אתה עם ארטיק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מה פתאום רטוב, יורדים גשמים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זה אני מתיז עם דלי מפלסטיק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תתנהג יפה כי </a:t>
            </a:r>
            <a:r>
              <a:rPr lang="he-IL" sz="1600" smtClean="0">
                <a:cs typeface="+mj-cs"/>
              </a:rPr>
              <a:t>מצלמים.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היי אדוני, מה </a:t>
            </a:r>
            <a:r>
              <a:rPr lang="he-IL" sz="1600" smtClean="0">
                <a:cs typeface="+mj-cs"/>
              </a:rPr>
              <a:t>עצבני?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למה מרביץ פה, תיתן </a:t>
            </a:r>
            <a:r>
              <a:rPr lang="he-IL" sz="1600" smtClean="0">
                <a:cs typeface="+mj-cs"/>
              </a:rPr>
              <a:t>להציץ.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הלו שוטר, למה </a:t>
            </a:r>
            <a:r>
              <a:rPr lang="he-IL" sz="1600" smtClean="0">
                <a:cs typeface="+mj-cs"/>
              </a:rPr>
              <a:t>עוצר?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אל תתחמם, אני רק </a:t>
            </a:r>
            <a:r>
              <a:rPr lang="he-IL" sz="1600" smtClean="0">
                <a:cs typeface="+mj-cs"/>
              </a:rPr>
              <a:t>מצלם.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תן חיוך נחמד, אתה </a:t>
            </a:r>
            <a:r>
              <a:rPr lang="he-IL" sz="1600" smtClean="0">
                <a:cs typeface="+mj-cs"/>
              </a:rPr>
              <a:t>בסרט,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החיים חתול, אתה </a:t>
            </a:r>
            <a:r>
              <a:rPr lang="he-IL" sz="1600" smtClean="0">
                <a:cs typeface="+mj-cs"/>
              </a:rPr>
              <a:t>עכבר.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יש כאן מצלמה והיא </a:t>
            </a:r>
            <a:r>
              <a:rPr lang="he-IL" sz="1600" smtClean="0">
                <a:cs typeface="+mj-cs"/>
              </a:rPr>
              <a:t>נסתרת,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פתי מאמין לכל </a:t>
            </a:r>
            <a:r>
              <a:rPr lang="he-IL" sz="1600" b="1" smtClean="0">
                <a:cs typeface="+mj-cs"/>
              </a:rPr>
              <a:t>דבר.</a:t>
            </a:r>
          </a:p>
          <a:p>
            <a:pPr marL="109728" indent="0">
              <a:buNone/>
            </a:pPr>
            <a:r>
              <a:rPr lang="he-IL" sz="1600" smtClean="0">
                <a:cs typeface="+mj-cs"/>
              </a:rPr>
              <a:t>...</a:t>
            </a:r>
            <a:endParaRPr lang="he-IL" sz="1600"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1387" y="1556792"/>
            <a:ext cx="3566864" cy="1728192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יד, פסוק טו</a:t>
            </a:r>
          </a:p>
          <a:p>
            <a:pPr marL="109728" indent="0">
              <a:buNone/>
            </a:pPr>
            <a:endParaRPr lang="he-IL" sz="2400" smtClean="0">
              <a:hlinkClick r:id="rId7" tooltip="קטגוריה:משלי א א"/>
            </a:endParaRPr>
          </a:p>
          <a:p>
            <a:pPr marL="109728" indent="0">
              <a:buNone/>
            </a:pPr>
            <a:r>
              <a:rPr lang="he-IL" sz="2400"/>
              <a:t>"</a:t>
            </a:r>
            <a:r>
              <a:rPr lang="he-IL" sz="2400" b="1"/>
              <a:t>פֶּתִי יַאֲמִין לְכָל דָּבָר</a:t>
            </a:r>
            <a:r>
              <a:rPr lang="he-IL" sz="2400"/>
              <a:t>,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/>
              <a:t>וְעָרוּם </a:t>
            </a:r>
            <a:r>
              <a:rPr lang="he-IL" sz="2400"/>
              <a:t>יָבִין לַאֲשֻׁרו</a:t>
            </a:r>
            <a:r>
              <a:rPr lang="he-IL" sz="2400" smtClean="0"/>
              <a:t>"</a:t>
            </a:r>
            <a:endParaRPr lang="he-IL" sz="2400"/>
          </a:p>
        </p:txBody>
      </p:sp>
      <p:sp>
        <p:nvSpPr>
          <p:cNvPr id="7" name="Rectangle 6"/>
          <p:cNvSpPr/>
          <p:nvPr/>
        </p:nvSpPr>
        <p:spPr>
          <a:xfrm>
            <a:off x="4267604" y="6485692"/>
            <a:ext cx="4861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smtClean="0">
                <a:hlinkClick r:id="rId8"/>
              </a:rPr>
              <a:t>https://www.youtube.com/watch?v=pHkx2dm1xrs</a:t>
            </a:r>
            <a:endParaRPr lang="he-IL" sz="1600"/>
          </a:p>
        </p:txBody>
      </p:sp>
      <p:pic>
        <p:nvPicPr>
          <p:cNvPr id="11" name="zilber-old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51993" y="3672971"/>
            <a:ext cx="4776659" cy="26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4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4400"/>
              <a:t>פֶּתִי יַאֲמִין לְכָל דָּבָר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160748"/>
            <a:ext cx="3131998" cy="252028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he-IL" sz="1800">
                <a:cs typeface="+mj-cs"/>
              </a:rPr>
              <a:t>ישראלים מצחיקים </a:t>
            </a:r>
            <a:r>
              <a:rPr lang="en-US" sz="1800" smtClean="0">
                <a:cs typeface="+mj-cs"/>
              </a:rPr>
              <a:t/>
            </a:r>
            <a:br>
              <a:rPr lang="en-US" sz="1800" smtClean="0">
                <a:cs typeface="+mj-cs"/>
              </a:rPr>
            </a:br>
            <a:r>
              <a:rPr lang="he-IL" sz="1800" b="1" smtClean="0">
                <a:cs typeface="+mj-cs"/>
                <a:hlinkClick r:id="rId5"/>
              </a:rPr>
              <a:t>אריאל זילבר</a:t>
            </a:r>
            <a:r>
              <a:rPr lang="he-IL" sz="1800" b="1" smtClean="0">
                <a:cs typeface="+mj-cs"/>
              </a:rPr>
              <a:t> כעבור 30 שנה</a:t>
            </a:r>
          </a:p>
          <a:p>
            <a:pPr marL="109728" indent="0">
              <a:buNone/>
            </a:pPr>
            <a:endParaRPr lang="he-IL" sz="1800" smtClean="0">
              <a:cs typeface="+mj-cs"/>
            </a:endParaRP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...</a:t>
            </a:r>
            <a:br>
              <a:rPr lang="he-IL" sz="1800" smtClean="0">
                <a:cs typeface="+mj-cs"/>
              </a:rPr>
            </a:br>
            <a:r>
              <a:rPr lang="he-IL" sz="1800" smtClean="0">
                <a:cs typeface="+mj-cs"/>
              </a:rPr>
              <a:t>תן חיוך נחמד, אתה בסרט </a:t>
            </a:r>
            <a:br>
              <a:rPr lang="he-IL" sz="1800" smtClean="0">
                <a:cs typeface="+mj-cs"/>
              </a:rPr>
            </a:br>
            <a:r>
              <a:rPr lang="he-IL" sz="1800" smtClean="0">
                <a:cs typeface="+mj-cs"/>
              </a:rPr>
              <a:t>החיים חתול, אתה עכבר </a:t>
            </a:r>
            <a:br>
              <a:rPr lang="he-IL" sz="1800" smtClean="0">
                <a:cs typeface="+mj-cs"/>
              </a:rPr>
            </a:br>
            <a:r>
              <a:rPr lang="he-IL" sz="1800" smtClean="0">
                <a:cs typeface="+mj-cs"/>
              </a:rPr>
              <a:t>יש כאן מצלמה והיא נסתרת </a:t>
            </a:r>
            <a:br>
              <a:rPr lang="he-IL" sz="1800" smtClean="0">
                <a:cs typeface="+mj-cs"/>
              </a:rPr>
            </a:br>
            <a:r>
              <a:rPr lang="he-IL" sz="1800" b="1" smtClean="0">
                <a:cs typeface="+mj-cs"/>
              </a:rPr>
              <a:t>פתי מאמין לכל דבר. </a:t>
            </a:r>
            <a:endParaRPr lang="he-IL" sz="1800" b="1"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32952" y="1342028"/>
            <a:ext cx="2771800" cy="5233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1800" smtClean="0">
                <a:cs typeface="+mj-cs"/>
              </a:rPr>
              <a:t>מהעבודה אתה בא הביתה,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מי זה שם ישן? לא אשתך.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זהו רק אני, ותודה שבאת,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כי </a:t>
            </a:r>
            <a:r>
              <a:rPr lang="he-IL" sz="1800"/>
              <a:t>אני </a:t>
            </a:r>
            <a:r>
              <a:rPr lang="he-IL" sz="1800" smtClean="0">
                <a:cs typeface="+mj-cs"/>
              </a:rPr>
              <a:t>עכשיו מצלם אותך.</a:t>
            </a:r>
            <a:br>
              <a:rPr lang="he-IL" sz="1800" smtClean="0">
                <a:cs typeface="+mj-cs"/>
              </a:rPr>
            </a:br>
            <a:endParaRPr lang="he-IL" sz="1800" b="1">
              <a:cs typeface="+mj-cs"/>
            </a:endParaRPr>
          </a:p>
          <a:p>
            <a:pPr marL="109728" indent="0">
              <a:buNone/>
            </a:pPr>
            <a:r>
              <a:rPr lang="he-IL" sz="1800">
                <a:cs typeface="+mj-cs"/>
              </a:rPr>
              <a:t>הי אדוני...</a:t>
            </a:r>
          </a:p>
          <a:p>
            <a:pPr marL="109728" indent="0">
              <a:buNone/>
            </a:pPr>
            <a:endParaRPr lang="he-IL" sz="1800" b="1">
              <a:cs typeface="+mj-cs"/>
            </a:endParaRP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אם המאבטח בקולנוע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מאזק אותך באזיקים,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לא אל תנסה איתו בכוח,</a:t>
            </a: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זה לא מאבטח, זה אני.</a:t>
            </a:r>
          </a:p>
          <a:p>
            <a:pPr marL="109728" indent="0">
              <a:buNone/>
            </a:pPr>
            <a:endParaRPr lang="he-IL" sz="1800" smtClean="0">
              <a:cs typeface="+mj-cs"/>
            </a:endParaRP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תן </a:t>
            </a:r>
            <a:r>
              <a:rPr lang="he-IL" sz="1800">
                <a:cs typeface="+mj-cs"/>
              </a:rPr>
              <a:t>חיוך נחמד, אתה </a:t>
            </a:r>
            <a:r>
              <a:rPr lang="he-IL" sz="1800" smtClean="0">
                <a:cs typeface="+mj-cs"/>
              </a:rPr>
              <a:t>בסרט, </a:t>
            </a:r>
            <a:r>
              <a:rPr lang="he-IL" sz="1800">
                <a:cs typeface="+mj-cs"/>
              </a:rPr>
              <a:t/>
            </a:r>
            <a:br>
              <a:rPr lang="he-IL" sz="1800">
                <a:cs typeface="+mj-cs"/>
              </a:rPr>
            </a:br>
            <a:r>
              <a:rPr lang="he-IL" sz="1800">
                <a:cs typeface="+mj-cs"/>
              </a:rPr>
              <a:t>החיים חתול, אתה </a:t>
            </a:r>
            <a:r>
              <a:rPr lang="he-IL" sz="1800" smtClean="0">
                <a:cs typeface="+mj-cs"/>
              </a:rPr>
              <a:t>עכבר. </a:t>
            </a:r>
            <a:r>
              <a:rPr lang="he-IL" sz="1800">
                <a:cs typeface="+mj-cs"/>
              </a:rPr>
              <a:t/>
            </a:r>
            <a:br>
              <a:rPr lang="he-IL" sz="1800">
                <a:cs typeface="+mj-cs"/>
              </a:rPr>
            </a:br>
            <a:r>
              <a:rPr lang="he-IL" sz="1800">
                <a:cs typeface="+mj-cs"/>
              </a:rPr>
              <a:t>יש כאן מצלמה והיא </a:t>
            </a:r>
            <a:r>
              <a:rPr lang="he-IL" sz="1800" smtClean="0">
                <a:cs typeface="+mj-cs"/>
              </a:rPr>
              <a:t>נסתרת,</a:t>
            </a:r>
            <a:r>
              <a:rPr lang="he-IL" sz="1800">
                <a:cs typeface="+mj-cs"/>
              </a:rPr>
              <a:t/>
            </a:r>
            <a:br>
              <a:rPr lang="he-IL" sz="1800">
                <a:cs typeface="+mj-cs"/>
              </a:rPr>
            </a:br>
            <a:r>
              <a:rPr lang="he-IL" sz="1800" b="1">
                <a:cs typeface="+mj-cs"/>
              </a:rPr>
              <a:t>פתי מאמין לכל </a:t>
            </a:r>
            <a:r>
              <a:rPr lang="he-IL" sz="1800" b="1" smtClean="0">
                <a:cs typeface="+mj-cs"/>
              </a:rPr>
              <a:t>דבר. </a:t>
            </a:r>
            <a:endParaRPr lang="he-IL" sz="1800" b="1">
              <a:cs typeface="+mj-cs"/>
            </a:endParaRPr>
          </a:p>
          <a:p>
            <a:pPr marL="109728" indent="0">
              <a:buNone/>
            </a:pPr>
            <a:endParaRPr lang="he-IL" sz="1800">
              <a:cs typeface="+mj-cs"/>
            </a:endParaRPr>
          </a:p>
          <a:p>
            <a:pPr marL="109728" indent="0">
              <a:buNone/>
            </a:pPr>
            <a:r>
              <a:rPr lang="he-IL" sz="1800" smtClean="0">
                <a:cs typeface="+mj-cs"/>
              </a:rPr>
              <a:t>הי אדוני...</a:t>
            </a:r>
            <a:endParaRPr lang="he-IL" sz="1800"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1387" y="1556792"/>
            <a:ext cx="3566864" cy="1728192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יד, פסוק טו</a:t>
            </a:r>
          </a:p>
          <a:p>
            <a:pPr marL="109728" indent="0">
              <a:buNone/>
            </a:pPr>
            <a:endParaRPr lang="he-IL" sz="2400" smtClean="0">
              <a:hlinkClick r:id="rId6" tooltip="קטגוריה:משלי א א"/>
            </a:endParaRPr>
          </a:p>
          <a:p>
            <a:pPr marL="109728" indent="0">
              <a:buNone/>
            </a:pPr>
            <a:r>
              <a:rPr lang="he-IL" sz="2400"/>
              <a:t>"</a:t>
            </a:r>
            <a:r>
              <a:rPr lang="he-IL" sz="2400" b="1"/>
              <a:t>פֶּתִי יַאֲמִין לְכָל דָּבָר</a:t>
            </a:r>
            <a:r>
              <a:rPr lang="he-IL" sz="2400"/>
              <a:t>,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he-IL" sz="2400" smtClean="0"/>
              <a:t>וְעָרוּם </a:t>
            </a:r>
            <a:r>
              <a:rPr lang="he-IL" sz="2400"/>
              <a:t>יָבִין לַאֲשֻׁרו</a:t>
            </a:r>
            <a:r>
              <a:rPr lang="he-IL" sz="2400" smtClean="0"/>
              <a:t>"</a:t>
            </a:r>
            <a:endParaRPr lang="he-IL" sz="2400"/>
          </a:p>
        </p:txBody>
      </p:sp>
      <p:sp>
        <p:nvSpPr>
          <p:cNvPr id="8" name="Rectangle 7"/>
          <p:cNvSpPr/>
          <p:nvPr/>
        </p:nvSpPr>
        <p:spPr>
          <a:xfrm>
            <a:off x="4283968" y="6528250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smtClean="0">
                <a:hlinkClick r:id="rId7"/>
              </a:rPr>
              <a:t>https://www.youtube.com/watch?v=zq7LDyvEucM</a:t>
            </a:r>
            <a:endParaRPr lang="he-IL" sz="1600"/>
          </a:p>
        </p:txBody>
      </p:sp>
      <p:pic>
        <p:nvPicPr>
          <p:cNvPr id="9" name="zilber-new-cut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16015" y="3573017"/>
            <a:ext cx="4212235" cy="29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Autofit/>
          </a:bodyPr>
          <a:lstStyle/>
          <a:p>
            <a:r>
              <a:rPr lang="he-IL" sz="4800" smtClean="0"/>
              <a:t>מִשְׁלֵי </a:t>
            </a:r>
            <a:r>
              <a:rPr lang="he-IL" sz="4800"/>
              <a:t>שְׁלֹמֹה בֶן </a:t>
            </a:r>
            <a:r>
              <a:rPr lang="he-IL" sz="4800" smtClean="0"/>
              <a:t>דָּוִד, </a:t>
            </a:r>
            <a:r>
              <a:rPr lang="he-IL" sz="4800"/>
              <a:t>מֶלֶךְ </a:t>
            </a:r>
            <a:r>
              <a:rPr lang="he-IL" sz="4800" smtClean="0"/>
              <a:t>יִשְׂרָאֵל</a:t>
            </a:r>
            <a:endParaRPr lang="he-IL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  <a:solidFill>
            <a:schemeClr val="bg2"/>
          </a:solidFill>
        </p:spPr>
        <p:txBody>
          <a:bodyPr/>
          <a:lstStyle/>
          <a:p>
            <a:pPr marL="109728" indent="0">
              <a:buNone/>
            </a:pPr>
            <a:r>
              <a:rPr lang="he-IL" smtClean="0">
                <a:cs typeface="+mj-cs"/>
              </a:rPr>
              <a:t>"שלושה </a:t>
            </a:r>
            <a:r>
              <a:rPr lang="he-IL">
                <a:cs typeface="+mj-cs"/>
              </a:rPr>
              <a:t>ספרים כתב </a:t>
            </a:r>
            <a:r>
              <a:rPr lang="he-IL" smtClean="0">
                <a:cs typeface="+mj-cs"/>
              </a:rPr>
              <a:t>שלמה:</a:t>
            </a:r>
            <a:r>
              <a:rPr lang="en-US" smtClean="0">
                <a:cs typeface="+mj-cs"/>
              </a:rPr>
              <a:t> </a:t>
            </a:r>
            <a:r>
              <a:rPr lang="he-IL" smtClean="0">
                <a:cs typeface="+mj-cs"/>
              </a:rPr>
              <a:t>משלי, קהלת, </a:t>
            </a:r>
            <a:r>
              <a:rPr lang="he-IL">
                <a:cs typeface="+mj-cs"/>
              </a:rPr>
              <a:t>ושיר </a:t>
            </a:r>
            <a:r>
              <a:rPr lang="he-IL" smtClean="0">
                <a:cs typeface="+mj-cs"/>
              </a:rPr>
              <a:t>השירים.</a:t>
            </a:r>
          </a:p>
          <a:p>
            <a:pPr marL="109728" indent="0">
              <a:buNone/>
            </a:pPr>
            <a:r>
              <a:rPr lang="he-IL" smtClean="0">
                <a:cs typeface="+mj-cs"/>
              </a:rPr>
              <a:t>אי </a:t>
            </a:r>
            <a:r>
              <a:rPr lang="he-IL">
                <a:cs typeface="+mj-cs"/>
              </a:rPr>
              <a:t>זה מהן כתב </a:t>
            </a:r>
            <a:r>
              <a:rPr lang="he-IL" smtClean="0">
                <a:cs typeface="+mj-cs"/>
              </a:rPr>
              <a:t>תחילה? </a:t>
            </a:r>
          </a:p>
          <a:p>
            <a:pPr marL="109728" indent="0">
              <a:buNone/>
            </a:pPr>
            <a:r>
              <a:rPr lang="he-IL" smtClean="0">
                <a:cs typeface="+mj-cs"/>
              </a:rPr>
              <a:t>רבי </a:t>
            </a:r>
            <a:r>
              <a:rPr lang="he-IL">
                <a:cs typeface="+mj-cs"/>
              </a:rPr>
              <a:t>יונתן </a:t>
            </a:r>
            <a:r>
              <a:rPr lang="he-IL" smtClean="0">
                <a:cs typeface="+mj-cs"/>
              </a:rPr>
              <a:t>אמר: </a:t>
            </a:r>
          </a:p>
          <a:p>
            <a:r>
              <a:rPr lang="he-IL" smtClean="0">
                <a:cs typeface="+mj-cs"/>
              </a:rPr>
              <a:t>שיר </a:t>
            </a:r>
            <a:r>
              <a:rPr lang="he-IL">
                <a:cs typeface="+mj-cs"/>
              </a:rPr>
              <a:t>השירים כתב </a:t>
            </a:r>
            <a:r>
              <a:rPr lang="he-IL" smtClean="0">
                <a:cs typeface="+mj-cs"/>
              </a:rPr>
              <a:t>תחלה,</a:t>
            </a:r>
          </a:p>
          <a:p>
            <a:r>
              <a:rPr lang="he-IL" smtClean="0">
                <a:cs typeface="+mj-cs"/>
              </a:rPr>
              <a:t>ואחר </a:t>
            </a:r>
            <a:r>
              <a:rPr lang="he-IL">
                <a:cs typeface="+mj-cs"/>
              </a:rPr>
              <a:t>כך משלי </a:t>
            </a:r>
            <a:endParaRPr lang="he-IL" smtClean="0">
              <a:cs typeface="+mj-cs"/>
            </a:endParaRPr>
          </a:p>
          <a:p>
            <a:r>
              <a:rPr lang="he-IL" smtClean="0">
                <a:cs typeface="+mj-cs"/>
              </a:rPr>
              <a:t>ואחר </a:t>
            </a:r>
            <a:r>
              <a:rPr lang="he-IL">
                <a:cs typeface="+mj-cs"/>
              </a:rPr>
              <a:t>כך </a:t>
            </a:r>
            <a:r>
              <a:rPr lang="he-IL" smtClean="0">
                <a:cs typeface="+mj-cs"/>
              </a:rPr>
              <a:t>קהלת.</a:t>
            </a:r>
          </a:p>
          <a:p>
            <a:pPr marL="109728" indent="0">
              <a:buNone/>
            </a:pPr>
            <a:r>
              <a:rPr lang="he-IL" smtClean="0">
                <a:cs typeface="+mj-cs"/>
              </a:rPr>
              <a:t>ומייתי </a:t>
            </a:r>
            <a:r>
              <a:rPr lang="he-IL">
                <a:cs typeface="+mj-cs"/>
              </a:rPr>
              <a:t>לה רבי יונתן מדרך </a:t>
            </a:r>
            <a:r>
              <a:rPr lang="he-IL" smtClean="0">
                <a:cs typeface="+mj-cs"/>
              </a:rPr>
              <a:t>ארץ:</a:t>
            </a:r>
          </a:p>
          <a:p>
            <a:r>
              <a:rPr lang="he-IL" smtClean="0">
                <a:cs typeface="+mj-cs"/>
              </a:rPr>
              <a:t>כשאדם </a:t>
            </a:r>
            <a:r>
              <a:rPr lang="he-IL">
                <a:cs typeface="+mj-cs"/>
              </a:rPr>
              <a:t>נער </a:t>
            </a:r>
            <a:r>
              <a:rPr lang="he-IL" smtClean="0">
                <a:cs typeface="+mj-cs"/>
              </a:rPr>
              <a:t>- אומר </a:t>
            </a:r>
            <a:r>
              <a:rPr lang="he-IL">
                <a:cs typeface="+mj-cs"/>
              </a:rPr>
              <a:t>דברי </a:t>
            </a:r>
            <a:r>
              <a:rPr lang="he-IL" smtClean="0">
                <a:cs typeface="+mj-cs"/>
              </a:rPr>
              <a:t>זמר,</a:t>
            </a:r>
          </a:p>
          <a:p>
            <a:r>
              <a:rPr lang="he-IL" smtClean="0">
                <a:cs typeface="+mj-cs"/>
              </a:rPr>
              <a:t>הגדיל - אומר </a:t>
            </a:r>
            <a:r>
              <a:rPr lang="he-IL">
                <a:cs typeface="+mj-cs"/>
              </a:rPr>
              <a:t>דברי </a:t>
            </a:r>
            <a:r>
              <a:rPr lang="he-IL" smtClean="0">
                <a:cs typeface="+mj-cs"/>
              </a:rPr>
              <a:t>משלות,</a:t>
            </a:r>
          </a:p>
          <a:p>
            <a:r>
              <a:rPr lang="he-IL" smtClean="0">
                <a:cs typeface="+mj-cs"/>
              </a:rPr>
              <a:t>הזקין - אומר </a:t>
            </a:r>
            <a:r>
              <a:rPr lang="he-IL">
                <a:cs typeface="+mj-cs"/>
              </a:rPr>
              <a:t>דברי </a:t>
            </a:r>
            <a:r>
              <a:rPr lang="he-IL" smtClean="0">
                <a:cs typeface="+mj-cs"/>
              </a:rPr>
              <a:t>הבלים." </a:t>
            </a:r>
            <a:r>
              <a:rPr lang="he-IL" sz="1600" smtClean="0">
                <a:cs typeface="+mj-cs"/>
              </a:rPr>
              <a:t>                       (שיר השירים רבה א א י)</a:t>
            </a:r>
            <a:endParaRPr lang="he-IL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09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3600"/>
              <a:t>שְׁמַע, בְּנִי, מוּסַר אָבִיךָ, וְאַל תִּטֹּשׁ תּוֹרַת אִמֶּךָ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1268760"/>
            <a:ext cx="2232248" cy="3024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he-IL" sz="1600">
                <a:cs typeface="+mj-cs"/>
              </a:rPr>
              <a:t>איגרת </a:t>
            </a:r>
            <a:r>
              <a:rPr lang="he-IL" sz="1600" smtClean="0">
                <a:cs typeface="+mj-cs"/>
              </a:rPr>
              <a:t>/ </a:t>
            </a:r>
            <a:r>
              <a:rPr lang="he-IL" sz="1600" smtClean="0">
                <a:cs typeface="+mj-cs"/>
                <a:hlinkClick r:id="rId5"/>
              </a:rPr>
              <a:t>עופר </a:t>
            </a:r>
            <a:r>
              <a:rPr lang="he-IL" sz="1600">
                <a:cs typeface="+mj-cs"/>
                <a:hlinkClick r:id="rId5"/>
              </a:rPr>
              <a:t>לוי</a:t>
            </a:r>
            <a:r>
              <a:rPr lang="he-IL" sz="1600">
                <a:cs typeface="+mj-cs"/>
              </a:rPr>
              <a:t> </a:t>
            </a:r>
            <a:r>
              <a:rPr lang="he-IL" sz="1600" smtClean="0">
                <a:cs typeface="+mj-cs"/>
              </a:rPr>
              <a:t> 2002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מילים: </a:t>
            </a:r>
            <a:r>
              <a:rPr lang="he-IL" sz="1600" b="1">
                <a:cs typeface="+mj-cs"/>
                <a:hlinkClick r:id="rId6"/>
              </a:rPr>
              <a:t>חמוטל בן זאב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לחן: </a:t>
            </a:r>
            <a:r>
              <a:rPr lang="he-IL" sz="1600" b="1">
                <a:cs typeface="+mj-cs"/>
                <a:hlinkClick r:id="rId7"/>
              </a:rPr>
              <a:t>עממי טורקי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endParaRPr lang="he-IL" sz="1600" smtClean="0">
              <a:cs typeface="+mj-cs"/>
            </a:endParaRPr>
          </a:p>
          <a:p>
            <a:pPr marL="109728" indent="0">
              <a:buNone/>
            </a:pPr>
            <a:r>
              <a:rPr lang="he-IL" sz="1600" b="1" smtClean="0">
                <a:cs typeface="+mj-cs"/>
              </a:rPr>
              <a:t>שמע </a:t>
            </a:r>
            <a:r>
              <a:rPr lang="he-IL" sz="1600" b="1">
                <a:cs typeface="+mj-cs"/>
              </a:rPr>
              <a:t>בני מוסר אביך </a:t>
            </a:r>
            <a:br>
              <a:rPr lang="he-IL" sz="1600" b="1">
                <a:cs typeface="+mj-cs"/>
              </a:rPr>
            </a:br>
            <a:r>
              <a:rPr lang="he-IL" sz="1600" b="1">
                <a:cs typeface="+mj-cs"/>
              </a:rPr>
              <a:t>ואל תיטוש תורת אמך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השם אחד ושמו אחד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הסר כל פחד מליבך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תשמח תמיד בחלקך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השם אחד לעדי עד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367743"/>
            <a:ext cx="2304256" cy="5233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1600" smtClean="0">
                <a:cs typeface="+mj-cs"/>
              </a:rPr>
              <a:t/>
            </a:r>
            <a:br>
              <a:rPr lang="he-IL" sz="1600" smtClean="0">
                <a:cs typeface="+mj-cs"/>
              </a:rPr>
            </a:br>
            <a:r>
              <a:rPr lang="he-IL" sz="1600">
                <a:cs typeface="+mj-cs"/>
              </a:rPr>
              <a:t>ביושר לב ימי שניך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בענווה השפל עיניך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כבודו מלא עולם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ואם טעית וכשלת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אל תתייאש גם אם נפלת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כי הוא האבא של כולם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ביושר לב ימי שניך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בענווה השפל עיניך </a:t>
            </a:r>
            <a:br>
              <a:rPr lang="he-IL" sz="1600">
                <a:cs typeface="+mj-cs"/>
              </a:rPr>
            </a:br>
            <a:endParaRPr lang="he-IL" sz="1600">
              <a:cs typeface="+mj-cs"/>
            </a:endParaRPr>
          </a:p>
          <a:p>
            <a:pPr marL="109728" indent="0">
              <a:buFont typeface="Georgia"/>
              <a:buNone/>
            </a:pPr>
            <a:r>
              <a:rPr lang="he-IL" sz="1600" smtClean="0">
                <a:cs typeface="+mj-cs"/>
              </a:rPr>
              <a:t>אשא תפילה אל השמים </a:t>
            </a:r>
            <a:br>
              <a:rPr lang="he-IL" sz="1600" smtClean="0">
                <a:cs typeface="+mj-cs"/>
              </a:rPr>
            </a:br>
            <a:r>
              <a:rPr lang="he-IL" sz="1600" smtClean="0">
                <a:cs typeface="+mj-cs"/>
              </a:rPr>
              <a:t>ילדי שלי, תפקח עיניים </a:t>
            </a:r>
            <a:br>
              <a:rPr lang="he-IL" sz="1600" smtClean="0">
                <a:cs typeface="+mj-cs"/>
              </a:rPr>
            </a:br>
            <a:r>
              <a:rPr lang="he-IL" sz="1600" smtClean="0">
                <a:cs typeface="+mj-cs"/>
              </a:rPr>
              <a:t>עשה טוב וסור מרע </a:t>
            </a:r>
            <a:br>
              <a:rPr lang="he-IL" sz="1600" smtClean="0">
                <a:cs typeface="+mj-cs"/>
              </a:rPr>
            </a:br>
            <a:r>
              <a:rPr lang="he-IL" sz="1600" smtClean="0">
                <a:cs typeface="+mj-cs"/>
              </a:rPr>
              <a:t>כוון את מעשה ידיך </a:t>
            </a:r>
            <a:br>
              <a:rPr lang="he-IL" sz="1600" smtClean="0">
                <a:cs typeface="+mj-cs"/>
              </a:rPr>
            </a:br>
            <a:r>
              <a:rPr lang="he-IL" sz="1600" smtClean="0">
                <a:cs typeface="+mj-cs"/>
              </a:rPr>
              <a:t>השם אוהב את תפילותיך </a:t>
            </a:r>
            <a:br>
              <a:rPr lang="he-IL" sz="1600" smtClean="0">
                <a:cs typeface="+mj-cs"/>
              </a:rPr>
            </a:br>
            <a:r>
              <a:rPr lang="he-IL" sz="1600" smtClean="0">
                <a:cs typeface="+mj-cs"/>
              </a:rPr>
              <a:t>עמוד מולו בוש ונכלם </a:t>
            </a:r>
            <a:endParaRPr lang="he-IL" sz="1600">
              <a:cs typeface="+mj-cs"/>
            </a:endParaRPr>
          </a:p>
        </p:txBody>
      </p:sp>
      <p:pic>
        <p:nvPicPr>
          <p:cNvPr id="1026" name="Picture 2" descr="F:\Dropbox\papers\Proverbs\oferlev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72" y="4262230"/>
            <a:ext cx="1512168" cy="23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43608" y="6568304"/>
            <a:ext cx="540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mtClean="0">
                <a:hlinkClick r:id="rId9"/>
              </a:rPr>
              <a:t>https://www.youtube.com/watch?v=QK3lVE8Zj5E</a:t>
            </a:r>
            <a:endParaRPr lang="he-IL" sz="14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53608" y="1343731"/>
            <a:ext cx="3890392" cy="5233768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/>
              <a:t>משלי פרק א</a:t>
            </a:r>
          </a:p>
          <a:p>
            <a:pPr marL="109728" indent="0">
              <a:buNone/>
            </a:pPr>
            <a:endParaRPr lang="he-IL" sz="1800" smtClean="0">
              <a:hlinkClick r:id="rId10" tooltip="קטגוריה:משלי א א"/>
            </a:endParaRPr>
          </a:p>
          <a:p>
            <a:pPr marL="109728" indent="0">
              <a:buNone/>
            </a:pPr>
            <a:r>
              <a:rPr lang="he-IL" sz="1800" smtClean="0">
                <a:hlinkClick r:id="rId10" tooltip="קטגוריה:משלי א א"/>
              </a:rPr>
              <a:t>א</a:t>
            </a:r>
            <a:r>
              <a:rPr lang="he-IL" sz="1800" smtClean="0"/>
              <a:t> </a:t>
            </a:r>
            <a:r>
              <a:rPr lang="he-IL" sz="1800"/>
              <a:t>מִשְׁלֵי שְׁלֹמֹה בֶן דָּוִד מֶלֶךְ יִשְׂרָאֵל.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1" tooltip="קטגוריה:משלי א ב"/>
              </a:rPr>
              <a:t>ב</a:t>
            </a:r>
            <a:r>
              <a:rPr lang="he-IL" sz="1800" smtClean="0"/>
              <a:t> </a:t>
            </a:r>
            <a:r>
              <a:rPr lang="he-IL" sz="1800"/>
              <a:t>לָדַעַת חָכְמָה וּמוּסָר לְהָבִין אִמְרֵי בִינָה.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2" tooltip="קטגוריה:משלי א ג"/>
              </a:rPr>
              <a:t>ג</a:t>
            </a:r>
            <a:r>
              <a:rPr lang="he-IL" sz="1800" smtClean="0"/>
              <a:t> </a:t>
            </a:r>
            <a:r>
              <a:rPr lang="he-IL" sz="1800"/>
              <a:t>לָקַחַת מוּסַר הַשְׂכֵּל צֶדֶק וּמִשְׁפָּט וּמֵישָׁרִים.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3" tooltip="קטגוריה:משלי א ד"/>
              </a:rPr>
              <a:t>ד</a:t>
            </a:r>
            <a:r>
              <a:rPr lang="he-IL" sz="1800" smtClean="0"/>
              <a:t> </a:t>
            </a:r>
            <a:r>
              <a:rPr lang="he-IL" sz="1800"/>
              <a:t>לָתֵת לִפְתָאיִם עָרְמָה לְנַעַר דַּעַת וּמְזִמָּה.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4" tooltip="קטגוריה:משלי א ה"/>
              </a:rPr>
              <a:t>ה</a:t>
            </a:r>
            <a:r>
              <a:rPr lang="he-IL" sz="1800" smtClean="0"/>
              <a:t> </a:t>
            </a:r>
            <a:r>
              <a:rPr lang="he-IL" sz="1800"/>
              <a:t>יִשְׁמַע חָכָם וְיוֹסֶף לֶקַח וְנָבוֹן תַּחְבֻּלוֹת יִקְנֶה.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5" tooltip="קטגוריה:משלי א ו"/>
              </a:rPr>
              <a:t>ו</a:t>
            </a:r>
            <a:r>
              <a:rPr lang="he-IL" sz="1800" smtClean="0"/>
              <a:t> </a:t>
            </a:r>
            <a:r>
              <a:rPr lang="he-IL" sz="1800"/>
              <a:t>לְהָבִין מָשָׁל וּמְלִיצָה דִּבְרֵי חֲכָמִים וְחִידֹתָם</a:t>
            </a:r>
            <a:r>
              <a:rPr lang="he-IL" sz="1800" smtClean="0"/>
              <a:t>.</a:t>
            </a:r>
          </a:p>
          <a:p>
            <a:pPr marL="109728" indent="0">
              <a:buNone/>
            </a:pPr>
            <a:endParaRPr lang="he-IL" sz="1800"/>
          </a:p>
          <a:p>
            <a:pPr marL="109728" indent="0">
              <a:buNone/>
            </a:pPr>
            <a:r>
              <a:rPr lang="he-IL" sz="1800" smtClean="0">
                <a:hlinkClick r:id="rId16" tooltip="קטגוריה:משלי א ז"/>
              </a:rPr>
              <a:t>ז</a:t>
            </a:r>
            <a:r>
              <a:rPr lang="he-IL" sz="1800" smtClean="0"/>
              <a:t> </a:t>
            </a:r>
            <a:r>
              <a:rPr lang="he-IL" sz="1800"/>
              <a:t>יִרְאַת </a:t>
            </a:r>
            <a:r>
              <a:rPr lang="he-IL" sz="1800" smtClean="0"/>
              <a:t>ה' רֵאשִׁית </a:t>
            </a:r>
            <a:r>
              <a:rPr lang="he-IL" sz="1800"/>
              <a:t>דָּעַת חָכְמָה וּמוּסָר אֱוִילִים בָּזוּ.</a:t>
            </a:r>
            <a:br>
              <a:rPr lang="he-IL" sz="1800"/>
            </a:br>
            <a:r>
              <a:rPr lang="he-IL" sz="1800"/>
              <a:t/>
            </a:r>
            <a:br>
              <a:rPr lang="he-IL" sz="1800"/>
            </a:br>
            <a:r>
              <a:rPr lang="he-IL" sz="1800">
                <a:hlinkClick r:id="rId17" tooltip="קטגוריה:משלי א ח"/>
              </a:rPr>
              <a:t>ח</a:t>
            </a:r>
            <a:r>
              <a:rPr lang="he-IL" sz="1800"/>
              <a:t> </a:t>
            </a:r>
            <a:r>
              <a:rPr lang="he-IL" sz="1800" b="1"/>
              <a:t>שְׁמַע בְּנִי מוּסַר אָבִיךָ וְאַל תִּטֹּשׁ תּוֹרַת אִמֶּךָ</a:t>
            </a:r>
            <a:r>
              <a:rPr lang="he-IL" sz="1800" smtClean="0"/>
              <a:t>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8" tooltip="קטגוריה:משלי א ט"/>
              </a:rPr>
              <a:t>ט</a:t>
            </a:r>
            <a:r>
              <a:rPr lang="he-IL" sz="1800" smtClean="0"/>
              <a:t> </a:t>
            </a:r>
            <a:r>
              <a:rPr lang="he-IL" sz="1800"/>
              <a:t>כִּי לִוְיַת חֵן הֵם לְרֹאשֶׁךָ וַעֲנָקִים לְגַרְגְּרֹתֶיךָ. </a:t>
            </a:r>
          </a:p>
        </p:txBody>
      </p:sp>
      <p:pic>
        <p:nvPicPr>
          <p:cNvPr id="5" name="overlev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467000" y="58052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2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3600"/>
              <a:t>שְׁמַע, בְּנִי, </a:t>
            </a:r>
            <a:r>
              <a:rPr lang="he-IL" sz="3600" b="1" smtClean="0"/>
              <a:t>מוּסַר אָבִיךָ</a:t>
            </a:r>
            <a:r>
              <a:rPr lang="he-IL" sz="3600"/>
              <a:t>, וְאַל תִּטֹּשׁ תּוֹרַת אִמֶּךָ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268760"/>
            <a:ext cx="2753072" cy="3024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he-IL" sz="1600" b="1">
                <a:cs typeface="+mj-cs"/>
              </a:rPr>
              <a:t>שמע בני </a:t>
            </a:r>
            <a:r>
              <a:rPr lang="he-IL" sz="1600" b="1" smtClean="0">
                <a:cs typeface="+mj-cs"/>
              </a:rPr>
              <a:t>/ </a:t>
            </a:r>
            <a:r>
              <a:rPr lang="he-IL" sz="1600" smtClean="0">
                <a:cs typeface="+mj-cs"/>
                <a:hlinkClick r:id="rId5"/>
              </a:rPr>
              <a:t>יניב </a:t>
            </a:r>
            <a:r>
              <a:rPr lang="he-IL" sz="1600">
                <a:cs typeface="+mj-cs"/>
                <a:hlinkClick r:id="rId5"/>
              </a:rPr>
              <a:t>בן משיח</a:t>
            </a:r>
            <a:r>
              <a:rPr lang="he-IL" sz="1600">
                <a:cs typeface="+mj-cs"/>
              </a:rPr>
              <a:t> </a:t>
            </a:r>
            <a:r>
              <a:rPr lang="he-IL" sz="1600" smtClean="0">
                <a:cs typeface="+mj-cs"/>
              </a:rPr>
              <a:t>2009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מילים: </a:t>
            </a:r>
            <a:r>
              <a:rPr lang="he-IL" sz="1600" b="1" smtClean="0">
                <a:cs typeface="+mj-cs"/>
              </a:rPr>
              <a:t>ר' משה בן נחמן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לחן: </a:t>
            </a:r>
            <a:r>
              <a:rPr lang="he-IL" sz="1600" b="1">
                <a:cs typeface="+mj-cs"/>
                <a:hlinkClick r:id="rId6"/>
              </a:rPr>
              <a:t>עממי טורקי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תתנהג תמיד לדבר כל דבריך בנחת </a:t>
            </a:r>
            <a:r>
              <a:rPr lang="he-IL" sz="1600" smtClean="0">
                <a:cs typeface="+mj-cs"/>
              </a:rPr>
              <a:t>לכל </a:t>
            </a:r>
            <a:r>
              <a:rPr lang="he-IL" sz="1600">
                <a:cs typeface="+mj-cs"/>
              </a:rPr>
              <a:t>אדם ובכל עת </a:t>
            </a:r>
            <a:r>
              <a:rPr lang="en-US" sz="1600" smtClean="0">
                <a:cs typeface="+mj-cs"/>
              </a:rPr>
              <a:t/>
            </a:r>
            <a:br>
              <a:rPr lang="en-US" sz="1600" smtClean="0">
                <a:cs typeface="+mj-cs"/>
              </a:rPr>
            </a:br>
            <a:r>
              <a:rPr lang="he-IL" sz="1600" smtClean="0">
                <a:cs typeface="+mj-cs"/>
              </a:rPr>
              <a:t>תנצל </a:t>
            </a:r>
            <a:r>
              <a:rPr lang="he-IL" sz="1600">
                <a:cs typeface="+mj-cs"/>
              </a:rPr>
              <a:t>מן </a:t>
            </a:r>
            <a:r>
              <a:rPr lang="he-IL" sz="1600" smtClean="0">
                <a:cs typeface="+mj-cs"/>
              </a:rPr>
              <a:t>הכעס. </a:t>
            </a:r>
          </a:p>
          <a:p>
            <a:pPr marL="109728" indent="0">
              <a:buNone/>
            </a:pP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וכאשר תעלה על ליבך מידת הענווה </a:t>
            </a:r>
            <a:r>
              <a:rPr lang="he-IL" sz="1600" smtClean="0">
                <a:cs typeface="+mj-cs"/>
              </a:rPr>
              <a:t>שהיא </a:t>
            </a:r>
            <a:r>
              <a:rPr lang="he-IL" sz="1600">
                <a:cs typeface="+mj-cs"/>
              </a:rPr>
              <a:t>מידה טובה מכל המידות </a:t>
            </a:r>
            <a:r>
              <a:rPr lang="he-IL" sz="1600" smtClean="0">
                <a:cs typeface="+mj-cs"/>
              </a:rPr>
              <a:t>הטובות.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endParaRPr lang="he-IL" sz="1600"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1367743"/>
            <a:ext cx="2664296" cy="5233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he-IL" sz="1600" smtClean="0">
              <a:cs typeface="+mj-cs"/>
            </a:endParaRPr>
          </a:p>
          <a:p>
            <a:pPr marL="109728" indent="0">
              <a:buNone/>
            </a:pPr>
            <a:r>
              <a:rPr lang="he-IL" sz="1600" smtClean="0">
                <a:cs typeface="+mj-cs"/>
              </a:rPr>
              <a:t>וכאשר </a:t>
            </a:r>
            <a:r>
              <a:rPr lang="he-IL" sz="1600">
                <a:cs typeface="+mj-cs"/>
              </a:rPr>
              <a:t>תעלה על ליבך מידת היראה </a:t>
            </a:r>
            <a:r>
              <a:rPr lang="he-IL" sz="1600" smtClean="0">
                <a:cs typeface="+mj-cs"/>
              </a:rPr>
              <a:t>תן </a:t>
            </a:r>
            <a:r>
              <a:rPr lang="he-IL" sz="1600">
                <a:cs typeface="+mj-cs"/>
              </a:rPr>
              <a:t>ליבך להבין, להשכיל ותשמר מן </a:t>
            </a:r>
            <a:r>
              <a:rPr lang="he-IL" sz="1600" smtClean="0">
                <a:cs typeface="+mj-cs"/>
              </a:rPr>
              <a:t>החטא.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שמע בני מוסר אביך </a:t>
            </a:r>
            <a:br>
              <a:rPr lang="he-IL" sz="1600" b="1">
                <a:cs typeface="+mj-cs"/>
              </a:rPr>
            </a:br>
            <a:r>
              <a:rPr lang="he-IL" sz="1600" b="1">
                <a:cs typeface="+mj-cs"/>
              </a:rPr>
              <a:t>ואל תיטוש תורת </a:t>
            </a:r>
            <a:r>
              <a:rPr lang="he-IL" sz="1600" b="1" smtClean="0">
                <a:cs typeface="+mj-cs"/>
              </a:rPr>
              <a:t>אמך.</a:t>
            </a:r>
            <a:r>
              <a:rPr lang="he-IL" sz="1600" b="1">
                <a:cs typeface="+mj-cs"/>
              </a:rPr>
              <a:t/>
            </a:r>
            <a:br>
              <a:rPr lang="he-IL" sz="1600" b="1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תתנהג תמיד לדבר כל דברייך בנחת </a:t>
            </a:r>
            <a:r>
              <a:rPr lang="he-IL" sz="1600" smtClean="0">
                <a:cs typeface="+mj-cs"/>
              </a:rPr>
              <a:t>לכל </a:t>
            </a:r>
            <a:r>
              <a:rPr lang="he-IL" sz="1600">
                <a:cs typeface="+mj-cs"/>
              </a:rPr>
              <a:t>אדם ובכל עת, תנצל מן הכעס...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דע בני וראה מוסר אביך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והסר כל הבלי העולם, כל ימי </a:t>
            </a:r>
            <a:r>
              <a:rPr lang="he-IL" sz="1600" smtClean="0">
                <a:cs typeface="+mj-cs"/>
              </a:rPr>
              <a:t>חייך. </a:t>
            </a:r>
          </a:p>
          <a:p>
            <a:pPr marL="109728" indent="0">
              <a:buNone/>
            </a:pP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שמע בני...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3608" y="1343731"/>
            <a:ext cx="3890392" cy="5233768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א</a:t>
            </a:r>
          </a:p>
          <a:p>
            <a:pPr marL="109728" indent="0">
              <a:buNone/>
            </a:pPr>
            <a:endParaRPr lang="he-IL" sz="1800" smtClean="0">
              <a:hlinkClick r:id="rId7" tooltip="קטגוריה:משלי א א"/>
            </a:endParaRPr>
          </a:p>
          <a:p>
            <a:pPr marL="109728" indent="0">
              <a:buNone/>
            </a:pPr>
            <a:r>
              <a:rPr lang="he-IL" sz="1800" smtClean="0">
                <a:hlinkClick r:id="rId7" tooltip="קטגוריה:משלי א א"/>
              </a:rPr>
              <a:t>א</a:t>
            </a:r>
            <a:r>
              <a:rPr lang="he-IL" sz="1800" smtClean="0"/>
              <a:t> </a:t>
            </a:r>
            <a:r>
              <a:rPr lang="he-IL" sz="1800"/>
              <a:t>מִשְׁלֵי שְׁלֹמֹה בֶן דָּוִד מֶלֶךְ יִשְׂרָאֵל.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8" tooltip="קטגוריה:משלי א ב"/>
              </a:rPr>
              <a:t>ב</a:t>
            </a:r>
            <a:r>
              <a:rPr lang="he-IL" sz="1800" smtClean="0"/>
              <a:t> </a:t>
            </a:r>
            <a:r>
              <a:rPr lang="he-IL" sz="1800"/>
              <a:t>לָדַעַת חָכְמָה וּמוּסָר לְהָבִין אִמְרֵי בִינָה.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9" tooltip="קטגוריה:משלי א ג"/>
              </a:rPr>
              <a:t>ג</a:t>
            </a:r>
            <a:r>
              <a:rPr lang="he-IL" sz="1800" smtClean="0"/>
              <a:t> </a:t>
            </a:r>
            <a:r>
              <a:rPr lang="he-IL" sz="1800"/>
              <a:t>לָקַחַת מוּסַר הַשְׂכֵּל צֶדֶק וּמִשְׁפָּט וּמֵישָׁרִים.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0" tooltip="קטגוריה:משלי א ד"/>
              </a:rPr>
              <a:t>ד</a:t>
            </a:r>
            <a:r>
              <a:rPr lang="he-IL" sz="1800" smtClean="0"/>
              <a:t> </a:t>
            </a:r>
            <a:r>
              <a:rPr lang="he-IL" sz="1800"/>
              <a:t>לָתֵת לִפְתָאיִם עָרְמָה לְנַעַר דַּעַת וּמְזִמָּה.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1" tooltip="קטגוריה:משלי א ה"/>
              </a:rPr>
              <a:t>ה</a:t>
            </a:r>
            <a:r>
              <a:rPr lang="he-IL" sz="1800" smtClean="0"/>
              <a:t> </a:t>
            </a:r>
            <a:r>
              <a:rPr lang="he-IL" sz="1800"/>
              <a:t>יִשְׁמַע חָכָם וְיוֹסֶף לֶקַח וְנָבוֹן תַּחְבֻּלוֹת יִקְנֶה.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2" tooltip="קטגוריה:משלי א ו"/>
              </a:rPr>
              <a:t>ו</a:t>
            </a:r>
            <a:r>
              <a:rPr lang="he-IL" sz="1800" smtClean="0"/>
              <a:t> </a:t>
            </a:r>
            <a:r>
              <a:rPr lang="he-IL" sz="1800"/>
              <a:t>לְהָבִין מָשָׁל וּמְלִיצָה דִּבְרֵי חֲכָמִים </a:t>
            </a:r>
            <a:r>
              <a:rPr lang="he-IL" sz="1800" b="1"/>
              <a:t>וְחִידֹתָם</a:t>
            </a:r>
            <a:r>
              <a:rPr lang="he-IL" sz="1800" smtClean="0"/>
              <a:t>.</a:t>
            </a:r>
          </a:p>
          <a:p>
            <a:pPr marL="109728" indent="0">
              <a:buNone/>
            </a:pPr>
            <a:endParaRPr lang="he-IL" sz="1800"/>
          </a:p>
          <a:p>
            <a:pPr marL="109728" indent="0">
              <a:buNone/>
            </a:pPr>
            <a:r>
              <a:rPr lang="he-IL" sz="1800" smtClean="0">
                <a:hlinkClick r:id="rId13" tooltip="קטגוריה:משלי א ז"/>
              </a:rPr>
              <a:t>ז</a:t>
            </a:r>
            <a:r>
              <a:rPr lang="he-IL" sz="1800" smtClean="0"/>
              <a:t> </a:t>
            </a:r>
            <a:r>
              <a:rPr lang="he-IL" sz="1800"/>
              <a:t>יִרְאַת </a:t>
            </a:r>
            <a:r>
              <a:rPr lang="he-IL" sz="1800" smtClean="0"/>
              <a:t>ה' רֵאשִׁית </a:t>
            </a:r>
            <a:r>
              <a:rPr lang="he-IL" sz="1800"/>
              <a:t>דָּעַת חָכְמָה וּמוּסָר אֱוִילִים בָּזוּ.</a:t>
            </a:r>
            <a:br>
              <a:rPr lang="he-IL" sz="1800"/>
            </a:br>
            <a:r>
              <a:rPr lang="he-IL" sz="1800"/>
              <a:t/>
            </a:r>
            <a:br>
              <a:rPr lang="he-IL" sz="1800"/>
            </a:br>
            <a:r>
              <a:rPr lang="he-IL" sz="1800">
                <a:hlinkClick r:id="rId14" tooltip="קטגוריה:משלי א ח"/>
              </a:rPr>
              <a:t>ח</a:t>
            </a:r>
            <a:r>
              <a:rPr lang="he-IL" sz="1800"/>
              <a:t> </a:t>
            </a:r>
            <a:r>
              <a:rPr lang="he-IL" sz="1800" b="1"/>
              <a:t>שְׁמַע בְּנִי מוּסַר אָבִיךָ וְאַל תִּטֹּשׁ תּוֹרַת אִמֶּךָ</a:t>
            </a:r>
            <a:r>
              <a:rPr lang="he-IL" sz="1800" smtClean="0"/>
              <a:t>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5" tooltip="קטגוריה:משלי א ט"/>
              </a:rPr>
              <a:t>ט</a:t>
            </a:r>
            <a:r>
              <a:rPr lang="he-IL" sz="1800" smtClean="0"/>
              <a:t> </a:t>
            </a:r>
            <a:r>
              <a:rPr lang="he-IL" sz="1800"/>
              <a:t>כִּי לִוְיַת חֵן הֵם לְרֹאשֶׁךָ וַעֲנָקִים לְגַרְגְּרֹתֶיךָ.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6568304"/>
            <a:ext cx="540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smtClean="0">
                <a:hlinkClick r:id="rId16"/>
              </a:rPr>
              <a:t>https://www.youtube.com/watch?v=A0_f-uuNTLo</a:t>
            </a:r>
            <a:endParaRPr lang="he-IL" sz="1400"/>
          </a:p>
        </p:txBody>
      </p:sp>
      <p:pic>
        <p:nvPicPr>
          <p:cNvPr id="2050" name="Picture 2" descr="F:\Dropbox\papers\Proverbs\yanivbm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39" y="4918121"/>
            <a:ext cx="2177008" cy="155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yanivb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6894004" y="539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Autofit/>
          </a:bodyPr>
          <a:lstStyle/>
          <a:p>
            <a:r>
              <a:rPr lang="he-IL" sz="3600"/>
              <a:t>שְׁמַע, בְּנִי, מוּסַר אָבִיךָ, וְאַל תִּטֹּשׁ </a:t>
            </a:r>
            <a:r>
              <a:rPr lang="he-IL" sz="3600" b="1"/>
              <a:t>תּוֹרַת אִמֶּךָ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268760"/>
            <a:ext cx="2753072" cy="3024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he-IL" sz="1600" b="1">
                <a:cs typeface="+mj-cs"/>
              </a:rPr>
              <a:t>שמע בני </a:t>
            </a:r>
            <a:r>
              <a:rPr lang="he-IL" sz="1600" b="1" smtClean="0">
                <a:cs typeface="+mj-cs"/>
              </a:rPr>
              <a:t>/ </a:t>
            </a:r>
            <a:r>
              <a:rPr lang="he-IL" sz="1600" smtClean="0">
                <a:cs typeface="+mj-cs"/>
              </a:rPr>
              <a:t>זהבה בן</a:t>
            </a:r>
          </a:p>
          <a:p>
            <a:pPr marL="109728" indent="0">
              <a:buNone/>
            </a:pPr>
            <a:r>
              <a:rPr lang="he-IL" sz="1600" b="1" smtClean="0">
                <a:cs typeface="+mj-cs"/>
              </a:rPr>
              <a:t>מילים</a:t>
            </a:r>
            <a:r>
              <a:rPr lang="he-IL" sz="1600" b="1">
                <a:cs typeface="+mj-cs"/>
              </a:rPr>
              <a:t>: </a:t>
            </a:r>
            <a:r>
              <a:rPr lang="he-IL" sz="1600" b="1" smtClean="0">
                <a:cs typeface="+mj-cs"/>
              </a:rPr>
              <a:t>ר' משה בן נחמן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לחן: </a:t>
            </a:r>
            <a:r>
              <a:rPr lang="he-IL" sz="1600" b="1">
                <a:cs typeface="+mj-cs"/>
                <a:hlinkClick r:id="rId5"/>
              </a:rPr>
              <a:t>עממי טורקי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תתנהג תמיד לדבר כל דבריך בנחת </a:t>
            </a:r>
            <a:r>
              <a:rPr lang="he-IL" sz="1600" smtClean="0">
                <a:cs typeface="+mj-cs"/>
              </a:rPr>
              <a:t>לכל </a:t>
            </a:r>
            <a:r>
              <a:rPr lang="he-IL" sz="1600">
                <a:cs typeface="+mj-cs"/>
              </a:rPr>
              <a:t>אדם ובכל עת </a:t>
            </a:r>
            <a:r>
              <a:rPr lang="en-US" sz="1600" smtClean="0">
                <a:cs typeface="+mj-cs"/>
              </a:rPr>
              <a:t/>
            </a:r>
            <a:br>
              <a:rPr lang="en-US" sz="1600" smtClean="0">
                <a:cs typeface="+mj-cs"/>
              </a:rPr>
            </a:br>
            <a:r>
              <a:rPr lang="he-IL" sz="1600" smtClean="0">
                <a:cs typeface="+mj-cs"/>
              </a:rPr>
              <a:t>תנצל </a:t>
            </a:r>
            <a:r>
              <a:rPr lang="he-IL" sz="1600">
                <a:cs typeface="+mj-cs"/>
              </a:rPr>
              <a:t>מן </a:t>
            </a:r>
            <a:r>
              <a:rPr lang="he-IL" sz="1600" smtClean="0">
                <a:cs typeface="+mj-cs"/>
              </a:rPr>
              <a:t>הכעס.</a:t>
            </a:r>
          </a:p>
          <a:p>
            <a:pPr marL="109728" indent="0">
              <a:buNone/>
            </a:pPr>
            <a:r>
              <a:rPr lang="he-IL" sz="1600" smtClean="0">
                <a:cs typeface="+mj-cs"/>
              </a:rPr>
              <a:t>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וכאשר תעלה </a:t>
            </a:r>
            <a:r>
              <a:rPr lang="he-IL" sz="1600" smtClean="0">
                <a:cs typeface="+mj-cs"/>
              </a:rPr>
              <a:t>על </a:t>
            </a:r>
            <a:r>
              <a:rPr lang="he-IL" sz="1600">
                <a:cs typeface="+mj-cs"/>
              </a:rPr>
              <a:t>ליבך מידת הענווה </a:t>
            </a:r>
            <a:r>
              <a:rPr lang="he-IL" sz="1600" smtClean="0">
                <a:cs typeface="+mj-cs"/>
              </a:rPr>
              <a:t>שהיא </a:t>
            </a:r>
            <a:r>
              <a:rPr lang="he-IL" sz="1600">
                <a:cs typeface="+mj-cs"/>
              </a:rPr>
              <a:t>מידה טובה מכל המידות </a:t>
            </a:r>
            <a:r>
              <a:rPr lang="he-IL" sz="1600" smtClean="0">
                <a:cs typeface="+mj-cs"/>
              </a:rPr>
              <a:t>הטובות.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endParaRPr lang="he-IL" sz="1600"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1367743"/>
            <a:ext cx="2664296" cy="5233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he-IL" sz="1600" smtClean="0">
              <a:cs typeface="+mj-cs"/>
            </a:endParaRPr>
          </a:p>
          <a:p>
            <a:pPr marL="109728" indent="0">
              <a:buNone/>
            </a:pPr>
            <a:r>
              <a:rPr lang="he-IL" sz="1600" smtClean="0">
                <a:cs typeface="+mj-cs"/>
              </a:rPr>
              <a:t>וכאשר </a:t>
            </a:r>
            <a:r>
              <a:rPr lang="he-IL" sz="1600">
                <a:cs typeface="+mj-cs"/>
              </a:rPr>
              <a:t>תעלה על ליבך מידת היראה </a:t>
            </a:r>
            <a:r>
              <a:rPr lang="he-IL" sz="1600" smtClean="0">
                <a:cs typeface="+mj-cs"/>
              </a:rPr>
              <a:t>תן </a:t>
            </a:r>
            <a:r>
              <a:rPr lang="he-IL" sz="1600">
                <a:cs typeface="+mj-cs"/>
              </a:rPr>
              <a:t>ליבך להבין, להשכיל ותשמר מן </a:t>
            </a:r>
            <a:r>
              <a:rPr lang="he-IL" sz="1600" smtClean="0">
                <a:cs typeface="+mj-cs"/>
              </a:rPr>
              <a:t>החטא. </a:t>
            </a: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 b="1">
                <a:cs typeface="+mj-cs"/>
              </a:rPr>
              <a:t>שמע בני מוסר אביך </a:t>
            </a:r>
            <a:br>
              <a:rPr lang="he-IL" sz="1600" b="1">
                <a:cs typeface="+mj-cs"/>
              </a:rPr>
            </a:br>
            <a:r>
              <a:rPr lang="he-IL" sz="1600" b="1">
                <a:cs typeface="+mj-cs"/>
              </a:rPr>
              <a:t>ואל תיטוש תורת </a:t>
            </a:r>
            <a:r>
              <a:rPr lang="he-IL" sz="1600" b="1" smtClean="0">
                <a:cs typeface="+mj-cs"/>
              </a:rPr>
              <a:t>אמך. </a:t>
            </a:r>
            <a:r>
              <a:rPr lang="he-IL" sz="1600" b="1">
                <a:cs typeface="+mj-cs"/>
              </a:rPr>
              <a:t/>
            </a:r>
            <a:br>
              <a:rPr lang="he-IL" sz="1600" b="1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תתנהג תמיד לדבר כל דברייך בנחת </a:t>
            </a:r>
            <a:r>
              <a:rPr lang="he-IL" sz="1600" smtClean="0">
                <a:cs typeface="+mj-cs"/>
              </a:rPr>
              <a:t>לכל </a:t>
            </a:r>
            <a:r>
              <a:rPr lang="he-IL" sz="1600">
                <a:cs typeface="+mj-cs"/>
              </a:rPr>
              <a:t>אדם ובכל עת, תנצל מן הכעס...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דע בני וראה מוסר אביך </a:t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והסר כל הבלי העולם, כל ימי </a:t>
            </a:r>
            <a:r>
              <a:rPr lang="he-IL" sz="1600" smtClean="0">
                <a:cs typeface="+mj-cs"/>
              </a:rPr>
              <a:t>חייך. </a:t>
            </a:r>
          </a:p>
          <a:p>
            <a:pPr marL="109728" indent="0">
              <a:buNone/>
            </a:pPr>
            <a:r>
              <a:rPr lang="he-IL" sz="1600">
                <a:cs typeface="+mj-cs"/>
              </a:rPr>
              <a:t/>
            </a:r>
            <a:br>
              <a:rPr lang="he-IL" sz="1600">
                <a:cs typeface="+mj-cs"/>
              </a:rPr>
            </a:br>
            <a:r>
              <a:rPr lang="he-IL" sz="1600">
                <a:cs typeface="+mj-cs"/>
              </a:rPr>
              <a:t>שמע בני...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3608" y="1343731"/>
            <a:ext cx="3890392" cy="5233768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 smtClean="0"/>
              <a:t>משלי פרק א</a:t>
            </a:r>
          </a:p>
          <a:p>
            <a:pPr marL="109728" indent="0">
              <a:buNone/>
            </a:pPr>
            <a:endParaRPr lang="he-IL" sz="1800" smtClean="0">
              <a:hlinkClick r:id="rId6" tooltip="קטגוריה:משלי א א"/>
            </a:endParaRPr>
          </a:p>
          <a:p>
            <a:pPr marL="109728" indent="0">
              <a:buNone/>
            </a:pPr>
            <a:r>
              <a:rPr lang="he-IL" sz="1800" smtClean="0">
                <a:hlinkClick r:id="rId6" tooltip="קטגוריה:משלי א א"/>
              </a:rPr>
              <a:t>א</a:t>
            </a:r>
            <a:r>
              <a:rPr lang="he-IL" sz="1800" smtClean="0"/>
              <a:t> </a:t>
            </a:r>
            <a:r>
              <a:rPr lang="he-IL" sz="1800"/>
              <a:t>מִשְׁלֵי שְׁלֹמֹה בֶן דָּוִד מֶלֶךְ יִשְׂרָאֵל.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7" tooltip="קטגוריה:משלי א ב"/>
              </a:rPr>
              <a:t>ב</a:t>
            </a:r>
            <a:r>
              <a:rPr lang="he-IL" sz="1800" smtClean="0"/>
              <a:t> </a:t>
            </a:r>
            <a:r>
              <a:rPr lang="he-IL" sz="1800"/>
              <a:t>לָדַעַת חָכְמָה וּמוּסָר לְהָבִין אִמְרֵי בִינָה.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8" tooltip="קטגוריה:משלי א ג"/>
              </a:rPr>
              <a:t>ג</a:t>
            </a:r>
            <a:r>
              <a:rPr lang="he-IL" sz="1800" smtClean="0"/>
              <a:t> </a:t>
            </a:r>
            <a:r>
              <a:rPr lang="he-IL" sz="1800"/>
              <a:t>לָקַחַת מוּסַר הַשְׂכֵּל צֶדֶק וּמִשְׁפָּט וּמֵישָׁרִים.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9" tooltip="קטגוריה:משלי א ד"/>
              </a:rPr>
              <a:t>ד</a:t>
            </a:r>
            <a:r>
              <a:rPr lang="he-IL" sz="1800" smtClean="0"/>
              <a:t> </a:t>
            </a:r>
            <a:r>
              <a:rPr lang="he-IL" sz="1800"/>
              <a:t>לָתֵת לִפְתָאיִם עָרְמָה לְנַעַר דַּעַת וּמְזִמָּה.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0" tooltip="קטגוריה:משלי א ה"/>
              </a:rPr>
              <a:t>ה</a:t>
            </a:r>
            <a:r>
              <a:rPr lang="he-IL" sz="1800" smtClean="0"/>
              <a:t> </a:t>
            </a:r>
            <a:r>
              <a:rPr lang="he-IL" sz="1800"/>
              <a:t>יִשְׁמַע חָכָם וְיוֹסֶף לֶקַח וְנָבוֹן תַּחְבֻּלוֹת יִקְנֶה.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1" tooltip="קטגוריה:משלי א ו"/>
              </a:rPr>
              <a:t>ו</a:t>
            </a:r>
            <a:r>
              <a:rPr lang="he-IL" sz="1800" smtClean="0"/>
              <a:t> </a:t>
            </a:r>
            <a:r>
              <a:rPr lang="he-IL" sz="1800"/>
              <a:t>לְהָבִין מָשָׁל וּמְלִיצָה דִּבְרֵי חֲכָמִים </a:t>
            </a:r>
            <a:r>
              <a:rPr lang="he-IL" sz="1800" b="1"/>
              <a:t>וְחִידֹתָם</a:t>
            </a:r>
            <a:r>
              <a:rPr lang="he-IL" sz="1800" smtClean="0"/>
              <a:t>.</a:t>
            </a:r>
          </a:p>
          <a:p>
            <a:pPr marL="109728" indent="0">
              <a:buNone/>
            </a:pPr>
            <a:endParaRPr lang="he-IL" sz="1800"/>
          </a:p>
          <a:p>
            <a:pPr marL="109728" indent="0">
              <a:buNone/>
            </a:pPr>
            <a:r>
              <a:rPr lang="he-IL" sz="1800" smtClean="0">
                <a:hlinkClick r:id="rId12" tooltip="קטגוריה:משלי א ז"/>
              </a:rPr>
              <a:t>ז</a:t>
            </a:r>
            <a:r>
              <a:rPr lang="he-IL" sz="1800" smtClean="0"/>
              <a:t> </a:t>
            </a:r>
            <a:r>
              <a:rPr lang="he-IL" sz="1800"/>
              <a:t>יִרְאַת </a:t>
            </a:r>
            <a:r>
              <a:rPr lang="he-IL" sz="1800" smtClean="0"/>
              <a:t>ה' רֵאשִׁית </a:t>
            </a:r>
            <a:r>
              <a:rPr lang="he-IL" sz="1800"/>
              <a:t>דָּעַת חָכְמָה וּמוּסָר אֱוִילִים בָּזוּ.</a:t>
            </a:r>
            <a:br>
              <a:rPr lang="he-IL" sz="1800"/>
            </a:br>
            <a:r>
              <a:rPr lang="he-IL" sz="1800"/>
              <a:t/>
            </a:r>
            <a:br>
              <a:rPr lang="he-IL" sz="1800"/>
            </a:br>
            <a:r>
              <a:rPr lang="he-IL" sz="1800">
                <a:hlinkClick r:id="rId13" tooltip="קטגוריה:משלי א ח"/>
              </a:rPr>
              <a:t>ח</a:t>
            </a:r>
            <a:r>
              <a:rPr lang="he-IL" sz="1800"/>
              <a:t> </a:t>
            </a:r>
            <a:r>
              <a:rPr lang="he-IL" sz="1800" b="1"/>
              <a:t>שְׁמַע בְּנִי מוּסַר אָבִיךָ וְאַל תִּטֹּשׁ תּוֹרַת אִמֶּךָ</a:t>
            </a:r>
            <a:r>
              <a:rPr lang="he-IL" sz="1800" smtClean="0"/>
              <a:t>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he-IL" sz="1800" smtClean="0">
                <a:hlinkClick r:id="rId14" tooltip="קטגוריה:משלי א ט"/>
              </a:rPr>
              <a:t>ט</a:t>
            </a:r>
            <a:r>
              <a:rPr lang="he-IL" sz="1800" smtClean="0"/>
              <a:t> </a:t>
            </a:r>
            <a:r>
              <a:rPr lang="he-IL" sz="1800"/>
              <a:t>כִּי לִוְיַת חֵן הֵם לְרֹאשֶׁךָ וַעֲנָקִים לְגַרְגְּרֹתֶיךָ.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6568304"/>
            <a:ext cx="540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>
                <a:hlinkClick r:id="rId15"/>
              </a:rPr>
              <a:t>https://</a:t>
            </a:r>
            <a:r>
              <a:rPr lang="en-US" sz="1400" smtClean="0">
                <a:hlinkClick r:id="rId15"/>
              </a:rPr>
              <a:t>www.youtube.com/watch?v=guCnF972a7U</a:t>
            </a:r>
            <a:endParaRPr lang="he-IL" sz="1400"/>
          </a:p>
        </p:txBody>
      </p:sp>
      <p:pic>
        <p:nvPicPr>
          <p:cNvPr id="1026" name="Picture 2" descr="F:\Dropbox\Proverbs\zehavaben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48" y="4979075"/>
            <a:ext cx="995603" cy="14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zehavabe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894004" y="54063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589640" cy="1066800"/>
          </a:xfrm>
        </p:spPr>
        <p:txBody>
          <a:bodyPr>
            <a:noAutofit/>
          </a:bodyPr>
          <a:lstStyle/>
          <a:p>
            <a:r>
              <a:rPr lang="he-IL" sz="4000"/>
              <a:t>עֵץ חַיִּים הִיא לַמַּחֲזִיקִים </a:t>
            </a:r>
            <a:r>
              <a:rPr lang="he-IL" sz="4000" smtClean="0"/>
              <a:t>בָּהּ, </a:t>
            </a:r>
            <a:r>
              <a:rPr lang="he-IL" sz="4000"/>
              <a:t>וְתֹמְכֶיהָ מְאֻשָּׁר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1772816"/>
            <a:ext cx="3877283" cy="396044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he-IL" sz="2400" b="1"/>
              <a:t>משלי פרק  </a:t>
            </a:r>
            <a:r>
              <a:rPr lang="he-IL" sz="2400" b="1" smtClean="0"/>
              <a:t>ג</a:t>
            </a:r>
            <a:endParaRPr lang="he-IL" sz="2400" b="1"/>
          </a:p>
          <a:p>
            <a:pPr marL="109728" indent="0">
              <a:buNone/>
            </a:pPr>
            <a:endParaRPr lang="he-IL" sz="2400" smtClean="0"/>
          </a:p>
          <a:p>
            <a:pPr marL="109728" indent="0">
              <a:buNone/>
            </a:pPr>
            <a:r>
              <a:rPr lang="he-IL" sz="2400" smtClean="0"/>
              <a:t>["</a:t>
            </a:r>
            <a:r>
              <a:rPr lang="he-IL" sz="2400"/>
              <a:t>הֲשִׁיבֵנוּ </a:t>
            </a:r>
            <a:r>
              <a:rPr lang="he-IL" sz="2400" smtClean="0"/>
              <a:t>ה' אֵלֶיךָ וְנָשׁוּבָה</a:t>
            </a:r>
          </a:p>
          <a:p>
            <a:pPr marL="109728" indent="0">
              <a:buNone/>
            </a:pPr>
            <a:r>
              <a:rPr lang="he-IL" sz="2400" smtClean="0"/>
              <a:t>חַדֵּשׁ </a:t>
            </a:r>
            <a:r>
              <a:rPr lang="he-IL" sz="2400"/>
              <a:t>יָמֵינוּ </a:t>
            </a:r>
            <a:r>
              <a:rPr lang="he-IL" sz="2400" smtClean="0"/>
              <a:t>כְּקֶדֶם"</a:t>
            </a:r>
            <a:r>
              <a:rPr lang="en-US" sz="2400" smtClean="0"/>
              <a:t> </a:t>
            </a:r>
            <a:r>
              <a:rPr lang="he-IL" sz="2400" smtClean="0"/>
              <a:t>(איכה ה כא)]</a:t>
            </a:r>
            <a:endParaRPr lang="he-IL" sz="2400"/>
          </a:p>
          <a:p>
            <a:pPr marL="109728" indent="0">
              <a:buNone/>
            </a:pPr>
            <a:endParaRPr lang="he-IL" sz="2400"/>
          </a:p>
          <a:p>
            <a:pPr marL="109728" indent="0">
              <a:buNone/>
            </a:pPr>
            <a:r>
              <a:rPr lang="he-IL" sz="2400"/>
              <a:t>"</a:t>
            </a:r>
            <a:r>
              <a:rPr lang="he-IL" sz="2400" b="1"/>
              <a:t>דְּרָכֶיהָ דַרְכֵי נֹעַם 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he-IL" sz="2400" b="1" smtClean="0"/>
              <a:t>וְכָל </a:t>
            </a:r>
            <a:r>
              <a:rPr lang="he-IL" sz="2400" b="1"/>
              <a:t>נְתִיבוֹתֶיהָ </a:t>
            </a:r>
            <a:r>
              <a:rPr lang="he-IL" sz="2400" b="1" smtClean="0"/>
              <a:t>שָׁלוֹם.</a:t>
            </a:r>
          </a:p>
          <a:p>
            <a:pPr marL="109728" indent="0">
              <a:buNone/>
            </a:pPr>
            <a:r>
              <a:rPr lang="he-IL" sz="2400" b="1" smtClean="0"/>
              <a:t>עֵץ </a:t>
            </a:r>
            <a:r>
              <a:rPr lang="he-IL" sz="2400" b="1"/>
              <a:t>חַיִּים הִיא לַמַּחֲזִיקִים בָּהּ וְתֹמְכֶיהָ מְאֻשָּׁר</a:t>
            </a:r>
            <a:r>
              <a:rPr lang="he-IL" sz="2400" smtClean="0"/>
              <a:t>" (משלי ג יז-יח)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7841" y="6438240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smtClean="0">
                <a:hlinkClick r:id="rId6"/>
              </a:rPr>
              <a:t>https://www.youtube.com/watch?v=JJaRLTahvcQ</a:t>
            </a:r>
            <a:endParaRPr lang="he-IL" sz="1600"/>
          </a:p>
        </p:txBody>
      </p:sp>
      <p:pic>
        <p:nvPicPr>
          <p:cNvPr id="4" name="itsmylife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38464" y="5150376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1298372"/>
            <a:ext cx="396044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9728" indent="0">
              <a:buNone/>
            </a:pPr>
            <a:r>
              <a:rPr lang="he-IL" sz="2800" b="1" smtClean="0">
                <a:cs typeface="+mj-cs"/>
              </a:rPr>
              <a:t>שר:</a:t>
            </a:r>
            <a:r>
              <a:rPr lang="en-US" sz="2800" b="1" smtClean="0">
                <a:cs typeface="+mj-cs"/>
              </a:rPr>
              <a:t> </a:t>
            </a:r>
            <a:r>
              <a:rPr lang="he-IL" sz="2800" b="1" smtClean="0">
                <a:cs typeface="+mj-cs"/>
              </a:rPr>
              <a:t> </a:t>
            </a:r>
            <a:r>
              <a:rPr lang="he-IL" sz="2800" smtClean="0">
                <a:cs typeface="+mj-cs"/>
              </a:rPr>
              <a:t>אהרל'ה וסרמן (?)</a:t>
            </a:r>
          </a:p>
          <a:p>
            <a:pPr marL="109728" indent="0">
              <a:buNone/>
            </a:pPr>
            <a:r>
              <a:rPr lang="he-IL" sz="2800" b="1" smtClean="0">
                <a:cs typeface="+mj-cs"/>
              </a:rPr>
              <a:t>חידה</a:t>
            </a:r>
            <a:r>
              <a:rPr lang="he-IL" sz="2800">
                <a:cs typeface="+mj-cs"/>
              </a:rPr>
              <a:t>: </a:t>
            </a:r>
            <a:r>
              <a:rPr lang="he-IL" sz="2800" smtClean="0">
                <a:cs typeface="+mj-cs"/>
              </a:rPr>
              <a:t>מי הלחין?</a:t>
            </a:r>
            <a:endParaRPr lang="he-IL" sz="2800"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252479"/>
            <a:ext cx="468052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/>
            </a:r>
            <a:br>
              <a:rPr lang="en-US"/>
            </a:br>
            <a:r>
              <a:rPr lang="en-US" smtClean="0"/>
              <a:t>…</a:t>
            </a:r>
            <a:r>
              <a:rPr lang="en-US"/>
              <a:t/>
            </a:r>
            <a:br>
              <a:rPr lang="en-US"/>
            </a:br>
            <a:r>
              <a:rPr lang="en-US"/>
              <a:t>It's my life </a:t>
            </a:r>
            <a:br>
              <a:rPr lang="en-US"/>
            </a:br>
            <a:r>
              <a:rPr lang="en-US"/>
              <a:t>It's now or never </a:t>
            </a:r>
            <a:br>
              <a:rPr lang="en-US"/>
            </a:br>
            <a:r>
              <a:rPr lang="en-US"/>
              <a:t>I ain't gonna live forever </a:t>
            </a:r>
            <a:br>
              <a:rPr lang="en-US"/>
            </a:br>
            <a:r>
              <a:rPr lang="en-US"/>
              <a:t>I just want to live while I'm alive </a:t>
            </a:r>
            <a:br>
              <a:rPr lang="en-US"/>
            </a:br>
            <a:r>
              <a:rPr lang="en-US" smtClean="0"/>
              <a:t>…</a:t>
            </a:r>
          </a:p>
          <a:p>
            <a:pPr algn="l" rtl="0"/>
            <a:endParaRPr lang="en-US" smtClean="0"/>
          </a:p>
          <a:p>
            <a:pPr algn="l" rtl="0"/>
            <a:r>
              <a:rPr lang="en-US" smtClean="0"/>
              <a:t>(Jon Bon Jovi, 2000)</a:t>
            </a:r>
            <a:endParaRPr lang="he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1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2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3|88|1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1706</TotalTime>
  <Words>690</Words>
  <Application>Microsoft Office PowerPoint</Application>
  <PresentationFormat>On-screen Show (4:3)</PresentationFormat>
  <Paragraphs>146</Paragraphs>
  <Slides>12</Slides>
  <Notes>9</Notes>
  <HiddenSlides>1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ספר מִשְׁלֵי בזמר העברי</vt:lpstr>
      <vt:lpstr>פתגמים בספר משלי</vt:lpstr>
      <vt:lpstr>פֶּתִי יַאֲמִין לְכָל דָּבָר</vt:lpstr>
      <vt:lpstr>פֶּתִי יַאֲמִין לְכָל דָּבָר</vt:lpstr>
      <vt:lpstr>מִשְׁלֵי שְׁלֹמֹה בֶן דָּוִד, מֶלֶךְ יִשְׂרָאֵל</vt:lpstr>
      <vt:lpstr>שְׁמַע, בְּנִי, מוּסַר אָבִיךָ, וְאַל תִּטֹּשׁ תּוֹרַת אִמֶּךָ</vt:lpstr>
      <vt:lpstr>שְׁמַע, בְּנִי, מוּסַר אָבִיךָ, וְאַל תִּטֹּשׁ תּוֹרַת אִמֶּךָ</vt:lpstr>
      <vt:lpstr>שְׁמַע, בְּנִי, מוּסַר אָבִיךָ, וְאַל תִּטֹּשׁ תּוֹרַת אִמֶּךָ</vt:lpstr>
      <vt:lpstr>עֵץ חַיִּים הִיא לַמַּחֲזִיקִים בָּהּ, וְתֹמְכֶיהָ מְאֻשָּׁר</vt:lpstr>
      <vt:lpstr>לֵךְ אֶל נְמָלָה עָצֵל, רְאֵה דְרָכֶיהָ וַחֲכָם</vt:lpstr>
      <vt:lpstr>לֵךְ אֶל נְמָלָה עָצֵל, רְאֵה דְרָכֶיהָ וַחֲכָם</vt:lpstr>
      <vt:lpstr>אֵשֶׁת חַיִל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 משלי בזמר העברי</dc:title>
  <dc:creator>ErelSegalHalevi</dc:creator>
  <cp:lastModifiedBy>ErelSegalHalevi</cp:lastModifiedBy>
  <cp:revision>77</cp:revision>
  <dcterms:created xsi:type="dcterms:W3CDTF">2016-06-14T12:18:05Z</dcterms:created>
  <dcterms:modified xsi:type="dcterms:W3CDTF">2016-06-26T13:21:55Z</dcterms:modified>
</cp:coreProperties>
</file>