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5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24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ad Toutounji" userId="26a218139fe28c1c" providerId="LiveId" clId="{1E6B5572-029C-4E1E-8AEE-98EE74EF8E6D}"/>
    <pc:docChg chg="modSld">
      <pc:chgData name="Mohamad Toutounji" userId="26a218139fe28c1c" providerId="LiveId" clId="{1E6B5572-029C-4E1E-8AEE-98EE74EF8E6D}" dt="2024-04-17T07:42:03.450" v="5" actId="20577"/>
      <pc:docMkLst>
        <pc:docMk/>
      </pc:docMkLst>
      <pc:sldChg chg="modSp mod">
        <pc:chgData name="Mohamad Toutounji" userId="26a218139fe28c1c" providerId="LiveId" clId="{1E6B5572-029C-4E1E-8AEE-98EE74EF8E6D}" dt="2024-04-17T07:42:03.450" v="5" actId="20577"/>
        <pc:sldMkLst>
          <pc:docMk/>
          <pc:sldMk cId="4084743062" sldId="331"/>
        </pc:sldMkLst>
        <pc:spChg chg="mod">
          <ac:chgData name="Mohamad Toutounji" userId="26a218139fe28c1c" providerId="LiveId" clId="{1E6B5572-029C-4E1E-8AEE-98EE74EF8E6D}" dt="2024-04-17T07:42:03.450" v="5" actId="20577"/>
          <ac:spMkLst>
            <pc:docMk/>
            <pc:sldMk cId="4084743062" sldId="331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398A-DED8-4A8C-BCBC-7219DF1C24A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A3C1-15B4-4656-9FA0-7E42A20F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5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398A-DED8-4A8C-BCBC-7219DF1C24A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A3C1-15B4-4656-9FA0-7E42A20F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0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398A-DED8-4A8C-BCBC-7219DF1C24A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A3C1-15B4-4656-9FA0-7E42A20F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9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398A-DED8-4A8C-BCBC-7219DF1C24A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A3C1-15B4-4656-9FA0-7E42A20F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398A-DED8-4A8C-BCBC-7219DF1C24A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A3C1-15B4-4656-9FA0-7E42A20F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7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398A-DED8-4A8C-BCBC-7219DF1C24A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A3C1-15B4-4656-9FA0-7E42A20F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7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398A-DED8-4A8C-BCBC-7219DF1C24A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A3C1-15B4-4656-9FA0-7E42A20F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6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398A-DED8-4A8C-BCBC-7219DF1C24A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A3C1-15B4-4656-9FA0-7E42A20F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8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398A-DED8-4A8C-BCBC-7219DF1C24A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A3C1-15B4-4656-9FA0-7E42A20F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84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398A-DED8-4A8C-BCBC-7219DF1C24A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A3C1-15B4-4656-9FA0-7E42A20F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8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398A-DED8-4A8C-BCBC-7219DF1C24A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A3C1-15B4-4656-9FA0-7E42A20F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0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5398A-DED8-4A8C-BCBC-7219DF1C24A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BA3C1-15B4-4656-9FA0-7E42A20F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85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5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3.wmf"/><Relationship Id="rId4" Type="http://schemas.openxmlformats.org/officeDocument/2006/relationships/oleObject" Target="../embeddings/oleObject7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w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16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26.wmf"/><Relationship Id="rId7" Type="http://schemas.openxmlformats.org/officeDocument/2006/relationships/image" Target="../media/image28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9.w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2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4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2.png"/><Relationship Id="rId7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45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7200" y="0"/>
            <a:ext cx="10210800" cy="571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28913"/>
            <a:ext cx="9144000" cy="1747837"/>
          </a:xfrm>
          <a:prstGeom prst="rect">
            <a:avLst/>
          </a:prstGeom>
          <a:solidFill>
            <a:srgbClr val="BBE0E3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rtl="1"/>
            <a:endParaRPr lang="en-US" altLang="en-US" b="1">
              <a:latin typeface="Arial" charset="0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52400" y="3033713"/>
            <a:ext cx="883831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5600" dirty="0">
                <a:latin typeface="Copperplate Gothic Bold" pitchFamily="34" charset="0"/>
              </a:rPr>
              <a:t>Acid-base Equilibrium</a:t>
            </a:r>
          </a:p>
        </p:txBody>
      </p:sp>
    </p:spTree>
    <p:extLst>
      <p:ext uri="{BB962C8B-B14F-4D97-AF65-F5344CB8AC3E}">
        <p14:creationId xmlns:p14="http://schemas.microsoft.com/office/powerpoint/2010/main" val="3999686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2400" y="152400"/>
            <a:ext cx="59296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Acids and bases: a brief review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399" y="800878"/>
            <a:ext cx="7610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>
                <a:solidFill>
                  <a:srgbClr val="FF0000"/>
                </a:solidFill>
                <a:cs typeface="Times New Roman" pitchFamily="18" charset="0"/>
              </a:rPr>
              <a:t>Conjugate acid and conjugate base: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4174" y="1327351"/>
            <a:ext cx="90071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</a:rPr>
              <a:t>Example:</a:t>
            </a:r>
          </a:p>
          <a:p>
            <a:r>
              <a:rPr lang="en-US" sz="2800" dirty="0"/>
              <a:t>Define the </a:t>
            </a:r>
            <a:r>
              <a:rPr lang="en-US" sz="2800" b="1" u="sng" dirty="0"/>
              <a:t>conjugate acid </a:t>
            </a:r>
            <a:r>
              <a:rPr lang="en-US" sz="2800" dirty="0"/>
              <a:t>and </a:t>
            </a:r>
            <a:r>
              <a:rPr lang="en-US" sz="2800" b="1" u="sng" dirty="0"/>
              <a:t>conjugate base</a:t>
            </a:r>
            <a:r>
              <a:rPr lang="en-US" sz="2800" dirty="0"/>
              <a:t> in each of the following reactions:</a:t>
            </a:r>
          </a:p>
        </p:txBody>
      </p:sp>
      <p:grpSp>
        <p:nvGrpSpPr>
          <p:cNvPr id="13" name="Group 24"/>
          <p:cNvGrpSpPr>
            <a:grpSpLocks/>
          </p:cNvGrpSpPr>
          <p:nvPr/>
        </p:nvGrpSpPr>
        <p:grpSpPr bwMode="auto">
          <a:xfrm>
            <a:off x="855954" y="2795364"/>
            <a:ext cx="7488238" cy="584201"/>
            <a:chOff x="692" y="2426"/>
            <a:chExt cx="4717" cy="368"/>
          </a:xfrm>
        </p:grpSpPr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692" y="2426"/>
              <a:ext cx="471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+mn-lt"/>
                  <a:cs typeface="Times New Roman" pitchFamily="18" charset="0"/>
                </a:rPr>
                <a:t>HNO</a:t>
              </a:r>
              <a:r>
                <a:rPr lang="en-US" altLang="en-US" baseline="-25000" dirty="0">
                  <a:latin typeface="+mn-lt"/>
                  <a:cs typeface="Times New Roman" pitchFamily="18" charset="0"/>
                </a:rPr>
                <a:t>2 (</a:t>
              </a:r>
              <a:r>
                <a:rPr lang="en-US" altLang="en-US" baseline="-25000" dirty="0" err="1">
                  <a:latin typeface="+mn-lt"/>
                  <a:cs typeface="Times New Roman" pitchFamily="18" charset="0"/>
                </a:rPr>
                <a:t>aq</a:t>
              </a:r>
              <a:r>
                <a:rPr lang="en-US" altLang="en-US" baseline="-25000" dirty="0">
                  <a:latin typeface="+mn-lt"/>
                  <a:cs typeface="Times New Roman" pitchFamily="18" charset="0"/>
                </a:rPr>
                <a:t>)</a:t>
              </a:r>
              <a:r>
                <a:rPr lang="en-US" altLang="en-US" dirty="0">
                  <a:latin typeface="+mn-lt"/>
                  <a:cs typeface="Times New Roman" pitchFamily="18" charset="0"/>
                </a:rPr>
                <a:t> + H</a:t>
              </a:r>
              <a:r>
                <a:rPr lang="en-US" altLang="en-US" baseline="-25000" dirty="0">
                  <a:latin typeface="+mn-lt"/>
                  <a:cs typeface="Times New Roman" pitchFamily="18" charset="0"/>
                </a:rPr>
                <a:t>2</a:t>
              </a:r>
              <a:r>
                <a:rPr lang="en-US" altLang="en-US" dirty="0">
                  <a:latin typeface="+mn-lt"/>
                  <a:cs typeface="Times New Roman" pitchFamily="18" charset="0"/>
                </a:rPr>
                <a:t>O </a:t>
              </a:r>
              <a:r>
                <a:rPr lang="en-US" altLang="en-US" i="1" baseline="-25000" dirty="0">
                  <a:latin typeface="+mn-lt"/>
                  <a:cs typeface="Times New Roman" pitchFamily="18" charset="0"/>
                </a:rPr>
                <a:t>(l)</a:t>
              </a:r>
              <a:r>
                <a:rPr lang="en-US" altLang="en-US" dirty="0">
                  <a:latin typeface="+mn-lt"/>
                  <a:cs typeface="Times New Roman" pitchFamily="18" charset="0"/>
                </a:rPr>
                <a:t>                 NO</a:t>
              </a:r>
              <a:r>
                <a:rPr lang="en-US" altLang="en-US" baseline="-25000" dirty="0">
                  <a:latin typeface="+mn-lt"/>
                  <a:cs typeface="Times New Roman" pitchFamily="18" charset="0"/>
                </a:rPr>
                <a:t>2</a:t>
              </a:r>
              <a:r>
                <a:rPr lang="en-US" altLang="en-US" baseline="30000" dirty="0">
                  <a:latin typeface="+mn-lt"/>
                  <a:cs typeface="Times New Roman" pitchFamily="18" charset="0"/>
                </a:rPr>
                <a:t>-</a:t>
              </a:r>
              <a:r>
                <a:rPr lang="en-US" altLang="en-US" dirty="0">
                  <a:latin typeface="+mn-lt"/>
                  <a:cs typeface="Times New Roman" pitchFamily="18" charset="0"/>
                </a:rPr>
                <a:t> </a:t>
              </a:r>
              <a:r>
                <a:rPr lang="en-US" altLang="en-US" baseline="-25000" dirty="0">
                  <a:latin typeface="+mn-lt"/>
                  <a:cs typeface="Times New Roman" pitchFamily="18" charset="0"/>
                </a:rPr>
                <a:t>(</a:t>
              </a:r>
              <a:r>
                <a:rPr lang="en-US" altLang="en-US" baseline="-25000" dirty="0" err="1">
                  <a:latin typeface="+mn-lt"/>
                  <a:cs typeface="Times New Roman" pitchFamily="18" charset="0"/>
                </a:rPr>
                <a:t>aq</a:t>
              </a:r>
              <a:r>
                <a:rPr lang="en-US" altLang="en-US" baseline="-25000" dirty="0">
                  <a:latin typeface="+mn-lt"/>
                  <a:cs typeface="Times New Roman" pitchFamily="18" charset="0"/>
                </a:rPr>
                <a:t>)</a:t>
              </a:r>
              <a:r>
                <a:rPr lang="en-US" altLang="en-US" dirty="0">
                  <a:latin typeface="+mn-lt"/>
                  <a:cs typeface="Times New Roman" pitchFamily="18" charset="0"/>
                </a:rPr>
                <a:t>+ H</a:t>
              </a:r>
              <a:r>
                <a:rPr lang="en-US" altLang="en-US" baseline="-25000" dirty="0">
                  <a:latin typeface="+mn-lt"/>
                  <a:cs typeface="Times New Roman" pitchFamily="18" charset="0"/>
                </a:rPr>
                <a:t>3</a:t>
              </a:r>
              <a:r>
                <a:rPr lang="en-US" altLang="en-US" dirty="0">
                  <a:latin typeface="+mn-lt"/>
                  <a:cs typeface="Times New Roman" pitchFamily="18" charset="0"/>
                </a:rPr>
                <a:t>O</a:t>
              </a:r>
              <a:r>
                <a:rPr lang="en-US" altLang="en-US" baseline="30000" dirty="0">
                  <a:latin typeface="+mn-lt"/>
                  <a:cs typeface="Times New Roman" pitchFamily="18" charset="0"/>
                </a:rPr>
                <a:t>+ </a:t>
              </a:r>
              <a:r>
                <a:rPr lang="en-US" altLang="en-US" baseline="-25000" dirty="0">
                  <a:latin typeface="+mn-lt"/>
                  <a:cs typeface="Times New Roman" pitchFamily="18" charset="0"/>
                </a:rPr>
                <a:t>(</a:t>
              </a:r>
              <a:r>
                <a:rPr lang="en-US" altLang="en-US" baseline="-25000" dirty="0" err="1">
                  <a:latin typeface="+mn-lt"/>
                  <a:cs typeface="Times New Roman" pitchFamily="18" charset="0"/>
                </a:rPr>
                <a:t>aq</a:t>
              </a:r>
              <a:r>
                <a:rPr lang="en-US" altLang="en-US" baseline="-25000" dirty="0">
                  <a:latin typeface="+mn-lt"/>
                  <a:cs typeface="Times New Roman" pitchFamily="18" charset="0"/>
                </a:rPr>
                <a:t>)</a:t>
              </a:r>
            </a:p>
          </p:txBody>
        </p:sp>
        <p:grpSp>
          <p:nvGrpSpPr>
            <p:cNvPr id="15" name="Group 7"/>
            <p:cNvGrpSpPr>
              <a:grpSpLocks/>
            </p:cNvGrpSpPr>
            <p:nvPr/>
          </p:nvGrpSpPr>
          <p:grpSpPr bwMode="auto">
            <a:xfrm>
              <a:off x="2580" y="2552"/>
              <a:ext cx="656" cy="132"/>
              <a:chOff x="960" y="2744"/>
              <a:chExt cx="384" cy="124"/>
            </a:xfrm>
          </p:grpSpPr>
          <p:sp>
            <p:nvSpPr>
              <p:cNvPr id="16" name="Line 8"/>
              <p:cNvSpPr>
                <a:spLocks noChangeShapeType="1"/>
              </p:cNvSpPr>
              <p:nvPr/>
            </p:nvSpPr>
            <p:spPr bwMode="auto">
              <a:xfrm>
                <a:off x="960" y="2784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9"/>
              <p:cNvSpPr>
                <a:spLocks noChangeShapeType="1"/>
              </p:cNvSpPr>
              <p:nvPr/>
            </p:nvSpPr>
            <p:spPr bwMode="auto">
              <a:xfrm>
                <a:off x="1272" y="2744"/>
                <a:ext cx="72" cy="4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10"/>
              <p:cNvSpPr>
                <a:spLocks noChangeShapeType="1"/>
              </p:cNvSpPr>
              <p:nvPr/>
            </p:nvSpPr>
            <p:spPr bwMode="auto">
              <a:xfrm>
                <a:off x="960" y="2824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11"/>
              <p:cNvSpPr>
                <a:spLocks noChangeShapeType="1"/>
              </p:cNvSpPr>
              <p:nvPr/>
            </p:nvSpPr>
            <p:spPr bwMode="auto">
              <a:xfrm>
                <a:off x="964" y="2828"/>
                <a:ext cx="72" cy="4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" name="Group 25"/>
          <p:cNvGrpSpPr>
            <a:grpSpLocks/>
          </p:cNvGrpSpPr>
          <p:nvPr/>
        </p:nvGrpSpPr>
        <p:grpSpPr bwMode="auto">
          <a:xfrm>
            <a:off x="911095" y="5202392"/>
            <a:ext cx="7059613" cy="584201"/>
            <a:chOff x="762" y="3618"/>
            <a:chExt cx="4447" cy="368"/>
          </a:xfrm>
        </p:grpSpPr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762" y="3618"/>
              <a:ext cx="444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dirty="0">
                  <a:latin typeface="+mn-lt"/>
                  <a:cs typeface="Times New Roman" pitchFamily="18" charset="0"/>
                </a:rPr>
                <a:t>NH</a:t>
              </a:r>
              <a:r>
                <a:rPr lang="en-US" altLang="en-US" baseline="-25000" dirty="0">
                  <a:latin typeface="+mn-lt"/>
                  <a:cs typeface="Times New Roman" pitchFamily="18" charset="0"/>
                </a:rPr>
                <a:t>3 (</a:t>
              </a:r>
              <a:r>
                <a:rPr lang="en-US" altLang="en-US" baseline="-25000" dirty="0" err="1">
                  <a:latin typeface="+mn-lt"/>
                  <a:cs typeface="Times New Roman" pitchFamily="18" charset="0"/>
                </a:rPr>
                <a:t>aq</a:t>
              </a:r>
              <a:r>
                <a:rPr lang="en-US" altLang="en-US" baseline="-25000" dirty="0">
                  <a:latin typeface="+mn-lt"/>
                  <a:cs typeface="Times New Roman" pitchFamily="18" charset="0"/>
                </a:rPr>
                <a:t>)</a:t>
              </a:r>
              <a:r>
                <a:rPr lang="en-US" altLang="en-US" dirty="0">
                  <a:latin typeface="+mn-lt"/>
                  <a:cs typeface="Times New Roman" pitchFamily="18" charset="0"/>
                </a:rPr>
                <a:t> + H</a:t>
              </a:r>
              <a:r>
                <a:rPr lang="en-US" altLang="en-US" baseline="-25000" dirty="0">
                  <a:latin typeface="+mn-lt"/>
                  <a:cs typeface="Times New Roman" pitchFamily="18" charset="0"/>
                </a:rPr>
                <a:t>2</a:t>
              </a:r>
              <a:r>
                <a:rPr lang="en-US" altLang="en-US" dirty="0">
                  <a:latin typeface="+mn-lt"/>
                  <a:cs typeface="Times New Roman" pitchFamily="18" charset="0"/>
                </a:rPr>
                <a:t>O </a:t>
              </a:r>
              <a:r>
                <a:rPr lang="en-US" altLang="en-US" i="1" baseline="-25000" dirty="0">
                  <a:latin typeface="+mn-lt"/>
                  <a:cs typeface="Times New Roman" pitchFamily="18" charset="0"/>
                </a:rPr>
                <a:t>(l)</a:t>
              </a:r>
              <a:r>
                <a:rPr lang="en-US" altLang="en-US" dirty="0">
                  <a:latin typeface="+mn-lt"/>
                  <a:cs typeface="Times New Roman" pitchFamily="18" charset="0"/>
                </a:rPr>
                <a:t>                 NH</a:t>
              </a:r>
              <a:r>
                <a:rPr lang="en-US" altLang="en-US" baseline="-25000" dirty="0">
                  <a:latin typeface="+mn-lt"/>
                  <a:cs typeface="Times New Roman" pitchFamily="18" charset="0"/>
                </a:rPr>
                <a:t>4</a:t>
              </a:r>
              <a:r>
                <a:rPr lang="en-US" altLang="en-US" baseline="30000" dirty="0">
                  <a:latin typeface="+mn-lt"/>
                  <a:cs typeface="Times New Roman" pitchFamily="18" charset="0"/>
                </a:rPr>
                <a:t>+</a:t>
              </a:r>
              <a:r>
                <a:rPr lang="en-US" altLang="en-US" dirty="0">
                  <a:latin typeface="+mn-lt"/>
                  <a:cs typeface="Times New Roman" pitchFamily="18" charset="0"/>
                </a:rPr>
                <a:t> </a:t>
              </a:r>
              <a:r>
                <a:rPr lang="en-US" altLang="en-US" baseline="-25000" dirty="0">
                  <a:latin typeface="+mn-lt"/>
                  <a:cs typeface="Times New Roman" pitchFamily="18" charset="0"/>
                </a:rPr>
                <a:t>(</a:t>
              </a:r>
              <a:r>
                <a:rPr lang="en-US" altLang="en-US" baseline="-25000" dirty="0" err="1">
                  <a:latin typeface="+mn-lt"/>
                  <a:cs typeface="Times New Roman" pitchFamily="18" charset="0"/>
                </a:rPr>
                <a:t>aq</a:t>
              </a:r>
              <a:r>
                <a:rPr lang="en-US" altLang="en-US" baseline="-25000" dirty="0">
                  <a:latin typeface="+mn-lt"/>
                  <a:cs typeface="Times New Roman" pitchFamily="18" charset="0"/>
                </a:rPr>
                <a:t>)</a:t>
              </a:r>
              <a:r>
                <a:rPr lang="en-US" altLang="en-US" dirty="0">
                  <a:latin typeface="+mn-lt"/>
                  <a:cs typeface="Times New Roman" pitchFamily="18" charset="0"/>
                </a:rPr>
                <a:t>+ OH</a:t>
              </a:r>
              <a:r>
                <a:rPr lang="en-US" altLang="en-US" baseline="30000" dirty="0">
                  <a:latin typeface="+mn-lt"/>
                  <a:cs typeface="Times New Roman" pitchFamily="18" charset="0"/>
                </a:rPr>
                <a:t>- </a:t>
              </a:r>
              <a:r>
                <a:rPr lang="en-US" altLang="en-US" baseline="-25000" dirty="0">
                  <a:latin typeface="+mn-lt"/>
                  <a:cs typeface="Times New Roman" pitchFamily="18" charset="0"/>
                </a:rPr>
                <a:t>(</a:t>
              </a:r>
              <a:r>
                <a:rPr lang="en-US" altLang="en-US" baseline="-25000" dirty="0" err="1">
                  <a:latin typeface="+mn-lt"/>
                  <a:cs typeface="Times New Roman" pitchFamily="18" charset="0"/>
                </a:rPr>
                <a:t>aq</a:t>
              </a:r>
              <a:r>
                <a:rPr lang="en-US" altLang="en-US" baseline="-25000" dirty="0">
                  <a:latin typeface="+mn-lt"/>
                  <a:cs typeface="Times New Roman" pitchFamily="18" charset="0"/>
                </a:rPr>
                <a:t>)</a:t>
              </a:r>
            </a:p>
          </p:txBody>
        </p:sp>
        <p:grpSp>
          <p:nvGrpSpPr>
            <p:cNvPr id="22" name="Group 18"/>
            <p:cNvGrpSpPr>
              <a:grpSpLocks/>
            </p:cNvGrpSpPr>
            <p:nvPr/>
          </p:nvGrpSpPr>
          <p:grpSpPr bwMode="auto">
            <a:xfrm>
              <a:off x="2492" y="3744"/>
              <a:ext cx="656" cy="132"/>
              <a:chOff x="960" y="2744"/>
              <a:chExt cx="384" cy="124"/>
            </a:xfrm>
          </p:grpSpPr>
          <p:sp>
            <p:nvSpPr>
              <p:cNvPr id="23" name="Line 19"/>
              <p:cNvSpPr>
                <a:spLocks noChangeShapeType="1"/>
              </p:cNvSpPr>
              <p:nvPr/>
            </p:nvSpPr>
            <p:spPr bwMode="auto">
              <a:xfrm>
                <a:off x="960" y="2784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4" name="Line 20"/>
              <p:cNvSpPr>
                <a:spLocks noChangeShapeType="1"/>
              </p:cNvSpPr>
              <p:nvPr/>
            </p:nvSpPr>
            <p:spPr bwMode="auto">
              <a:xfrm>
                <a:off x="1272" y="2744"/>
                <a:ext cx="72" cy="4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5" name="Line 21"/>
              <p:cNvSpPr>
                <a:spLocks noChangeShapeType="1"/>
              </p:cNvSpPr>
              <p:nvPr/>
            </p:nvSpPr>
            <p:spPr bwMode="auto">
              <a:xfrm>
                <a:off x="960" y="2824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6" name="Line 22"/>
              <p:cNvSpPr>
                <a:spLocks noChangeShapeType="1"/>
              </p:cNvSpPr>
              <p:nvPr/>
            </p:nvSpPr>
            <p:spPr bwMode="auto">
              <a:xfrm>
                <a:off x="964" y="2828"/>
                <a:ext cx="72" cy="4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2817854" y="3750906"/>
            <a:ext cx="2374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Conjugate acid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64983" y="4351170"/>
            <a:ext cx="2459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Conjugate base</a:t>
            </a:r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>
          <a:xfrm flipV="1">
            <a:off x="5192800" y="3321698"/>
            <a:ext cx="1749177" cy="69081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</p:cNvCxnSpPr>
          <p:nvPr/>
        </p:nvCxnSpPr>
        <p:spPr>
          <a:xfrm>
            <a:off x="5192800" y="4012516"/>
            <a:ext cx="200295" cy="12312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169685" y="3396343"/>
            <a:ext cx="559311" cy="1253764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150498" y="4646645"/>
            <a:ext cx="1810139" cy="634482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29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2400" y="152400"/>
            <a:ext cx="59296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Acids and bases: a brief review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399" y="800878"/>
            <a:ext cx="7610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>
                <a:solidFill>
                  <a:srgbClr val="FF0000"/>
                </a:solidFill>
                <a:cs typeface="Times New Roman" pitchFamily="18" charset="0"/>
              </a:rPr>
              <a:t>Relative Strengths of Acids and Bases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14605" y="1412333"/>
            <a:ext cx="868680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b="1" u="sng" dirty="0">
                <a:solidFill>
                  <a:srgbClr val="FF0000"/>
                </a:solidFill>
              </a:rPr>
              <a:t>Strong</a:t>
            </a:r>
            <a:r>
              <a:rPr lang="en-US" altLang="en-US" sz="2800" b="1" dirty="0">
                <a:solidFill>
                  <a:srgbClr val="FF0000"/>
                </a:solidFill>
              </a:rPr>
              <a:t> acids </a:t>
            </a:r>
            <a:r>
              <a:rPr lang="en-US" altLang="en-US" sz="2800" dirty="0"/>
              <a:t>are completely dissociated in water.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Their conjugate bases are quite weak. i.e. CANNOT recombine with H</a:t>
            </a:r>
            <a:r>
              <a:rPr lang="en-US" altLang="en-US" sz="2800" baseline="30000" dirty="0"/>
              <a:t>+</a:t>
            </a:r>
            <a:r>
              <a:rPr lang="en-US" altLang="en-US" sz="2800" dirty="0"/>
              <a:t> to produce the acid again </a:t>
            </a:r>
          </a:p>
          <a:p>
            <a:pPr lvl="1">
              <a:lnSpc>
                <a:spcPct val="90000"/>
              </a:lnSpc>
            </a:pPr>
            <a:r>
              <a:rPr lang="en-US" altLang="en-US" sz="2800" b="1" dirty="0">
                <a:solidFill>
                  <a:srgbClr val="FF0000"/>
                </a:solidFill>
              </a:rPr>
              <a:t>(a one-way reaction)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068" y="2952395"/>
            <a:ext cx="2125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Example</a:t>
            </a:r>
            <a:r>
              <a:rPr lang="en-US" sz="2800" dirty="0"/>
              <a:t>: </a:t>
            </a:r>
            <a:r>
              <a:rPr lang="en-US" sz="2800" dirty="0" err="1"/>
              <a:t>HCl</a:t>
            </a:r>
            <a:endParaRPr lang="en-US" sz="2800" dirty="0"/>
          </a:p>
        </p:txBody>
      </p:sp>
      <p:sp>
        <p:nvSpPr>
          <p:cNvPr id="29" name="Rectangle 28"/>
          <p:cNvSpPr/>
          <p:nvPr/>
        </p:nvSpPr>
        <p:spPr>
          <a:xfrm>
            <a:off x="1807973" y="3464112"/>
            <a:ext cx="38715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dirty="0" err="1">
                <a:solidFill>
                  <a:srgbClr val="FF0000"/>
                </a:solidFill>
                <a:cs typeface="Times New Roman" pitchFamily="18" charset="0"/>
              </a:rPr>
              <a:t>HCl</a:t>
            </a:r>
            <a:r>
              <a:rPr lang="en-US" altLang="en-US" sz="3200" baseline="-25000" dirty="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n-US" altLang="en-US" sz="3200" i="1" baseline="-25000" dirty="0" err="1">
                <a:solidFill>
                  <a:srgbClr val="FF0000"/>
                </a:solidFill>
                <a:cs typeface="Times New Roman" pitchFamily="18" charset="0"/>
              </a:rPr>
              <a:t>aq</a:t>
            </a:r>
            <a:r>
              <a:rPr lang="en-US" altLang="en-US" sz="3200" baseline="-25000" dirty="0">
                <a:solidFill>
                  <a:srgbClr val="FF0000"/>
                </a:solidFill>
                <a:cs typeface="Times New Roman" pitchFamily="18" charset="0"/>
              </a:rPr>
              <a:t>)</a:t>
            </a:r>
            <a:r>
              <a:rPr lang="en-US" altLang="en-US" sz="3200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altLang="en-US" sz="3200" dirty="0">
                <a:solidFill>
                  <a:srgbClr val="FF0000"/>
                </a:solidFill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3200" dirty="0">
                <a:solidFill>
                  <a:srgbClr val="FF0000"/>
                </a:solidFill>
                <a:cs typeface="Times New Roman" pitchFamily="18" charset="0"/>
              </a:rPr>
              <a:t> H</a:t>
            </a:r>
            <a:r>
              <a:rPr lang="en-US" altLang="en-US" sz="3200" baseline="30000" dirty="0">
                <a:solidFill>
                  <a:srgbClr val="FF0000"/>
                </a:solidFill>
                <a:cs typeface="Times New Roman" pitchFamily="18" charset="0"/>
              </a:rPr>
              <a:t>+</a:t>
            </a:r>
            <a:r>
              <a:rPr lang="en-US" altLang="en-US" sz="3200" baseline="-25000" dirty="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n-US" altLang="en-US" sz="3200" i="1" baseline="-25000" dirty="0" err="1">
                <a:solidFill>
                  <a:srgbClr val="FF0000"/>
                </a:solidFill>
                <a:cs typeface="Times New Roman" pitchFamily="18" charset="0"/>
              </a:rPr>
              <a:t>aq</a:t>
            </a:r>
            <a:r>
              <a:rPr lang="en-US" altLang="en-US" sz="3200" baseline="-25000" dirty="0">
                <a:solidFill>
                  <a:srgbClr val="FF0000"/>
                </a:solidFill>
                <a:cs typeface="Times New Roman" pitchFamily="18" charset="0"/>
              </a:rPr>
              <a:t>)</a:t>
            </a:r>
            <a:r>
              <a:rPr lang="en-US" altLang="en-US" sz="3200" dirty="0">
                <a:solidFill>
                  <a:srgbClr val="FF0000"/>
                </a:solidFill>
                <a:cs typeface="Times New Roman" pitchFamily="18" charset="0"/>
              </a:rPr>
              <a:t> + Cl</a:t>
            </a:r>
            <a:r>
              <a:rPr lang="en-US" altLang="en-US" sz="3200" baseline="30000" dirty="0">
                <a:solidFill>
                  <a:srgbClr val="FF0000"/>
                </a:solidFill>
                <a:cs typeface="Times New Roman" pitchFamily="18" charset="0"/>
              </a:rPr>
              <a:t>-</a:t>
            </a:r>
            <a:r>
              <a:rPr lang="en-US" altLang="en-US" sz="3200" baseline="-25000" dirty="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n-US" altLang="en-US" sz="3200" i="1" baseline="-25000" dirty="0" err="1">
                <a:solidFill>
                  <a:srgbClr val="FF0000"/>
                </a:solidFill>
                <a:cs typeface="Times New Roman" pitchFamily="18" charset="0"/>
              </a:rPr>
              <a:t>aq</a:t>
            </a:r>
            <a:r>
              <a:rPr lang="en-US" altLang="en-US" sz="3200" baseline="-25000" dirty="0">
                <a:solidFill>
                  <a:srgbClr val="FF0000"/>
                </a:solidFill>
                <a:cs typeface="Times New Roman" pitchFamily="18" charset="0"/>
              </a:rPr>
              <a:t>)</a:t>
            </a:r>
            <a:endParaRPr lang="en-US" altLang="en-US" sz="3200" dirty="0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3229" y="4089613"/>
            <a:ext cx="868680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b="1" u="sng" dirty="0">
                <a:solidFill>
                  <a:srgbClr val="FF0000"/>
                </a:solidFill>
              </a:rPr>
              <a:t>Weak</a:t>
            </a:r>
            <a:r>
              <a:rPr lang="en-US" altLang="en-US" sz="2800" b="1" dirty="0">
                <a:solidFill>
                  <a:srgbClr val="FF0000"/>
                </a:solidFill>
              </a:rPr>
              <a:t> acids </a:t>
            </a:r>
            <a:r>
              <a:rPr lang="en-US" altLang="en-US" sz="2800" dirty="0"/>
              <a:t>are partially dissociated in water.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Their conjugate bases are weak. i.e. CAN still recombine with H</a:t>
            </a:r>
            <a:r>
              <a:rPr lang="en-US" altLang="en-US" sz="2800" baseline="30000" dirty="0"/>
              <a:t>+</a:t>
            </a:r>
            <a:r>
              <a:rPr lang="en-US" altLang="en-US" sz="2800" dirty="0"/>
              <a:t> to produce the acid again </a:t>
            </a:r>
          </a:p>
          <a:p>
            <a:pPr lvl="1">
              <a:lnSpc>
                <a:spcPct val="90000"/>
              </a:lnSpc>
            </a:pPr>
            <a:r>
              <a:rPr lang="en-US" altLang="en-US" sz="2800" b="1" dirty="0">
                <a:solidFill>
                  <a:srgbClr val="FF0000"/>
                </a:solidFill>
              </a:rPr>
              <a:t>(an equilibrium reaction)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692" y="5582377"/>
            <a:ext cx="2017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Example</a:t>
            </a:r>
            <a:r>
              <a:rPr lang="en-US" sz="2800" dirty="0"/>
              <a:t>: HF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796597" y="6094094"/>
            <a:ext cx="4055919" cy="584775"/>
            <a:chOff x="1796597" y="5904902"/>
            <a:chExt cx="4055919" cy="584775"/>
          </a:xfrm>
        </p:grpSpPr>
        <p:sp>
          <p:nvSpPr>
            <p:cNvPr id="35" name="Rectangle 34"/>
            <p:cNvSpPr/>
            <p:nvPr/>
          </p:nvSpPr>
          <p:spPr>
            <a:xfrm>
              <a:off x="1796597" y="5904902"/>
              <a:ext cx="405591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3200" dirty="0">
                  <a:solidFill>
                    <a:srgbClr val="FF0000"/>
                  </a:solidFill>
                  <a:cs typeface="Times New Roman" pitchFamily="18" charset="0"/>
                </a:rPr>
                <a:t>HF</a:t>
              </a:r>
              <a:r>
                <a:rPr lang="en-US" altLang="en-US" sz="3200" baseline="-25000" dirty="0">
                  <a:solidFill>
                    <a:srgbClr val="FF0000"/>
                  </a:solidFill>
                  <a:cs typeface="Times New Roman" pitchFamily="18" charset="0"/>
                </a:rPr>
                <a:t>(</a:t>
              </a:r>
              <a:r>
                <a:rPr lang="en-US" altLang="en-US" sz="3200" i="1" baseline="-25000" dirty="0" err="1">
                  <a:solidFill>
                    <a:srgbClr val="FF0000"/>
                  </a:solidFill>
                  <a:cs typeface="Times New Roman" pitchFamily="18" charset="0"/>
                </a:rPr>
                <a:t>aq</a:t>
              </a:r>
              <a:r>
                <a:rPr lang="en-US" altLang="en-US" sz="3200" baseline="-25000" dirty="0">
                  <a:solidFill>
                    <a:srgbClr val="FF0000"/>
                  </a:solidFill>
                  <a:cs typeface="Times New Roman" pitchFamily="18" charset="0"/>
                </a:rPr>
                <a:t>)</a:t>
              </a:r>
              <a:r>
                <a:rPr lang="en-US" altLang="en-US" sz="3200" dirty="0">
                  <a:solidFill>
                    <a:srgbClr val="FF0000"/>
                  </a:solidFill>
                  <a:cs typeface="Times New Roman" pitchFamily="18" charset="0"/>
                </a:rPr>
                <a:t>           H</a:t>
              </a:r>
              <a:r>
                <a:rPr lang="en-US" altLang="en-US" sz="3200" baseline="30000" dirty="0">
                  <a:solidFill>
                    <a:srgbClr val="FF0000"/>
                  </a:solidFill>
                  <a:cs typeface="Times New Roman" pitchFamily="18" charset="0"/>
                </a:rPr>
                <a:t>+</a:t>
              </a:r>
              <a:r>
                <a:rPr lang="en-US" altLang="en-US" sz="3200" baseline="-25000" dirty="0">
                  <a:solidFill>
                    <a:srgbClr val="FF0000"/>
                  </a:solidFill>
                  <a:cs typeface="Times New Roman" pitchFamily="18" charset="0"/>
                </a:rPr>
                <a:t>(</a:t>
              </a:r>
              <a:r>
                <a:rPr lang="en-US" altLang="en-US" sz="3200" i="1" baseline="-25000" dirty="0" err="1">
                  <a:solidFill>
                    <a:srgbClr val="FF0000"/>
                  </a:solidFill>
                  <a:cs typeface="Times New Roman" pitchFamily="18" charset="0"/>
                </a:rPr>
                <a:t>aq</a:t>
              </a:r>
              <a:r>
                <a:rPr lang="en-US" altLang="en-US" sz="3200" baseline="-25000" dirty="0">
                  <a:solidFill>
                    <a:srgbClr val="FF0000"/>
                  </a:solidFill>
                  <a:cs typeface="Times New Roman" pitchFamily="18" charset="0"/>
                </a:rPr>
                <a:t>)</a:t>
              </a:r>
              <a:r>
                <a:rPr lang="en-US" altLang="en-US" sz="3200" dirty="0">
                  <a:solidFill>
                    <a:srgbClr val="FF0000"/>
                  </a:solidFill>
                  <a:cs typeface="Times New Roman" pitchFamily="18" charset="0"/>
                </a:rPr>
                <a:t> + F</a:t>
              </a:r>
              <a:r>
                <a:rPr lang="en-US" altLang="en-US" sz="3200" baseline="30000" dirty="0">
                  <a:solidFill>
                    <a:srgbClr val="FF0000"/>
                  </a:solidFill>
                  <a:cs typeface="Times New Roman" pitchFamily="18" charset="0"/>
                </a:rPr>
                <a:t>-</a:t>
              </a:r>
              <a:r>
                <a:rPr lang="en-US" altLang="en-US" sz="3200" baseline="-25000" dirty="0">
                  <a:solidFill>
                    <a:srgbClr val="FF0000"/>
                  </a:solidFill>
                  <a:cs typeface="Times New Roman" pitchFamily="18" charset="0"/>
                </a:rPr>
                <a:t>(</a:t>
              </a:r>
              <a:r>
                <a:rPr lang="en-US" altLang="en-US" sz="3200" i="1" baseline="-25000" dirty="0" err="1">
                  <a:solidFill>
                    <a:srgbClr val="FF0000"/>
                  </a:solidFill>
                  <a:cs typeface="Times New Roman" pitchFamily="18" charset="0"/>
                </a:rPr>
                <a:t>aq</a:t>
              </a:r>
              <a:r>
                <a:rPr lang="en-US" altLang="en-US" sz="3200" baseline="-25000" dirty="0">
                  <a:solidFill>
                    <a:srgbClr val="FF0000"/>
                  </a:solidFill>
                  <a:cs typeface="Times New Roman" pitchFamily="18" charset="0"/>
                </a:rPr>
                <a:t>)</a:t>
              </a:r>
              <a:endParaRPr lang="en-US" altLang="en-US" sz="3200" dirty="0">
                <a:solidFill>
                  <a:srgbClr val="FF0000"/>
                </a:solidFill>
                <a:cs typeface="Times New Roman" pitchFamily="18" charset="0"/>
              </a:endParaRPr>
            </a:p>
          </p:txBody>
        </p:sp>
        <p:pic>
          <p:nvPicPr>
            <p:cNvPr id="36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1260" y="5972459"/>
              <a:ext cx="1038225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8844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9" grpId="0"/>
      <p:bldP spid="32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2400" y="152400"/>
            <a:ext cx="59296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Acids and bases: a brief review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399" y="800878"/>
            <a:ext cx="7610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>
                <a:solidFill>
                  <a:srgbClr val="FF0000"/>
                </a:solidFill>
                <a:cs typeface="Times New Roman" pitchFamily="18" charset="0"/>
              </a:rPr>
              <a:t>Relative Strengths of Acids and Bases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14605" y="1412333"/>
            <a:ext cx="868680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b="1" u="sng" dirty="0">
                <a:solidFill>
                  <a:srgbClr val="FF0000"/>
                </a:solidFill>
              </a:rPr>
              <a:t>Strong</a:t>
            </a:r>
            <a:r>
              <a:rPr lang="en-US" altLang="en-US" sz="2800" b="1" dirty="0">
                <a:solidFill>
                  <a:srgbClr val="FF0000"/>
                </a:solidFill>
              </a:rPr>
              <a:t> bases </a:t>
            </a:r>
            <a:r>
              <a:rPr lang="en-US" altLang="en-US" sz="2800" dirty="0"/>
              <a:t>are completely dissociated in water.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Their conjugate acids are quite weak. i.e. CANNOT recombine with OH</a:t>
            </a:r>
            <a:r>
              <a:rPr lang="en-US" altLang="en-US" sz="2800" baseline="30000" dirty="0"/>
              <a:t>-</a:t>
            </a:r>
            <a:r>
              <a:rPr lang="en-US" altLang="en-US" sz="2800" dirty="0"/>
              <a:t> to produce the base again </a:t>
            </a:r>
          </a:p>
          <a:p>
            <a:pPr lvl="1">
              <a:lnSpc>
                <a:spcPct val="90000"/>
              </a:lnSpc>
            </a:pPr>
            <a:r>
              <a:rPr lang="en-US" altLang="en-US" sz="2800" b="1" dirty="0">
                <a:solidFill>
                  <a:srgbClr val="FF0000"/>
                </a:solidFill>
              </a:rPr>
              <a:t>(a one-way reaction)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068" y="2952395"/>
            <a:ext cx="2575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Example</a:t>
            </a:r>
            <a:r>
              <a:rPr lang="en-US" sz="2800" dirty="0"/>
              <a:t>: </a:t>
            </a:r>
            <a:r>
              <a:rPr lang="en-US" sz="2800" dirty="0" err="1"/>
              <a:t>NaOH</a:t>
            </a:r>
            <a:endParaRPr lang="en-US" sz="2800" dirty="0"/>
          </a:p>
        </p:txBody>
      </p:sp>
      <p:sp>
        <p:nvSpPr>
          <p:cNvPr id="29" name="Rectangle 28"/>
          <p:cNvSpPr/>
          <p:nvPr/>
        </p:nvSpPr>
        <p:spPr>
          <a:xfrm>
            <a:off x="1807973" y="3464112"/>
            <a:ext cx="47115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dirty="0" err="1">
                <a:solidFill>
                  <a:srgbClr val="FF0000"/>
                </a:solidFill>
                <a:cs typeface="Times New Roman" pitchFamily="18" charset="0"/>
              </a:rPr>
              <a:t>NaOH</a:t>
            </a:r>
            <a:r>
              <a:rPr lang="en-US" altLang="en-US" sz="3200" baseline="-25000" dirty="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n-US" altLang="en-US" sz="3200" i="1" baseline="-25000" dirty="0" err="1">
                <a:solidFill>
                  <a:srgbClr val="FF0000"/>
                </a:solidFill>
                <a:cs typeface="Times New Roman" pitchFamily="18" charset="0"/>
              </a:rPr>
              <a:t>aq</a:t>
            </a:r>
            <a:r>
              <a:rPr lang="en-US" altLang="en-US" sz="3200" baseline="-25000" dirty="0">
                <a:solidFill>
                  <a:srgbClr val="FF0000"/>
                </a:solidFill>
                <a:cs typeface="Times New Roman" pitchFamily="18" charset="0"/>
              </a:rPr>
              <a:t>)</a:t>
            </a:r>
            <a:r>
              <a:rPr lang="en-US" altLang="en-US" sz="3200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altLang="en-US" sz="3200" dirty="0">
                <a:solidFill>
                  <a:srgbClr val="FF0000"/>
                </a:solidFill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3200" dirty="0">
                <a:solidFill>
                  <a:srgbClr val="FF0000"/>
                </a:solidFill>
                <a:cs typeface="Times New Roman" pitchFamily="18" charset="0"/>
              </a:rPr>
              <a:t> Na</a:t>
            </a:r>
            <a:r>
              <a:rPr lang="en-US" altLang="en-US" sz="3200" baseline="30000" dirty="0">
                <a:solidFill>
                  <a:srgbClr val="FF0000"/>
                </a:solidFill>
                <a:cs typeface="Times New Roman" pitchFamily="18" charset="0"/>
              </a:rPr>
              <a:t>+</a:t>
            </a:r>
            <a:r>
              <a:rPr lang="en-US" altLang="en-US" sz="3200" baseline="-25000" dirty="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n-US" altLang="en-US" sz="3200" i="1" baseline="-25000" dirty="0" err="1">
                <a:solidFill>
                  <a:srgbClr val="FF0000"/>
                </a:solidFill>
                <a:cs typeface="Times New Roman" pitchFamily="18" charset="0"/>
              </a:rPr>
              <a:t>aq</a:t>
            </a:r>
            <a:r>
              <a:rPr lang="en-US" altLang="en-US" sz="3200" baseline="-25000" dirty="0">
                <a:solidFill>
                  <a:srgbClr val="FF0000"/>
                </a:solidFill>
                <a:cs typeface="Times New Roman" pitchFamily="18" charset="0"/>
              </a:rPr>
              <a:t>)</a:t>
            </a:r>
            <a:r>
              <a:rPr lang="en-US" altLang="en-US" sz="3200" dirty="0">
                <a:solidFill>
                  <a:srgbClr val="FF0000"/>
                </a:solidFill>
                <a:cs typeface="Times New Roman" pitchFamily="18" charset="0"/>
              </a:rPr>
              <a:t> + OH</a:t>
            </a:r>
            <a:r>
              <a:rPr lang="en-US" altLang="en-US" sz="3200" baseline="30000" dirty="0">
                <a:solidFill>
                  <a:srgbClr val="FF0000"/>
                </a:solidFill>
                <a:cs typeface="Times New Roman" pitchFamily="18" charset="0"/>
              </a:rPr>
              <a:t>-</a:t>
            </a:r>
            <a:r>
              <a:rPr lang="en-US" altLang="en-US" sz="3200" baseline="-25000" dirty="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n-US" altLang="en-US" sz="3200" i="1" baseline="-25000" dirty="0" err="1">
                <a:solidFill>
                  <a:srgbClr val="FF0000"/>
                </a:solidFill>
                <a:cs typeface="Times New Roman" pitchFamily="18" charset="0"/>
              </a:rPr>
              <a:t>aq</a:t>
            </a:r>
            <a:r>
              <a:rPr lang="en-US" altLang="en-US" sz="3200" baseline="-25000" dirty="0">
                <a:solidFill>
                  <a:srgbClr val="FF0000"/>
                </a:solidFill>
                <a:cs typeface="Times New Roman" pitchFamily="18" charset="0"/>
              </a:rPr>
              <a:t>)</a:t>
            </a:r>
            <a:endParaRPr lang="en-US" altLang="en-US" sz="3200" dirty="0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3229" y="4089613"/>
            <a:ext cx="868680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b="1" u="sng" dirty="0">
                <a:solidFill>
                  <a:srgbClr val="FF0000"/>
                </a:solidFill>
              </a:rPr>
              <a:t>Weak</a:t>
            </a:r>
            <a:r>
              <a:rPr lang="en-US" altLang="en-US" sz="2800" b="1" dirty="0">
                <a:solidFill>
                  <a:srgbClr val="FF0000"/>
                </a:solidFill>
              </a:rPr>
              <a:t> bases </a:t>
            </a:r>
            <a:r>
              <a:rPr lang="en-US" altLang="en-US" sz="2800" dirty="0"/>
              <a:t>are partially dissociated in water.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Their conjugate acids are weak. i.e. CAN still recombine with OH</a:t>
            </a:r>
            <a:r>
              <a:rPr lang="en-US" altLang="en-US" sz="2800" baseline="30000" dirty="0"/>
              <a:t>-</a:t>
            </a:r>
            <a:r>
              <a:rPr lang="en-US" altLang="en-US" sz="2800" dirty="0"/>
              <a:t> to produce the base again </a:t>
            </a:r>
          </a:p>
          <a:p>
            <a:pPr lvl="1">
              <a:lnSpc>
                <a:spcPct val="90000"/>
              </a:lnSpc>
            </a:pPr>
            <a:r>
              <a:rPr lang="en-US" altLang="en-US" sz="2800" b="1" dirty="0">
                <a:solidFill>
                  <a:srgbClr val="FF0000"/>
                </a:solidFill>
              </a:rPr>
              <a:t>(an equilibrium reaction)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692" y="5582377"/>
            <a:ext cx="2267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Example</a:t>
            </a:r>
            <a:r>
              <a:rPr lang="en-US" sz="2800" dirty="0"/>
              <a:t>: NH</a:t>
            </a:r>
            <a:r>
              <a:rPr lang="en-US" sz="2800" baseline="-25000" dirty="0"/>
              <a:t>3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49745" y="6094094"/>
            <a:ext cx="6582251" cy="584775"/>
            <a:chOff x="1796597" y="5904902"/>
            <a:chExt cx="6582251" cy="584775"/>
          </a:xfrm>
        </p:grpSpPr>
        <p:sp>
          <p:nvSpPr>
            <p:cNvPr id="35" name="Rectangle 34"/>
            <p:cNvSpPr/>
            <p:nvPr/>
          </p:nvSpPr>
          <p:spPr>
            <a:xfrm>
              <a:off x="1796597" y="5904902"/>
              <a:ext cx="658225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3200" dirty="0">
                  <a:solidFill>
                    <a:srgbClr val="FF0000"/>
                  </a:solidFill>
                  <a:cs typeface="Times New Roman" pitchFamily="18" charset="0"/>
                </a:rPr>
                <a:t>NH</a:t>
              </a:r>
              <a:r>
                <a:rPr lang="en-US" altLang="en-US" sz="3200" baseline="-25000" dirty="0">
                  <a:solidFill>
                    <a:srgbClr val="FF0000"/>
                  </a:solidFill>
                  <a:cs typeface="Times New Roman" pitchFamily="18" charset="0"/>
                </a:rPr>
                <a:t>3(</a:t>
              </a:r>
              <a:r>
                <a:rPr lang="en-US" altLang="en-US" sz="3200" i="1" baseline="-25000" dirty="0" err="1">
                  <a:solidFill>
                    <a:srgbClr val="FF0000"/>
                  </a:solidFill>
                  <a:cs typeface="Times New Roman" pitchFamily="18" charset="0"/>
                </a:rPr>
                <a:t>aq</a:t>
              </a:r>
              <a:r>
                <a:rPr lang="en-US" altLang="en-US" sz="3200" baseline="-25000" dirty="0">
                  <a:solidFill>
                    <a:srgbClr val="FF0000"/>
                  </a:solidFill>
                  <a:cs typeface="Times New Roman" pitchFamily="18" charset="0"/>
                </a:rPr>
                <a:t>)</a:t>
              </a:r>
              <a:r>
                <a:rPr lang="en-US" altLang="en-US" sz="3200" dirty="0">
                  <a:solidFill>
                    <a:srgbClr val="FF0000"/>
                  </a:solidFill>
                  <a:cs typeface="Times New Roman" pitchFamily="18" charset="0"/>
                </a:rPr>
                <a:t> + H</a:t>
              </a:r>
              <a:r>
                <a:rPr lang="en-US" altLang="en-US" sz="3200" baseline="-25000" dirty="0">
                  <a:solidFill>
                    <a:srgbClr val="FF0000"/>
                  </a:solidFill>
                  <a:cs typeface="Times New Roman" pitchFamily="18" charset="0"/>
                </a:rPr>
                <a:t>2</a:t>
              </a:r>
              <a:r>
                <a:rPr lang="en-US" altLang="en-US" sz="3200" dirty="0">
                  <a:solidFill>
                    <a:srgbClr val="FF0000"/>
                  </a:solidFill>
                  <a:cs typeface="Times New Roman" pitchFamily="18" charset="0"/>
                </a:rPr>
                <a:t>O </a:t>
              </a:r>
              <a:r>
                <a:rPr lang="en-US" altLang="en-US" sz="3200" baseline="-25000" dirty="0">
                  <a:solidFill>
                    <a:srgbClr val="FF0000"/>
                  </a:solidFill>
                  <a:cs typeface="Times New Roman" pitchFamily="18" charset="0"/>
                </a:rPr>
                <a:t>(l)</a:t>
              </a:r>
              <a:r>
                <a:rPr lang="en-US" altLang="en-US" sz="3200" dirty="0">
                  <a:solidFill>
                    <a:srgbClr val="FF0000"/>
                  </a:solidFill>
                  <a:cs typeface="Times New Roman" pitchFamily="18" charset="0"/>
                </a:rPr>
                <a:t>             NH</a:t>
              </a:r>
              <a:r>
                <a:rPr lang="en-US" altLang="en-US" sz="3200" baseline="-25000" dirty="0">
                  <a:solidFill>
                    <a:srgbClr val="FF0000"/>
                  </a:solidFill>
                  <a:cs typeface="Times New Roman" pitchFamily="18" charset="0"/>
                </a:rPr>
                <a:t>4</a:t>
              </a:r>
              <a:r>
                <a:rPr lang="en-US" altLang="en-US" sz="3200" baseline="30000" dirty="0">
                  <a:solidFill>
                    <a:srgbClr val="FF0000"/>
                  </a:solidFill>
                  <a:cs typeface="Times New Roman" pitchFamily="18" charset="0"/>
                </a:rPr>
                <a:t>+</a:t>
              </a:r>
              <a:r>
                <a:rPr lang="en-US" altLang="en-US" sz="3200" baseline="-25000" dirty="0">
                  <a:solidFill>
                    <a:srgbClr val="FF0000"/>
                  </a:solidFill>
                  <a:cs typeface="Times New Roman" pitchFamily="18" charset="0"/>
                </a:rPr>
                <a:t>(</a:t>
              </a:r>
              <a:r>
                <a:rPr lang="en-US" altLang="en-US" sz="3200" i="1" baseline="-25000" dirty="0" err="1">
                  <a:solidFill>
                    <a:srgbClr val="FF0000"/>
                  </a:solidFill>
                  <a:cs typeface="Times New Roman" pitchFamily="18" charset="0"/>
                </a:rPr>
                <a:t>aq</a:t>
              </a:r>
              <a:r>
                <a:rPr lang="en-US" altLang="en-US" sz="3200" baseline="-25000" dirty="0">
                  <a:solidFill>
                    <a:srgbClr val="FF0000"/>
                  </a:solidFill>
                  <a:cs typeface="Times New Roman" pitchFamily="18" charset="0"/>
                </a:rPr>
                <a:t>)</a:t>
              </a:r>
              <a:r>
                <a:rPr lang="en-US" altLang="en-US" sz="3200" dirty="0">
                  <a:solidFill>
                    <a:srgbClr val="FF0000"/>
                  </a:solidFill>
                  <a:cs typeface="Times New Roman" pitchFamily="18" charset="0"/>
                </a:rPr>
                <a:t> + OH</a:t>
              </a:r>
              <a:r>
                <a:rPr lang="en-US" altLang="en-US" sz="3200" baseline="30000" dirty="0">
                  <a:solidFill>
                    <a:srgbClr val="FF0000"/>
                  </a:solidFill>
                  <a:cs typeface="Times New Roman" pitchFamily="18" charset="0"/>
                </a:rPr>
                <a:t>-</a:t>
              </a:r>
              <a:r>
                <a:rPr lang="en-US" altLang="en-US" sz="3200" baseline="-25000" dirty="0">
                  <a:solidFill>
                    <a:srgbClr val="FF0000"/>
                  </a:solidFill>
                  <a:cs typeface="Times New Roman" pitchFamily="18" charset="0"/>
                </a:rPr>
                <a:t>(</a:t>
              </a:r>
              <a:r>
                <a:rPr lang="en-US" altLang="en-US" sz="3200" i="1" baseline="-25000" dirty="0" err="1">
                  <a:solidFill>
                    <a:srgbClr val="FF0000"/>
                  </a:solidFill>
                  <a:cs typeface="Times New Roman" pitchFamily="18" charset="0"/>
                </a:rPr>
                <a:t>aq</a:t>
              </a:r>
              <a:r>
                <a:rPr lang="en-US" altLang="en-US" sz="3200" baseline="-25000" dirty="0">
                  <a:solidFill>
                    <a:srgbClr val="FF0000"/>
                  </a:solidFill>
                  <a:cs typeface="Times New Roman" pitchFamily="18" charset="0"/>
                </a:rPr>
                <a:t>)</a:t>
              </a:r>
              <a:endParaRPr lang="en-US" altLang="en-US" sz="3200" dirty="0">
                <a:solidFill>
                  <a:srgbClr val="FF0000"/>
                </a:solidFill>
                <a:cs typeface="Times New Roman" pitchFamily="18" charset="0"/>
              </a:endParaRPr>
            </a:p>
          </p:txBody>
        </p:sp>
        <p:pic>
          <p:nvPicPr>
            <p:cNvPr id="36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2404" y="5956694"/>
              <a:ext cx="1038225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7562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9" grpId="0"/>
      <p:bldP spid="32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457200" y="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rtl="0" eaLnBrk="0" hangingPunct="0">
              <a:defRPr/>
            </a:pPr>
            <a:r>
              <a:rPr lang="en-US" sz="4400" b="1">
                <a:solidFill>
                  <a:srgbClr val="FF9B0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Arial" pitchFamily="34" charset="0"/>
              </a:rPr>
              <a:t>Br</a:t>
            </a:r>
            <a:r>
              <a:rPr lang="en-US" sz="4400" b="1">
                <a:solidFill>
                  <a:srgbClr val="FF9B0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ønsted-Lowry Acids and </a:t>
            </a:r>
            <a:r>
              <a:rPr lang="en-US" sz="4400" b="1">
                <a:solidFill>
                  <a:srgbClr val="FF9B0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Arial" pitchFamily="34" charset="0"/>
              </a:rPr>
              <a:t> Bases</a:t>
            </a:r>
          </a:p>
        </p:txBody>
      </p:sp>
      <p:pic>
        <p:nvPicPr>
          <p:cNvPr id="12291" name="Picture 3" descr="FG16_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104" y="753487"/>
            <a:ext cx="6241283" cy="5946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617076" y="1008993"/>
            <a:ext cx="1655379" cy="10089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03685" y="5686097"/>
            <a:ext cx="1655379" cy="100899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11819" y="1996966"/>
            <a:ext cx="3536733" cy="36786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endCxn id="2" idx="3"/>
          </p:cNvCxnSpPr>
          <p:nvPr/>
        </p:nvCxnSpPr>
        <p:spPr>
          <a:xfrm flipH="1" flipV="1">
            <a:off x="4272455" y="1513490"/>
            <a:ext cx="2459421" cy="204951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3"/>
          </p:cNvCxnSpPr>
          <p:nvPr/>
        </p:nvCxnSpPr>
        <p:spPr>
          <a:xfrm flipH="1">
            <a:off x="6159064" y="3547241"/>
            <a:ext cx="557046" cy="2643353"/>
          </a:xfrm>
          <a:prstGeom prst="straightConnector1">
            <a:avLst/>
          </a:prstGeom>
          <a:ln w="381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73776" y="2585538"/>
            <a:ext cx="218681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Strong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Acids &amp; bases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(One-way 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reactions)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298" y="2832537"/>
            <a:ext cx="218681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Weak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Acids &amp; bases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(Equilibrium 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reactions)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096814" y="2012732"/>
            <a:ext cx="467711" cy="191288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112579" y="3941379"/>
            <a:ext cx="488731" cy="170267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1053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11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3"/>
          <p:cNvSpPr txBox="1">
            <a:spLocks noChangeArrowheads="1"/>
          </p:cNvSpPr>
          <p:nvPr/>
        </p:nvSpPr>
        <p:spPr bwMode="auto">
          <a:xfrm>
            <a:off x="609600" y="57912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099" name="TextBox 4"/>
          <p:cNvSpPr txBox="1">
            <a:spLocks noChangeArrowheads="1"/>
          </p:cNvSpPr>
          <p:nvPr/>
        </p:nvSpPr>
        <p:spPr bwMode="auto">
          <a:xfrm>
            <a:off x="373063" y="5008563"/>
            <a:ext cx="57498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96875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The </a:t>
            </a:r>
            <a:r>
              <a:rPr lang="en-US" altLang="en-US" sz="3600" dirty="0" err="1"/>
              <a:t>autoionization</a:t>
            </a:r>
            <a:r>
              <a:rPr lang="en-US" altLang="en-US" sz="3600" dirty="0"/>
              <a:t> of water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38200" y="381000"/>
            <a:ext cx="7351776" cy="4419600"/>
            <a:chOff x="838200" y="381000"/>
            <a:chExt cx="7351776" cy="4419600"/>
          </a:xfrm>
        </p:grpSpPr>
        <p:pic>
          <p:nvPicPr>
            <p:cNvPr id="7" name="Picture 2" descr="Related 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81000"/>
              <a:ext cx="7351776" cy="44196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838200" y="2595563"/>
              <a:ext cx="7315200" cy="1747837"/>
            </a:xfrm>
            <a:prstGeom prst="rect">
              <a:avLst/>
            </a:prstGeom>
            <a:solidFill>
              <a:srgbClr val="BBE0E3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rtl="1"/>
              <a:endParaRPr lang="en-US" altLang="en-US" b="1">
                <a:latin typeface="Arial" charset="0"/>
              </a:endParaRPr>
            </a:p>
          </p:txBody>
        </p:sp>
        <p:sp>
          <p:nvSpPr>
            <p:cNvPr id="9" name="TextBox 3"/>
            <p:cNvSpPr txBox="1">
              <a:spLocks noChangeArrowheads="1"/>
            </p:cNvSpPr>
            <p:nvPr/>
          </p:nvSpPr>
          <p:spPr bwMode="auto">
            <a:xfrm>
              <a:off x="1066800" y="2819400"/>
              <a:ext cx="6981976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4400" dirty="0">
                  <a:latin typeface="Copperplate Gothic Bold" pitchFamily="34" charset="0"/>
                </a:rPr>
                <a:t>Acid-base Equilibrium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0665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2400" y="152400"/>
            <a:ext cx="53490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The </a:t>
            </a:r>
            <a:r>
              <a:rPr lang="en-US" altLang="en-US" sz="3600" dirty="0" err="1"/>
              <a:t>autoionization</a:t>
            </a:r>
            <a:r>
              <a:rPr lang="en-US" altLang="en-US" sz="3600" dirty="0"/>
              <a:t> of water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335" y="800878"/>
            <a:ext cx="7610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>
                <a:solidFill>
                  <a:srgbClr val="FF0000"/>
                </a:solidFill>
                <a:cs typeface="Times New Roman" pitchFamily="18" charset="0"/>
              </a:rPr>
              <a:t>The Ion Product of Water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78818" y="1308566"/>
            <a:ext cx="90651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>
                <a:cs typeface="Times New Roman" pitchFamily="18" charset="0"/>
              </a:rPr>
              <a:t>In pure water the following equilibrium is established at 25</a:t>
            </a:r>
            <a:r>
              <a:rPr lang="en-US" altLang="en-US" sz="2800" dirty="0">
                <a:cs typeface="Times New Roman" pitchFamily="18" charset="0"/>
                <a:sym typeface="Symbol" pitchFamily="18" charset="2"/>
              </a:rPr>
              <a:t></a:t>
            </a:r>
            <a:r>
              <a:rPr lang="en-US" altLang="en-US" sz="2800" dirty="0">
                <a:cs typeface="Times New Roman" pitchFamily="18" charset="0"/>
              </a:rPr>
              <a:t>C </a:t>
            </a:r>
            <a:endParaRPr lang="en-US" sz="28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805723"/>
              </p:ext>
            </p:extLst>
          </p:nvPr>
        </p:nvGraphicFramePr>
        <p:xfrm>
          <a:off x="1199001" y="1978572"/>
          <a:ext cx="64674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467475" imgH="533400" progId="ChemWindow.Document">
                  <p:embed/>
                </p:oleObj>
              </mc:Choice>
              <mc:Fallback>
                <p:oleObj name="Document" r:id="rId2" imgW="6467475" imgH="533400" progId="ChemWindow.Document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9001" y="1978572"/>
                        <a:ext cx="64674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78818" y="2564556"/>
            <a:ext cx="90651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>
                <a:cs typeface="Times New Roman" pitchFamily="18" charset="0"/>
              </a:rPr>
              <a:t>This is called the </a:t>
            </a:r>
            <a:r>
              <a:rPr lang="en-US" altLang="en-US" sz="2800" dirty="0" err="1">
                <a:cs typeface="Times New Roman" pitchFamily="18" charset="0"/>
              </a:rPr>
              <a:t>autoionization</a:t>
            </a:r>
            <a:r>
              <a:rPr lang="en-US" altLang="en-US" sz="2800" dirty="0">
                <a:cs typeface="Times New Roman" pitchFamily="18" charset="0"/>
              </a:rPr>
              <a:t> of H</a:t>
            </a:r>
            <a:r>
              <a:rPr lang="en-US" altLang="en-US" sz="2800" baseline="-25000" dirty="0">
                <a:cs typeface="Times New Roman" pitchFamily="18" charset="0"/>
              </a:rPr>
              <a:t>2</a:t>
            </a:r>
            <a:r>
              <a:rPr lang="en-US" altLang="en-US" sz="2800" dirty="0">
                <a:cs typeface="Times New Roman" pitchFamily="18" charset="0"/>
              </a:rPr>
              <a:t>O, which is treated as an equilibrium reaction with a </a:t>
            </a:r>
            <a:r>
              <a:rPr lang="en-US" altLang="en-US" sz="2800" b="1" i="1" dirty="0" err="1">
                <a:solidFill>
                  <a:srgbClr val="FF0000"/>
                </a:solidFill>
                <a:cs typeface="Times New Roman" pitchFamily="18" charset="0"/>
              </a:rPr>
              <a:t>K</a:t>
            </a:r>
            <a:r>
              <a:rPr lang="en-US" altLang="en-US" sz="2800" b="1" i="1" baseline="-25000" dirty="0" err="1">
                <a:solidFill>
                  <a:srgbClr val="FF0000"/>
                </a:solidFill>
                <a:cs typeface="Times New Roman" pitchFamily="18" charset="0"/>
              </a:rPr>
              <a:t>eq</a:t>
            </a:r>
            <a:r>
              <a:rPr lang="en-US" altLang="en-US" sz="2800" dirty="0">
                <a:cs typeface="Times New Roman" pitchFamily="18" charset="0"/>
              </a:rPr>
              <a:t> constant known as </a:t>
            </a:r>
            <a:r>
              <a:rPr lang="en-US" altLang="en-US" sz="2800" b="1" i="1" dirty="0">
                <a:solidFill>
                  <a:srgbClr val="FF0000"/>
                </a:solidFill>
                <a:cs typeface="Times New Roman" pitchFamily="18" charset="0"/>
              </a:rPr>
              <a:t>K</a:t>
            </a:r>
            <a:r>
              <a:rPr lang="en-US" altLang="en-US" sz="2800" b="1" i="1" baseline="-25000" dirty="0">
                <a:solidFill>
                  <a:srgbClr val="FF0000"/>
                </a:solidFill>
                <a:cs typeface="Times New Roman" pitchFamily="18" charset="0"/>
              </a:rPr>
              <a:t>w</a:t>
            </a:r>
            <a:endParaRPr lang="en-US" sz="2800" b="1" i="1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966498"/>
              </p:ext>
            </p:extLst>
          </p:nvPr>
        </p:nvGraphicFramePr>
        <p:xfrm>
          <a:off x="1970690" y="3473936"/>
          <a:ext cx="4581833" cy="2453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13300" imgH="2578100" progId="Equation.3">
                  <p:embed/>
                </p:oleObj>
              </mc:Choice>
              <mc:Fallback>
                <p:oleObj name="Equation" r:id="rId4" imgW="4813300" imgH="257810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690" y="3473936"/>
                        <a:ext cx="4581833" cy="2453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0" y="5903893"/>
            <a:ext cx="90651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>
                <a:cs typeface="Times New Roman" pitchFamily="18" charset="0"/>
              </a:rPr>
              <a:t>The very small value of </a:t>
            </a:r>
            <a:r>
              <a:rPr lang="en-US" altLang="en-US" sz="2800" b="1" i="1" dirty="0">
                <a:solidFill>
                  <a:srgbClr val="FF0000"/>
                </a:solidFill>
                <a:cs typeface="Times New Roman" pitchFamily="18" charset="0"/>
              </a:rPr>
              <a:t>K</a:t>
            </a:r>
            <a:r>
              <a:rPr lang="en-US" altLang="en-US" sz="2800" b="1" i="1" baseline="-25000" dirty="0">
                <a:solidFill>
                  <a:srgbClr val="FF0000"/>
                </a:solidFill>
                <a:cs typeface="Times New Roman" pitchFamily="18" charset="0"/>
              </a:rPr>
              <a:t>w</a:t>
            </a:r>
            <a:r>
              <a:rPr lang="en-US" altLang="en-US" sz="2800" b="1" i="1" baseline="-25000" dirty="0">
                <a:cs typeface="Times New Roman" pitchFamily="18" charset="0"/>
              </a:rPr>
              <a:t> </a:t>
            </a:r>
            <a:r>
              <a:rPr lang="en-US" altLang="en-US" sz="2800" dirty="0">
                <a:cs typeface="Times New Roman" pitchFamily="18" charset="0"/>
              </a:rPr>
              <a:t>indicates that ionization of H</a:t>
            </a:r>
            <a:r>
              <a:rPr lang="en-US" altLang="en-US" sz="2800" baseline="-25000" dirty="0">
                <a:cs typeface="Times New Roman" pitchFamily="18" charset="0"/>
              </a:rPr>
              <a:t>2</a:t>
            </a:r>
            <a:r>
              <a:rPr lang="en-US" altLang="en-US" sz="2800" dirty="0">
                <a:cs typeface="Times New Roman" pitchFamily="18" charset="0"/>
              </a:rPr>
              <a:t>O takes place to a very small extent</a:t>
            </a:r>
            <a:r>
              <a:rPr lang="en-US" altLang="en-US" sz="2800" i="1" dirty="0">
                <a:cs typeface="Times New Roman" pitchFamily="18" charset="0"/>
              </a:rPr>
              <a:t> 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73966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2400" y="152400"/>
            <a:ext cx="53490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The </a:t>
            </a:r>
            <a:r>
              <a:rPr lang="en-US" altLang="en-US" sz="3600" dirty="0" err="1"/>
              <a:t>autoionization</a:t>
            </a:r>
            <a:r>
              <a:rPr lang="en-US" altLang="en-US" sz="3600" dirty="0"/>
              <a:t> of water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335" y="800878"/>
            <a:ext cx="7610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>
                <a:solidFill>
                  <a:srgbClr val="FF0000"/>
                </a:solidFill>
                <a:cs typeface="Times New Roman" pitchFamily="18" charset="0"/>
              </a:rPr>
              <a:t>The Ion Product of Water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818" y="4295811"/>
            <a:ext cx="906518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>
                <a:cs typeface="Times New Roman" pitchFamily="18" charset="0"/>
              </a:rPr>
              <a:t>Use the relation between [H</a:t>
            </a:r>
            <a:r>
              <a:rPr lang="en-US" altLang="en-US" sz="2800" baseline="30000" dirty="0">
                <a:cs typeface="Times New Roman" pitchFamily="18" charset="0"/>
              </a:rPr>
              <a:t>+</a:t>
            </a:r>
            <a:r>
              <a:rPr lang="en-US" altLang="en-US" sz="2800" dirty="0">
                <a:cs typeface="Times New Roman" pitchFamily="18" charset="0"/>
              </a:rPr>
              <a:t>] and [OH</a:t>
            </a:r>
            <a:r>
              <a:rPr lang="en-US" altLang="en-US" sz="2800" baseline="30000" dirty="0">
                <a:cs typeface="Times New Roman" pitchFamily="18" charset="0"/>
              </a:rPr>
              <a:t>-</a:t>
            </a:r>
            <a:r>
              <a:rPr lang="en-US" altLang="en-US" sz="2800" dirty="0">
                <a:cs typeface="Times New Roman" pitchFamily="18" charset="0"/>
              </a:rPr>
              <a:t>] </a:t>
            </a:r>
          </a:p>
          <a:p>
            <a:endParaRPr lang="en-US" sz="2800" i="1" dirty="0">
              <a:cs typeface="Times New Roman" pitchFamily="18" charset="0"/>
            </a:endParaRPr>
          </a:p>
          <a:p>
            <a:endParaRPr lang="en-US" sz="2800" i="1" dirty="0">
              <a:cs typeface="Times New Roman" pitchFamily="18" charset="0"/>
            </a:endParaRPr>
          </a:p>
          <a:p>
            <a:r>
              <a:rPr lang="en-US" sz="2800" dirty="0">
                <a:cs typeface="Times New Roman" pitchFamily="18" charset="0"/>
              </a:rPr>
              <a:t>to directly calculate the value of [OH</a:t>
            </a:r>
            <a:r>
              <a:rPr lang="en-US" sz="2800" baseline="30000" dirty="0">
                <a:cs typeface="Times New Roman" pitchFamily="18" charset="0"/>
              </a:rPr>
              <a:t>-</a:t>
            </a:r>
            <a:r>
              <a:rPr lang="en-US" sz="2800" dirty="0">
                <a:cs typeface="Times New Roman" pitchFamily="18" charset="0"/>
              </a:rPr>
              <a:t>] in each of these solutions</a:t>
            </a:r>
            <a:endParaRPr lang="en-US" sz="2800" dirty="0"/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71812" y="1325563"/>
            <a:ext cx="936653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800" b="1" u="sng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Example:</a:t>
            </a:r>
            <a:endParaRPr lang="en-US" altLang="en-US" sz="2800" dirty="0">
              <a:latin typeface="+mn-lt"/>
              <a:cs typeface="Times New Roman" pitchFamily="18" charset="0"/>
            </a:endParaRP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itchFamily="18" charset="0"/>
              </a:rPr>
              <a:t>Calculate the concentration of OH </a:t>
            </a:r>
            <a:r>
              <a:rPr lang="en-US" altLang="en-US" sz="2800" b="1" baseline="30000" dirty="0">
                <a:latin typeface="+mn-lt"/>
                <a:cs typeface="Times New Roman" pitchFamily="18" charset="0"/>
              </a:rPr>
              <a:t>-</a:t>
            </a:r>
            <a:r>
              <a:rPr lang="en-US" altLang="en-US" sz="2800" dirty="0">
                <a:latin typeface="+mn-lt"/>
                <a:cs typeface="Times New Roman" pitchFamily="18" charset="0"/>
              </a:rPr>
              <a:t> (</a:t>
            </a:r>
            <a:r>
              <a:rPr lang="en-US" altLang="en-US" sz="2800" dirty="0" err="1">
                <a:latin typeface="+mn-lt"/>
                <a:cs typeface="Times New Roman" pitchFamily="18" charset="0"/>
              </a:rPr>
              <a:t>aq</a:t>
            </a:r>
            <a:r>
              <a:rPr lang="en-US" altLang="en-US" sz="2800" dirty="0">
                <a:latin typeface="+mn-lt"/>
                <a:cs typeface="Times New Roman" pitchFamily="18" charset="0"/>
              </a:rPr>
              <a:t>) in a solution in which: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itchFamily="18" charset="0"/>
              </a:rPr>
              <a:t>a) [H</a:t>
            </a:r>
            <a:r>
              <a:rPr lang="en-US" altLang="en-US" sz="2800" baseline="30000" dirty="0">
                <a:latin typeface="+mn-lt"/>
                <a:cs typeface="Times New Roman" pitchFamily="18" charset="0"/>
              </a:rPr>
              <a:t>+</a:t>
            </a:r>
            <a:r>
              <a:rPr lang="en-US" altLang="en-US" sz="2800" dirty="0">
                <a:latin typeface="+mn-lt"/>
                <a:cs typeface="Times New Roman" pitchFamily="18" charset="0"/>
              </a:rPr>
              <a:t>] = 2 x 10</a:t>
            </a:r>
            <a:r>
              <a:rPr lang="en-US" altLang="en-US" sz="2800" baseline="30000" dirty="0">
                <a:latin typeface="+mn-lt"/>
                <a:cs typeface="Times New Roman" pitchFamily="18" charset="0"/>
              </a:rPr>
              <a:t>-6</a:t>
            </a:r>
            <a:r>
              <a:rPr lang="en-US" alt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altLang="en-US" sz="2800" i="1" dirty="0">
                <a:latin typeface="+mn-lt"/>
                <a:cs typeface="Times New Roman" pitchFamily="18" charset="0"/>
              </a:rPr>
              <a:t>M      </a:t>
            </a:r>
            <a:r>
              <a:rPr lang="en-US" altLang="en-US" sz="2800" dirty="0">
                <a:latin typeface="+mn-lt"/>
                <a:cs typeface="Times New Roman" pitchFamily="18" charset="0"/>
              </a:rPr>
              <a:t>b) [H</a:t>
            </a:r>
            <a:r>
              <a:rPr lang="en-US" altLang="en-US" sz="2800" baseline="30000" dirty="0">
                <a:latin typeface="+mn-lt"/>
                <a:cs typeface="Times New Roman" pitchFamily="18" charset="0"/>
              </a:rPr>
              <a:t>+</a:t>
            </a:r>
            <a:r>
              <a:rPr lang="en-US" altLang="en-US" sz="2800" dirty="0">
                <a:latin typeface="+mn-lt"/>
                <a:cs typeface="Times New Roman" pitchFamily="18" charset="0"/>
              </a:rPr>
              <a:t>] = [OH</a:t>
            </a:r>
            <a:r>
              <a:rPr lang="en-US" altLang="en-US" sz="2800" baseline="30000" dirty="0">
                <a:latin typeface="+mn-lt"/>
                <a:cs typeface="Times New Roman" pitchFamily="18" charset="0"/>
              </a:rPr>
              <a:t>-</a:t>
            </a:r>
            <a:r>
              <a:rPr lang="en-US" altLang="en-US" sz="2800" dirty="0">
                <a:latin typeface="+mn-lt"/>
                <a:cs typeface="Times New Roman" pitchFamily="18" charset="0"/>
              </a:rPr>
              <a:t>] </a:t>
            </a:r>
            <a:r>
              <a:rPr lang="en-US" altLang="en-US" sz="2800" i="1" dirty="0">
                <a:latin typeface="+mn-lt"/>
                <a:cs typeface="Times New Roman" pitchFamily="18" charset="0"/>
              </a:rPr>
              <a:t>     </a:t>
            </a:r>
            <a:r>
              <a:rPr lang="en-US" altLang="en-US" sz="2800" dirty="0">
                <a:latin typeface="+mn-lt"/>
                <a:cs typeface="Times New Roman" pitchFamily="18" charset="0"/>
              </a:rPr>
              <a:t>c) [H</a:t>
            </a:r>
            <a:r>
              <a:rPr lang="en-US" altLang="en-US" sz="2800" baseline="30000" dirty="0">
                <a:latin typeface="+mn-lt"/>
                <a:cs typeface="Times New Roman" pitchFamily="18" charset="0"/>
              </a:rPr>
              <a:t>+</a:t>
            </a:r>
            <a:r>
              <a:rPr lang="en-US" altLang="en-US" sz="2800" dirty="0">
                <a:latin typeface="+mn-lt"/>
                <a:cs typeface="Times New Roman" pitchFamily="18" charset="0"/>
              </a:rPr>
              <a:t>] = 100 x [OH</a:t>
            </a:r>
            <a:r>
              <a:rPr lang="en-US" altLang="en-US" sz="2800" baseline="30000" dirty="0">
                <a:latin typeface="+mn-lt"/>
                <a:cs typeface="Times New Roman" pitchFamily="18" charset="0"/>
              </a:rPr>
              <a:t>-</a:t>
            </a:r>
            <a:r>
              <a:rPr lang="en-US" altLang="en-US" sz="2800" dirty="0">
                <a:latin typeface="+mn-lt"/>
                <a:cs typeface="Times New Roman" pitchFamily="18" charset="0"/>
              </a:rPr>
              <a:t>] </a:t>
            </a:r>
            <a:endParaRPr lang="en-US" altLang="en-US" sz="2800" i="1" dirty="0">
              <a:latin typeface="+mn-lt"/>
              <a:cs typeface="Times New Roman" pitchFamily="18" charset="0"/>
            </a:endParaRPr>
          </a:p>
        </p:txBody>
      </p:sp>
      <p:sp>
        <p:nvSpPr>
          <p:cNvPr id="11" name="TextBox 16"/>
          <p:cNvSpPr txBox="1">
            <a:spLocks noChangeArrowheads="1"/>
          </p:cNvSpPr>
          <p:nvPr/>
        </p:nvSpPr>
        <p:spPr bwMode="auto">
          <a:xfrm>
            <a:off x="2543887" y="2811955"/>
            <a:ext cx="3743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36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Solution Approach</a:t>
            </a:r>
          </a:p>
        </p:txBody>
      </p:sp>
      <p:sp>
        <p:nvSpPr>
          <p:cNvPr id="12" name="Striped Right Arrow 11"/>
          <p:cNvSpPr/>
          <p:nvPr/>
        </p:nvSpPr>
        <p:spPr>
          <a:xfrm rot="5400000">
            <a:off x="3974004" y="2758200"/>
            <a:ext cx="771966" cy="2130425"/>
          </a:xfrm>
          <a:prstGeom prst="striped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359" y="4862842"/>
            <a:ext cx="39433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245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1" grpId="0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2400" y="152400"/>
            <a:ext cx="53490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The </a:t>
            </a:r>
            <a:r>
              <a:rPr lang="en-US" altLang="en-US" sz="3600" dirty="0" err="1"/>
              <a:t>autoionization</a:t>
            </a:r>
            <a:r>
              <a:rPr lang="en-US" altLang="en-US" sz="3600" dirty="0"/>
              <a:t> of water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335" y="800878"/>
            <a:ext cx="7610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>
                <a:solidFill>
                  <a:srgbClr val="FF0000"/>
                </a:solidFill>
                <a:cs typeface="Times New Roman" pitchFamily="18" charset="0"/>
              </a:rPr>
              <a:t>The Ion Product of Water</a:t>
            </a: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71812" y="1325563"/>
            <a:ext cx="936653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800" b="1" u="sng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Example:</a:t>
            </a:r>
            <a:endParaRPr lang="en-US" altLang="en-US" sz="2800" dirty="0">
              <a:latin typeface="+mn-lt"/>
              <a:cs typeface="Times New Roman" pitchFamily="18" charset="0"/>
            </a:endParaRP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itchFamily="18" charset="0"/>
              </a:rPr>
              <a:t>Calculate the concentration of OH </a:t>
            </a:r>
            <a:r>
              <a:rPr lang="en-US" altLang="en-US" sz="2800" b="1" baseline="30000" dirty="0">
                <a:latin typeface="+mn-lt"/>
                <a:cs typeface="Times New Roman" pitchFamily="18" charset="0"/>
              </a:rPr>
              <a:t>-</a:t>
            </a:r>
            <a:r>
              <a:rPr lang="en-US" altLang="en-US" sz="2800" dirty="0">
                <a:latin typeface="+mn-lt"/>
                <a:cs typeface="Times New Roman" pitchFamily="18" charset="0"/>
              </a:rPr>
              <a:t> (</a:t>
            </a:r>
            <a:r>
              <a:rPr lang="en-US" altLang="en-US" sz="2800" dirty="0" err="1">
                <a:latin typeface="+mn-lt"/>
                <a:cs typeface="Times New Roman" pitchFamily="18" charset="0"/>
              </a:rPr>
              <a:t>aq</a:t>
            </a:r>
            <a:r>
              <a:rPr lang="en-US" altLang="en-US" sz="2800" dirty="0">
                <a:latin typeface="+mn-lt"/>
                <a:cs typeface="Times New Roman" pitchFamily="18" charset="0"/>
              </a:rPr>
              <a:t>) in a solution in which: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itchFamily="18" charset="0"/>
              </a:rPr>
              <a:t>a) [H</a:t>
            </a:r>
            <a:r>
              <a:rPr lang="en-US" altLang="en-US" sz="2800" baseline="30000" dirty="0">
                <a:latin typeface="+mn-lt"/>
                <a:cs typeface="Times New Roman" pitchFamily="18" charset="0"/>
              </a:rPr>
              <a:t>+</a:t>
            </a:r>
            <a:r>
              <a:rPr lang="en-US" altLang="en-US" sz="2800" dirty="0">
                <a:latin typeface="+mn-lt"/>
                <a:cs typeface="Times New Roman" pitchFamily="18" charset="0"/>
              </a:rPr>
              <a:t>] = 2 x 10</a:t>
            </a:r>
            <a:r>
              <a:rPr lang="en-US" altLang="en-US" sz="2800" baseline="30000" dirty="0">
                <a:latin typeface="+mn-lt"/>
                <a:cs typeface="Times New Roman" pitchFamily="18" charset="0"/>
              </a:rPr>
              <a:t>-6</a:t>
            </a:r>
            <a:r>
              <a:rPr lang="en-US" alt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altLang="en-US" sz="2800" i="1" dirty="0">
                <a:latin typeface="+mn-lt"/>
                <a:cs typeface="Times New Roman" pitchFamily="18" charset="0"/>
              </a:rPr>
              <a:t>M      </a:t>
            </a:r>
            <a:r>
              <a:rPr lang="en-US" altLang="en-US" sz="2800" dirty="0">
                <a:latin typeface="+mn-lt"/>
                <a:cs typeface="Times New Roman" pitchFamily="18" charset="0"/>
              </a:rPr>
              <a:t>b) [H</a:t>
            </a:r>
            <a:r>
              <a:rPr lang="en-US" altLang="en-US" sz="2800" baseline="30000" dirty="0">
                <a:latin typeface="+mn-lt"/>
                <a:cs typeface="Times New Roman" pitchFamily="18" charset="0"/>
              </a:rPr>
              <a:t>+</a:t>
            </a:r>
            <a:r>
              <a:rPr lang="en-US" altLang="en-US" sz="2800" dirty="0">
                <a:latin typeface="+mn-lt"/>
                <a:cs typeface="Times New Roman" pitchFamily="18" charset="0"/>
              </a:rPr>
              <a:t>] = [OH</a:t>
            </a:r>
            <a:r>
              <a:rPr lang="en-US" altLang="en-US" sz="2800" baseline="30000" dirty="0">
                <a:latin typeface="+mn-lt"/>
                <a:cs typeface="Times New Roman" pitchFamily="18" charset="0"/>
              </a:rPr>
              <a:t>-</a:t>
            </a:r>
            <a:r>
              <a:rPr lang="en-US" altLang="en-US" sz="2800" dirty="0">
                <a:latin typeface="+mn-lt"/>
                <a:cs typeface="Times New Roman" pitchFamily="18" charset="0"/>
              </a:rPr>
              <a:t>] </a:t>
            </a:r>
            <a:r>
              <a:rPr lang="en-US" altLang="en-US" sz="2800" i="1" dirty="0">
                <a:latin typeface="+mn-lt"/>
                <a:cs typeface="Times New Roman" pitchFamily="18" charset="0"/>
              </a:rPr>
              <a:t>     </a:t>
            </a:r>
            <a:r>
              <a:rPr lang="en-US" altLang="en-US" sz="2800" dirty="0">
                <a:latin typeface="+mn-lt"/>
                <a:cs typeface="Times New Roman" pitchFamily="18" charset="0"/>
              </a:rPr>
              <a:t>c) [H</a:t>
            </a:r>
            <a:r>
              <a:rPr lang="en-US" altLang="en-US" sz="2800" baseline="30000" dirty="0">
                <a:latin typeface="+mn-lt"/>
                <a:cs typeface="Times New Roman" pitchFamily="18" charset="0"/>
              </a:rPr>
              <a:t>+</a:t>
            </a:r>
            <a:r>
              <a:rPr lang="en-US" altLang="en-US" sz="2800" dirty="0">
                <a:latin typeface="+mn-lt"/>
                <a:cs typeface="Times New Roman" pitchFamily="18" charset="0"/>
              </a:rPr>
              <a:t>] = 100 x [OH</a:t>
            </a:r>
            <a:r>
              <a:rPr lang="en-US" altLang="en-US" sz="2800" baseline="30000" dirty="0">
                <a:latin typeface="+mn-lt"/>
                <a:cs typeface="Times New Roman" pitchFamily="18" charset="0"/>
              </a:rPr>
              <a:t>-</a:t>
            </a:r>
            <a:r>
              <a:rPr lang="en-US" altLang="en-US" sz="2800" dirty="0">
                <a:latin typeface="+mn-lt"/>
                <a:cs typeface="Times New Roman" pitchFamily="18" charset="0"/>
              </a:rPr>
              <a:t>] </a:t>
            </a:r>
            <a:endParaRPr lang="en-US" altLang="en-US" sz="2800" i="1" dirty="0">
              <a:latin typeface="+mn-lt"/>
              <a:cs typeface="Times New Roman" pitchFamily="18" charset="0"/>
            </a:endParaRPr>
          </a:p>
        </p:txBody>
      </p:sp>
      <p:sp>
        <p:nvSpPr>
          <p:cNvPr id="11" name="TextBox 16"/>
          <p:cNvSpPr txBox="1">
            <a:spLocks noChangeArrowheads="1"/>
          </p:cNvSpPr>
          <p:nvPr/>
        </p:nvSpPr>
        <p:spPr bwMode="auto">
          <a:xfrm>
            <a:off x="58617" y="2685831"/>
            <a:ext cx="15247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8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Solution:</a:t>
            </a: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82321" y="3133349"/>
            <a:ext cx="29065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itchFamily="18" charset="0"/>
              </a:rPr>
              <a:t>a) [H</a:t>
            </a:r>
            <a:r>
              <a:rPr lang="en-US" altLang="en-US" sz="2800" baseline="30000" dirty="0">
                <a:latin typeface="+mn-lt"/>
                <a:cs typeface="Times New Roman" pitchFamily="18" charset="0"/>
              </a:rPr>
              <a:t>+</a:t>
            </a:r>
            <a:r>
              <a:rPr lang="en-US" altLang="en-US" sz="2800" dirty="0">
                <a:latin typeface="+mn-lt"/>
                <a:cs typeface="Times New Roman" pitchFamily="18" charset="0"/>
              </a:rPr>
              <a:t>] = 2 x 10</a:t>
            </a:r>
            <a:r>
              <a:rPr lang="en-US" altLang="en-US" sz="2800" baseline="30000" dirty="0">
                <a:latin typeface="+mn-lt"/>
                <a:cs typeface="Times New Roman" pitchFamily="18" charset="0"/>
              </a:rPr>
              <a:t>-6</a:t>
            </a:r>
            <a:r>
              <a:rPr lang="en-US" alt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altLang="en-US" sz="2800" i="1" dirty="0">
                <a:latin typeface="+mn-lt"/>
                <a:cs typeface="Times New Roman" pitchFamily="18" charset="0"/>
              </a:rPr>
              <a:t>M</a:t>
            </a:r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77064" y="5524448"/>
            <a:ext cx="31406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itchFamily="18" charset="0"/>
              </a:rPr>
              <a:t>c) [H</a:t>
            </a:r>
            <a:r>
              <a:rPr lang="en-US" altLang="en-US" sz="2800" baseline="30000" dirty="0">
                <a:latin typeface="+mn-lt"/>
                <a:cs typeface="Times New Roman" pitchFamily="18" charset="0"/>
              </a:rPr>
              <a:t>+</a:t>
            </a:r>
            <a:r>
              <a:rPr lang="en-US" altLang="en-US" sz="2800" dirty="0">
                <a:latin typeface="+mn-lt"/>
                <a:cs typeface="Times New Roman" pitchFamily="18" charset="0"/>
              </a:rPr>
              <a:t>] = 100 x [OH</a:t>
            </a:r>
            <a:r>
              <a:rPr lang="en-US" altLang="en-US" sz="2800" baseline="30000" dirty="0">
                <a:latin typeface="+mn-lt"/>
                <a:cs typeface="Times New Roman" pitchFamily="18" charset="0"/>
              </a:rPr>
              <a:t>-</a:t>
            </a:r>
            <a:r>
              <a:rPr lang="en-US" altLang="en-US" sz="2800" dirty="0">
                <a:latin typeface="+mn-lt"/>
                <a:cs typeface="Times New Roman" pitchFamily="18" charset="0"/>
              </a:rPr>
              <a:t>] </a:t>
            </a:r>
            <a:endParaRPr lang="en-US" altLang="en-US" sz="2800" i="1" dirty="0">
              <a:latin typeface="+mn-lt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2965" y="3736428"/>
            <a:ext cx="61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Wingdings" panose="05000000000000000000" pitchFamily="2" charset="2"/>
              </a:rPr>
              <a:t> 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977462" y="3704897"/>
            <a:ext cx="6094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[OH</a:t>
            </a:r>
            <a:r>
              <a:rPr lang="en-US" sz="2800" baseline="30000" dirty="0"/>
              <a:t>-</a:t>
            </a:r>
            <a:r>
              <a:rPr lang="en-US" sz="2800" dirty="0"/>
              <a:t>] = 1.0 x 10</a:t>
            </a:r>
            <a:r>
              <a:rPr lang="en-US" sz="2800" baseline="30000" dirty="0"/>
              <a:t>-14</a:t>
            </a:r>
            <a:r>
              <a:rPr lang="en-US" sz="2800" dirty="0"/>
              <a:t> / 2 x 10</a:t>
            </a:r>
            <a:r>
              <a:rPr lang="en-US" sz="2800" baseline="30000" dirty="0"/>
              <a:t>-6  </a:t>
            </a:r>
            <a:r>
              <a:rPr lang="en-US" sz="2800" dirty="0"/>
              <a:t>= 5 x 10</a:t>
            </a:r>
            <a:r>
              <a:rPr lang="en-US" sz="2800" baseline="30000" dirty="0"/>
              <a:t>-9 </a:t>
            </a:r>
            <a:r>
              <a:rPr lang="en-US" sz="2800" i="1" dirty="0"/>
              <a:t>M</a:t>
            </a:r>
            <a:r>
              <a:rPr lang="en-US" sz="2800" dirty="0"/>
              <a:t>   </a:t>
            </a:r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78830" y="4289486"/>
            <a:ext cx="22284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+mn-lt"/>
                <a:cs typeface="Times New Roman" pitchFamily="18" charset="0"/>
              </a:rPr>
              <a:t>b) [H</a:t>
            </a:r>
            <a:r>
              <a:rPr lang="en-US" altLang="en-US" sz="2800" baseline="30000" dirty="0">
                <a:latin typeface="+mn-lt"/>
                <a:cs typeface="Times New Roman" pitchFamily="18" charset="0"/>
              </a:rPr>
              <a:t>+</a:t>
            </a:r>
            <a:r>
              <a:rPr lang="en-US" altLang="en-US" sz="2800" dirty="0">
                <a:latin typeface="+mn-lt"/>
                <a:cs typeface="Times New Roman" pitchFamily="18" charset="0"/>
              </a:rPr>
              <a:t>] = [OH</a:t>
            </a:r>
            <a:r>
              <a:rPr lang="en-US" altLang="en-US" sz="2800" baseline="30000" dirty="0">
                <a:latin typeface="+mn-lt"/>
                <a:cs typeface="Times New Roman" pitchFamily="18" charset="0"/>
              </a:rPr>
              <a:t>-</a:t>
            </a:r>
            <a:r>
              <a:rPr lang="en-US" altLang="en-US" sz="2800" dirty="0">
                <a:latin typeface="+mn-lt"/>
                <a:cs typeface="Times New Roman" pitchFamily="18" charset="0"/>
              </a:rPr>
              <a:t>]</a:t>
            </a:r>
            <a:endParaRPr lang="en-US" altLang="en-US" sz="2800" i="1" dirty="0">
              <a:latin typeface="+mn-lt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3471" y="4866320"/>
            <a:ext cx="61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Wingdings" panose="05000000000000000000" pitchFamily="2" charset="2"/>
              </a:rPr>
              <a:t> 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987968" y="4834789"/>
            <a:ext cx="5538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[OH</a:t>
            </a:r>
            <a:r>
              <a:rPr lang="en-US" sz="2800" baseline="30000" dirty="0"/>
              <a:t>-</a:t>
            </a:r>
            <a:r>
              <a:rPr lang="en-US" sz="2800" dirty="0"/>
              <a:t>]</a:t>
            </a:r>
            <a:r>
              <a:rPr lang="en-US" sz="2800" baseline="30000" dirty="0"/>
              <a:t>2</a:t>
            </a:r>
            <a:r>
              <a:rPr lang="en-US" sz="2800" dirty="0"/>
              <a:t> = 1.0 x 10</a:t>
            </a:r>
            <a:r>
              <a:rPr lang="en-US" sz="2800" baseline="30000" dirty="0"/>
              <a:t>-14</a:t>
            </a:r>
            <a:r>
              <a:rPr 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 [OH</a:t>
            </a:r>
            <a:r>
              <a:rPr lang="en-US" sz="2800" baseline="30000" dirty="0">
                <a:sym typeface="Wingdings" panose="05000000000000000000" pitchFamily="2" charset="2"/>
              </a:rPr>
              <a:t>-</a:t>
            </a:r>
            <a:r>
              <a:rPr lang="en-US" sz="2800" dirty="0">
                <a:sym typeface="Wingdings" panose="05000000000000000000" pitchFamily="2" charset="2"/>
              </a:rPr>
              <a:t>] = </a:t>
            </a:r>
            <a:r>
              <a:rPr lang="en-US" sz="2800" dirty="0"/>
              <a:t>10</a:t>
            </a:r>
            <a:r>
              <a:rPr lang="en-US" sz="2800" baseline="30000" dirty="0"/>
              <a:t>-7  </a:t>
            </a:r>
            <a:r>
              <a:rPr lang="en-US" sz="2800" i="1" dirty="0"/>
              <a:t>M</a:t>
            </a:r>
            <a:r>
              <a:rPr lang="en-US" sz="2800" dirty="0"/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8211" y="6122340"/>
            <a:ext cx="61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Wingdings" panose="05000000000000000000" pitchFamily="2" charset="2"/>
              </a:rPr>
              <a:t> 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982708" y="6090809"/>
            <a:ext cx="7143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[OH</a:t>
            </a:r>
            <a:r>
              <a:rPr lang="en-US" sz="2800" baseline="30000" dirty="0"/>
              <a:t>-</a:t>
            </a:r>
            <a:r>
              <a:rPr lang="en-US" sz="2800" dirty="0"/>
              <a:t>] = 1.0 x 10</a:t>
            </a:r>
            <a:r>
              <a:rPr lang="en-US" sz="2800" baseline="30000" dirty="0"/>
              <a:t>-14</a:t>
            </a:r>
            <a:r>
              <a:rPr lang="en-US" sz="2800" dirty="0"/>
              <a:t> / 100 [OH</a:t>
            </a:r>
            <a:r>
              <a:rPr lang="en-US" sz="2800" baseline="30000" dirty="0"/>
              <a:t>-</a:t>
            </a:r>
            <a:r>
              <a:rPr lang="en-US" sz="2800" dirty="0"/>
              <a:t>] </a:t>
            </a:r>
            <a:r>
              <a:rPr lang="en-US" sz="2800" dirty="0">
                <a:sym typeface="Wingdings" panose="05000000000000000000" pitchFamily="2" charset="2"/>
              </a:rPr>
              <a:t> [OH</a:t>
            </a:r>
            <a:r>
              <a:rPr lang="en-US" sz="2800" baseline="30000" dirty="0">
                <a:sym typeface="Wingdings" panose="05000000000000000000" pitchFamily="2" charset="2"/>
              </a:rPr>
              <a:t>-</a:t>
            </a:r>
            <a:r>
              <a:rPr lang="en-US" sz="2800" dirty="0">
                <a:sym typeface="Wingdings" panose="05000000000000000000" pitchFamily="2" charset="2"/>
              </a:rPr>
              <a:t>] = </a:t>
            </a:r>
            <a:r>
              <a:rPr lang="en-US" sz="2800" dirty="0"/>
              <a:t>10</a:t>
            </a:r>
            <a:r>
              <a:rPr lang="en-US" sz="2800" baseline="30000" dirty="0"/>
              <a:t>-8  </a:t>
            </a:r>
            <a:r>
              <a:rPr lang="en-US" sz="2800" i="1" dirty="0"/>
              <a:t>M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795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4" grpId="0"/>
      <p:bldP spid="5" grpId="0"/>
      <p:bldP spid="14" grpId="0"/>
      <p:bldP spid="15" grpId="0"/>
      <p:bldP spid="17" grpId="0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2400" y="152400"/>
            <a:ext cx="53490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The </a:t>
            </a:r>
            <a:r>
              <a:rPr lang="en-US" altLang="en-US" sz="3600" dirty="0" err="1"/>
              <a:t>autoionization</a:t>
            </a:r>
            <a:r>
              <a:rPr lang="en-US" altLang="en-US" sz="3600" dirty="0"/>
              <a:t> of water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335" y="800878"/>
            <a:ext cx="7610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>
                <a:solidFill>
                  <a:srgbClr val="FF0000"/>
                </a:solidFill>
                <a:cs typeface="Times New Roman" pitchFamily="18" charset="0"/>
              </a:rPr>
              <a:t>The Ion Product of Water</a:t>
            </a: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71812" y="1325563"/>
            <a:ext cx="867237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2800" b="1" u="sng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Example: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2800" dirty="0">
                <a:latin typeface="+mn-lt"/>
                <a:cs typeface="Times New Roman" pitchFamily="18" charset="0"/>
              </a:rPr>
              <a:t>Indicate whether a solution with each of the following ion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2800" dirty="0">
                <a:latin typeface="+mn-lt"/>
                <a:cs typeface="Times New Roman" pitchFamily="18" charset="0"/>
              </a:rPr>
              <a:t>concentrations is neutral, acidic, or basic:</a:t>
            </a:r>
          </a:p>
          <a:p>
            <a:pPr marL="514350" indent="-514350" eaLnBrk="1" hangingPunct="1">
              <a:spcBef>
                <a:spcPct val="0"/>
              </a:spcBef>
              <a:buAutoNum type="alphaLcParenR"/>
            </a:pPr>
            <a:r>
              <a:rPr lang="en-US" altLang="en-US" sz="2800" dirty="0">
                <a:latin typeface="+mn-lt"/>
                <a:cs typeface="Times New Roman" pitchFamily="18" charset="0"/>
              </a:rPr>
              <a:t>[H</a:t>
            </a:r>
            <a:r>
              <a:rPr lang="en-US" altLang="en-US" sz="2800" baseline="30000" dirty="0">
                <a:latin typeface="+mn-lt"/>
                <a:cs typeface="Times New Roman" pitchFamily="18" charset="0"/>
              </a:rPr>
              <a:t>+</a:t>
            </a:r>
            <a:r>
              <a:rPr lang="en-US" altLang="en-US" sz="2800" dirty="0">
                <a:latin typeface="+mn-lt"/>
                <a:cs typeface="Times New Roman" pitchFamily="18" charset="0"/>
              </a:rPr>
              <a:t>] = 4 x 10</a:t>
            </a:r>
            <a:r>
              <a:rPr lang="en-US" altLang="en-US" sz="2800" baseline="30000" dirty="0">
                <a:latin typeface="+mn-lt"/>
                <a:cs typeface="Times New Roman" pitchFamily="18" charset="0"/>
              </a:rPr>
              <a:t>-9</a:t>
            </a:r>
            <a:r>
              <a:rPr lang="en-US" alt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altLang="en-US" sz="2800" i="1" dirty="0">
                <a:latin typeface="+mn-lt"/>
                <a:cs typeface="Times New Roman" pitchFamily="18" charset="0"/>
              </a:rPr>
              <a:t>M      </a:t>
            </a:r>
          </a:p>
          <a:p>
            <a:pPr marL="514350" indent="-514350" eaLnBrk="1" hangingPunct="1">
              <a:spcBef>
                <a:spcPct val="0"/>
              </a:spcBef>
              <a:buAutoNum type="alphaLcParenR"/>
            </a:pPr>
            <a:r>
              <a:rPr lang="en-US" altLang="en-US" sz="2800" dirty="0">
                <a:latin typeface="+mn-lt"/>
                <a:cs typeface="Times New Roman" pitchFamily="18" charset="0"/>
              </a:rPr>
              <a:t>[OH</a:t>
            </a:r>
            <a:r>
              <a:rPr lang="en-US" altLang="en-US" sz="2800" baseline="30000" dirty="0">
                <a:latin typeface="+mn-lt"/>
                <a:cs typeface="Times New Roman" pitchFamily="18" charset="0"/>
              </a:rPr>
              <a:t>-</a:t>
            </a:r>
            <a:r>
              <a:rPr lang="en-US" altLang="en-US" sz="2800" dirty="0">
                <a:latin typeface="+mn-lt"/>
                <a:cs typeface="Times New Roman" pitchFamily="18" charset="0"/>
              </a:rPr>
              <a:t>] = 1 x 10</a:t>
            </a:r>
            <a:r>
              <a:rPr lang="en-US" altLang="en-US" sz="2800" baseline="30000" dirty="0">
                <a:latin typeface="+mn-lt"/>
                <a:cs typeface="Times New Roman" pitchFamily="18" charset="0"/>
              </a:rPr>
              <a:t>-7</a:t>
            </a:r>
            <a:r>
              <a:rPr lang="en-US" altLang="en-US" sz="2800" i="1" dirty="0">
                <a:latin typeface="+mn-lt"/>
                <a:cs typeface="Times New Roman" pitchFamily="18" charset="0"/>
              </a:rPr>
              <a:t> M     </a:t>
            </a:r>
          </a:p>
          <a:p>
            <a:pPr marL="514350" indent="-514350" eaLnBrk="1" hangingPunct="1">
              <a:spcBef>
                <a:spcPct val="0"/>
              </a:spcBef>
              <a:buAutoNum type="alphaLcParenR"/>
            </a:pPr>
            <a:r>
              <a:rPr lang="en-US" altLang="en-US" sz="2800" dirty="0">
                <a:latin typeface="+mn-lt"/>
                <a:cs typeface="Times New Roman" pitchFamily="18" charset="0"/>
              </a:rPr>
              <a:t>[OH</a:t>
            </a:r>
            <a:r>
              <a:rPr lang="en-US" altLang="en-US" sz="2800" baseline="30000" dirty="0">
                <a:latin typeface="+mn-lt"/>
                <a:cs typeface="Times New Roman" pitchFamily="18" charset="0"/>
              </a:rPr>
              <a:t>-</a:t>
            </a:r>
            <a:r>
              <a:rPr lang="en-US" altLang="en-US" sz="2800" dirty="0">
                <a:latin typeface="+mn-lt"/>
                <a:cs typeface="Times New Roman" pitchFamily="18" charset="0"/>
              </a:rPr>
              <a:t>] = 7 x 10</a:t>
            </a:r>
            <a:r>
              <a:rPr lang="en-US" altLang="en-US" sz="2800" baseline="30000" dirty="0">
                <a:latin typeface="+mn-lt"/>
                <a:cs typeface="Times New Roman" pitchFamily="18" charset="0"/>
              </a:rPr>
              <a:t>-13</a:t>
            </a:r>
            <a:r>
              <a:rPr lang="en-US" alt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altLang="en-US" sz="2800" i="1" dirty="0">
                <a:latin typeface="+mn-lt"/>
                <a:cs typeface="Times New Roman" pitchFamily="18" charset="0"/>
              </a:rPr>
              <a:t>M</a:t>
            </a:r>
          </a:p>
        </p:txBody>
      </p:sp>
      <p:sp>
        <p:nvSpPr>
          <p:cNvPr id="16" name="TextBox 16"/>
          <p:cNvSpPr txBox="1">
            <a:spLocks noChangeArrowheads="1"/>
          </p:cNvSpPr>
          <p:nvPr/>
        </p:nvSpPr>
        <p:spPr bwMode="auto">
          <a:xfrm>
            <a:off x="2543887" y="3931341"/>
            <a:ext cx="3743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36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Solution Approach</a:t>
            </a:r>
          </a:p>
        </p:txBody>
      </p:sp>
      <p:sp>
        <p:nvSpPr>
          <p:cNvPr id="20" name="Striped Right Arrow 19"/>
          <p:cNvSpPr/>
          <p:nvPr/>
        </p:nvSpPr>
        <p:spPr>
          <a:xfrm rot="5400000">
            <a:off x="3974004" y="3877586"/>
            <a:ext cx="771966" cy="2130425"/>
          </a:xfrm>
          <a:prstGeom prst="striped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5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2400" y="152400"/>
            <a:ext cx="53490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The </a:t>
            </a:r>
            <a:r>
              <a:rPr lang="en-US" altLang="en-US" sz="3600" dirty="0" err="1"/>
              <a:t>autoionization</a:t>
            </a:r>
            <a:r>
              <a:rPr lang="en-US" altLang="en-US" sz="3600" dirty="0"/>
              <a:t> of water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335" y="800878"/>
            <a:ext cx="7610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>
                <a:solidFill>
                  <a:srgbClr val="FF0000"/>
                </a:solidFill>
                <a:cs typeface="Times New Roman" pitchFamily="18" charset="0"/>
              </a:rPr>
              <a:t>The Ion Product of Water</a:t>
            </a: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71812" y="1325563"/>
            <a:ext cx="8672374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2800" b="1" u="sng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Example: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2800" dirty="0">
                <a:latin typeface="+mn-lt"/>
                <a:cs typeface="Times New Roman" pitchFamily="18" charset="0"/>
              </a:rPr>
              <a:t>Indicate whether a solution with each of the following ion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2800" dirty="0">
                <a:latin typeface="+mn-lt"/>
                <a:cs typeface="Times New Roman" pitchFamily="18" charset="0"/>
              </a:rPr>
              <a:t>concentrations is neutral, acidic, or basic:</a:t>
            </a:r>
          </a:p>
          <a:p>
            <a:pPr marL="514350" indent="-514350" eaLnBrk="1" hangingPunct="1">
              <a:spcBef>
                <a:spcPct val="0"/>
              </a:spcBef>
              <a:buAutoNum type="alphaLcParenR"/>
            </a:pPr>
            <a:r>
              <a:rPr lang="en-US" altLang="en-US" sz="2800" dirty="0">
                <a:latin typeface="+mn-lt"/>
                <a:cs typeface="Times New Roman" pitchFamily="18" charset="0"/>
              </a:rPr>
              <a:t>[H</a:t>
            </a:r>
            <a:r>
              <a:rPr lang="en-US" altLang="en-US" sz="2800" baseline="30000" dirty="0">
                <a:latin typeface="+mn-lt"/>
                <a:cs typeface="Times New Roman" pitchFamily="18" charset="0"/>
              </a:rPr>
              <a:t>+</a:t>
            </a:r>
            <a:r>
              <a:rPr lang="en-US" altLang="en-US" sz="2800" dirty="0">
                <a:latin typeface="+mn-lt"/>
                <a:cs typeface="Times New Roman" pitchFamily="18" charset="0"/>
              </a:rPr>
              <a:t>] = 4 x 10</a:t>
            </a:r>
            <a:r>
              <a:rPr lang="en-US" altLang="en-US" sz="2800" baseline="30000" dirty="0">
                <a:latin typeface="+mn-lt"/>
                <a:cs typeface="Times New Roman" pitchFamily="18" charset="0"/>
              </a:rPr>
              <a:t>-9</a:t>
            </a:r>
            <a:r>
              <a:rPr lang="en-US" alt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altLang="en-US" sz="2800" i="1" dirty="0">
                <a:latin typeface="+mn-lt"/>
                <a:cs typeface="Times New Roman" pitchFamily="18" charset="0"/>
              </a:rPr>
              <a:t>M    		</a:t>
            </a:r>
            <a:r>
              <a:rPr lang="en-US" altLang="en-US" sz="2800" dirty="0">
                <a:latin typeface="+mn-lt"/>
                <a:cs typeface="Times New Roman" pitchFamily="18" charset="0"/>
              </a:rPr>
              <a:t>b)   [OH</a:t>
            </a:r>
            <a:r>
              <a:rPr lang="en-US" altLang="en-US" sz="2800" baseline="30000" dirty="0">
                <a:latin typeface="+mn-lt"/>
                <a:cs typeface="Times New Roman" pitchFamily="18" charset="0"/>
              </a:rPr>
              <a:t>-</a:t>
            </a:r>
            <a:r>
              <a:rPr lang="en-US" altLang="en-US" sz="2800" dirty="0">
                <a:latin typeface="+mn-lt"/>
                <a:cs typeface="Times New Roman" pitchFamily="18" charset="0"/>
              </a:rPr>
              <a:t>] = 1 x 10</a:t>
            </a:r>
            <a:r>
              <a:rPr lang="en-US" altLang="en-US" sz="2800" baseline="30000" dirty="0">
                <a:latin typeface="+mn-lt"/>
                <a:cs typeface="Times New Roman" pitchFamily="18" charset="0"/>
              </a:rPr>
              <a:t>-7</a:t>
            </a:r>
            <a:r>
              <a:rPr lang="en-US" altLang="en-US" sz="2800" i="1" dirty="0">
                <a:latin typeface="+mn-lt"/>
                <a:cs typeface="Times New Roman" pitchFamily="18" charset="0"/>
              </a:rPr>
              <a:t> M    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2800" dirty="0">
                <a:latin typeface="+mn-lt"/>
                <a:cs typeface="Times New Roman" pitchFamily="18" charset="0"/>
              </a:rPr>
              <a:t>c)   [OH</a:t>
            </a:r>
            <a:r>
              <a:rPr lang="en-US" altLang="en-US" sz="2800" baseline="30000" dirty="0">
                <a:latin typeface="+mn-lt"/>
                <a:cs typeface="Times New Roman" pitchFamily="18" charset="0"/>
              </a:rPr>
              <a:t>-</a:t>
            </a:r>
            <a:r>
              <a:rPr lang="en-US" altLang="en-US" sz="2800" dirty="0">
                <a:latin typeface="+mn-lt"/>
                <a:cs typeface="Times New Roman" pitchFamily="18" charset="0"/>
              </a:rPr>
              <a:t>] = 7 x 10</a:t>
            </a:r>
            <a:r>
              <a:rPr lang="en-US" altLang="en-US" sz="2800" baseline="30000" dirty="0">
                <a:latin typeface="+mn-lt"/>
                <a:cs typeface="Times New Roman" pitchFamily="18" charset="0"/>
              </a:rPr>
              <a:t>-13</a:t>
            </a:r>
            <a:r>
              <a:rPr lang="en-US" alt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altLang="en-US" sz="2800" i="1" dirty="0">
                <a:latin typeface="+mn-lt"/>
                <a:cs typeface="Times New Roman" pitchFamily="18" charset="0"/>
              </a:rPr>
              <a:t>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826" y="3862538"/>
            <a:ext cx="8039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Considering the relationship between [H</a:t>
            </a:r>
            <a:r>
              <a:rPr lang="en-US" sz="2800" baseline="30000" dirty="0"/>
              <a:t>+</a:t>
            </a:r>
            <a:r>
              <a:rPr lang="en-US" sz="2800" dirty="0"/>
              <a:t>] and [OH</a:t>
            </a:r>
            <a:r>
              <a:rPr lang="en-US" sz="2800" baseline="30000" dirty="0"/>
              <a:t>-</a:t>
            </a:r>
            <a:r>
              <a:rPr lang="en-US" sz="2800" dirty="0"/>
              <a:t>], </a:t>
            </a:r>
          </a:p>
        </p:txBody>
      </p:sp>
      <p:sp>
        <p:nvSpPr>
          <p:cNvPr id="8" name="TextBox 16"/>
          <p:cNvSpPr txBox="1">
            <a:spLocks noChangeArrowheads="1"/>
          </p:cNvSpPr>
          <p:nvPr/>
        </p:nvSpPr>
        <p:spPr bwMode="auto">
          <a:xfrm>
            <a:off x="2713625" y="3395298"/>
            <a:ext cx="334078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Solution Approach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546" y="4342567"/>
            <a:ext cx="39433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5778" y="4929337"/>
            <a:ext cx="5882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scale can be built for the [H</a:t>
            </a:r>
            <a:r>
              <a:rPr lang="en-US" sz="2800" baseline="30000" dirty="0"/>
              <a:t>+</a:t>
            </a:r>
            <a:r>
              <a:rPr lang="en-US" sz="2800" dirty="0"/>
              <a:t>], where:</a:t>
            </a:r>
            <a:endParaRPr lang="en-US" sz="3200" b="1" u="sng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48391" y="6080364"/>
            <a:ext cx="7520151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528665" y="5985176"/>
            <a:ext cx="2316" cy="2164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52514" y="5398265"/>
            <a:ext cx="745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10</a:t>
            </a:r>
            <a:r>
              <a:rPr lang="en-US" sz="2800" b="1" baseline="30000" dirty="0">
                <a:solidFill>
                  <a:srgbClr val="FF0000"/>
                </a:solidFill>
              </a:rPr>
              <a:t>-7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68490" y="5374396"/>
            <a:ext cx="100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&gt; 10</a:t>
            </a:r>
            <a:r>
              <a:rPr lang="en-US" sz="2800" b="1" baseline="30000" dirty="0">
                <a:solidFill>
                  <a:srgbClr val="FF0000"/>
                </a:solidFill>
              </a:rPr>
              <a:t>-7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22602" y="5372558"/>
            <a:ext cx="1007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&gt; 10</a:t>
            </a:r>
            <a:r>
              <a:rPr lang="en-US" sz="2800" b="1" baseline="30000" dirty="0">
                <a:solidFill>
                  <a:srgbClr val="FF0000"/>
                </a:solidFill>
              </a:rPr>
              <a:t>-7</a:t>
            </a:r>
          </a:p>
        </p:txBody>
      </p:sp>
      <p:sp>
        <p:nvSpPr>
          <p:cNvPr id="15" name="Right Brace 14"/>
          <p:cNvSpPr/>
          <p:nvPr/>
        </p:nvSpPr>
        <p:spPr>
          <a:xfrm rot="16200000">
            <a:off x="2544899" y="4142342"/>
            <a:ext cx="220337" cy="352539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 rot="16200000">
            <a:off x="6255790" y="4140504"/>
            <a:ext cx="220337" cy="352539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170643" y="6185838"/>
            <a:ext cx="10326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</a:rPr>
              <a:t>acidic</a:t>
            </a:r>
            <a:endParaRPr lang="en-US" sz="2800" dirty="0"/>
          </a:p>
        </p:txBody>
      </p:sp>
      <p:sp>
        <p:nvSpPr>
          <p:cNvPr id="22" name="Rectangle 21"/>
          <p:cNvSpPr/>
          <p:nvPr/>
        </p:nvSpPr>
        <p:spPr>
          <a:xfrm>
            <a:off x="3958880" y="6185837"/>
            <a:ext cx="12620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</a:rPr>
              <a:t>neutral</a:t>
            </a:r>
            <a:endParaRPr lang="en-US" sz="2800" dirty="0"/>
          </a:p>
        </p:txBody>
      </p:sp>
      <p:sp>
        <p:nvSpPr>
          <p:cNvPr id="23" name="Rectangle 22"/>
          <p:cNvSpPr/>
          <p:nvPr/>
        </p:nvSpPr>
        <p:spPr>
          <a:xfrm>
            <a:off x="6101070" y="6174821"/>
            <a:ext cx="9364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</a:rPr>
              <a:t>basic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5078" y="5431316"/>
            <a:ext cx="8302443" cy="127795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184038" y="5540991"/>
            <a:ext cx="846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[H</a:t>
            </a:r>
            <a:r>
              <a:rPr lang="en-US" sz="3200" b="1" baseline="30000" dirty="0">
                <a:solidFill>
                  <a:srgbClr val="FF0000"/>
                </a:solidFill>
              </a:rPr>
              <a:t>+</a:t>
            </a:r>
            <a:r>
              <a:rPr lang="en-US" sz="3200" b="1" dirty="0">
                <a:solidFill>
                  <a:srgbClr val="FF0000"/>
                </a:solidFill>
              </a:rPr>
              <a:t>]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61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4" grpId="0"/>
      <p:bldP spid="17" grpId="0"/>
      <p:bldP spid="18" grpId="0"/>
      <p:bldP spid="15" grpId="0" animBg="1"/>
      <p:bldP spid="21" grpId="0" animBg="1"/>
      <p:bldP spid="19" grpId="0"/>
      <p:bldP spid="22" grpId="0"/>
      <p:bldP spid="23" grpId="0"/>
      <p:bldP spid="24" grpId="0" animBg="1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075" y="449263"/>
            <a:ext cx="8803757" cy="55707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dirty="0">
                <a:solidFill>
                  <a:schemeClr val="tx2"/>
                </a:solidFill>
                <a:cs typeface="+mn-cs"/>
              </a:rPr>
              <a:t>Contents: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solidFill>
                <a:schemeClr val="tx2"/>
              </a:solidFill>
              <a:cs typeface="+mn-cs"/>
            </a:endParaRPr>
          </a:p>
          <a:p>
            <a:pPr marL="914400" indent="-515938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4000" dirty="0">
                <a:solidFill>
                  <a:srgbClr val="0070C0"/>
                </a:solidFill>
                <a:cs typeface="+mn-cs"/>
              </a:rPr>
              <a:t>Acid and bases: a brief review</a:t>
            </a:r>
          </a:p>
          <a:p>
            <a:pPr marL="914400" indent="-515938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4000" dirty="0">
                <a:solidFill>
                  <a:srgbClr val="0070C0"/>
                </a:solidFill>
                <a:cs typeface="+mn-cs"/>
              </a:rPr>
              <a:t>The </a:t>
            </a:r>
            <a:r>
              <a:rPr lang="en-US" sz="4000" dirty="0" err="1">
                <a:solidFill>
                  <a:srgbClr val="0070C0"/>
                </a:solidFill>
                <a:cs typeface="+mn-cs"/>
              </a:rPr>
              <a:t>autoionization</a:t>
            </a:r>
            <a:r>
              <a:rPr lang="en-US" sz="4000" dirty="0">
                <a:solidFill>
                  <a:srgbClr val="0070C0"/>
                </a:solidFill>
                <a:cs typeface="+mn-cs"/>
              </a:rPr>
              <a:t> of water</a:t>
            </a:r>
          </a:p>
          <a:p>
            <a:pPr marL="914400" indent="-515938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4000" dirty="0">
                <a:solidFill>
                  <a:srgbClr val="0070C0"/>
                </a:solidFill>
                <a:cs typeface="+mn-cs"/>
              </a:rPr>
              <a:t>The pH scale</a:t>
            </a:r>
          </a:p>
          <a:p>
            <a:pPr marL="914400" indent="-515938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4000" dirty="0">
                <a:solidFill>
                  <a:srgbClr val="0070C0"/>
                </a:solidFill>
                <a:cs typeface="+mn-cs"/>
              </a:rPr>
              <a:t>Strong acids and bases</a:t>
            </a:r>
          </a:p>
          <a:p>
            <a:pPr marL="914400" indent="-515938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4000" dirty="0">
                <a:solidFill>
                  <a:srgbClr val="0070C0"/>
                </a:solidFill>
                <a:cs typeface="+mn-cs"/>
              </a:rPr>
              <a:t>Weal acids and bases</a:t>
            </a:r>
          </a:p>
          <a:p>
            <a:pPr marL="914400" indent="-515938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4000" dirty="0">
                <a:solidFill>
                  <a:srgbClr val="0070C0"/>
                </a:solidFill>
              </a:rPr>
              <a:t>Relationship between </a:t>
            </a:r>
            <a:r>
              <a:rPr lang="en-US" sz="4000" i="1" dirty="0" err="1">
                <a:solidFill>
                  <a:srgbClr val="0070C0"/>
                </a:solidFill>
              </a:rPr>
              <a:t>K</a:t>
            </a:r>
            <a:r>
              <a:rPr lang="en-US" sz="4000" i="1" baseline="-25000" dirty="0" err="1">
                <a:solidFill>
                  <a:srgbClr val="0070C0"/>
                </a:solidFill>
              </a:rPr>
              <a:t>a</a:t>
            </a:r>
            <a:r>
              <a:rPr lang="en-US" sz="4000" dirty="0">
                <a:solidFill>
                  <a:srgbClr val="0070C0"/>
                </a:solidFill>
              </a:rPr>
              <a:t> and </a:t>
            </a:r>
            <a:r>
              <a:rPr lang="en-US" sz="4000" i="1" dirty="0">
                <a:solidFill>
                  <a:srgbClr val="0070C0"/>
                </a:solidFill>
              </a:rPr>
              <a:t>K</a:t>
            </a:r>
            <a:r>
              <a:rPr lang="en-US" sz="4000" i="1" baseline="-25000" dirty="0">
                <a:solidFill>
                  <a:srgbClr val="0070C0"/>
                </a:solidFill>
              </a:rPr>
              <a:t>b</a:t>
            </a:r>
          </a:p>
          <a:p>
            <a:pPr marL="914400" indent="-515938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4000" dirty="0">
                <a:solidFill>
                  <a:srgbClr val="0070C0"/>
                </a:solidFill>
                <a:cs typeface="+mn-cs"/>
              </a:rPr>
              <a:t>Acid-base properties of salt solutions</a:t>
            </a:r>
          </a:p>
        </p:txBody>
      </p:sp>
    </p:spTree>
    <p:extLst>
      <p:ext uri="{BB962C8B-B14F-4D97-AF65-F5344CB8AC3E}">
        <p14:creationId xmlns:p14="http://schemas.microsoft.com/office/powerpoint/2010/main" val="1152333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2400" y="152400"/>
            <a:ext cx="53490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The </a:t>
            </a:r>
            <a:r>
              <a:rPr lang="en-US" altLang="en-US" sz="3600" dirty="0" err="1"/>
              <a:t>autoionization</a:t>
            </a:r>
            <a:r>
              <a:rPr lang="en-US" altLang="en-US" sz="3600" dirty="0"/>
              <a:t> of water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335" y="800878"/>
            <a:ext cx="7610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>
                <a:solidFill>
                  <a:srgbClr val="FF0000"/>
                </a:solidFill>
                <a:cs typeface="Times New Roman" pitchFamily="18" charset="0"/>
              </a:rPr>
              <a:t>The Ion Product of Water</a:t>
            </a: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71812" y="1325563"/>
            <a:ext cx="8672374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2800" b="1" u="sng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Example: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2800" dirty="0">
                <a:latin typeface="+mn-lt"/>
                <a:cs typeface="Times New Roman" pitchFamily="18" charset="0"/>
              </a:rPr>
              <a:t>Indicate whether a solution with each of the following ion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2800" dirty="0">
                <a:latin typeface="+mn-lt"/>
                <a:cs typeface="Times New Roman" pitchFamily="18" charset="0"/>
              </a:rPr>
              <a:t>concentrations is neutral, acidic, or basic:</a:t>
            </a:r>
          </a:p>
          <a:p>
            <a:pPr marL="514350" indent="-514350" eaLnBrk="1" hangingPunct="1">
              <a:spcBef>
                <a:spcPct val="0"/>
              </a:spcBef>
              <a:buAutoNum type="alphaLcParenR"/>
            </a:pPr>
            <a:r>
              <a:rPr lang="en-US" altLang="en-US" sz="2800" dirty="0">
                <a:latin typeface="+mn-lt"/>
                <a:cs typeface="Times New Roman" pitchFamily="18" charset="0"/>
              </a:rPr>
              <a:t>[H</a:t>
            </a:r>
            <a:r>
              <a:rPr lang="en-US" altLang="en-US" sz="2800" baseline="30000" dirty="0">
                <a:latin typeface="+mn-lt"/>
                <a:cs typeface="Times New Roman" pitchFamily="18" charset="0"/>
              </a:rPr>
              <a:t>+</a:t>
            </a:r>
            <a:r>
              <a:rPr lang="en-US" altLang="en-US" sz="2800" dirty="0">
                <a:latin typeface="+mn-lt"/>
                <a:cs typeface="Times New Roman" pitchFamily="18" charset="0"/>
              </a:rPr>
              <a:t>] = 4 x 10</a:t>
            </a:r>
            <a:r>
              <a:rPr lang="en-US" altLang="en-US" sz="2800" baseline="30000" dirty="0">
                <a:latin typeface="+mn-lt"/>
                <a:cs typeface="Times New Roman" pitchFamily="18" charset="0"/>
              </a:rPr>
              <a:t>-9</a:t>
            </a:r>
            <a:r>
              <a:rPr lang="en-US" alt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altLang="en-US" sz="2800" i="1" dirty="0">
                <a:latin typeface="+mn-lt"/>
                <a:cs typeface="Times New Roman" pitchFamily="18" charset="0"/>
              </a:rPr>
              <a:t>M    		</a:t>
            </a:r>
            <a:r>
              <a:rPr lang="en-US" altLang="en-US" sz="2800" dirty="0">
                <a:latin typeface="+mn-lt"/>
                <a:cs typeface="Times New Roman" pitchFamily="18" charset="0"/>
              </a:rPr>
              <a:t>b)   [OH</a:t>
            </a:r>
            <a:r>
              <a:rPr lang="en-US" altLang="en-US" sz="2800" baseline="30000" dirty="0">
                <a:latin typeface="+mn-lt"/>
                <a:cs typeface="Times New Roman" pitchFamily="18" charset="0"/>
              </a:rPr>
              <a:t>-</a:t>
            </a:r>
            <a:r>
              <a:rPr lang="en-US" altLang="en-US" sz="2800" dirty="0">
                <a:latin typeface="+mn-lt"/>
                <a:cs typeface="Times New Roman" pitchFamily="18" charset="0"/>
              </a:rPr>
              <a:t>] = 1 x 10</a:t>
            </a:r>
            <a:r>
              <a:rPr lang="en-US" altLang="en-US" sz="2800" baseline="30000" dirty="0">
                <a:latin typeface="+mn-lt"/>
                <a:cs typeface="Times New Roman" pitchFamily="18" charset="0"/>
              </a:rPr>
              <a:t>-7</a:t>
            </a:r>
            <a:r>
              <a:rPr lang="en-US" altLang="en-US" sz="2800" i="1" dirty="0">
                <a:latin typeface="+mn-lt"/>
                <a:cs typeface="Times New Roman" pitchFamily="18" charset="0"/>
              </a:rPr>
              <a:t> M    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2800" dirty="0">
                <a:latin typeface="+mn-lt"/>
                <a:cs typeface="Times New Roman" pitchFamily="18" charset="0"/>
              </a:rPr>
              <a:t>c)   [OH</a:t>
            </a:r>
            <a:r>
              <a:rPr lang="en-US" altLang="en-US" sz="2800" baseline="30000" dirty="0">
                <a:latin typeface="+mn-lt"/>
                <a:cs typeface="Times New Roman" pitchFamily="18" charset="0"/>
              </a:rPr>
              <a:t>-</a:t>
            </a:r>
            <a:r>
              <a:rPr lang="en-US" altLang="en-US" sz="2800" dirty="0">
                <a:latin typeface="+mn-lt"/>
                <a:cs typeface="Times New Roman" pitchFamily="18" charset="0"/>
              </a:rPr>
              <a:t>] = 7 x 10</a:t>
            </a:r>
            <a:r>
              <a:rPr lang="en-US" altLang="en-US" sz="2800" baseline="30000" dirty="0">
                <a:latin typeface="+mn-lt"/>
                <a:cs typeface="Times New Roman" pitchFamily="18" charset="0"/>
              </a:rPr>
              <a:t>-13</a:t>
            </a:r>
            <a:r>
              <a:rPr lang="en-US" alt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altLang="en-US" sz="2800" i="1" dirty="0">
                <a:latin typeface="+mn-lt"/>
                <a:cs typeface="Times New Roman" pitchFamily="18" charset="0"/>
              </a:rPr>
              <a:t>M</a:t>
            </a:r>
          </a:p>
        </p:txBody>
      </p:sp>
      <p:sp>
        <p:nvSpPr>
          <p:cNvPr id="8" name="TextBox 16"/>
          <p:cNvSpPr txBox="1">
            <a:spLocks noChangeArrowheads="1"/>
          </p:cNvSpPr>
          <p:nvPr/>
        </p:nvSpPr>
        <p:spPr bwMode="auto">
          <a:xfrm>
            <a:off x="59562" y="3545425"/>
            <a:ext cx="1524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8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Solution:</a:t>
            </a: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82321" y="3911285"/>
            <a:ext cx="28793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2800" dirty="0">
                <a:latin typeface="+mn-lt"/>
                <a:cs typeface="Times New Roman" pitchFamily="18" charset="0"/>
              </a:rPr>
              <a:t>a) [H</a:t>
            </a:r>
            <a:r>
              <a:rPr lang="en-US" altLang="en-US" sz="2800" baseline="30000" dirty="0">
                <a:latin typeface="+mn-lt"/>
                <a:cs typeface="Times New Roman" pitchFamily="18" charset="0"/>
              </a:rPr>
              <a:t>+</a:t>
            </a:r>
            <a:r>
              <a:rPr lang="en-US" altLang="en-US" sz="2800" dirty="0">
                <a:latin typeface="+mn-lt"/>
                <a:cs typeface="Times New Roman" pitchFamily="18" charset="0"/>
              </a:rPr>
              <a:t>] = </a:t>
            </a:r>
            <a:r>
              <a:rPr lang="en-US" altLang="en-US" sz="2800" dirty="0">
                <a:latin typeface="+mj-lt"/>
                <a:cs typeface="Times New Roman" pitchFamily="18" charset="0"/>
              </a:rPr>
              <a:t>4 x 10</a:t>
            </a:r>
            <a:r>
              <a:rPr lang="en-US" altLang="en-US" sz="2800" baseline="30000" dirty="0">
                <a:latin typeface="+mj-lt"/>
                <a:cs typeface="Times New Roman" pitchFamily="18" charset="0"/>
              </a:rPr>
              <a:t>-9 </a:t>
            </a:r>
            <a:r>
              <a:rPr lang="en-US" altLang="en-US" sz="2800" i="1" dirty="0">
                <a:latin typeface="+mn-lt"/>
                <a:cs typeface="Times New Roman" pitchFamily="18" charset="0"/>
              </a:rPr>
              <a:t>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2965" y="4350588"/>
            <a:ext cx="61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Wingdings" panose="05000000000000000000" pitchFamily="2" charset="2"/>
              </a:rPr>
              <a:t> 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977462" y="4319057"/>
            <a:ext cx="5557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value is below 10</a:t>
            </a:r>
            <a:r>
              <a:rPr lang="en-US" sz="2800" baseline="30000" dirty="0"/>
              <a:t>-7</a:t>
            </a:r>
            <a:r>
              <a:rPr lang="en-US" sz="2800" dirty="0"/>
              <a:t>, so it is </a:t>
            </a:r>
            <a:r>
              <a:rPr lang="en-US" sz="2800" b="1" dirty="0"/>
              <a:t>basic</a:t>
            </a:r>
          </a:p>
        </p:txBody>
      </p: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84593" y="4677845"/>
            <a:ext cx="30989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2800" dirty="0">
                <a:latin typeface="+mn-lt"/>
                <a:cs typeface="Times New Roman" pitchFamily="18" charset="0"/>
              </a:rPr>
              <a:t>a) [OH</a:t>
            </a:r>
            <a:r>
              <a:rPr lang="en-US" altLang="en-US" sz="2800" baseline="30000" dirty="0">
                <a:latin typeface="+mn-lt"/>
                <a:cs typeface="Times New Roman" pitchFamily="18" charset="0"/>
              </a:rPr>
              <a:t>-</a:t>
            </a:r>
            <a:r>
              <a:rPr lang="en-US" altLang="en-US" sz="2800" dirty="0">
                <a:latin typeface="+mn-lt"/>
                <a:cs typeface="Times New Roman" pitchFamily="18" charset="0"/>
              </a:rPr>
              <a:t>] = 1 x 10</a:t>
            </a:r>
            <a:r>
              <a:rPr lang="en-US" altLang="en-US" sz="2800" baseline="30000" dirty="0">
                <a:latin typeface="+mn-lt"/>
                <a:cs typeface="Times New Roman" pitchFamily="18" charset="0"/>
              </a:rPr>
              <a:t>-7</a:t>
            </a:r>
            <a:r>
              <a:rPr lang="en-US" altLang="en-US" sz="2800" i="1" dirty="0">
                <a:latin typeface="+mn-lt"/>
                <a:cs typeface="Times New Roman" pitchFamily="18" charset="0"/>
              </a:rPr>
              <a:t> 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5237" y="5171740"/>
            <a:ext cx="61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Wingdings" panose="05000000000000000000" pitchFamily="2" charset="2"/>
              </a:rPr>
              <a:t> 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979734" y="5140209"/>
            <a:ext cx="7592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value is for [OH</a:t>
            </a:r>
            <a:r>
              <a:rPr lang="en-US" sz="2800" baseline="30000" dirty="0"/>
              <a:t>-</a:t>
            </a:r>
            <a:r>
              <a:rPr lang="en-US" sz="2800" dirty="0"/>
              <a:t>], </a:t>
            </a:r>
            <a:r>
              <a:rPr lang="en-US" sz="2800" dirty="0">
                <a:sym typeface="Wingdings" panose="05000000000000000000" pitchFamily="2" charset="2"/>
              </a:rPr>
              <a:t> [H</a:t>
            </a:r>
            <a:r>
              <a:rPr lang="en-US" sz="2800" baseline="30000" dirty="0">
                <a:sym typeface="Wingdings" panose="05000000000000000000" pitchFamily="2" charset="2"/>
              </a:rPr>
              <a:t>+</a:t>
            </a:r>
            <a:r>
              <a:rPr lang="en-US" sz="2800" dirty="0">
                <a:sym typeface="Wingdings" panose="05000000000000000000" pitchFamily="2" charset="2"/>
              </a:rPr>
              <a:t>] = 10</a:t>
            </a:r>
            <a:r>
              <a:rPr lang="en-US" sz="2800" baseline="30000" dirty="0">
                <a:sym typeface="Wingdings" panose="05000000000000000000" pitchFamily="2" charset="2"/>
              </a:rPr>
              <a:t>-7</a:t>
            </a:r>
            <a:r>
              <a:rPr lang="en-US" sz="2800" dirty="0">
                <a:sym typeface="Wingdings" panose="05000000000000000000" pitchFamily="2" charset="2"/>
              </a:rPr>
              <a:t>, </a:t>
            </a:r>
            <a:r>
              <a:rPr lang="en-US" sz="2800" dirty="0"/>
              <a:t>so it is </a:t>
            </a:r>
            <a:r>
              <a:rPr lang="en-US" sz="2800" b="1" dirty="0"/>
              <a:t>neutral</a:t>
            </a:r>
          </a:p>
        </p:txBody>
      </p:sp>
      <p:sp>
        <p:nvSpPr>
          <p:cNvPr id="30" name="Text Box 22"/>
          <p:cNvSpPr txBox="1">
            <a:spLocks noChangeArrowheads="1"/>
          </p:cNvSpPr>
          <p:nvPr/>
        </p:nvSpPr>
        <p:spPr bwMode="auto">
          <a:xfrm>
            <a:off x="86865" y="5512645"/>
            <a:ext cx="32207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2800" dirty="0">
                <a:latin typeface="+mn-lt"/>
                <a:cs typeface="Times New Roman" pitchFamily="18" charset="0"/>
              </a:rPr>
              <a:t>a) [OH</a:t>
            </a:r>
            <a:r>
              <a:rPr lang="en-US" altLang="en-US" sz="2800" baseline="30000" dirty="0">
                <a:latin typeface="+mn-lt"/>
                <a:cs typeface="Times New Roman" pitchFamily="18" charset="0"/>
              </a:rPr>
              <a:t>-</a:t>
            </a:r>
            <a:r>
              <a:rPr lang="en-US" altLang="en-US" sz="2800" dirty="0">
                <a:latin typeface="+mn-lt"/>
                <a:cs typeface="Times New Roman" pitchFamily="18" charset="0"/>
              </a:rPr>
              <a:t>] = 7 x 10</a:t>
            </a:r>
            <a:r>
              <a:rPr lang="en-US" altLang="en-US" sz="2800" baseline="30000" dirty="0">
                <a:latin typeface="+mn-lt"/>
                <a:cs typeface="Times New Roman" pitchFamily="18" charset="0"/>
              </a:rPr>
              <a:t>-13</a:t>
            </a:r>
            <a:r>
              <a:rPr lang="en-US" altLang="en-US" sz="2800" dirty="0">
                <a:latin typeface="+mn-lt"/>
                <a:cs typeface="Times New Roman" pitchFamily="18" charset="0"/>
              </a:rPr>
              <a:t> </a:t>
            </a:r>
            <a:r>
              <a:rPr lang="en-US" altLang="en-US" sz="2800" i="1" dirty="0">
                <a:latin typeface="+mn-lt"/>
                <a:cs typeface="Times New Roman" pitchFamily="18" charset="0"/>
              </a:rPr>
              <a:t>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7509" y="6006540"/>
            <a:ext cx="617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Wingdings" panose="05000000000000000000" pitchFamily="2" charset="2"/>
              </a:rPr>
              <a:t> </a:t>
            </a:r>
            <a:endParaRPr lang="en-US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982006" y="5975009"/>
            <a:ext cx="80313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value is for [OH</a:t>
            </a:r>
            <a:r>
              <a:rPr lang="en-US" sz="2800" baseline="30000" dirty="0"/>
              <a:t>-</a:t>
            </a:r>
            <a:r>
              <a:rPr lang="en-US" sz="2800" dirty="0"/>
              <a:t>], </a:t>
            </a:r>
            <a:r>
              <a:rPr lang="en-US" sz="2800" dirty="0">
                <a:sym typeface="Wingdings" panose="05000000000000000000" pitchFamily="2" charset="2"/>
              </a:rPr>
              <a:t> [H</a:t>
            </a:r>
            <a:r>
              <a:rPr lang="en-US" sz="2800" baseline="30000" dirty="0">
                <a:sym typeface="Wingdings" panose="05000000000000000000" pitchFamily="2" charset="2"/>
              </a:rPr>
              <a:t>+</a:t>
            </a:r>
            <a:r>
              <a:rPr lang="en-US" sz="2800" dirty="0">
                <a:sym typeface="Wingdings" panose="05000000000000000000" pitchFamily="2" charset="2"/>
              </a:rPr>
              <a:t>] = 0.014; which is &gt; 10</a:t>
            </a:r>
            <a:r>
              <a:rPr lang="en-US" sz="2800" baseline="30000" dirty="0">
                <a:sym typeface="Wingdings" panose="05000000000000000000" pitchFamily="2" charset="2"/>
              </a:rPr>
              <a:t>-7</a:t>
            </a:r>
            <a:r>
              <a:rPr lang="en-US" sz="2800" dirty="0">
                <a:sym typeface="Wingdings" panose="05000000000000000000" pitchFamily="2" charset="2"/>
              </a:rPr>
              <a:t>, </a:t>
            </a:r>
          </a:p>
          <a:p>
            <a:r>
              <a:rPr lang="en-US" sz="2800" dirty="0"/>
              <a:t>so it is </a:t>
            </a:r>
            <a:r>
              <a:rPr lang="en-US" sz="2800" b="1" dirty="0"/>
              <a:t>acidic</a:t>
            </a:r>
          </a:p>
        </p:txBody>
      </p:sp>
    </p:spTree>
    <p:extLst>
      <p:ext uri="{BB962C8B-B14F-4D97-AF65-F5344CB8AC3E}">
        <p14:creationId xmlns:p14="http://schemas.microsoft.com/office/powerpoint/2010/main" val="422424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3"/>
          <p:cNvSpPr txBox="1">
            <a:spLocks noChangeArrowheads="1"/>
          </p:cNvSpPr>
          <p:nvPr/>
        </p:nvSpPr>
        <p:spPr bwMode="auto">
          <a:xfrm>
            <a:off x="609600" y="57912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099" name="TextBox 4"/>
          <p:cNvSpPr txBox="1">
            <a:spLocks noChangeArrowheads="1"/>
          </p:cNvSpPr>
          <p:nvPr/>
        </p:nvSpPr>
        <p:spPr bwMode="auto">
          <a:xfrm>
            <a:off x="373063" y="5008563"/>
            <a:ext cx="29476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96875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The pH scale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38200" y="381000"/>
            <a:ext cx="7351776" cy="4419600"/>
            <a:chOff x="838200" y="381000"/>
            <a:chExt cx="7351776" cy="4419600"/>
          </a:xfrm>
        </p:grpSpPr>
        <p:pic>
          <p:nvPicPr>
            <p:cNvPr id="7" name="Picture 2" descr="Related 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81000"/>
              <a:ext cx="7351776" cy="44196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838200" y="2595563"/>
              <a:ext cx="7315200" cy="1747837"/>
            </a:xfrm>
            <a:prstGeom prst="rect">
              <a:avLst/>
            </a:prstGeom>
            <a:solidFill>
              <a:srgbClr val="BBE0E3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rtl="1"/>
              <a:endParaRPr lang="en-US" altLang="en-US" b="1">
                <a:latin typeface="Arial" charset="0"/>
              </a:endParaRPr>
            </a:p>
          </p:txBody>
        </p:sp>
        <p:sp>
          <p:nvSpPr>
            <p:cNvPr id="9" name="TextBox 3"/>
            <p:cNvSpPr txBox="1">
              <a:spLocks noChangeArrowheads="1"/>
            </p:cNvSpPr>
            <p:nvPr/>
          </p:nvSpPr>
          <p:spPr bwMode="auto">
            <a:xfrm>
              <a:off x="1066800" y="2819400"/>
              <a:ext cx="6981976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4400" dirty="0">
                  <a:latin typeface="Copperplate Gothic Bold" pitchFamily="34" charset="0"/>
                </a:rPr>
                <a:t>Acid-base Equilibrium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2338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2400" y="152400"/>
            <a:ext cx="25468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The pH scale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069" y="873457"/>
            <a:ext cx="90007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It is a fact that the value of [H</a:t>
            </a:r>
            <a:r>
              <a:rPr lang="en-US" sz="2800" baseline="30000" dirty="0"/>
              <a:t>+</a:t>
            </a:r>
            <a:r>
              <a:rPr lang="en-US" sz="2800" dirty="0"/>
              <a:t>] in most aqueous solutions is </a:t>
            </a:r>
          </a:p>
          <a:p>
            <a:r>
              <a:rPr lang="en-US" sz="2800" dirty="0"/>
              <a:t>so small. </a:t>
            </a:r>
          </a:p>
          <a:p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Instead a relation is used to express the [H</a:t>
            </a:r>
            <a:r>
              <a:rPr lang="en-US" sz="2800" baseline="30000" dirty="0"/>
              <a:t>+</a:t>
            </a:r>
            <a:r>
              <a:rPr lang="en-US" sz="2800" dirty="0"/>
              <a:t>] as </a:t>
            </a:r>
            <a:r>
              <a:rPr lang="en-US" sz="3200" b="1" dirty="0">
                <a:solidFill>
                  <a:srgbClr val="FF0000"/>
                </a:solidFill>
              </a:rPr>
              <a:t>pH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591252"/>
              </p:ext>
            </p:extLst>
          </p:nvPr>
        </p:nvGraphicFramePr>
        <p:xfrm>
          <a:off x="2466738" y="2487305"/>
          <a:ext cx="29686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16868" imgH="393529" progId="Equation.3">
                  <p:embed/>
                </p:oleObj>
              </mc:Choice>
              <mc:Fallback>
                <p:oleObj name="Equation" r:id="rId2" imgW="1916868" imgH="393529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738" y="2487305"/>
                        <a:ext cx="29686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3331" y="2483894"/>
            <a:ext cx="1265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Where: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347415" y="2442949"/>
            <a:ext cx="3152633" cy="6960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9559" y="3400563"/>
            <a:ext cx="5875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Therefore:                                            &amp;    </a:t>
            </a:r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926" y="3310507"/>
            <a:ext cx="3095937" cy="75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631" y="3362895"/>
            <a:ext cx="3646369" cy="635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>
            <a:off x="475431" y="6134956"/>
            <a:ext cx="7520151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255705" y="6039768"/>
            <a:ext cx="2316" cy="2164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79554" y="5452857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 7</a:t>
            </a:r>
            <a:endParaRPr lang="en-US" sz="2800" b="1" baseline="30000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895530" y="5428988"/>
            <a:ext cx="873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  &lt; 7 </a:t>
            </a:r>
            <a:endParaRPr lang="en-US" sz="2800" b="1" baseline="300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49642" y="5427150"/>
            <a:ext cx="710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 &gt; 7</a:t>
            </a:r>
            <a:endParaRPr lang="en-US" sz="2800" b="1" baseline="30000" dirty="0">
              <a:solidFill>
                <a:srgbClr val="FF0000"/>
              </a:solidFill>
            </a:endParaRPr>
          </a:p>
        </p:txBody>
      </p:sp>
      <p:sp>
        <p:nvSpPr>
          <p:cNvPr id="23" name="Right Brace 22"/>
          <p:cNvSpPr/>
          <p:nvPr/>
        </p:nvSpPr>
        <p:spPr>
          <a:xfrm rot="16200000">
            <a:off x="2271939" y="4196934"/>
            <a:ext cx="220337" cy="352539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/>
          <p:cNvSpPr/>
          <p:nvPr/>
        </p:nvSpPr>
        <p:spPr>
          <a:xfrm rot="16200000">
            <a:off x="5982830" y="4195096"/>
            <a:ext cx="220337" cy="352539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897683" y="6240430"/>
            <a:ext cx="10326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</a:rPr>
              <a:t>acidic</a:t>
            </a:r>
            <a:endParaRPr lang="en-US" sz="2800" dirty="0"/>
          </a:p>
        </p:txBody>
      </p:sp>
      <p:sp>
        <p:nvSpPr>
          <p:cNvPr id="26" name="Rectangle 25"/>
          <p:cNvSpPr/>
          <p:nvPr/>
        </p:nvSpPr>
        <p:spPr>
          <a:xfrm>
            <a:off x="3685920" y="6240429"/>
            <a:ext cx="12620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</a:rPr>
              <a:t>neutral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5828110" y="6229413"/>
            <a:ext cx="9364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</a:rPr>
              <a:t>basic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32119" y="5485908"/>
            <a:ext cx="8247852" cy="127795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8185" y="4699374"/>
            <a:ext cx="9271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Accordingly, a new scale is designed for the pH of the solution: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911078" y="5595583"/>
            <a:ext cx="663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pH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1" name="Striped Right Arrow 30"/>
          <p:cNvSpPr/>
          <p:nvPr/>
        </p:nvSpPr>
        <p:spPr>
          <a:xfrm rot="5400000">
            <a:off x="4138547" y="3332447"/>
            <a:ext cx="688540" cy="2130425"/>
          </a:xfrm>
          <a:prstGeom prst="striped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6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21" grpId="0"/>
      <p:bldP spid="22" grpId="0"/>
      <p:bldP spid="23" grpId="0" animBg="1"/>
      <p:bldP spid="24" grpId="0" animBg="1"/>
      <p:bldP spid="25" grpId="0"/>
      <p:bldP spid="26" grpId="0"/>
      <p:bldP spid="27" grpId="0"/>
      <p:bldP spid="28" grpId="0" animBg="1"/>
      <p:bldP spid="29" grpId="0"/>
      <p:bldP spid="30" grpId="0"/>
      <p:bldP spid="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52400" y="152400"/>
            <a:ext cx="25468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The pH scale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5659" y="818866"/>
            <a:ext cx="1015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Note: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376" y="2117982"/>
            <a:ext cx="39433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2955" y="1446663"/>
            <a:ext cx="8675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Based on the relation between </a:t>
            </a:r>
            <a:r>
              <a:rPr lang="en-US" sz="2800" b="1" dirty="0">
                <a:solidFill>
                  <a:srgbClr val="FF0000"/>
                </a:solidFill>
              </a:rPr>
              <a:t>[H</a:t>
            </a:r>
            <a:r>
              <a:rPr lang="en-US" sz="2800" b="1" baseline="30000" dirty="0">
                <a:solidFill>
                  <a:srgbClr val="FF0000"/>
                </a:solidFill>
              </a:rPr>
              <a:t>+</a:t>
            </a:r>
            <a:r>
              <a:rPr lang="en-US" sz="2800" b="1" dirty="0">
                <a:solidFill>
                  <a:srgbClr val="FF0000"/>
                </a:solidFill>
              </a:rPr>
              <a:t>]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FF0000"/>
                </a:solidFill>
              </a:rPr>
              <a:t>[OH</a:t>
            </a:r>
            <a:r>
              <a:rPr lang="en-US" sz="2800" b="1" baseline="30000" dirty="0">
                <a:solidFill>
                  <a:srgbClr val="FF0000"/>
                </a:solidFill>
              </a:rPr>
              <a:t>-</a:t>
            </a:r>
            <a:r>
              <a:rPr lang="en-US" sz="2800" b="1" dirty="0">
                <a:solidFill>
                  <a:srgbClr val="FF0000"/>
                </a:solidFill>
              </a:rPr>
              <a:t>]</a:t>
            </a:r>
            <a:r>
              <a:rPr lang="en-US" sz="2800" dirty="0"/>
              <a:t> through </a:t>
            </a:r>
            <a:r>
              <a:rPr lang="en-US" sz="2800" b="1" i="1" dirty="0">
                <a:solidFill>
                  <a:srgbClr val="FF0000"/>
                </a:solidFill>
              </a:rPr>
              <a:t>K</a:t>
            </a:r>
            <a:r>
              <a:rPr lang="en-US" sz="2800" b="1" i="1" baseline="-25000" dirty="0">
                <a:solidFill>
                  <a:srgbClr val="FF0000"/>
                </a:solidFill>
              </a:rPr>
              <a:t>w</a:t>
            </a:r>
            <a:r>
              <a:rPr lang="en-US" sz="2800" dirty="0"/>
              <a:t>,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5229" y="2854657"/>
            <a:ext cx="8809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similar relation between </a:t>
            </a:r>
            <a:r>
              <a:rPr lang="en-US" sz="2800" b="1" dirty="0">
                <a:solidFill>
                  <a:srgbClr val="FF0000"/>
                </a:solidFill>
              </a:rPr>
              <a:t>pH</a:t>
            </a:r>
            <a:r>
              <a:rPr lang="en-US" sz="2800" dirty="0"/>
              <a:t> and </a:t>
            </a:r>
            <a:r>
              <a:rPr lang="en-US" sz="2800" b="1" dirty="0" err="1">
                <a:solidFill>
                  <a:srgbClr val="FF0000"/>
                </a:solidFill>
              </a:rPr>
              <a:t>pOH</a:t>
            </a:r>
            <a:r>
              <a:rPr lang="en-US" sz="2800" dirty="0"/>
              <a:t> can be obtained as: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84143" y="3398290"/>
            <a:ext cx="31918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pH + </a:t>
            </a:r>
            <a:r>
              <a:rPr lang="en-US" sz="4000" dirty="0" err="1"/>
              <a:t>pOH</a:t>
            </a:r>
            <a:r>
              <a:rPr lang="en-US" sz="4000" dirty="0"/>
              <a:t> = 14</a:t>
            </a:r>
          </a:p>
        </p:txBody>
      </p:sp>
      <p:pic>
        <p:nvPicPr>
          <p:cNvPr id="14" name="Picture 7" descr="16_T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55" b="11349"/>
          <a:stretch>
            <a:fillRect/>
          </a:stretch>
        </p:blipFill>
        <p:spPr>
          <a:xfrm>
            <a:off x="98565" y="5254388"/>
            <a:ext cx="9004493" cy="153537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77501" y="4208081"/>
            <a:ext cx="87886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Therefore, definition of the acidity of a solution is based on</a:t>
            </a:r>
          </a:p>
          <a:p>
            <a:r>
              <a:rPr lang="en-US" sz="2800" dirty="0"/>
              <a:t>The following table:</a:t>
            </a:r>
          </a:p>
        </p:txBody>
      </p:sp>
    </p:spTree>
    <p:extLst>
      <p:ext uri="{BB962C8B-B14F-4D97-AF65-F5344CB8AC3E}">
        <p14:creationId xmlns:p14="http://schemas.microsoft.com/office/powerpoint/2010/main" val="13326857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2400" y="152400"/>
            <a:ext cx="25468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The pH scale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pic>
        <p:nvPicPr>
          <p:cNvPr id="3" name="Picture 3" descr="FG16_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554" y="1081229"/>
            <a:ext cx="6229291" cy="5694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5659" y="818866"/>
            <a:ext cx="2894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Real-life Examples</a:t>
            </a:r>
          </a:p>
        </p:txBody>
      </p:sp>
    </p:spTree>
    <p:extLst>
      <p:ext uri="{BB962C8B-B14F-4D97-AF65-F5344CB8AC3E}">
        <p14:creationId xmlns:p14="http://schemas.microsoft.com/office/powerpoint/2010/main" val="1023006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2400" y="152400"/>
            <a:ext cx="25468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The pH scale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659" y="818866"/>
            <a:ext cx="1549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Example:</a:t>
            </a:r>
          </a:p>
        </p:txBody>
      </p:sp>
      <p:sp>
        <p:nvSpPr>
          <p:cNvPr id="4" name="TextBox 16"/>
          <p:cNvSpPr txBox="1">
            <a:spLocks noChangeArrowheads="1"/>
          </p:cNvSpPr>
          <p:nvPr/>
        </p:nvSpPr>
        <p:spPr bwMode="auto">
          <a:xfrm>
            <a:off x="2516591" y="5364381"/>
            <a:ext cx="3743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36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Solution Approach</a:t>
            </a:r>
          </a:p>
        </p:txBody>
      </p:sp>
      <p:sp>
        <p:nvSpPr>
          <p:cNvPr id="5" name="Striped Right Arrow 4"/>
          <p:cNvSpPr/>
          <p:nvPr/>
        </p:nvSpPr>
        <p:spPr>
          <a:xfrm rot="5400000">
            <a:off x="3946708" y="5310626"/>
            <a:ext cx="771966" cy="2130425"/>
          </a:xfrm>
          <a:prstGeom prst="striped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0251" y="1364776"/>
            <a:ext cx="82879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Complete the following table by calculating the missing </a:t>
            </a:r>
          </a:p>
          <a:p>
            <a:r>
              <a:rPr lang="en-US" sz="2800" dirty="0"/>
              <a:t>entries and indicating whether the solution is acidic, </a:t>
            </a:r>
          </a:p>
          <a:p>
            <a:r>
              <a:rPr lang="en-US" sz="2800" dirty="0"/>
              <a:t>basic or neutral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609382"/>
              </p:ext>
            </p:extLst>
          </p:nvPr>
        </p:nvGraphicFramePr>
        <p:xfrm>
          <a:off x="491323" y="2830016"/>
          <a:ext cx="8202305" cy="24091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6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6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3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35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618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63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 H</a:t>
                      </a:r>
                      <a:r>
                        <a:rPr lang="en-US" sz="2400" baseline="30000" dirty="0"/>
                        <a:t>+</a:t>
                      </a:r>
                      <a:r>
                        <a:rPr lang="en-US" sz="2400" dirty="0"/>
                        <a:t>], </a:t>
                      </a:r>
                      <a:r>
                        <a:rPr lang="en-US" sz="2400" i="1" baseline="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[OH</a:t>
                      </a:r>
                      <a:r>
                        <a:rPr lang="en-US" sz="2400" baseline="30000" dirty="0"/>
                        <a:t>-</a:t>
                      </a:r>
                      <a:r>
                        <a:rPr lang="en-US" sz="2400" dirty="0"/>
                        <a:t>], </a:t>
                      </a:r>
                      <a:r>
                        <a:rPr lang="en-US" sz="2400" i="1" dirty="0"/>
                        <a:t>M</a:t>
                      </a:r>
                      <a:r>
                        <a:rPr lang="en-US" sz="2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pOH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Acidic, basic, or neutral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7.5 x 10</a:t>
                      </a:r>
                      <a:r>
                        <a:rPr lang="en-US" sz="2400" baseline="300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74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3.6 x 10</a:t>
                      </a:r>
                      <a:r>
                        <a:rPr lang="en-US" sz="2400" baseline="30000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74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19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39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2400" y="152400"/>
            <a:ext cx="25468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The pH scale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659" y="818866"/>
            <a:ext cx="1549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Example:</a:t>
            </a:r>
          </a:p>
        </p:txBody>
      </p:sp>
      <p:sp>
        <p:nvSpPr>
          <p:cNvPr id="4" name="TextBox 16"/>
          <p:cNvSpPr txBox="1">
            <a:spLocks noChangeArrowheads="1"/>
          </p:cNvSpPr>
          <p:nvPr/>
        </p:nvSpPr>
        <p:spPr bwMode="auto">
          <a:xfrm>
            <a:off x="336752" y="2689420"/>
            <a:ext cx="15247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8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Solution: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251" y="1364776"/>
            <a:ext cx="82879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Complete the following table by calculating the missing </a:t>
            </a:r>
          </a:p>
          <a:p>
            <a:r>
              <a:rPr lang="en-US" sz="2800" dirty="0"/>
              <a:t>entries and indicating whether the solution is acidic, </a:t>
            </a:r>
          </a:p>
          <a:p>
            <a:r>
              <a:rPr lang="en-US" sz="2800" dirty="0"/>
              <a:t>basic or neutral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56" y="4023801"/>
            <a:ext cx="3429154" cy="60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55343" y="4681185"/>
            <a:ext cx="3029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pH + </a:t>
            </a:r>
            <a:r>
              <a:rPr lang="en-US" sz="2800" dirty="0" err="1"/>
              <a:t>pOH</a:t>
            </a:r>
            <a:r>
              <a:rPr lang="en-US" sz="2800" dirty="0"/>
              <a:t> = 14</a:t>
            </a:r>
          </a:p>
        </p:txBody>
      </p:sp>
      <p:pic>
        <p:nvPicPr>
          <p:cNvPr id="11" name="Picture 7" descr="16_T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55" b="11349"/>
          <a:stretch>
            <a:fillRect/>
          </a:stretch>
        </p:blipFill>
        <p:spPr>
          <a:xfrm>
            <a:off x="545913" y="5215420"/>
            <a:ext cx="8147713" cy="16425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7546" y="3125338"/>
            <a:ext cx="88054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 solve this problem, the following relations and the table </a:t>
            </a:r>
          </a:p>
          <a:p>
            <a:r>
              <a:rPr lang="en-US" sz="2800" dirty="0"/>
              <a:t>should be used</a:t>
            </a: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128" y="4095097"/>
            <a:ext cx="1951630" cy="476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467" y="4689261"/>
            <a:ext cx="2456597" cy="427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573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3"/>
          <p:cNvSpPr txBox="1">
            <a:spLocks noChangeArrowheads="1"/>
          </p:cNvSpPr>
          <p:nvPr/>
        </p:nvSpPr>
        <p:spPr bwMode="auto">
          <a:xfrm>
            <a:off x="609600" y="57912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099" name="TextBox 4"/>
          <p:cNvSpPr txBox="1">
            <a:spLocks noChangeArrowheads="1"/>
          </p:cNvSpPr>
          <p:nvPr/>
        </p:nvSpPr>
        <p:spPr bwMode="auto">
          <a:xfrm>
            <a:off x="373063" y="5008563"/>
            <a:ext cx="61165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96875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Strong acids and strong bases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38200" y="381000"/>
            <a:ext cx="7351776" cy="4419600"/>
            <a:chOff x="838200" y="381000"/>
            <a:chExt cx="7351776" cy="4419600"/>
          </a:xfrm>
        </p:grpSpPr>
        <p:pic>
          <p:nvPicPr>
            <p:cNvPr id="7" name="Picture 2" descr="Related 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81000"/>
              <a:ext cx="7351776" cy="44196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838200" y="2595563"/>
              <a:ext cx="7315200" cy="1747837"/>
            </a:xfrm>
            <a:prstGeom prst="rect">
              <a:avLst/>
            </a:prstGeom>
            <a:solidFill>
              <a:srgbClr val="BBE0E3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rtl="1"/>
              <a:endParaRPr lang="en-US" altLang="en-US" b="1">
                <a:latin typeface="Arial" charset="0"/>
              </a:endParaRPr>
            </a:p>
          </p:txBody>
        </p:sp>
        <p:sp>
          <p:nvSpPr>
            <p:cNvPr id="9" name="TextBox 3"/>
            <p:cNvSpPr txBox="1">
              <a:spLocks noChangeArrowheads="1"/>
            </p:cNvSpPr>
            <p:nvPr/>
          </p:nvSpPr>
          <p:spPr bwMode="auto">
            <a:xfrm>
              <a:off x="1066800" y="2819400"/>
              <a:ext cx="6981976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4400" dirty="0">
                  <a:latin typeface="Copperplate Gothic Bold" pitchFamily="34" charset="0"/>
                </a:rPr>
                <a:t>Acid-base Equilibrium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2984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52400" y="152400"/>
            <a:ext cx="57514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Strong acids and Strong bases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5659" y="818866"/>
            <a:ext cx="1164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Recall: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9197" y="1262205"/>
            <a:ext cx="868680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b="1" u="sng" dirty="0">
                <a:solidFill>
                  <a:srgbClr val="FF0000"/>
                </a:solidFill>
              </a:rPr>
              <a:t>Strong</a:t>
            </a:r>
            <a:r>
              <a:rPr lang="en-US" altLang="en-US" sz="2800" b="1" dirty="0">
                <a:solidFill>
                  <a:srgbClr val="FF0000"/>
                </a:solidFill>
              </a:rPr>
              <a:t> acids </a:t>
            </a:r>
            <a:r>
              <a:rPr lang="en-US" altLang="en-US" sz="2800" dirty="0"/>
              <a:t>are completely dissociated in water.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Their conjugate bases are quite weak. i.e. CANNOT recombine with H</a:t>
            </a:r>
            <a:r>
              <a:rPr lang="en-US" altLang="en-US" sz="2800" baseline="30000" dirty="0"/>
              <a:t>+</a:t>
            </a:r>
            <a:r>
              <a:rPr lang="en-US" altLang="en-US" sz="2800" dirty="0"/>
              <a:t> to produce the acid again </a:t>
            </a:r>
          </a:p>
          <a:p>
            <a:pPr lvl="1">
              <a:lnSpc>
                <a:spcPct val="90000"/>
              </a:lnSpc>
            </a:pPr>
            <a:r>
              <a:rPr lang="en-US" altLang="en-US" sz="2800" b="1" dirty="0">
                <a:solidFill>
                  <a:srgbClr val="FF0000"/>
                </a:solidFill>
              </a:rPr>
              <a:t>(a one-way reaction)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5549" y="3104685"/>
            <a:ext cx="868680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b="1" u="sng" dirty="0">
                <a:solidFill>
                  <a:srgbClr val="FF0000"/>
                </a:solidFill>
              </a:rPr>
              <a:t>Strong</a:t>
            </a:r>
            <a:r>
              <a:rPr lang="en-US" altLang="en-US" sz="2800" b="1" dirty="0">
                <a:solidFill>
                  <a:srgbClr val="FF0000"/>
                </a:solidFill>
              </a:rPr>
              <a:t> bases </a:t>
            </a:r>
            <a:r>
              <a:rPr lang="en-US" altLang="en-US" sz="2800" dirty="0"/>
              <a:t>are completely dissociated in water.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Their conjugate acids are quite weak. i.e. CANNOT recombine with OH</a:t>
            </a:r>
            <a:r>
              <a:rPr lang="en-US" altLang="en-US" sz="2800" baseline="30000" dirty="0"/>
              <a:t>-</a:t>
            </a:r>
            <a:r>
              <a:rPr lang="en-US" altLang="en-US" sz="2800" dirty="0"/>
              <a:t> to produce the base again </a:t>
            </a:r>
          </a:p>
          <a:p>
            <a:pPr lvl="1">
              <a:lnSpc>
                <a:spcPct val="90000"/>
              </a:lnSpc>
            </a:pPr>
            <a:r>
              <a:rPr lang="en-US" altLang="en-US" sz="2800" b="1" dirty="0">
                <a:solidFill>
                  <a:srgbClr val="FF0000"/>
                </a:solidFill>
              </a:rPr>
              <a:t>(a one-way reaction)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2735" y="5739860"/>
            <a:ext cx="81545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>
                <a:cs typeface="Times New Roman" pitchFamily="18" charset="0"/>
              </a:rPr>
              <a:t>Therefore, The pH of a strong acid or a strong base is directly calculated using their initial molarities</a:t>
            </a:r>
            <a:endParaRPr lang="en-US" sz="2800" dirty="0"/>
          </a:p>
        </p:txBody>
      </p:sp>
      <p:sp>
        <p:nvSpPr>
          <p:cNvPr id="17" name="Striped Right Arrow 16"/>
          <p:cNvSpPr/>
          <p:nvPr/>
        </p:nvSpPr>
        <p:spPr>
          <a:xfrm rot="5400000">
            <a:off x="3595714" y="4271070"/>
            <a:ext cx="900749" cy="2130425"/>
          </a:xfrm>
          <a:prstGeom prst="striped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461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52400" y="152400"/>
            <a:ext cx="57514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Strong acids and Strong bases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5659" y="818866"/>
            <a:ext cx="1015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Note:</a:t>
            </a:r>
          </a:p>
        </p:txBody>
      </p:sp>
      <p:sp>
        <p:nvSpPr>
          <p:cNvPr id="5" name="Rectangle 4"/>
          <p:cNvSpPr/>
          <p:nvPr/>
        </p:nvSpPr>
        <p:spPr>
          <a:xfrm>
            <a:off x="269197" y="1262205"/>
            <a:ext cx="8686800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b="1" u="sng" dirty="0">
                <a:solidFill>
                  <a:srgbClr val="FF0000"/>
                </a:solidFill>
              </a:rPr>
              <a:t>Strong</a:t>
            </a:r>
            <a:r>
              <a:rPr lang="en-US" altLang="en-US" sz="2800" b="1" dirty="0">
                <a:solidFill>
                  <a:srgbClr val="FF0000"/>
                </a:solidFill>
              </a:rPr>
              <a:t> acids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Include:</a:t>
            </a:r>
          </a:p>
          <a:p>
            <a:pPr marL="571500" indent="-5715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3200" dirty="0" err="1"/>
              <a:t>HCl</a:t>
            </a:r>
            <a:r>
              <a:rPr lang="en-US" sz="3200" dirty="0"/>
              <a:t>, </a:t>
            </a:r>
            <a:r>
              <a:rPr lang="en-US" sz="3200" dirty="0" err="1"/>
              <a:t>HBr</a:t>
            </a:r>
            <a:r>
              <a:rPr lang="en-US" sz="3200" dirty="0"/>
              <a:t>, HI, HNO</a:t>
            </a:r>
            <a:r>
              <a:rPr lang="en-US" sz="3200" baseline="-25000" dirty="0"/>
              <a:t>3</a:t>
            </a:r>
            <a:r>
              <a:rPr lang="en-US" sz="3200" dirty="0"/>
              <a:t>, H</a:t>
            </a:r>
            <a:r>
              <a:rPr lang="en-US" sz="3200" baseline="-25000" dirty="0"/>
              <a:t>2</a:t>
            </a:r>
            <a:r>
              <a:rPr lang="en-US" sz="3200" dirty="0"/>
              <a:t>SO</a:t>
            </a:r>
            <a:r>
              <a:rPr lang="en-US" sz="3200" baseline="-25000" dirty="0"/>
              <a:t>4</a:t>
            </a:r>
            <a:r>
              <a:rPr lang="en-US" sz="3200" dirty="0"/>
              <a:t>, HClO</a:t>
            </a:r>
            <a:r>
              <a:rPr lang="en-US" sz="3200" baseline="-25000" dirty="0"/>
              <a:t>4</a:t>
            </a:r>
            <a:r>
              <a:rPr lang="en-US" sz="3200" dirty="0"/>
              <a:t>, HClO</a:t>
            </a:r>
            <a:r>
              <a:rPr lang="en-US" sz="3200" baseline="-25000" dirty="0"/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255549" y="3896269"/>
            <a:ext cx="8686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b="1" u="sng" dirty="0">
                <a:solidFill>
                  <a:srgbClr val="FF0000"/>
                </a:solidFill>
              </a:rPr>
              <a:t>Strong</a:t>
            </a:r>
            <a:r>
              <a:rPr lang="en-US" altLang="en-US" sz="2800" b="1" dirty="0">
                <a:solidFill>
                  <a:srgbClr val="FF0000"/>
                </a:solidFill>
              </a:rPr>
              <a:t> bases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Include:</a:t>
            </a:r>
          </a:p>
          <a:p>
            <a:pPr marL="457200" indent="-4572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800" dirty="0"/>
              <a:t>Hydroxides of group I (</a:t>
            </a:r>
            <a:r>
              <a:rPr lang="en-US" sz="2800" dirty="0" err="1"/>
              <a:t>LiOH</a:t>
            </a:r>
            <a:r>
              <a:rPr lang="en-US" sz="2800" dirty="0"/>
              <a:t>, </a:t>
            </a:r>
            <a:r>
              <a:rPr lang="en-US" sz="2800" dirty="0" err="1"/>
              <a:t>NaOH</a:t>
            </a:r>
            <a:r>
              <a:rPr lang="en-US" sz="2800" dirty="0"/>
              <a:t>, KOH, </a:t>
            </a:r>
            <a:r>
              <a:rPr lang="en-US" sz="2800" dirty="0" err="1"/>
              <a:t>RbOH</a:t>
            </a:r>
            <a:r>
              <a:rPr lang="en-US" sz="2800" dirty="0"/>
              <a:t>, </a:t>
            </a:r>
            <a:r>
              <a:rPr lang="en-US" sz="2800" dirty="0" err="1"/>
              <a:t>CsOH</a:t>
            </a:r>
            <a:r>
              <a:rPr lang="en-US" sz="2800" dirty="0"/>
              <a:t>)</a:t>
            </a:r>
          </a:p>
          <a:p>
            <a:pPr marL="457200" indent="-4572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2800" dirty="0"/>
              <a:t>Hydroxides of group II (Ca(OH)</a:t>
            </a:r>
            <a:r>
              <a:rPr lang="en-US" sz="2800" baseline="-25000" dirty="0"/>
              <a:t>2</a:t>
            </a:r>
            <a:r>
              <a:rPr lang="en-US" sz="2800" dirty="0"/>
              <a:t>, </a:t>
            </a:r>
            <a:r>
              <a:rPr lang="en-US" sz="2800" dirty="0" err="1"/>
              <a:t>Sr</a:t>
            </a:r>
            <a:r>
              <a:rPr lang="en-US" sz="2800" dirty="0"/>
              <a:t>(OH)</a:t>
            </a:r>
            <a:r>
              <a:rPr lang="en-US" sz="2800" baseline="-25000" dirty="0"/>
              <a:t>2</a:t>
            </a:r>
            <a:r>
              <a:rPr lang="en-US" sz="2800" dirty="0"/>
              <a:t>, Ba(OH)</a:t>
            </a:r>
            <a:r>
              <a:rPr lang="en-US" sz="2800" baseline="-25000" dirty="0"/>
              <a:t>2</a:t>
            </a:r>
          </a:p>
          <a:p>
            <a:pPr>
              <a:lnSpc>
                <a:spcPct val="90000"/>
              </a:lnSpc>
            </a:pP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6601" y="2606725"/>
            <a:ext cx="31794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Note</a:t>
            </a:r>
            <a:r>
              <a:rPr lang="en-US" sz="2800" dirty="0"/>
              <a:t>: 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rgbClr val="FF0000"/>
                </a:solidFill>
              </a:rPr>
              <a:t>HF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is a weak acid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115" y="5475029"/>
            <a:ext cx="63237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Note</a:t>
            </a:r>
            <a:r>
              <a:rPr lang="en-US" sz="2800" dirty="0"/>
              <a:t>: 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rgbClr val="FF0000"/>
                </a:solidFill>
              </a:rPr>
              <a:t>Be(OH)</a:t>
            </a:r>
            <a:r>
              <a:rPr lang="en-US" sz="2800" b="1" baseline="-25000" dirty="0">
                <a:solidFill>
                  <a:srgbClr val="FF0000"/>
                </a:solidFill>
              </a:rPr>
              <a:t>2</a:t>
            </a:r>
            <a:r>
              <a:rPr lang="en-US" sz="2800" b="1" dirty="0">
                <a:solidFill>
                  <a:srgbClr val="FF0000"/>
                </a:solidFill>
              </a:rPr>
              <a:t>, and Mg(OH)</a:t>
            </a:r>
            <a:r>
              <a:rPr lang="en-US" sz="2800" b="1" baseline="-25000" dirty="0">
                <a:solidFill>
                  <a:srgbClr val="FF0000"/>
                </a:solidFill>
              </a:rPr>
              <a:t>2</a:t>
            </a:r>
            <a:r>
              <a:rPr lang="en-US" sz="2800" b="1" dirty="0">
                <a:solidFill>
                  <a:srgbClr val="FF0000"/>
                </a:solidFill>
              </a:rPr>
              <a:t> are weak bases</a:t>
            </a:r>
          </a:p>
        </p:txBody>
      </p:sp>
    </p:spTree>
    <p:extLst>
      <p:ext uri="{BB962C8B-B14F-4D97-AF65-F5344CB8AC3E}">
        <p14:creationId xmlns:p14="http://schemas.microsoft.com/office/powerpoint/2010/main" val="425777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3"/>
          <p:cNvSpPr txBox="1">
            <a:spLocks noChangeArrowheads="1"/>
          </p:cNvSpPr>
          <p:nvPr/>
        </p:nvSpPr>
        <p:spPr bwMode="auto">
          <a:xfrm>
            <a:off x="609600" y="57912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099" name="TextBox 4"/>
          <p:cNvSpPr txBox="1">
            <a:spLocks noChangeArrowheads="1"/>
          </p:cNvSpPr>
          <p:nvPr/>
        </p:nvSpPr>
        <p:spPr bwMode="auto">
          <a:xfrm>
            <a:off x="373063" y="5008563"/>
            <a:ext cx="63303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96875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Acids and bases: a brief review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38200" y="381000"/>
            <a:ext cx="7351776" cy="4419600"/>
            <a:chOff x="838200" y="381000"/>
            <a:chExt cx="7351776" cy="4419600"/>
          </a:xfrm>
        </p:grpSpPr>
        <p:pic>
          <p:nvPicPr>
            <p:cNvPr id="7" name="Picture 2" descr="Related 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81000"/>
              <a:ext cx="7351776" cy="44196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838200" y="2595563"/>
              <a:ext cx="7315200" cy="1747837"/>
            </a:xfrm>
            <a:prstGeom prst="rect">
              <a:avLst/>
            </a:prstGeom>
            <a:solidFill>
              <a:srgbClr val="BBE0E3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rtl="1"/>
              <a:endParaRPr lang="en-US" altLang="en-US" b="1">
                <a:latin typeface="Arial" charset="0"/>
              </a:endParaRPr>
            </a:p>
          </p:txBody>
        </p:sp>
        <p:sp>
          <p:nvSpPr>
            <p:cNvPr id="9" name="TextBox 3"/>
            <p:cNvSpPr txBox="1">
              <a:spLocks noChangeArrowheads="1"/>
            </p:cNvSpPr>
            <p:nvPr/>
          </p:nvSpPr>
          <p:spPr bwMode="auto">
            <a:xfrm>
              <a:off x="1066800" y="2819400"/>
              <a:ext cx="6981976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4400" dirty="0">
                  <a:latin typeface="Copperplate Gothic Bold" pitchFamily="34" charset="0"/>
                </a:rPr>
                <a:t>Acid-base Equilibrium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57527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52400" y="152400"/>
            <a:ext cx="57514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Strong acids and Strong bases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5659" y="818866"/>
            <a:ext cx="1549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Example:</a:t>
            </a:r>
          </a:p>
        </p:txBody>
      </p:sp>
      <p:sp>
        <p:nvSpPr>
          <p:cNvPr id="2" name="Rectangle 1"/>
          <p:cNvSpPr/>
          <p:nvPr/>
        </p:nvSpPr>
        <p:spPr>
          <a:xfrm>
            <a:off x="279776" y="1272149"/>
            <a:ext cx="670787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/>
              <a:t>What is the </a:t>
            </a:r>
            <a:r>
              <a:rPr lang="en-US" altLang="en-US" sz="2800" b="1" dirty="0">
                <a:solidFill>
                  <a:srgbClr val="FF3300"/>
                </a:solidFill>
              </a:rPr>
              <a:t>pH</a:t>
            </a:r>
            <a:r>
              <a:rPr lang="en-US" altLang="en-US" sz="2800" dirty="0"/>
              <a:t> of the following:</a:t>
            </a:r>
          </a:p>
          <a:p>
            <a:pPr marL="971550" lvl="1" indent="-514350">
              <a:buAutoNum type="alphaLcParenR"/>
            </a:pPr>
            <a:r>
              <a:rPr lang="en-US" altLang="en-US" sz="2800" dirty="0"/>
              <a:t>A 0.028 M solution of </a:t>
            </a:r>
            <a:r>
              <a:rPr lang="en-US" altLang="en-US" sz="2800" dirty="0" err="1"/>
              <a:t>NaOH</a:t>
            </a:r>
            <a:endParaRPr lang="en-US" altLang="en-US" sz="2800" dirty="0"/>
          </a:p>
          <a:p>
            <a:pPr marL="971550" lvl="1" indent="-514350">
              <a:buAutoNum type="alphaLcParenR"/>
            </a:pPr>
            <a:r>
              <a:rPr lang="en-US" altLang="en-US" sz="2800" dirty="0"/>
              <a:t>A 0.0011 M solution of Ca(OH)</a:t>
            </a:r>
            <a:r>
              <a:rPr lang="en-US" altLang="en-US" sz="2800" baseline="-25000" dirty="0"/>
              <a:t>2</a:t>
            </a:r>
          </a:p>
          <a:p>
            <a:pPr marL="971550" lvl="1" indent="-514350">
              <a:buAutoNum type="alphaLcParenR"/>
            </a:pPr>
            <a:r>
              <a:rPr lang="en-US" altLang="en-US" sz="2800" dirty="0"/>
              <a:t>A 0.04 M solution of HClO</a:t>
            </a:r>
            <a:r>
              <a:rPr lang="en-US" altLang="en-US" sz="2800" baseline="-25000" dirty="0"/>
              <a:t>4</a:t>
            </a:r>
          </a:p>
        </p:txBody>
      </p:sp>
      <p:sp>
        <p:nvSpPr>
          <p:cNvPr id="5" name="TextBox 16"/>
          <p:cNvSpPr txBox="1">
            <a:spLocks noChangeArrowheads="1"/>
          </p:cNvSpPr>
          <p:nvPr/>
        </p:nvSpPr>
        <p:spPr bwMode="auto">
          <a:xfrm>
            <a:off x="2666717" y="3126148"/>
            <a:ext cx="3743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36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Solution Approach</a:t>
            </a:r>
          </a:p>
        </p:txBody>
      </p:sp>
      <p:sp>
        <p:nvSpPr>
          <p:cNvPr id="6" name="Striped Right Arrow 5"/>
          <p:cNvSpPr/>
          <p:nvPr/>
        </p:nvSpPr>
        <p:spPr>
          <a:xfrm rot="5400000">
            <a:off x="4096834" y="3072393"/>
            <a:ext cx="771966" cy="2130425"/>
          </a:xfrm>
          <a:prstGeom prst="striped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7420" y="4531058"/>
            <a:ext cx="87944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 these problems, it is always recommended to write the </a:t>
            </a:r>
          </a:p>
          <a:p>
            <a:r>
              <a:rPr lang="en-US" sz="2800" dirty="0"/>
              <a:t>ionization reaction of the acid or the base to decide on the </a:t>
            </a:r>
          </a:p>
          <a:p>
            <a:r>
              <a:rPr lang="en-US" sz="2800" dirty="0"/>
              <a:t>stoichiometry of the reaction</a:t>
            </a:r>
          </a:p>
        </p:txBody>
      </p:sp>
    </p:spTree>
    <p:extLst>
      <p:ext uri="{BB962C8B-B14F-4D97-AF65-F5344CB8AC3E}">
        <p14:creationId xmlns:p14="http://schemas.microsoft.com/office/powerpoint/2010/main" val="33413273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52400" y="152400"/>
            <a:ext cx="57514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Strong acids and Strong bases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5659" y="818866"/>
            <a:ext cx="1549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Example:</a:t>
            </a:r>
          </a:p>
        </p:txBody>
      </p:sp>
      <p:sp>
        <p:nvSpPr>
          <p:cNvPr id="2" name="Rectangle 1"/>
          <p:cNvSpPr/>
          <p:nvPr/>
        </p:nvSpPr>
        <p:spPr>
          <a:xfrm>
            <a:off x="279776" y="1272149"/>
            <a:ext cx="670787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/>
              <a:t>What is the </a:t>
            </a:r>
            <a:r>
              <a:rPr lang="en-US" altLang="en-US" sz="2800" b="1" dirty="0">
                <a:solidFill>
                  <a:srgbClr val="FF3300"/>
                </a:solidFill>
              </a:rPr>
              <a:t>pH</a:t>
            </a:r>
            <a:r>
              <a:rPr lang="en-US" altLang="en-US" sz="2800" dirty="0"/>
              <a:t> of the following:</a:t>
            </a:r>
          </a:p>
          <a:p>
            <a:pPr marL="971550" lvl="1" indent="-514350">
              <a:buAutoNum type="alphaLcParenR"/>
            </a:pPr>
            <a:r>
              <a:rPr lang="en-US" altLang="en-US" sz="2800" dirty="0"/>
              <a:t>A 0.028 </a:t>
            </a:r>
            <a:r>
              <a:rPr lang="en-US" altLang="en-US" sz="2800" i="1" dirty="0"/>
              <a:t>M</a:t>
            </a:r>
            <a:r>
              <a:rPr lang="en-US" altLang="en-US" sz="2800" dirty="0"/>
              <a:t> solution of </a:t>
            </a:r>
            <a:r>
              <a:rPr lang="en-US" altLang="en-US" sz="2800" dirty="0" err="1"/>
              <a:t>NaOH</a:t>
            </a:r>
            <a:endParaRPr lang="en-US" altLang="en-US" sz="2800" dirty="0"/>
          </a:p>
          <a:p>
            <a:pPr marL="971550" lvl="1" indent="-514350">
              <a:buAutoNum type="alphaLcParenR"/>
            </a:pPr>
            <a:r>
              <a:rPr lang="en-US" altLang="en-US" sz="2800" dirty="0"/>
              <a:t>A 0.0011 </a:t>
            </a:r>
            <a:r>
              <a:rPr lang="en-US" altLang="en-US" sz="2800" i="1" dirty="0"/>
              <a:t>M</a:t>
            </a:r>
            <a:r>
              <a:rPr lang="en-US" altLang="en-US" sz="2800" dirty="0"/>
              <a:t> solution of Ca(OH)</a:t>
            </a:r>
            <a:r>
              <a:rPr lang="en-US" altLang="en-US" sz="2800" baseline="-25000" dirty="0"/>
              <a:t>2</a:t>
            </a:r>
          </a:p>
          <a:p>
            <a:pPr marL="971550" lvl="1" indent="-514350">
              <a:buAutoNum type="alphaLcParenR"/>
            </a:pPr>
            <a:r>
              <a:rPr lang="en-US" altLang="en-US" sz="2800" dirty="0"/>
              <a:t>A 0.04 </a:t>
            </a:r>
            <a:r>
              <a:rPr lang="en-US" altLang="en-US" sz="2800" i="1" dirty="0"/>
              <a:t>M</a:t>
            </a:r>
            <a:r>
              <a:rPr lang="en-US" altLang="en-US" sz="2800" dirty="0"/>
              <a:t> solution of HClO</a:t>
            </a:r>
            <a:r>
              <a:rPr lang="en-US" altLang="en-US" sz="2800" baseline="-25000" dirty="0"/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300" y="3439230"/>
            <a:ext cx="8670772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 indent="-914400"/>
            <a:r>
              <a:rPr lang="en-US" sz="2800" dirty="0"/>
              <a:t>a) 		</a:t>
            </a:r>
            <a:r>
              <a:rPr lang="en-US" sz="3200" dirty="0" err="1">
                <a:solidFill>
                  <a:srgbClr val="FF0000"/>
                </a:solidFill>
              </a:rPr>
              <a:t>NaOH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  <a:sym typeface="Wingdings" panose="05000000000000000000" pitchFamily="2" charset="2"/>
              </a:rPr>
              <a:t> Na</a:t>
            </a:r>
            <a:r>
              <a:rPr lang="en-US" sz="3200" baseline="30000" dirty="0">
                <a:solidFill>
                  <a:srgbClr val="FF0000"/>
                </a:solidFill>
                <a:sym typeface="Wingdings" panose="05000000000000000000" pitchFamily="2" charset="2"/>
              </a:rPr>
              <a:t>+</a:t>
            </a:r>
            <a:r>
              <a:rPr lang="en-US" sz="3200" dirty="0">
                <a:solidFill>
                  <a:srgbClr val="FF0000"/>
                </a:solidFill>
                <a:sym typeface="Wingdings" panose="05000000000000000000" pitchFamily="2" charset="2"/>
              </a:rPr>
              <a:t> + OH</a:t>
            </a:r>
            <a:r>
              <a:rPr lang="en-US" sz="3200" baseline="30000" dirty="0">
                <a:solidFill>
                  <a:srgbClr val="FF0000"/>
                </a:solidFill>
                <a:sym typeface="Wingdings" panose="05000000000000000000" pitchFamily="2" charset="2"/>
              </a:rPr>
              <a:t>-</a:t>
            </a:r>
            <a:endParaRPr lang="en-US" sz="2800" baseline="30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sz="2800" dirty="0"/>
              <a:t>   The stoichiometric relation between </a:t>
            </a:r>
            <a:r>
              <a:rPr lang="en-US" sz="2800" dirty="0" err="1"/>
              <a:t>NaOH</a:t>
            </a:r>
            <a:r>
              <a:rPr lang="en-US" sz="2800" dirty="0"/>
              <a:t> and OH</a:t>
            </a:r>
            <a:r>
              <a:rPr lang="en-US" sz="2800" baseline="30000" dirty="0"/>
              <a:t>-</a:t>
            </a:r>
            <a:r>
              <a:rPr lang="en-US" sz="2800" dirty="0"/>
              <a:t> is 1:1</a:t>
            </a:r>
          </a:p>
          <a:p>
            <a:pPr marL="457200" indent="-457200">
              <a:buFont typeface="Wingdings" pitchFamily="2" charset="2"/>
              <a:buChar char="à"/>
            </a:pPr>
            <a:r>
              <a:rPr lang="en-US" sz="2800" dirty="0">
                <a:sym typeface="Wingdings" panose="05000000000000000000" pitchFamily="2" charset="2"/>
              </a:rPr>
              <a:t>[OH</a:t>
            </a:r>
            <a:r>
              <a:rPr lang="en-US" sz="2800" baseline="30000" dirty="0">
                <a:sym typeface="Wingdings" panose="05000000000000000000" pitchFamily="2" charset="2"/>
              </a:rPr>
              <a:t>-</a:t>
            </a:r>
            <a:r>
              <a:rPr lang="en-US" sz="2800" dirty="0">
                <a:sym typeface="Wingdings" panose="05000000000000000000" pitchFamily="2" charset="2"/>
              </a:rPr>
              <a:t>] = [</a:t>
            </a:r>
            <a:r>
              <a:rPr lang="en-US" sz="2800" dirty="0" err="1">
                <a:sym typeface="Wingdings" panose="05000000000000000000" pitchFamily="2" charset="2"/>
              </a:rPr>
              <a:t>NaOH</a:t>
            </a:r>
            <a:r>
              <a:rPr lang="en-US" sz="2800" dirty="0">
                <a:sym typeface="Wingdings" panose="05000000000000000000" pitchFamily="2" charset="2"/>
              </a:rPr>
              <a:t>] = 0.028 </a:t>
            </a:r>
            <a:r>
              <a:rPr lang="en-US" sz="2800" i="1" dirty="0">
                <a:sym typeface="Wingdings" panose="05000000000000000000" pitchFamily="2" charset="2"/>
              </a:rPr>
              <a:t>M</a:t>
            </a:r>
            <a:r>
              <a:rPr lang="en-US" sz="2800" dirty="0">
                <a:sym typeface="Wingdings" panose="05000000000000000000" pitchFamily="2" charset="2"/>
              </a:rPr>
              <a:t>  </a:t>
            </a:r>
            <a:r>
              <a:rPr lang="en-US" sz="2800" dirty="0" err="1">
                <a:sym typeface="Wingdings" panose="05000000000000000000" pitchFamily="2" charset="2"/>
              </a:rPr>
              <a:t>pOH</a:t>
            </a:r>
            <a:r>
              <a:rPr lang="en-US" sz="2800" dirty="0">
                <a:sym typeface="Wingdings" panose="05000000000000000000" pitchFamily="2" charset="2"/>
              </a:rPr>
              <a:t> = -log[OH</a:t>
            </a:r>
            <a:r>
              <a:rPr lang="en-US" sz="2800" baseline="30000" dirty="0">
                <a:sym typeface="Wingdings" panose="05000000000000000000" pitchFamily="2" charset="2"/>
              </a:rPr>
              <a:t>-</a:t>
            </a:r>
            <a:r>
              <a:rPr lang="en-US" sz="2800" dirty="0">
                <a:sym typeface="Wingdings" panose="05000000000000000000" pitchFamily="2" charset="2"/>
              </a:rPr>
              <a:t>] </a:t>
            </a:r>
          </a:p>
          <a:p>
            <a:pPr marL="457200" indent="-457200">
              <a:buFont typeface="Wingdings" pitchFamily="2" charset="2"/>
              <a:buChar char="à"/>
            </a:pPr>
            <a:r>
              <a:rPr lang="en-US" sz="2800" dirty="0">
                <a:sym typeface="Wingdings" panose="05000000000000000000" pitchFamily="2" charset="2"/>
              </a:rPr>
              <a:t>pH = 14 - </a:t>
            </a:r>
            <a:r>
              <a:rPr lang="en-US" sz="2800" dirty="0" err="1">
                <a:sym typeface="Wingdings" panose="05000000000000000000" pitchFamily="2" charset="2"/>
              </a:rPr>
              <a:t>pOH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72955" y="3057093"/>
            <a:ext cx="1524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Solution:</a:t>
            </a:r>
          </a:p>
        </p:txBody>
      </p:sp>
    </p:spTree>
    <p:extLst>
      <p:ext uri="{BB962C8B-B14F-4D97-AF65-F5344CB8AC3E}">
        <p14:creationId xmlns:p14="http://schemas.microsoft.com/office/powerpoint/2010/main" val="123697844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52400" y="152400"/>
            <a:ext cx="57514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Strong acids and Strong bases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5659" y="818866"/>
            <a:ext cx="1549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Example:</a:t>
            </a:r>
          </a:p>
        </p:txBody>
      </p:sp>
      <p:sp>
        <p:nvSpPr>
          <p:cNvPr id="2" name="Rectangle 1"/>
          <p:cNvSpPr/>
          <p:nvPr/>
        </p:nvSpPr>
        <p:spPr>
          <a:xfrm>
            <a:off x="279776" y="1272149"/>
            <a:ext cx="670787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/>
              <a:t>What is the </a:t>
            </a:r>
            <a:r>
              <a:rPr lang="en-US" altLang="en-US" sz="2800" b="1" dirty="0">
                <a:solidFill>
                  <a:srgbClr val="FF3300"/>
                </a:solidFill>
              </a:rPr>
              <a:t>pH</a:t>
            </a:r>
            <a:r>
              <a:rPr lang="en-US" altLang="en-US" sz="2800" dirty="0"/>
              <a:t> of the following:</a:t>
            </a:r>
          </a:p>
          <a:p>
            <a:pPr marL="971550" lvl="1" indent="-514350">
              <a:buAutoNum type="alphaLcParenR"/>
            </a:pPr>
            <a:r>
              <a:rPr lang="en-US" altLang="en-US" sz="2800" dirty="0"/>
              <a:t>A 0.028 </a:t>
            </a:r>
            <a:r>
              <a:rPr lang="en-US" altLang="en-US" sz="2800" i="1" dirty="0"/>
              <a:t>M</a:t>
            </a:r>
            <a:r>
              <a:rPr lang="en-US" altLang="en-US" sz="2800" dirty="0"/>
              <a:t> solution of </a:t>
            </a:r>
            <a:r>
              <a:rPr lang="en-US" altLang="en-US" sz="2800" dirty="0" err="1"/>
              <a:t>NaOH</a:t>
            </a:r>
            <a:endParaRPr lang="en-US" altLang="en-US" sz="2800" dirty="0"/>
          </a:p>
          <a:p>
            <a:pPr marL="971550" lvl="1" indent="-514350">
              <a:buAutoNum type="alphaLcParenR"/>
            </a:pPr>
            <a:r>
              <a:rPr lang="en-US" altLang="en-US" sz="2800" dirty="0"/>
              <a:t>A 0.0011 </a:t>
            </a:r>
            <a:r>
              <a:rPr lang="en-US" altLang="en-US" sz="2800" i="1" dirty="0"/>
              <a:t>M</a:t>
            </a:r>
            <a:r>
              <a:rPr lang="en-US" altLang="en-US" sz="2800" dirty="0"/>
              <a:t> solution of Ca(OH)</a:t>
            </a:r>
            <a:r>
              <a:rPr lang="en-US" altLang="en-US" sz="2800" baseline="-25000" dirty="0"/>
              <a:t>2</a:t>
            </a:r>
          </a:p>
          <a:p>
            <a:pPr marL="971550" lvl="1" indent="-514350">
              <a:buAutoNum type="alphaLcParenR"/>
            </a:pPr>
            <a:r>
              <a:rPr lang="en-US" altLang="en-US" sz="2800" dirty="0"/>
              <a:t>A 0.04 </a:t>
            </a:r>
            <a:r>
              <a:rPr lang="en-US" altLang="en-US" sz="2800" i="1" dirty="0"/>
              <a:t>M</a:t>
            </a:r>
            <a:r>
              <a:rPr lang="en-US" altLang="en-US" sz="2800" dirty="0"/>
              <a:t> solution of HClO</a:t>
            </a:r>
            <a:r>
              <a:rPr lang="en-US" altLang="en-US" sz="2800" baseline="-25000" dirty="0"/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300" y="3439230"/>
            <a:ext cx="8968930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 indent="-914400"/>
            <a:r>
              <a:rPr lang="en-US" sz="2800" dirty="0"/>
              <a:t>b) 		</a:t>
            </a:r>
            <a:r>
              <a:rPr lang="en-US" sz="3200" dirty="0">
                <a:solidFill>
                  <a:srgbClr val="FF0000"/>
                </a:solidFill>
              </a:rPr>
              <a:t>Ca(OH)</a:t>
            </a:r>
            <a:r>
              <a:rPr lang="en-US" sz="3200" baseline="-25000" dirty="0">
                <a:solidFill>
                  <a:srgbClr val="FF0000"/>
                </a:solidFill>
              </a:rPr>
              <a:t>2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  <a:sym typeface="Wingdings" panose="05000000000000000000" pitchFamily="2" charset="2"/>
              </a:rPr>
              <a:t> Ca</a:t>
            </a:r>
            <a:r>
              <a:rPr lang="en-US" sz="3200" baseline="30000" dirty="0">
                <a:solidFill>
                  <a:srgbClr val="FF0000"/>
                </a:solidFill>
                <a:sym typeface="Wingdings" panose="05000000000000000000" pitchFamily="2" charset="2"/>
              </a:rPr>
              <a:t>2+</a:t>
            </a:r>
            <a:r>
              <a:rPr lang="en-US" sz="3200" dirty="0">
                <a:solidFill>
                  <a:srgbClr val="FF0000"/>
                </a:solidFill>
                <a:sym typeface="Wingdings" panose="05000000000000000000" pitchFamily="2" charset="2"/>
              </a:rPr>
              <a:t> + 2OH</a:t>
            </a:r>
            <a:r>
              <a:rPr lang="en-US" sz="3200" baseline="30000" dirty="0">
                <a:solidFill>
                  <a:srgbClr val="FF0000"/>
                </a:solidFill>
                <a:sym typeface="Wingdings" panose="05000000000000000000" pitchFamily="2" charset="2"/>
              </a:rPr>
              <a:t>-</a:t>
            </a:r>
            <a:endParaRPr lang="en-US" sz="2800" baseline="30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sz="2800" dirty="0"/>
              <a:t>   The stoichiometric relation between Ca(OH)</a:t>
            </a:r>
            <a:r>
              <a:rPr lang="en-US" sz="2800" baseline="-25000" dirty="0"/>
              <a:t>2</a:t>
            </a:r>
            <a:r>
              <a:rPr lang="en-US" sz="2800" dirty="0"/>
              <a:t> and OH</a:t>
            </a:r>
            <a:r>
              <a:rPr lang="en-US" sz="2800" baseline="30000" dirty="0"/>
              <a:t>-</a:t>
            </a:r>
            <a:r>
              <a:rPr lang="en-US" sz="2800" dirty="0"/>
              <a:t> is 1:2</a:t>
            </a:r>
          </a:p>
          <a:p>
            <a:pPr marL="457200" indent="-457200">
              <a:buFont typeface="Wingdings" pitchFamily="2" charset="2"/>
              <a:buChar char="à"/>
            </a:pPr>
            <a:r>
              <a:rPr lang="en-US" sz="2800" dirty="0">
                <a:sym typeface="Wingdings" panose="05000000000000000000" pitchFamily="2" charset="2"/>
              </a:rPr>
              <a:t>[OH</a:t>
            </a:r>
            <a:r>
              <a:rPr lang="en-US" sz="2800" baseline="30000" dirty="0">
                <a:sym typeface="Wingdings" panose="05000000000000000000" pitchFamily="2" charset="2"/>
              </a:rPr>
              <a:t>-</a:t>
            </a:r>
            <a:r>
              <a:rPr lang="en-US" sz="2800" dirty="0">
                <a:sym typeface="Wingdings" panose="05000000000000000000" pitchFamily="2" charset="2"/>
              </a:rPr>
              <a:t>] = 2 [Ca(OH)</a:t>
            </a:r>
            <a:r>
              <a:rPr lang="en-US" sz="2800" baseline="-25000" dirty="0">
                <a:sym typeface="Wingdings" panose="05000000000000000000" pitchFamily="2" charset="2"/>
              </a:rPr>
              <a:t>2</a:t>
            </a:r>
            <a:r>
              <a:rPr lang="en-US" sz="2800" dirty="0">
                <a:sym typeface="Wingdings" panose="05000000000000000000" pitchFamily="2" charset="2"/>
              </a:rPr>
              <a:t>] = 2 x 0.0011 </a:t>
            </a:r>
            <a:r>
              <a:rPr lang="en-US" sz="2800" i="1" dirty="0">
                <a:sym typeface="Wingdings" panose="05000000000000000000" pitchFamily="2" charset="2"/>
              </a:rPr>
              <a:t>M</a:t>
            </a:r>
            <a:r>
              <a:rPr lang="en-US" sz="2800" dirty="0">
                <a:sym typeface="Wingdings" panose="05000000000000000000" pitchFamily="2" charset="2"/>
              </a:rPr>
              <a:t>  </a:t>
            </a:r>
            <a:r>
              <a:rPr lang="en-US" sz="2800" dirty="0" err="1">
                <a:sym typeface="Wingdings" panose="05000000000000000000" pitchFamily="2" charset="2"/>
              </a:rPr>
              <a:t>pOH</a:t>
            </a:r>
            <a:r>
              <a:rPr lang="en-US" sz="2800" dirty="0">
                <a:sym typeface="Wingdings" panose="05000000000000000000" pitchFamily="2" charset="2"/>
              </a:rPr>
              <a:t> = -log[OH</a:t>
            </a:r>
            <a:r>
              <a:rPr lang="en-US" sz="2800" baseline="30000" dirty="0">
                <a:sym typeface="Wingdings" panose="05000000000000000000" pitchFamily="2" charset="2"/>
              </a:rPr>
              <a:t>-</a:t>
            </a:r>
            <a:r>
              <a:rPr lang="en-US" sz="2800" dirty="0">
                <a:sym typeface="Wingdings" panose="05000000000000000000" pitchFamily="2" charset="2"/>
              </a:rPr>
              <a:t>] </a:t>
            </a:r>
          </a:p>
          <a:p>
            <a:pPr marL="457200" indent="-457200">
              <a:buFont typeface="Wingdings" pitchFamily="2" charset="2"/>
              <a:buChar char="à"/>
            </a:pPr>
            <a:r>
              <a:rPr lang="en-US" sz="2800" dirty="0">
                <a:sym typeface="Wingdings" panose="05000000000000000000" pitchFamily="2" charset="2"/>
              </a:rPr>
              <a:t>pH = 14 - </a:t>
            </a:r>
            <a:r>
              <a:rPr lang="en-US" sz="2800" dirty="0" err="1">
                <a:sym typeface="Wingdings" panose="05000000000000000000" pitchFamily="2" charset="2"/>
              </a:rPr>
              <a:t>pOH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72955" y="3057093"/>
            <a:ext cx="1524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Solution:</a:t>
            </a:r>
          </a:p>
        </p:txBody>
      </p:sp>
    </p:spTree>
    <p:extLst>
      <p:ext uri="{BB962C8B-B14F-4D97-AF65-F5344CB8AC3E}">
        <p14:creationId xmlns:p14="http://schemas.microsoft.com/office/powerpoint/2010/main" val="252753574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52400" y="152400"/>
            <a:ext cx="57514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Strong acids and Strong bases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5659" y="818866"/>
            <a:ext cx="1549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Example:</a:t>
            </a:r>
          </a:p>
        </p:txBody>
      </p:sp>
      <p:sp>
        <p:nvSpPr>
          <p:cNvPr id="2" name="Rectangle 1"/>
          <p:cNvSpPr/>
          <p:nvPr/>
        </p:nvSpPr>
        <p:spPr>
          <a:xfrm>
            <a:off x="279776" y="1272149"/>
            <a:ext cx="670787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/>
              <a:t>What is the </a:t>
            </a:r>
            <a:r>
              <a:rPr lang="en-US" altLang="en-US" sz="2800" b="1" dirty="0">
                <a:solidFill>
                  <a:srgbClr val="FF3300"/>
                </a:solidFill>
              </a:rPr>
              <a:t>pH</a:t>
            </a:r>
            <a:r>
              <a:rPr lang="en-US" altLang="en-US" sz="2800" dirty="0"/>
              <a:t> of the following:</a:t>
            </a:r>
          </a:p>
          <a:p>
            <a:pPr marL="971550" lvl="1" indent="-514350">
              <a:buAutoNum type="alphaLcParenR"/>
            </a:pPr>
            <a:r>
              <a:rPr lang="en-US" altLang="en-US" sz="2800" dirty="0"/>
              <a:t>A 0.028 </a:t>
            </a:r>
            <a:r>
              <a:rPr lang="en-US" altLang="en-US" sz="2800" i="1" dirty="0"/>
              <a:t>M</a:t>
            </a:r>
            <a:r>
              <a:rPr lang="en-US" altLang="en-US" sz="2800" dirty="0"/>
              <a:t> solution of </a:t>
            </a:r>
            <a:r>
              <a:rPr lang="en-US" altLang="en-US" sz="2800" dirty="0" err="1"/>
              <a:t>NaOH</a:t>
            </a:r>
            <a:endParaRPr lang="en-US" altLang="en-US" sz="2800" dirty="0"/>
          </a:p>
          <a:p>
            <a:pPr marL="971550" lvl="1" indent="-514350">
              <a:buAutoNum type="alphaLcParenR"/>
            </a:pPr>
            <a:r>
              <a:rPr lang="en-US" altLang="en-US" sz="2800" dirty="0"/>
              <a:t>A 0.0011 </a:t>
            </a:r>
            <a:r>
              <a:rPr lang="en-US" altLang="en-US" sz="2800" i="1" dirty="0"/>
              <a:t>M</a:t>
            </a:r>
            <a:r>
              <a:rPr lang="en-US" altLang="en-US" sz="2800" dirty="0"/>
              <a:t> solution of Ca(OH)</a:t>
            </a:r>
            <a:r>
              <a:rPr lang="en-US" altLang="en-US" sz="2800" baseline="-25000" dirty="0"/>
              <a:t>2</a:t>
            </a:r>
          </a:p>
          <a:p>
            <a:pPr marL="971550" lvl="1" indent="-514350">
              <a:buAutoNum type="alphaLcParenR"/>
            </a:pPr>
            <a:r>
              <a:rPr lang="en-US" altLang="en-US" sz="2800" dirty="0"/>
              <a:t>A 0.04 </a:t>
            </a:r>
            <a:r>
              <a:rPr lang="en-US" altLang="en-US" sz="2800" i="1" dirty="0"/>
              <a:t>M</a:t>
            </a:r>
            <a:r>
              <a:rPr lang="en-US" altLang="en-US" sz="2800" dirty="0"/>
              <a:t> solution of HClO</a:t>
            </a:r>
            <a:r>
              <a:rPr lang="en-US" altLang="en-US" sz="2800" baseline="-25000" dirty="0"/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300" y="3439230"/>
            <a:ext cx="855054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 indent="-914400"/>
            <a:r>
              <a:rPr lang="en-US" sz="2800" dirty="0"/>
              <a:t>c) 		</a:t>
            </a:r>
            <a:r>
              <a:rPr lang="en-US" sz="3200" dirty="0">
                <a:solidFill>
                  <a:srgbClr val="FF0000"/>
                </a:solidFill>
              </a:rPr>
              <a:t>HClO</a:t>
            </a:r>
            <a:r>
              <a:rPr lang="en-US" sz="3200" baseline="-25000" dirty="0">
                <a:solidFill>
                  <a:srgbClr val="FF0000"/>
                </a:solidFill>
              </a:rPr>
              <a:t>4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  <a:sym typeface="Wingdings" panose="05000000000000000000" pitchFamily="2" charset="2"/>
              </a:rPr>
              <a:t> H</a:t>
            </a:r>
            <a:r>
              <a:rPr lang="en-US" sz="3200" baseline="30000" dirty="0">
                <a:solidFill>
                  <a:srgbClr val="FF0000"/>
                </a:solidFill>
                <a:sym typeface="Wingdings" panose="05000000000000000000" pitchFamily="2" charset="2"/>
              </a:rPr>
              <a:t>+</a:t>
            </a:r>
            <a:r>
              <a:rPr lang="en-US" sz="3200" dirty="0">
                <a:solidFill>
                  <a:srgbClr val="FF0000"/>
                </a:solidFill>
                <a:sym typeface="Wingdings" panose="05000000000000000000" pitchFamily="2" charset="2"/>
              </a:rPr>
              <a:t> + ClO</a:t>
            </a:r>
            <a:r>
              <a:rPr lang="en-US" sz="3200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4</a:t>
            </a:r>
            <a:r>
              <a:rPr lang="en-US" sz="3200" baseline="30000" dirty="0">
                <a:solidFill>
                  <a:srgbClr val="FF0000"/>
                </a:solidFill>
                <a:sym typeface="Wingdings" panose="05000000000000000000" pitchFamily="2" charset="2"/>
              </a:rPr>
              <a:t>-</a:t>
            </a:r>
            <a:endParaRPr lang="en-US" sz="2800" baseline="30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sz="2800" dirty="0"/>
              <a:t>   The stoichiometric relation between HClO</a:t>
            </a:r>
            <a:r>
              <a:rPr lang="en-US" sz="2800" baseline="-25000" dirty="0"/>
              <a:t>4</a:t>
            </a:r>
            <a:r>
              <a:rPr lang="en-US" sz="2800" dirty="0"/>
              <a:t> and H</a:t>
            </a:r>
            <a:r>
              <a:rPr lang="en-US" sz="2800" baseline="30000" dirty="0"/>
              <a:t>+</a:t>
            </a:r>
            <a:r>
              <a:rPr lang="en-US" sz="2800" dirty="0"/>
              <a:t> is 1:1</a:t>
            </a:r>
          </a:p>
          <a:p>
            <a:pPr marL="457200" indent="-457200">
              <a:buFont typeface="Wingdings" pitchFamily="2" charset="2"/>
              <a:buChar char="à"/>
            </a:pPr>
            <a:r>
              <a:rPr lang="en-US" sz="2800" dirty="0">
                <a:sym typeface="Wingdings" panose="05000000000000000000" pitchFamily="2" charset="2"/>
              </a:rPr>
              <a:t>[H</a:t>
            </a:r>
            <a:r>
              <a:rPr lang="en-US" sz="2800" baseline="30000" dirty="0">
                <a:sym typeface="Wingdings" panose="05000000000000000000" pitchFamily="2" charset="2"/>
              </a:rPr>
              <a:t>+</a:t>
            </a:r>
            <a:r>
              <a:rPr lang="en-US" sz="2800" dirty="0">
                <a:sym typeface="Wingdings" panose="05000000000000000000" pitchFamily="2" charset="2"/>
              </a:rPr>
              <a:t>] = [HClO</a:t>
            </a:r>
            <a:r>
              <a:rPr lang="en-US" sz="2800" baseline="-25000" dirty="0">
                <a:sym typeface="Wingdings" panose="05000000000000000000" pitchFamily="2" charset="2"/>
              </a:rPr>
              <a:t>4</a:t>
            </a:r>
            <a:r>
              <a:rPr lang="en-US" sz="2800" dirty="0">
                <a:sym typeface="Wingdings" panose="05000000000000000000" pitchFamily="2" charset="2"/>
              </a:rPr>
              <a:t>] = 0.04 </a:t>
            </a:r>
            <a:r>
              <a:rPr lang="en-US" sz="2800" i="1" dirty="0">
                <a:sym typeface="Wingdings" panose="05000000000000000000" pitchFamily="2" charset="2"/>
              </a:rPr>
              <a:t>M</a:t>
            </a:r>
            <a:r>
              <a:rPr lang="en-US" sz="2800" dirty="0">
                <a:sym typeface="Wingdings" panose="05000000000000000000" pitchFamily="2" charset="2"/>
              </a:rPr>
              <a:t>  pH = -log[H</a:t>
            </a:r>
            <a:r>
              <a:rPr lang="en-US" sz="2800" baseline="30000" dirty="0">
                <a:sym typeface="Wingdings" panose="05000000000000000000" pitchFamily="2" charset="2"/>
              </a:rPr>
              <a:t>+</a:t>
            </a:r>
            <a:r>
              <a:rPr lang="en-US" sz="2800" dirty="0">
                <a:sym typeface="Wingdings" panose="05000000000000000000" pitchFamily="2" charset="2"/>
              </a:rPr>
              <a:t>]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2955" y="3057093"/>
            <a:ext cx="1524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Solution:</a:t>
            </a:r>
          </a:p>
        </p:txBody>
      </p:sp>
    </p:spTree>
    <p:extLst>
      <p:ext uri="{BB962C8B-B14F-4D97-AF65-F5344CB8AC3E}">
        <p14:creationId xmlns:p14="http://schemas.microsoft.com/office/powerpoint/2010/main" val="205296047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52400" y="152400"/>
            <a:ext cx="57514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Strong acids and Strong bases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5659" y="818866"/>
            <a:ext cx="1549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Example:</a:t>
            </a:r>
          </a:p>
        </p:txBody>
      </p:sp>
      <p:sp>
        <p:nvSpPr>
          <p:cNvPr id="2" name="Rectangle 1"/>
          <p:cNvSpPr/>
          <p:nvPr/>
        </p:nvSpPr>
        <p:spPr>
          <a:xfrm>
            <a:off x="279776" y="1272149"/>
            <a:ext cx="670787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/>
              <a:t>What is the </a:t>
            </a:r>
            <a:r>
              <a:rPr lang="en-US" altLang="en-US" sz="2800" b="1" dirty="0">
                <a:solidFill>
                  <a:srgbClr val="FF3300"/>
                </a:solidFill>
              </a:rPr>
              <a:t>[H</a:t>
            </a:r>
            <a:r>
              <a:rPr lang="en-US" altLang="en-US" sz="2800" b="1" baseline="30000" dirty="0">
                <a:solidFill>
                  <a:srgbClr val="FF3300"/>
                </a:solidFill>
              </a:rPr>
              <a:t>+</a:t>
            </a:r>
            <a:r>
              <a:rPr lang="en-US" altLang="en-US" sz="2800" b="1" dirty="0">
                <a:solidFill>
                  <a:srgbClr val="FF3300"/>
                </a:solidFill>
              </a:rPr>
              <a:t>]</a:t>
            </a:r>
            <a:r>
              <a:rPr lang="en-US" altLang="en-US" sz="2800" dirty="0"/>
              <a:t> of the following:</a:t>
            </a:r>
          </a:p>
          <a:p>
            <a:pPr lvl="1">
              <a:buFontTx/>
              <a:buChar char="•"/>
            </a:pPr>
            <a:r>
              <a:rPr lang="en-US" altLang="en-US" sz="2800" dirty="0"/>
              <a:t>KOH solution with a pH of 11.89</a:t>
            </a:r>
          </a:p>
          <a:p>
            <a:pPr lvl="1">
              <a:buFontTx/>
              <a:buChar char="•"/>
            </a:pPr>
            <a:r>
              <a:rPr lang="en-US" altLang="en-US" sz="2800" dirty="0"/>
              <a:t>Ca(OH)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 solution with a pH of 11.68</a:t>
            </a:r>
          </a:p>
          <a:p>
            <a:pPr lvl="1">
              <a:buFontTx/>
              <a:buChar char="•"/>
            </a:pPr>
            <a:r>
              <a:rPr lang="en-US" altLang="en-US" sz="2800" dirty="0"/>
              <a:t>HNO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 solution with a pH of 2.34</a:t>
            </a:r>
          </a:p>
        </p:txBody>
      </p:sp>
      <p:sp>
        <p:nvSpPr>
          <p:cNvPr id="5" name="TextBox 16"/>
          <p:cNvSpPr txBox="1">
            <a:spLocks noChangeArrowheads="1"/>
          </p:cNvSpPr>
          <p:nvPr/>
        </p:nvSpPr>
        <p:spPr bwMode="auto">
          <a:xfrm>
            <a:off x="2666717" y="3126148"/>
            <a:ext cx="3743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36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Solution Approach</a:t>
            </a:r>
          </a:p>
        </p:txBody>
      </p:sp>
      <p:sp>
        <p:nvSpPr>
          <p:cNvPr id="6" name="Striped Right Arrow 5"/>
          <p:cNvSpPr/>
          <p:nvPr/>
        </p:nvSpPr>
        <p:spPr>
          <a:xfrm rot="5400000">
            <a:off x="4096834" y="3072393"/>
            <a:ext cx="771966" cy="2130425"/>
          </a:xfrm>
          <a:prstGeom prst="striped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7420" y="4531058"/>
            <a:ext cx="8665642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 these problems, [H</a:t>
            </a:r>
            <a:r>
              <a:rPr lang="en-US" sz="2800" baseline="30000" dirty="0"/>
              <a:t>+</a:t>
            </a:r>
            <a:r>
              <a:rPr lang="en-US" sz="2800" dirty="0"/>
              <a:t>] can be directly calculated from the</a:t>
            </a:r>
          </a:p>
          <a:p>
            <a:r>
              <a:rPr lang="en-US" sz="2800" dirty="0"/>
              <a:t>relation pH = -log[H</a:t>
            </a:r>
            <a:r>
              <a:rPr lang="en-US" sz="2800" baseline="30000" dirty="0"/>
              <a:t>+</a:t>
            </a:r>
            <a:r>
              <a:rPr lang="en-US" sz="2800" dirty="0"/>
              <a:t>], which can be rearranged to:</a:t>
            </a:r>
          </a:p>
          <a:p>
            <a:r>
              <a:rPr lang="en-US" sz="3600" dirty="0">
                <a:solidFill>
                  <a:srgbClr val="FF0000"/>
                </a:solidFill>
              </a:rPr>
              <a:t>[H</a:t>
            </a:r>
            <a:r>
              <a:rPr lang="en-US" sz="3600" baseline="30000" dirty="0">
                <a:solidFill>
                  <a:srgbClr val="FF0000"/>
                </a:solidFill>
              </a:rPr>
              <a:t>+</a:t>
            </a:r>
            <a:r>
              <a:rPr lang="en-US" sz="3600" dirty="0">
                <a:solidFill>
                  <a:srgbClr val="FF0000"/>
                </a:solidFill>
              </a:rPr>
              <a:t>] = 10</a:t>
            </a:r>
            <a:r>
              <a:rPr lang="en-US" sz="3600" baseline="30000" dirty="0">
                <a:solidFill>
                  <a:srgbClr val="FF0000"/>
                </a:solidFill>
              </a:rPr>
              <a:t>-pH</a:t>
            </a:r>
          </a:p>
        </p:txBody>
      </p:sp>
    </p:spTree>
    <p:extLst>
      <p:ext uri="{BB962C8B-B14F-4D97-AF65-F5344CB8AC3E}">
        <p14:creationId xmlns:p14="http://schemas.microsoft.com/office/powerpoint/2010/main" val="40198682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52400" y="152400"/>
            <a:ext cx="57514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Strong acids and Strong bases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5659" y="818866"/>
            <a:ext cx="4425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Strong non-hydroxide bases: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129" y="1304332"/>
            <a:ext cx="85230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rgbClr val="003399"/>
                </a:solidFill>
              </a:rPr>
              <a:t>Certain salts do not have (OH) in their structure, but are considered strong bases because they </a:t>
            </a:r>
            <a:r>
              <a:rPr lang="en-US" altLang="en-US" sz="2800" b="1" u="sng" dirty="0">
                <a:solidFill>
                  <a:srgbClr val="003399"/>
                </a:solidFill>
              </a:rPr>
              <a:t>completely dissolve in water producing OH</a:t>
            </a:r>
            <a:r>
              <a:rPr lang="en-US" altLang="en-US" sz="2800" b="1" u="sng" baseline="30000" dirty="0">
                <a:solidFill>
                  <a:srgbClr val="003399"/>
                </a:solidFill>
              </a:rPr>
              <a:t>-</a:t>
            </a:r>
            <a:r>
              <a:rPr lang="en-US" altLang="en-US" sz="2800" b="1" u="sng" dirty="0">
                <a:solidFill>
                  <a:srgbClr val="003399"/>
                </a:solidFill>
              </a:rPr>
              <a:t> ions</a:t>
            </a:r>
            <a:r>
              <a:rPr lang="en-US" altLang="en-US" sz="2800" dirty="0">
                <a:solidFill>
                  <a:srgbClr val="003399"/>
                </a:solidFill>
              </a:rPr>
              <a:t>. Those are: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791570" y="2797498"/>
            <a:ext cx="7629099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</a:rPr>
              <a:t>Hydrides   H</a:t>
            </a:r>
            <a:r>
              <a:rPr lang="en-US" altLang="en-US" sz="2800" baseline="30000" dirty="0">
                <a:solidFill>
                  <a:srgbClr val="FF0000"/>
                </a:solidFill>
              </a:rPr>
              <a:t>-</a:t>
            </a:r>
            <a:r>
              <a:rPr lang="en-US" altLang="en-US" sz="2800" baseline="-25000" dirty="0">
                <a:solidFill>
                  <a:srgbClr val="FF0000"/>
                </a:solidFill>
              </a:rPr>
              <a:t>(</a:t>
            </a:r>
            <a:r>
              <a:rPr lang="en-US" altLang="en-US" sz="2800" i="1" baseline="-25000" dirty="0" err="1">
                <a:solidFill>
                  <a:srgbClr val="FF0000"/>
                </a:solidFill>
              </a:rPr>
              <a:t>aq</a:t>
            </a:r>
            <a:r>
              <a:rPr lang="en-US" altLang="en-US" sz="2800" baseline="-25000" dirty="0">
                <a:solidFill>
                  <a:srgbClr val="FF0000"/>
                </a:solidFill>
              </a:rPr>
              <a:t>)</a:t>
            </a:r>
            <a:r>
              <a:rPr lang="en-US" altLang="en-US" sz="2800" dirty="0">
                <a:solidFill>
                  <a:srgbClr val="FF0000"/>
                </a:solidFill>
              </a:rPr>
              <a:t> + H</a:t>
            </a:r>
            <a:r>
              <a:rPr lang="en-US" altLang="en-US" sz="2800" baseline="-25000" dirty="0">
                <a:solidFill>
                  <a:srgbClr val="FF0000"/>
                </a:solidFill>
              </a:rPr>
              <a:t>2</a:t>
            </a:r>
            <a:r>
              <a:rPr lang="en-US" altLang="en-US" sz="2800" dirty="0">
                <a:solidFill>
                  <a:srgbClr val="FF0000"/>
                </a:solidFill>
              </a:rPr>
              <a:t>O</a:t>
            </a:r>
            <a:r>
              <a:rPr lang="en-US" altLang="en-US" sz="2800" baseline="-25000" dirty="0">
                <a:solidFill>
                  <a:srgbClr val="FF0000"/>
                </a:solidFill>
              </a:rPr>
              <a:t>(</a:t>
            </a:r>
            <a:r>
              <a:rPr lang="en-US" altLang="en-US" sz="2800" i="1" baseline="-25000" dirty="0">
                <a:solidFill>
                  <a:srgbClr val="FF0000"/>
                </a:solidFill>
              </a:rPr>
              <a:t>l</a:t>
            </a:r>
            <a:r>
              <a:rPr lang="en-US" altLang="en-US" sz="2800" baseline="-25000" dirty="0">
                <a:solidFill>
                  <a:srgbClr val="FF0000"/>
                </a:solidFill>
              </a:rPr>
              <a:t>)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en-US" sz="2800" dirty="0">
                <a:solidFill>
                  <a:srgbClr val="FF0000"/>
                </a:solidFill>
              </a:rPr>
              <a:t> H</a:t>
            </a:r>
            <a:r>
              <a:rPr lang="en-US" altLang="en-US" sz="2800" baseline="-25000" dirty="0">
                <a:solidFill>
                  <a:srgbClr val="FF0000"/>
                </a:solidFill>
              </a:rPr>
              <a:t>2(</a:t>
            </a:r>
            <a:r>
              <a:rPr lang="en-US" altLang="en-US" sz="2800" i="1" baseline="-25000" dirty="0">
                <a:solidFill>
                  <a:srgbClr val="FF0000"/>
                </a:solidFill>
              </a:rPr>
              <a:t>g</a:t>
            </a:r>
            <a:r>
              <a:rPr lang="en-US" altLang="en-US" sz="2800" baseline="-25000" dirty="0">
                <a:solidFill>
                  <a:srgbClr val="FF0000"/>
                </a:solidFill>
              </a:rPr>
              <a:t>)</a:t>
            </a:r>
            <a:r>
              <a:rPr lang="en-US" altLang="en-US" sz="2800" dirty="0">
                <a:solidFill>
                  <a:srgbClr val="FF0000"/>
                </a:solidFill>
              </a:rPr>
              <a:t> + OH</a:t>
            </a:r>
            <a:r>
              <a:rPr lang="en-US" altLang="en-US" sz="2800" baseline="30000" dirty="0">
                <a:solidFill>
                  <a:srgbClr val="FF0000"/>
                </a:solidFill>
              </a:rPr>
              <a:t>-</a:t>
            </a:r>
            <a:r>
              <a:rPr lang="en-US" altLang="en-US" sz="2800" baseline="-25000" dirty="0">
                <a:solidFill>
                  <a:srgbClr val="FF0000"/>
                </a:solidFill>
              </a:rPr>
              <a:t>(</a:t>
            </a:r>
            <a:r>
              <a:rPr lang="en-US" altLang="en-US" sz="2800" i="1" baseline="-25000" dirty="0" err="1">
                <a:solidFill>
                  <a:srgbClr val="FF0000"/>
                </a:solidFill>
              </a:rPr>
              <a:t>aq</a:t>
            </a:r>
            <a:r>
              <a:rPr lang="en-US" altLang="en-US" sz="2800" baseline="-25000" dirty="0">
                <a:solidFill>
                  <a:srgbClr val="FF0000"/>
                </a:solidFill>
              </a:rPr>
              <a:t>)</a:t>
            </a:r>
          </a:p>
          <a:p>
            <a:endParaRPr lang="en-US" altLang="en-US" sz="1600" dirty="0">
              <a:solidFill>
                <a:srgbClr val="FF0000"/>
              </a:solidFill>
            </a:endParaRPr>
          </a:p>
          <a:p>
            <a:r>
              <a:rPr lang="en-US" altLang="en-US" sz="2800" dirty="0">
                <a:solidFill>
                  <a:srgbClr val="FF0000"/>
                </a:solidFill>
              </a:rPr>
              <a:t>Oxides:     O</a:t>
            </a:r>
            <a:r>
              <a:rPr lang="en-US" altLang="en-US" sz="2800" baseline="30000" dirty="0">
                <a:solidFill>
                  <a:srgbClr val="FF0000"/>
                </a:solidFill>
              </a:rPr>
              <a:t>2-</a:t>
            </a:r>
            <a:r>
              <a:rPr lang="en-US" altLang="en-US" sz="2800" baseline="-25000" dirty="0">
                <a:solidFill>
                  <a:srgbClr val="FF0000"/>
                </a:solidFill>
              </a:rPr>
              <a:t>(</a:t>
            </a:r>
            <a:r>
              <a:rPr lang="en-US" altLang="en-US" sz="2800" i="1" baseline="-25000" dirty="0" err="1">
                <a:solidFill>
                  <a:srgbClr val="FF0000"/>
                </a:solidFill>
              </a:rPr>
              <a:t>aq</a:t>
            </a:r>
            <a:r>
              <a:rPr lang="en-US" altLang="en-US" sz="2800" baseline="-25000" dirty="0">
                <a:solidFill>
                  <a:srgbClr val="FF0000"/>
                </a:solidFill>
              </a:rPr>
              <a:t>)</a:t>
            </a:r>
            <a:r>
              <a:rPr lang="en-US" altLang="en-US" sz="2800" dirty="0">
                <a:solidFill>
                  <a:srgbClr val="FF0000"/>
                </a:solidFill>
              </a:rPr>
              <a:t> + H</a:t>
            </a:r>
            <a:r>
              <a:rPr lang="en-US" altLang="en-US" sz="2800" baseline="-25000" dirty="0">
                <a:solidFill>
                  <a:srgbClr val="FF0000"/>
                </a:solidFill>
              </a:rPr>
              <a:t>2</a:t>
            </a:r>
            <a:r>
              <a:rPr lang="en-US" altLang="en-US" sz="2800" dirty="0">
                <a:solidFill>
                  <a:srgbClr val="FF0000"/>
                </a:solidFill>
              </a:rPr>
              <a:t>O</a:t>
            </a:r>
            <a:r>
              <a:rPr lang="en-US" altLang="en-US" sz="2800" baseline="-25000" dirty="0">
                <a:solidFill>
                  <a:srgbClr val="FF0000"/>
                </a:solidFill>
              </a:rPr>
              <a:t>(</a:t>
            </a:r>
            <a:r>
              <a:rPr lang="en-US" altLang="en-US" sz="2800" i="1" baseline="-25000" dirty="0">
                <a:solidFill>
                  <a:srgbClr val="FF0000"/>
                </a:solidFill>
              </a:rPr>
              <a:t>l</a:t>
            </a:r>
            <a:r>
              <a:rPr lang="en-US" altLang="en-US" sz="2800" baseline="-25000" dirty="0">
                <a:solidFill>
                  <a:srgbClr val="FF0000"/>
                </a:solidFill>
              </a:rPr>
              <a:t>)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en-US" sz="2800" dirty="0">
                <a:solidFill>
                  <a:srgbClr val="FF0000"/>
                </a:solidFill>
              </a:rPr>
              <a:t> 2OH</a:t>
            </a:r>
            <a:r>
              <a:rPr lang="en-US" altLang="en-US" sz="2800" baseline="30000" dirty="0">
                <a:solidFill>
                  <a:srgbClr val="FF0000"/>
                </a:solidFill>
              </a:rPr>
              <a:t>-</a:t>
            </a:r>
            <a:r>
              <a:rPr lang="en-US" altLang="en-US" sz="2800" baseline="-25000" dirty="0">
                <a:solidFill>
                  <a:srgbClr val="FF0000"/>
                </a:solidFill>
              </a:rPr>
              <a:t>(</a:t>
            </a:r>
            <a:r>
              <a:rPr lang="en-US" altLang="en-US" sz="2800" i="1" baseline="-25000" dirty="0" err="1">
                <a:solidFill>
                  <a:srgbClr val="FF0000"/>
                </a:solidFill>
              </a:rPr>
              <a:t>aq</a:t>
            </a:r>
            <a:r>
              <a:rPr lang="en-US" altLang="en-US" sz="2800" baseline="-250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en-US" sz="1600" dirty="0">
                <a:solidFill>
                  <a:srgbClr val="FF0000"/>
                </a:solidFill>
              </a:rPr>
              <a:t>                </a:t>
            </a:r>
          </a:p>
          <a:p>
            <a:r>
              <a:rPr lang="en-US" altLang="en-US" sz="2800" dirty="0">
                <a:solidFill>
                  <a:srgbClr val="FF0000"/>
                </a:solidFill>
              </a:rPr>
              <a:t>Nitrides     N</a:t>
            </a:r>
            <a:r>
              <a:rPr lang="en-US" altLang="en-US" sz="2800" baseline="30000" dirty="0">
                <a:solidFill>
                  <a:srgbClr val="FF0000"/>
                </a:solidFill>
              </a:rPr>
              <a:t>3-</a:t>
            </a:r>
            <a:r>
              <a:rPr lang="en-US" altLang="en-US" sz="2800" baseline="-25000" dirty="0">
                <a:solidFill>
                  <a:srgbClr val="FF0000"/>
                </a:solidFill>
              </a:rPr>
              <a:t>(</a:t>
            </a:r>
            <a:r>
              <a:rPr lang="en-US" altLang="en-US" sz="2800" i="1" baseline="-25000" dirty="0" err="1">
                <a:solidFill>
                  <a:srgbClr val="FF0000"/>
                </a:solidFill>
              </a:rPr>
              <a:t>aq</a:t>
            </a:r>
            <a:r>
              <a:rPr lang="en-US" altLang="en-US" sz="2800" baseline="-25000" dirty="0">
                <a:solidFill>
                  <a:srgbClr val="FF0000"/>
                </a:solidFill>
              </a:rPr>
              <a:t>)</a:t>
            </a:r>
            <a:r>
              <a:rPr lang="en-US" altLang="en-US" sz="2800" dirty="0">
                <a:solidFill>
                  <a:srgbClr val="FF0000"/>
                </a:solidFill>
              </a:rPr>
              <a:t> + H</a:t>
            </a:r>
            <a:r>
              <a:rPr lang="en-US" altLang="en-US" sz="2800" baseline="-25000" dirty="0">
                <a:solidFill>
                  <a:srgbClr val="FF0000"/>
                </a:solidFill>
              </a:rPr>
              <a:t>2</a:t>
            </a:r>
            <a:r>
              <a:rPr lang="en-US" altLang="en-US" sz="2800" dirty="0">
                <a:solidFill>
                  <a:srgbClr val="FF0000"/>
                </a:solidFill>
              </a:rPr>
              <a:t>O</a:t>
            </a:r>
            <a:r>
              <a:rPr lang="en-US" altLang="en-US" sz="2800" baseline="-25000" dirty="0">
                <a:solidFill>
                  <a:srgbClr val="FF0000"/>
                </a:solidFill>
              </a:rPr>
              <a:t>(</a:t>
            </a:r>
            <a:r>
              <a:rPr lang="en-US" altLang="en-US" sz="2800" i="1" baseline="-25000" dirty="0">
                <a:solidFill>
                  <a:srgbClr val="FF0000"/>
                </a:solidFill>
              </a:rPr>
              <a:t>l</a:t>
            </a:r>
            <a:r>
              <a:rPr lang="en-US" altLang="en-US" sz="2800" baseline="-25000" dirty="0">
                <a:solidFill>
                  <a:srgbClr val="FF0000"/>
                </a:solidFill>
              </a:rPr>
              <a:t>)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altLang="en-US" sz="2800" dirty="0">
                <a:solidFill>
                  <a:srgbClr val="FF0000"/>
                </a:solidFill>
              </a:rPr>
              <a:t> NH</a:t>
            </a:r>
            <a:r>
              <a:rPr lang="en-US" altLang="en-US" sz="2800" baseline="-25000" dirty="0">
                <a:solidFill>
                  <a:srgbClr val="FF0000"/>
                </a:solidFill>
              </a:rPr>
              <a:t>3(</a:t>
            </a:r>
            <a:r>
              <a:rPr lang="en-US" altLang="en-US" sz="2800" i="1" baseline="-25000" dirty="0" err="1">
                <a:solidFill>
                  <a:srgbClr val="FF0000"/>
                </a:solidFill>
              </a:rPr>
              <a:t>aq</a:t>
            </a:r>
            <a:r>
              <a:rPr lang="en-US" altLang="en-US" sz="2800" baseline="-25000" dirty="0">
                <a:solidFill>
                  <a:srgbClr val="FF0000"/>
                </a:solidFill>
              </a:rPr>
              <a:t>)</a:t>
            </a:r>
            <a:r>
              <a:rPr lang="en-US" altLang="en-US" sz="2800" dirty="0">
                <a:solidFill>
                  <a:srgbClr val="FF0000"/>
                </a:solidFill>
              </a:rPr>
              <a:t> + 3OH</a:t>
            </a:r>
            <a:r>
              <a:rPr lang="en-US" altLang="en-US" sz="2800" baseline="30000" dirty="0">
                <a:solidFill>
                  <a:srgbClr val="FF0000"/>
                </a:solidFill>
              </a:rPr>
              <a:t>-</a:t>
            </a:r>
            <a:r>
              <a:rPr lang="en-US" altLang="en-US" sz="2800" baseline="-25000" dirty="0">
                <a:solidFill>
                  <a:srgbClr val="FF0000"/>
                </a:solidFill>
              </a:rPr>
              <a:t>(</a:t>
            </a:r>
            <a:r>
              <a:rPr lang="en-US" altLang="en-US" sz="2800" i="1" baseline="-25000" dirty="0" err="1">
                <a:solidFill>
                  <a:srgbClr val="FF0000"/>
                </a:solidFill>
              </a:rPr>
              <a:t>aq</a:t>
            </a:r>
            <a:r>
              <a:rPr lang="en-US" altLang="en-US" sz="2800" baseline="-250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3771" y="4776707"/>
            <a:ext cx="887499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</a:rPr>
              <a:t>Hint</a:t>
            </a:r>
            <a:r>
              <a:rPr lang="en-US" sz="2800" dirty="0"/>
              <a:t>:</a:t>
            </a:r>
          </a:p>
          <a:p>
            <a:r>
              <a:rPr lang="en-US" sz="2800" dirty="0"/>
              <a:t>The number of OH</a:t>
            </a:r>
            <a:r>
              <a:rPr lang="en-US" sz="2800" baseline="30000" dirty="0"/>
              <a:t>-</a:t>
            </a:r>
            <a:r>
              <a:rPr lang="en-US" sz="2800" dirty="0"/>
              <a:t> ions produced is equal to the charge on </a:t>
            </a:r>
          </a:p>
          <a:p>
            <a:r>
              <a:rPr lang="en-US" sz="2800" dirty="0"/>
              <a:t>the anion: </a:t>
            </a:r>
            <a:r>
              <a:rPr lang="en-US" sz="2800" dirty="0">
                <a:solidFill>
                  <a:srgbClr val="FF0000"/>
                </a:solidFill>
              </a:rPr>
              <a:t>H- produces 1 OH</a:t>
            </a:r>
            <a:r>
              <a:rPr lang="en-US" sz="2800" baseline="30000" dirty="0">
                <a:solidFill>
                  <a:srgbClr val="FF0000"/>
                </a:solidFill>
              </a:rPr>
              <a:t>-</a:t>
            </a:r>
            <a:r>
              <a:rPr lang="en-US" sz="2800" dirty="0">
                <a:solidFill>
                  <a:srgbClr val="FF0000"/>
                </a:solidFill>
              </a:rPr>
              <a:t>, O</a:t>
            </a:r>
            <a:r>
              <a:rPr lang="en-US" sz="2800" baseline="30000" dirty="0">
                <a:solidFill>
                  <a:srgbClr val="FF0000"/>
                </a:solidFill>
              </a:rPr>
              <a:t>2-</a:t>
            </a:r>
            <a:r>
              <a:rPr lang="en-US" sz="2800" dirty="0">
                <a:solidFill>
                  <a:srgbClr val="FF0000"/>
                </a:solidFill>
              </a:rPr>
              <a:t> produces 2OH</a:t>
            </a:r>
            <a:r>
              <a:rPr lang="en-US" sz="2800" baseline="30000" dirty="0">
                <a:solidFill>
                  <a:srgbClr val="FF0000"/>
                </a:solidFill>
              </a:rPr>
              <a:t>-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while N</a:t>
            </a:r>
            <a:r>
              <a:rPr lang="en-US" sz="2800" baseline="30000" dirty="0">
                <a:solidFill>
                  <a:srgbClr val="FF0000"/>
                </a:solidFill>
              </a:rPr>
              <a:t>3-</a:t>
            </a:r>
            <a:r>
              <a:rPr lang="en-US" sz="2800" dirty="0">
                <a:solidFill>
                  <a:srgbClr val="FF0000"/>
                </a:solidFill>
              </a:rPr>
              <a:t> produces 3OH</a:t>
            </a:r>
            <a:r>
              <a:rPr lang="en-US" sz="2800" baseline="30000" dirty="0">
                <a:solidFill>
                  <a:srgbClr val="FF0000"/>
                </a:solidFill>
              </a:rPr>
              <a:t>-</a:t>
            </a:r>
            <a:r>
              <a:rPr lang="en-US" sz="2800" dirty="0">
                <a:solidFill>
                  <a:srgbClr val="FF0000"/>
                </a:solidFill>
              </a:rPr>
              <a:t> ions</a:t>
            </a:r>
          </a:p>
        </p:txBody>
      </p:sp>
    </p:spTree>
    <p:extLst>
      <p:ext uri="{BB962C8B-B14F-4D97-AF65-F5344CB8AC3E}">
        <p14:creationId xmlns:p14="http://schemas.microsoft.com/office/powerpoint/2010/main" val="252896015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771" y="764274"/>
            <a:ext cx="1549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Example:</a:t>
            </a:r>
          </a:p>
        </p:txBody>
      </p:sp>
      <p:sp>
        <p:nvSpPr>
          <p:cNvPr id="3" name="Rectangle 2"/>
          <p:cNvSpPr/>
          <p:nvPr/>
        </p:nvSpPr>
        <p:spPr>
          <a:xfrm>
            <a:off x="197888" y="1217557"/>
            <a:ext cx="86731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/>
              <a:t>Calculate the pH of  solution made by dissolving 3.5 grams of Potassium Oxide in 0.5L of pure water</a:t>
            </a:r>
          </a:p>
        </p:txBody>
      </p:sp>
      <p:sp>
        <p:nvSpPr>
          <p:cNvPr id="4" name="TextBox 16"/>
          <p:cNvSpPr txBox="1">
            <a:spLocks noChangeArrowheads="1"/>
          </p:cNvSpPr>
          <p:nvPr/>
        </p:nvSpPr>
        <p:spPr bwMode="auto">
          <a:xfrm>
            <a:off x="2584829" y="2129844"/>
            <a:ext cx="3743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36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Solution Approach</a:t>
            </a:r>
          </a:p>
        </p:txBody>
      </p:sp>
      <p:sp>
        <p:nvSpPr>
          <p:cNvPr id="5" name="Striped Right Arrow 4"/>
          <p:cNvSpPr/>
          <p:nvPr/>
        </p:nvSpPr>
        <p:spPr>
          <a:xfrm rot="5400000">
            <a:off x="4014946" y="2076089"/>
            <a:ext cx="771966" cy="2130425"/>
          </a:xfrm>
          <a:prstGeom prst="striped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2400" y="152400"/>
            <a:ext cx="57514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Strong acids and Strong bases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77420" y="3657586"/>
            <a:ext cx="7415620" cy="3026470"/>
            <a:chOff x="13644" y="3712178"/>
            <a:chExt cx="7415620" cy="3026470"/>
          </a:xfrm>
        </p:grpSpPr>
        <p:sp>
          <p:nvSpPr>
            <p:cNvPr id="6" name="TextBox 5"/>
            <p:cNvSpPr txBox="1"/>
            <p:nvPr/>
          </p:nvSpPr>
          <p:spPr>
            <a:xfrm>
              <a:off x="13644" y="3712178"/>
              <a:ext cx="7415620" cy="30264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K</a:t>
              </a:r>
              <a:r>
                <a:rPr lang="en-US" sz="2800" baseline="-25000" dirty="0"/>
                <a:t>2</a:t>
              </a:r>
              <a:r>
                <a:rPr lang="en-US" sz="2800" dirty="0"/>
                <a:t>O has the O</a:t>
              </a:r>
              <a:r>
                <a:rPr lang="en-US" sz="2800" baseline="30000" dirty="0"/>
                <a:t>2-</a:t>
              </a:r>
              <a:r>
                <a:rPr lang="en-US" sz="2800" dirty="0"/>
                <a:t> ions that will produce 2OH</a:t>
              </a:r>
              <a:r>
                <a:rPr lang="en-US" sz="2800" baseline="30000" dirty="0"/>
                <a:t>-</a:t>
              </a:r>
              <a:r>
                <a:rPr lang="en-US" sz="2800" dirty="0"/>
                <a:t> ions, </a:t>
              </a:r>
            </a:p>
            <a:p>
              <a:r>
                <a:rPr lang="en-US" sz="2800" dirty="0"/>
                <a:t>according to:</a:t>
              </a:r>
            </a:p>
            <a:p>
              <a:endParaRPr lang="en-US" sz="1600" dirty="0"/>
            </a:p>
            <a:p>
              <a:r>
                <a:rPr lang="en-US" sz="2800" dirty="0"/>
                <a:t>Therefore, the [OH</a:t>
              </a:r>
              <a:r>
                <a:rPr lang="en-US" sz="2800" baseline="30000" dirty="0"/>
                <a:t>-</a:t>
              </a:r>
              <a:r>
                <a:rPr lang="en-US" sz="2800" dirty="0"/>
                <a:t>] = 2 x </a:t>
              </a:r>
              <a:r>
                <a:rPr lang="en-US" sz="2800" i="1" dirty="0"/>
                <a:t>M</a:t>
              </a:r>
              <a:r>
                <a:rPr lang="en-US" sz="2800" baseline="-25000" dirty="0"/>
                <a:t>K2O</a:t>
              </a:r>
              <a:r>
                <a:rPr lang="en-US" sz="2800" dirty="0"/>
                <a:t> </a:t>
              </a:r>
            </a:p>
            <a:p>
              <a:endParaRPr lang="en-US" sz="1600" dirty="0"/>
            </a:p>
            <a:p>
              <a:r>
                <a:rPr lang="en-US" sz="2800" dirty="0"/>
                <a:t>M</a:t>
              </a:r>
              <a:r>
                <a:rPr lang="en-US" sz="2800" baseline="-25000" dirty="0"/>
                <a:t>K2O</a:t>
              </a:r>
              <a:r>
                <a:rPr lang="en-US" sz="2800" dirty="0"/>
                <a:t> =  n</a:t>
              </a:r>
              <a:r>
                <a:rPr lang="en-US" sz="2800" baseline="-25000" dirty="0"/>
                <a:t>K2O</a:t>
              </a:r>
              <a:r>
                <a:rPr lang="en-US" sz="2800" dirty="0"/>
                <a:t> / 0.5 L, where n</a:t>
              </a:r>
              <a:r>
                <a:rPr lang="en-US" sz="2800" baseline="-25000" dirty="0"/>
                <a:t>K2O</a:t>
              </a:r>
              <a:r>
                <a:rPr lang="en-US" sz="2800" dirty="0"/>
                <a:t> = 3.5 / (39x2 + 16)</a:t>
              </a:r>
            </a:p>
            <a:p>
              <a:endParaRPr lang="en-US" sz="2800" baseline="30000" dirty="0">
                <a:solidFill>
                  <a:srgbClr val="FF0000"/>
                </a:solidFill>
              </a:endParaRPr>
            </a:p>
            <a:p>
              <a:r>
                <a:rPr lang="en-US" sz="2800" dirty="0"/>
                <a:t>Calculating [OH-] </a:t>
              </a:r>
              <a:r>
                <a:rPr lang="en-US" sz="2800" dirty="0">
                  <a:sym typeface="Wingdings" panose="05000000000000000000" pitchFamily="2" charset="2"/>
                </a:rPr>
                <a:t> </a:t>
              </a:r>
              <a:r>
                <a:rPr lang="en-US" sz="2800" dirty="0" err="1">
                  <a:sym typeface="Wingdings" panose="05000000000000000000" pitchFamily="2" charset="2"/>
                </a:rPr>
                <a:t>pOH</a:t>
              </a:r>
              <a:r>
                <a:rPr lang="en-US" sz="2800" dirty="0">
                  <a:sym typeface="Wingdings" panose="05000000000000000000" pitchFamily="2" charset="2"/>
                </a:rPr>
                <a:t>  pH</a:t>
              </a:r>
              <a:endParaRPr lang="en-US" sz="36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159010" y="4117791"/>
              <a:ext cx="375776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800" dirty="0">
                  <a:solidFill>
                    <a:srgbClr val="FF0000"/>
                  </a:solidFill>
                </a:rPr>
                <a:t>O</a:t>
              </a:r>
              <a:r>
                <a:rPr lang="en-US" altLang="en-US" sz="2800" baseline="30000" dirty="0">
                  <a:solidFill>
                    <a:srgbClr val="FF0000"/>
                  </a:solidFill>
                </a:rPr>
                <a:t>2-</a:t>
              </a:r>
              <a:r>
                <a:rPr lang="en-US" altLang="en-US" sz="2800" baseline="-25000" dirty="0">
                  <a:solidFill>
                    <a:srgbClr val="FF0000"/>
                  </a:solidFill>
                </a:rPr>
                <a:t>(</a:t>
              </a:r>
              <a:r>
                <a:rPr lang="en-US" altLang="en-US" sz="2800" i="1" baseline="-25000" dirty="0" err="1">
                  <a:solidFill>
                    <a:srgbClr val="FF0000"/>
                  </a:solidFill>
                </a:rPr>
                <a:t>aq</a:t>
              </a:r>
              <a:r>
                <a:rPr lang="en-US" altLang="en-US" sz="2800" baseline="-25000" dirty="0">
                  <a:solidFill>
                    <a:srgbClr val="FF0000"/>
                  </a:solidFill>
                </a:rPr>
                <a:t>)</a:t>
              </a:r>
              <a:r>
                <a:rPr lang="en-US" altLang="en-US" sz="2800" dirty="0">
                  <a:solidFill>
                    <a:srgbClr val="FF0000"/>
                  </a:solidFill>
                </a:rPr>
                <a:t> + H</a:t>
              </a:r>
              <a:r>
                <a:rPr lang="en-US" altLang="en-US" sz="2800" baseline="-25000" dirty="0">
                  <a:solidFill>
                    <a:srgbClr val="FF0000"/>
                  </a:solidFill>
                </a:rPr>
                <a:t>2</a:t>
              </a:r>
              <a:r>
                <a:rPr lang="en-US" altLang="en-US" sz="2800" dirty="0">
                  <a:solidFill>
                    <a:srgbClr val="FF0000"/>
                  </a:solidFill>
                </a:rPr>
                <a:t>O</a:t>
              </a:r>
              <a:r>
                <a:rPr lang="en-US" altLang="en-US" sz="2800" baseline="-25000" dirty="0">
                  <a:solidFill>
                    <a:srgbClr val="FF0000"/>
                  </a:solidFill>
                </a:rPr>
                <a:t>(</a:t>
              </a:r>
              <a:r>
                <a:rPr lang="en-US" altLang="en-US" sz="2800" i="1" baseline="-25000" dirty="0">
                  <a:solidFill>
                    <a:srgbClr val="FF0000"/>
                  </a:solidFill>
                </a:rPr>
                <a:t>l</a:t>
              </a:r>
              <a:r>
                <a:rPr lang="en-US" altLang="en-US" sz="2800" baseline="-25000" dirty="0">
                  <a:solidFill>
                    <a:srgbClr val="FF0000"/>
                  </a:solidFill>
                </a:rPr>
                <a:t>)</a:t>
              </a:r>
              <a:r>
                <a:rPr lang="en-US" altLang="en-US" sz="2800" dirty="0">
                  <a:solidFill>
                    <a:srgbClr val="FF0000"/>
                  </a:solidFill>
                </a:rPr>
                <a:t> </a:t>
              </a:r>
              <a:r>
                <a:rPr lang="en-US" altLang="en-US" sz="2800" dirty="0">
                  <a:solidFill>
                    <a:srgbClr val="FF0000"/>
                  </a:solidFill>
                  <a:sym typeface="Wingdings" panose="05000000000000000000" pitchFamily="2" charset="2"/>
                </a:rPr>
                <a:t></a:t>
              </a:r>
              <a:r>
                <a:rPr lang="en-US" altLang="en-US" sz="2800" dirty="0">
                  <a:solidFill>
                    <a:srgbClr val="FF0000"/>
                  </a:solidFill>
                </a:rPr>
                <a:t> 2OH</a:t>
              </a:r>
              <a:r>
                <a:rPr lang="en-US" altLang="en-US" sz="2800" baseline="30000" dirty="0">
                  <a:solidFill>
                    <a:srgbClr val="FF0000"/>
                  </a:solidFill>
                </a:rPr>
                <a:t>-</a:t>
              </a:r>
              <a:r>
                <a:rPr lang="en-US" altLang="en-US" sz="2800" baseline="-25000" dirty="0">
                  <a:solidFill>
                    <a:srgbClr val="FF0000"/>
                  </a:solidFill>
                </a:rPr>
                <a:t>(</a:t>
              </a:r>
              <a:r>
                <a:rPr lang="en-US" altLang="en-US" sz="2800" i="1" baseline="-25000" dirty="0" err="1">
                  <a:solidFill>
                    <a:srgbClr val="FF0000"/>
                  </a:solidFill>
                </a:rPr>
                <a:t>aq</a:t>
              </a:r>
              <a:r>
                <a:rPr lang="en-US" altLang="en-US" sz="2800" baseline="-25000" dirty="0">
                  <a:solidFill>
                    <a:srgbClr val="FF000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677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3"/>
          <p:cNvSpPr txBox="1">
            <a:spLocks noChangeArrowheads="1"/>
          </p:cNvSpPr>
          <p:nvPr/>
        </p:nvSpPr>
        <p:spPr bwMode="auto">
          <a:xfrm>
            <a:off x="609600" y="57912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099" name="TextBox 4"/>
          <p:cNvSpPr txBox="1">
            <a:spLocks noChangeArrowheads="1"/>
          </p:cNvSpPr>
          <p:nvPr/>
        </p:nvSpPr>
        <p:spPr bwMode="auto">
          <a:xfrm>
            <a:off x="373063" y="5008563"/>
            <a:ext cx="574856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96875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Weak acids and weak bases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38200" y="381000"/>
            <a:ext cx="7351776" cy="4419600"/>
            <a:chOff x="838200" y="381000"/>
            <a:chExt cx="7351776" cy="4419600"/>
          </a:xfrm>
        </p:grpSpPr>
        <p:pic>
          <p:nvPicPr>
            <p:cNvPr id="7" name="Picture 2" descr="Related 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81000"/>
              <a:ext cx="7351776" cy="44196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838200" y="2595563"/>
              <a:ext cx="7315200" cy="1747837"/>
            </a:xfrm>
            <a:prstGeom prst="rect">
              <a:avLst/>
            </a:prstGeom>
            <a:solidFill>
              <a:srgbClr val="BBE0E3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rtl="1"/>
              <a:endParaRPr lang="en-US" altLang="en-US" b="1">
                <a:latin typeface="Arial" charset="0"/>
              </a:endParaRPr>
            </a:p>
          </p:txBody>
        </p:sp>
        <p:sp>
          <p:nvSpPr>
            <p:cNvPr id="9" name="TextBox 3"/>
            <p:cNvSpPr txBox="1">
              <a:spLocks noChangeArrowheads="1"/>
            </p:cNvSpPr>
            <p:nvPr/>
          </p:nvSpPr>
          <p:spPr bwMode="auto">
            <a:xfrm>
              <a:off x="1066800" y="2819400"/>
              <a:ext cx="6981976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4400" dirty="0">
                  <a:latin typeface="Copperplate Gothic Bold" pitchFamily="34" charset="0"/>
                </a:rPr>
                <a:t>Acid-base Equilibrium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22856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2400" y="152400"/>
            <a:ext cx="54150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Weak acids and Weak bases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7419" y="818866"/>
            <a:ext cx="1164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Recall: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5934" y="1332767"/>
            <a:ext cx="868680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b="1" u="sng" dirty="0">
                <a:solidFill>
                  <a:srgbClr val="FF0000"/>
                </a:solidFill>
              </a:rPr>
              <a:t>Weak</a:t>
            </a:r>
            <a:r>
              <a:rPr lang="en-US" altLang="en-US" sz="2800" b="1" dirty="0">
                <a:solidFill>
                  <a:srgbClr val="FF0000"/>
                </a:solidFill>
              </a:rPr>
              <a:t> acids </a:t>
            </a:r>
            <a:r>
              <a:rPr lang="en-US" altLang="en-US" sz="2800" dirty="0"/>
              <a:t>are partially dissociated in water.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Their conjugate bases are weak. i.e. CAN still recombine with H</a:t>
            </a:r>
            <a:r>
              <a:rPr lang="en-US" altLang="en-US" sz="2800" baseline="30000" dirty="0"/>
              <a:t>+</a:t>
            </a:r>
            <a:r>
              <a:rPr lang="en-US" altLang="en-US" sz="2800" dirty="0"/>
              <a:t> to produce the acid again </a:t>
            </a:r>
          </a:p>
          <a:p>
            <a:pPr lvl="1">
              <a:lnSpc>
                <a:spcPct val="90000"/>
              </a:lnSpc>
            </a:pPr>
            <a:r>
              <a:rPr lang="en-US" altLang="en-US" sz="2800" b="1" dirty="0">
                <a:solidFill>
                  <a:srgbClr val="FF0000"/>
                </a:solidFill>
              </a:rPr>
              <a:t>(an equilibrium reaction)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2285" y="3161565"/>
            <a:ext cx="868680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b="1" u="sng" dirty="0">
                <a:solidFill>
                  <a:srgbClr val="FF0000"/>
                </a:solidFill>
              </a:rPr>
              <a:t>Weak</a:t>
            </a:r>
            <a:r>
              <a:rPr lang="en-US" altLang="en-US" sz="2800" b="1" dirty="0">
                <a:solidFill>
                  <a:srgbClr val="FF0000"/>
                </a:solidFill>
              </a:rPr>
              <a:t> bases </a:t>
            </a:r>
            <a:r>
              <a:rPr lang="en-US" altLang="en-US" sz="2800" dirty="0"/>
              <a:t>are partially dissociated in water.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Their conjugate acids are weak. i.e. CAN still recombine with OH</a:t>
            </a:r>
            <a:r>
              <a:rPr lang="en-US" altLang="en-US" sz="2800" baseline="30000" dirty="0"/>
              <a:t>-</a:t>
            </a:r>
            <a:r>
              <a:rPr lang="en-US" altLang="en-US" sz="2800" dirty="0"/>
              <a:t> to produce the base again </a:t>
            </a:r>
          </a:p>
          <a:p>
            <a:pPr lvl="1">
              <a:lnSpc>
                <a:spcPct val="90000"/>
              </a:lnSpc>
            </a:pPr>
            <a:r>
              <a:rPr lang="en-US" altLang="en-US" sz="2800" b="1" dirty="0">
                <a:solidFill>
                  <a:srgbClr val="FF0000"/>
                </a:solidFill>
              </a:rPr>
              <a:t>(an equilibrium reaction)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2735" y="5739860"/>
            <a:ext cx="81545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>
                <a:cs typeface="Times New Roman" pitchFamily="18" charset="0"/>
              </a:rPr>
              <a:t>Therefore, The pH of a weak acid or a weak base is calculated through </a:t>
            </a:r>
            <a:r>
              <a:rPr lang="en-US" altLang="en-US" sz="2800" b="1" u="sng" dirty="0">
                <a:cs typeface="Times New Roman" pitchFamily="18" charset="0"/>
              </a:rPr>
              <a:t>equilibrium calculations</a:t>
            </a:r>
            <a:endParaRPr lang="en-US" sz="2800" b="1" u="sng" dirty="0"/>
          </a:p>
        </p:txBody>
      </p:sp>
      <p:sp>
        <p:nvSpPr>
          <p:cNvPr id="14" name="Striped Right Arrow 13"/>
          <p:cNvSpPr/>
          <p:nvPr/>
        </p:nvSpPr>
        <p:spPr>
          <a:xfrm rot="5400000">
            <a:off x="3595714" y="4271070"/>
            <a:ext cx="900749" cy="2130425"/>
          </a:xfrm>
          <a:prstGeom prst="striped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0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52400" y="152400"/>
            <a:ext cx="54150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Weak acids and Weak bases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818866"/>
            <a:ext cx="1015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Note:</a:t>
            </a:r>
          </a:p>
        </p:txBody>
      </p:sp>
      <p:sp>
        <p:nvSpPr>
          <p:cNvPr id="5" name="Rectangle 4"/>
          <p:cNvSpPr/>
          <p:nvPr/>
        </p:nvSpPr>
        <p:spPr>
          <a:xfrm>
            <a:off x="116797" y="1369874"/>
            <a:ext cx="902720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b="1" u="sng" dirty="0">
                <a:solidFill>
                  <a:srgbClr val="FF0000"/>
                </a:solidFill>
              </a:rPr>
              <a:t>Weak</a:t>
            </a:r>
            <a:r>
              <a:rPr lang="en-US" altLang="en-US" sz="2800" b="1" dirty="0">
                <a:solidFill>
                  <a:srgbClr val="FF0000"/>
                </a:solidFill>
              </a:rPr>
              <a:t> acids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Include:</a:t>
            </a:r>
          </a:p>
          <a:p>
            <a:pPr marL="457200" indent="-4572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3200" dirty="0"/>
              <a:t>HF, HNO</a:t>
            </a:r>
            <a:r>
              <a:rPr lang="en-US" sz="3200" baseline="-25000" dirty="0"/>
              <a:t>2</a:t>
            </a:r>
            <a:r>
              <a:rPr lang="en-US" sz="3200" dirty="0"/>
              <a:t>, </a:t>
            </a:r>
            <a:r>
              <a:rPr lang="en-US" sz="3200" dirty="0" err="1"/>
              <a:t>HClO</a:t>
            </a:r>
            <a:r>
              <a:rPr lang="en-US" sz="3200" dirty="0"/>
              <a:t>, HClO</a:t>
            </a:r>
            <a:r>
              <a:rPr lang="en-US" sz="3200" baseline="-25000" dirty="0"/>
              <a:t>2</a:t>
            </a:r>
            <a:r>
              <a:rPr lang="en-US" sz="3200" dirty="0"/>
              <a:t>, H</a:t>
            </a:r>
            <a:r>
              <a:rPr lang="en-US" sz="3200" baseline="-25000" dirty="0"/>
              <a:t>2</a:t>
            </a:r>
            <a:r>
              <a:rPr lang="en-US" sz="3200" dirty="0"/>
              <a:t>SO</a:t>
            </a:r>
            <a:r>
              <a:rPr lang="en-US" sz="3200" baseline="-25000" dirty="0"/>
              <a:t>3</a:t>
            </a:r>
            <a:r>
              <a:rPr lang="en-US" sz="3200" dirty="0"/>
              <a:t>, H</a:t>
            </a:r>
            <a:r>
              <a:rPr lang="en-US" sz="3200" baseline="-25000" dirty="0"/>
              <a:t>2</a:t>
            </a:r>
            <a:r>
              <a:rPr lang="en-US" sz="3200" dirty="0"/>
              <a:t>CO</a:t>
            </a:r>
            <a:r>
              <a:rPr lang="en-US" sz="3200" baseline="-25000" dirty="0"/>
              <a:t>3</a:t>
            </a:r>
            <a:r>
              <a:rPr lang="en-US" sz="3200" dirty="0"/>
              <a:t>, H</a:t>
            </a:r>
            <a:r>
              <a:rPr lang="en-US" sz="3200" baseline="-25000" dirty="0"/>
              <a:t>2</a:t>
            </a:r>
            <a:r>
              <a:rPr lang="en-US" sz="3200" dirty="0"/>
              <a:t>C</a:t>
            </a:r>
            <a:r>
              <a:rPr lang="en-US" sz="3200" baseline="-25000" dirty="0"/>
              <a:t>2</a:t>
            </a:r>
            <a:r>
              <a:rPr lang="en-US" sz="3200" dirty="0"/>
              <a:t>O</a:t>
            </a:r>
            <a:r>
              <a:rPr lang="en-US" sz="3200" baseline="-25000" dirty="0"/>
              <a:t>4</a:t>
            </a:r>
            <a:r>
              <a:rPr lang="en-US" sz="3200" dirty="0"/>
              <a:t>, ..</a:t>
            </a:r>
            <a:r>
              <a:rPr lang="en-US" sz="3200" dirty="0" err="1"/>
              <a:t>etc</a:t>
            </a:r>
            <a:endParaRPr lang="en-US" sz="3200" dirty="0"/>
          </a:p>
          <a:p>
            <a:pPr marL="457200" indent="-4572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3200" dirty="0"/>
              <a:t>All organic acids</a:t>
            </a:r>
            <a:endParaRPr lang="en-US" sz="3200" baseline="-25000" dirty="0"/>
          </a:p>
        </p:txBody>
      </p:sp>
      <p:sp>
        <p:nvSpPr>
          <p:cNvPr id="6" name="Rectangle 5"/>
          <p:cNvSpPr/>
          <p:nvPr/>
        </p:nvSpPr>
        <p:spPr>
          <a:xfrm>
            <a:off x="228253" y="3302877"/>
            <a:ext cx="8686800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b="1" u="sng" dirty="0">
                <a:solidFill>
                  <a:srgbClr val="FF0000"/>
                </a:solidFill>
              </a:rPr>
              <a:t>Weak</a:t>
            </a:r>
            <a:r>
              <a:rPr lang="en-US" altLang="en-US" sz="2800" b="1" dirty="0">
                <a:solidFill>
                  <a:srgbClr val="FF0000"/>
                </a:solidFill>
              </a:rPr>
              <a:t> bases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Include:</a:t>
            </a:r>
          </a:p>
          <a:p>
            <a:pPr marL="457200" indent="-4572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3200" dirty="0"/>
              <a:t>Be(OH)</a:t>
            </a:r>
            <a:r>
              <a:rPr lang="en-US" sz="3200" baseline="-25000" dirty="0"/>
              <a:t>2</a:t>
            </a:r>
            <a:r>
              <a:rPr lang="en-US" sz="3200" dirty="0"/>
              <a:t>, and Mg(OH)</a:t>
            </a:r>
            <a:r>
              <a:rPr lang="en-US" sz="3200" baseline="-25000" dirty="0"/>
              <a:t>2 </a:t>
            </a:r>
            <a:r>
              <a:rPr lang="en-US" sz="3200" dirty="0"/>
              <a:t>and hydroxides of transition metals</a:t>
            </a:r>
          </a:p>
          <a:p>
            <a:pPr marL="457200" indent="-4572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3200" dirty="0"/>
              <a:t>Ammonia (NH</a:t>
            </a:r>
            <a:r>
              <a:rPr lang="en-US" sz="3200" baseline="-25000" dirty="0"/>
              <a:t>3</a:t>
            </a:r>
            <a:r>
              <a:rPr lang="en-US" sz="3200" dirty="0"/>
              <a:t>) and all organic amines</a:t>
            </a:r>
          </a:p>
          <a:p>
            <a:pPr marL="457200" indent="-457200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sz="3200" dirty="0"/>
              <a:t>Conjugate bases of weak acids</a:t>
            </a:r>
          </a:p>
        </p:txBody>
      </p:sp>
    </p:spTree>
    <p:extLst>
      <p:ext uri="{BB962C8B-B14F-4D97-AF65-F5344CB8AC3E}">
        <p14:creationId xmlns:p14="http://schemas.microsoft.com/office/powerpoint/2010/main" val="18019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"/>
          <p:cNvSpPr txBox="1">
            <a:spLocks noChangeArrowheads="1"/>
          </p:cNvSpPr>
          <p:nvPr/>
        </p:nvSpPr>
        <p:spPr bwMode="auto">
          <a:xfrm>
            <a:off x="152400" y="152400"/>
            <a:ext cx="59296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Acids and bases: a brief review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pic>
        <p:nvPicPr>
          <p:cNvPr id="17410" name="Picture 2" descr="Image result for water molecu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600200"/>
            <a:ext cx="2640140" cy="235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5104" y="914400"/>
            <a:ext cx="82630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Water is the most commonly used medium in chemical </a:t>
            </a:r>
          </a:p>
          <a:p>
            <a:r>
              <a:rPr lang="en-US" sz="2800" dirty="0"/>
              <a:t>reactions.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904" y="2057400"/>
            <a:ext cx="567328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Water has a chemical formula of </a:t>
            </a:r>
            <a:r>
              <a:rPr lang="en-US" sz="2800" b="1" dirty="0">
                <a:solidFill>
                  <a:srgbClr val="FF0000"/>
                </a:solidFill>
              </a:rPr>
              <a:t>H</a:t>
            </a:r>
            <a:r>
              <a:rPr lang="en-US" sz="2800" b="1" baseline="-25000" dirty="0">
                <a:solidFill>
                  <a:srgbClr val="FF0000"/>
                </a:solidFill>
              </a:rPr>
              <a:t>2</a:t>
            </a:r>
            <a:r>
              <a:rPr lang="en-US" sz="2800" b="1" dirty="0">
                <a:solidFill>
                  <a:srgbClr val="FF0000"/>
                </a:solidFill>
              </a:rPr>
              <a:t>O</a:t>
            </a:r>
          </a:p>
          <a:p>
            <a:r>
              <a:rPr lang="en-US" sz="2800" dirty="0"/>
              <a:t>In which the highly electronegative O </a:t>
            </a:r>
          </a:p>
          <a:p>
            <a:r>
              <a:rPr lang="en-US" sz="2800" dirty="0"/>
              <a:t>atom is directly bonded to 2 H atoms</a:t>
            </a:r>
          </a:p>
          <a:p>
            <a:r>
              <a:rPr lang="en-US" sz="2800" dirty="0"/>
              <a:t>Through covalent bonds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438650"/>
            <a:ext cx="40671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400" y="4343400"/>
            <a:ext cx="838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Water molecules partially </a:t>
            </a:r>
          </a:p>
          <a:p>
            <a:r>
              <a:rPr lang="en-US" sz="2800" dirty="0"/>
              <a:t>ionize to H</a:t>
            </a:r>
            <a:r>
              <a:rPr lang="en-US" sz="2800" baseline="30000" dirty="0"/>
              <a:t>+</a:t>
            </a:r>
            <a:r>
              <a:rPr lang="en-US" sz="2800" dirty="0"/>
              <a:t> and OH</a:t>
            </a:r>
            <a:r>
              <a:rPr lang="en-US" sz="2800" baseline="30000" dirty="0"/>
              <a:t>-</a:t>
            </a:r>
            <a:r>
              <a:rPr lang="en-US" sz="2800" dirty="0"/>
              <a:t> ions, </a:t>
            </a:r>
          </a:p>
          <a:p>
            <a:r>
              <a:rPr lang="en-US" sz="2800" dirty="0"/>
              <a:t>where, </a:t>
            </a:r>
            <a:r>
              <a:rPr lang="en-US" sz="2800" b="1" dirty="0">
                <a:solidFill>
                  <a:srgbClr val="FF0000"/>
                </a:solidFill>
              </a:rPr>
              <a:t>[H</a:t>
            </a:r>
            <a:r>
              <a:rPr lang="en-US" sz="2800" b="1" baseline="30000" dirty="0">
                <a:solidFill>
                  <a:srgbClr val="FF0000"/>
                </a:solidFill>
              </a:rPr>
              <a:t>+</a:t>
            </a:r>
            <a:r>
              <a:rPr lang="en-US" sz="2800" b="1" dirty="0">
                <a:solidFill>
                  <a:srgbClr val="FF0000"/>
                </a:solidFill>
              </a:rPr>
              <a:t>] = [OH</a:t>
            </a:r>
            <a:r>
              <a:rPr lang="en-US" sz="2800" b="1" baseline="30000" dirty="0">
                <a:solidFill>
                  <a:srgbClr val="FF0000"/>
                </a:solidFill>
              </a:rPr>
              <a:t>-</a:t>
            </a:r>
            <a:r>
              <a:rPr lang="en-US" sz="2800" b="1" dirty="0">
                <a:solidFill>
                  <a:srgbClr val="FF0000"/>
                </a:solidFill>
              </a:rPr>
              <a:t>]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H</a:t>
            </a:r>
            <a:r>
              <a:rPr lang="en-US" sz="2800" b="1" baseline="30000" dirty="0">
                <a:solidFill>
                  <a:srgbClr val="FF0000"/>
                </a:solidFill>
              </a:rPr>
              <a:t>+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are called </a:t>
            </a:r>
            <a:r>
              <a:rPr lang="en-US" sz="2800" b="1" dirty="0">
                <a:solidFill>
                  <a:srgbClr val="FF0000"/>
                </a:solidFill>
              </a:rPr>
              <a:t>Hydrogen ions </a:t>
            </a:r>
            <a:r>
              <a:rPr lang="en-US" sz="2800" dirty="0"/>
              <a:t>or </a:t>
            </a:r>
            <a:r>
              <a:rPr lang="en-US" sz="2800" b="1" dirty="0">
                <a:solidFill>
                  <a:srgbClr val="FF0000"/>
                </a:solidFill>
              </a:rPr>
              <a:t>(protons)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OH</a:t>
            </a:r>
            <a:r>
              <a:rPr lang="en-US" sz="2800" b="1" baseline="30000" dirty="0">
                <a:solidFill>
                  <a:srgbClr val="FF0000"/>
                </a:solidFill>
              </a:rPr>
              <a:t>-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are called </a:t>
            </a:r>
            <a:r>
              <a:rPr lang="en-US" sz="2800" b="1" dirty="0">
                <a:solidFill>
                  <a:srgbClr val="FF0000"/>
                </a:solidFill>
              </a:rPr>
              <a:t>hydroxyl ions</a:t>
            </a:r>
          </a:p>
        </p:txBody>
      </p:sp>
    </p:spTree>
    <p:extLst>
      <p:ext uri="{BB962C8B-B14F-4D97-AF65-F5344CB8AC3E}">
        <p14:creationId xmlns:p14="http://schemas.microsoft.com/office/powerpoint/2010/main" val="191544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52400" y="152400"/>
            <a:ext cx="54150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Weak acids and Weak bases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773" y="818866"/>
            <a:ext cx="89802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 weak acid:</a:t>
            </a:r>
          </a:p>
          <a:p>
            <a:r>
              <a:rPr lang="en-US" altLang="en-US" sz="2800" dirty="0"/>
              <a:t>The partial ionization of a weak acid in solution results in a mixture of ions and unionized acid in solution at equilibrium: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773" y="2499820"/>
            <a:ext cx="8980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/>
              <a:t>For simplicity, a </a:t>
            </a:r>
            <a:r>
              <a:rPr lang="en-US" altLang="en-US" sz="2800" b="1" dirty="0"/>
              <a:t>weak acid </a:t>
            </a:r>
            <a:r>
              <a:rPr lang="en-US" altLang="en-US" sz="2800" dirty="0"/>
              <a:t>is represented as </a:t>
            </a:r>
            <a:r>
              <a:rPr lang="en-US" altLang="en-US" sz="2800" b="1" dirty="0"/>
              <a:t>HA</a:t>
            </a:r>
            <a:r>
              <a:rPr lang="en-US" altLang="en-US" sz="2800" dirty="0"/>
              <a:t>, where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611454"/>
              </p:ext>
            </p:extLst>
          </p:nvPr>
        </p:nvGraphicFramePr>
        <p:xfrm>
          <a:off x="1587974" y="3070751"/>
          <a:ext cx="5645340" cy="564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667250" imgH="466725" progId="ChemWindow.Document">
                  <p:embed/>
                </p:oleObj>
              </mc:Choice>
              <mc:Fallback>
                <p:oleObj name="Document" r:id="rId2" imgW="4667250" imgH="466725" progId="ChemWindow.Document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974" y="3070751"/>
                        <a:ext cx="5645340" cy="564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699138"/>
              </p:ext>
            </p:extLst>
          </p:nvPr>
        </p:nvGraphicFramePr>
        <p:xfrm>
          <a:off x="2855794" y="4905618"/>
          <a:ext cx="2549856" cy="1181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47900" imgH="1041400" progId="Equation.3">
                  <p:embed/>
                </p:oleObj>
              </mc:Choice>
              <mc:Fallback>
                <p:oleObj name="Equation" r:id="rId4" imgW="2247900" imgH="10414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794" y="4905618"/>
                        <a:ext cx="2549856" cy="11812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1067" y="3930563"/>
            <a:ext cx="82355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reaction has an equilibrium constant </a:t>
            </a:r>
            <a:r>
              <a:rPr lang="en-US" sz="2800" b="1" i="1" dirty="0" err="1"/>
              <a:t>K</a:t>
            </a:r>
            <a:r>
              <a:rPr lang="en-US" sz="2800" b="1" i="1" baseline="-25000" dirty="0" err="1"/>
              <a:t>eq</a:t>
            </a:r>
            <a:r>
              <a:rPr lang="en-US" sz="2800" dirty="0"/>
              <a:t> known as </a:t>
            </a:r>
          </a:p>
          <a:p>
            <a:r>
              <a:rPr lang="en-US" sz="2800" b="1" i="1" dirty="0" err="1"/>
              <a:t>K</a:t>
            </a:r>
            <a:r>
              <a:rPr lang="en-US" sz="2800" b="1" i="1" baseline="-25000" dirty="0" err="1"/>
              <a:t>a</a:t>
            </a:r>
            <a:r>
              <a:rPr lang="en-US" sz="2800" dirty="0"/>
              <a:t> (</a:t>
            </a:r>
            <a:r>
              <a:rPr lang="en-US" sz="2800" i="1" dirty="0">
                <a:solidFill>
                  <a:srgbClr val="FF0000"/>
                </a:solidFill>
              </a:rPr>
              <a:t>a stands for acid</a:t>
            </a:r>
            <a:r>
              <a:rPr lang="en-US" sz="2800" dirty="0"/>
              <a:t>), where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8364" y="6209731"/>
            <a:ext cx="8606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Note: </a:t>
            </a:r>
            <a:r>
              <a:rPr lang="en-US" sz="2800" b="1" i="1" dirty="0" err="1">
                <a:solidFill>
                  <a:srgbClr val="FF0000"/>
                </a:solidFill>
              </a:rPr>
              <a:t>K</a:t>
            </a:r>
            <a:r>
              <a:rPr lang="en-US" sz="2800" b="1" i="1" baseline="-25000" dirty="0" err="1">
                <a:solidFill>
                  <a:srgbClr val="FF0000"/>
                </a:solidFill>
              </a:rPr>
              <a:t>a</a:t>
            </a:r>
            <a:r>
              <a:rPr lang="en-US" sz="2800" dirty="0"/>
              <a:t> is also known as the “</a:t>
            </a:r>
            <a:r>
              <a:rPr lang="en-US" sz="2800" b="1" dirty="0">
                <a:solidFill>
                  <a:srgbClr val="FF0000"/>
                </a:solidFill>
              </a:rPr>
              <a:t>acid dissociation constant</a:t>
            </a:r>
            <a:r>
              <a:rPr lang="en-US" sz="28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855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52400" y="152400"/>
            <a:ext cx="54150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Weak acids and Weak bases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773" y="818866"/>
            <a:ext cx="89802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 weak acid:</a:t>
            </a:r>
          </a:p>
          <a:p>
            <a:r>
              <a:rPr lang="en-US" altLang="en-US" sz="2800" dirty="0"/>
              <a:t>The partial ionization of a weak acid in solution results in a mixture of ions and unionized acid in solution at equilibrium: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8364" y="2251881"/>
            <a:ext cx="1692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Examples:</a:t>
            </a:r>
          </a:p>
        </p:txBody>
      </p:sp>
      <p:pic>
        <p:nvPicPr>
          <p:cNvPr id="13" name="Picture 5" descr="16_T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69" b="5234"/>
          <a:stretch>
            <a:fillRect/>
          </a:stretch>
        </p:blipFill>
        <p:spPr>
          <a:xfrm>
            <a:off x="257032" y="2763104"/>
            <a:ext cx="8778948" cy="401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7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52400" y="152400"/>
            <a:ext cx="54150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Weak acids and Weak bases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773" y="818866"/>
            <a:ext cx="89802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 weak acid:</a:t>
            </a:r>
          </a:p>
          <a:p>
            <a:r>
              <a:rPr lang="en-US" altLang="en-US" sz="2800" dirty="0"/>
              <a:t>The partial ionization of a weak acid in solution results in a mixture of ions and unionized acid in solution at equilibrium: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8364" y="2265529"/>
            <a:ext cx="86253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Note:</a:t>
            </a:r>
          </a:p>
          <a:p>
            <a:r>
              <a:rPr lang="en-US" sz="2800" dirty="0"/>
              <a:t>The higher the value of </a:t>
            </a:r>
            <a:r>
              <a:rPr lang="en-US" sz="2800" b="1" i="1" dirty="0" err="1"/>
              <a:t>K</a:t>
            </a:r>
            <a:r>
              <a:rPr lang="en-US" sz="2800" b="1" i="1" baseline="-25000" dirty="0" err="1"/>
              <a:t>a</a:t>
            </a:r>
            <a:r>
              <a:rPr lang="en-US" sz="2800" dirty="0"/>
              <a:t>, </a:t>
            </a:r>
            <a:r>
              <a:rPr lang="en-US" sz="2800" u="sng" dirty="0"/>
              <a:t>the relatively stronger </a:t>
            </a:r>
          </a:p>
          <a:p>
            <a:r>
              <a:rPr lang="en-US" sz="2800" u="sng" dirty="0"/>
              <a:t>the weak acid is</a:t>
            </a:r>
            <a:r>
              <a:rPr lang="en-US" sz="2800" dirty="0"/>
              <a:t>, the </a:t>
            </a:r>
            <a:r>
              <a:rPr lang="en-US" sz="2800" b="1" dirty="0"/>
              <a:t>lower the pH </a:t>
            </a:r>
            <a:r>
              <a:rPr lang="en-US" sz="2800" dirty="0"/>
              <a:t>is</a:t>
            </a:r>
          </a:p>
        </p:txBody>
      </p:sp>
    </p:spTree>
    <p:extLst>
      <p:ext uri="{BB962C8B-B14F-4D97-AF65-F5344CB8AC3E}">
        <p14:creationId xmlns:p14="http://schemas.microsoft.com/office/powerpoint/2010/main" val="63631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52400" y="152400"/>
            <a:ext cx="54150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Weak acids and Weak bases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067" y="832490"/>
            <a:ext cx="1549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6603" y="1282864"/>
            <a:ext cx="719254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Which one of the following is the weakest acid? </a:t>
            </a:r>
          </a:p>
          <a:p>
            <a:pPr lvl="1"/>
            <a:r>
              <a:rPr lang="en-US" sz="2800" dirty="0"/>
              <a:t>A) Acetic acid (</a:t>
            </a:r>
            <a:r>
              <a:rPr lang="en-US" sz="2800" i="1" dirty="0" err="1"/>
              <a:t>K</a:t>
            </a:r>
            <a:r>
              <a:rPr lang="en-US" sz="2800" i="1" baseline="-25000" dirty="0" err="1"/>
              <a:t>a</a:t>
            </a:r>
            <a:r>
              <a:rPr lang="en-US" sz="2800" dirty="0"/>
              <a:t> = 1.8 × 10</a:t>
            </a:r>
            <a:r>
              <a:rPr lang="en-US" sz="2800" baseline="30000" dirty="0"/>
              <a:t>-5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B) HNO</a:t>
            </a:r>
            <a:r>
              <a:rPr lang="en-US" sz="2800" baseline="-25000" dirty="0"/>
              <a:t>2</a:t>
            </a:r>
            <a:r>
              <a:rPr lang="en-US" sz="2800" dirty="0"/>
              <a:t> (</a:t>
            </a:r>
            <a:r>
              <a:rPr lang="en-US" sz="2800" i="1" dirty="0" err="1"/>
              <a:t>K</a:t>
            </a:r>
            <a:r>
              <a:rPr lang="en-US" sz="2800" i="1" baseline="-25000" dirty="0" err="1"/>
              <a:t>a</a:t>
            </a:r>
            <a:r>
              <a:rPr lang="en-US" sz="2800" dirty="0"/>
              <a:t> = 4.5 × 10</a:t>
            </a:r>
            <a:r>
              <a:rPr lang="en-US" sz="2800" baseline="30000" dirty="0"/>
              <a:t>-4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C) HCN (</a:t>
            </a:r>
            <a:r>
              <a:rPr lang="en-US" sz="2800" i="1" dirty="0" err="1"/>
              <a:t>K</a:t>
            </a:r>
            <a:r>
              <a:rPr lang="en-US" sz="2800" i="1" baseline="-25000" dirty="0" err="1"/>
              <a:t>a</a:t>
            </a:r>
            <a:r>
              <a:rPr lang="en-US" sz="2800" dirty="0"/>
              <a:t> = 4.9 × 10</a:t>
            </a:r>
            <a:r>
              <a:rPr lang="en-US" sz="2800" baseline="30000" dirty="0"/>
              <a:t>-10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D) </a:t>
            </a:r>
            <a:r>
              <a:rPr lang="en-US" sz="2800" dirty="0" err="1"/>
              <a:t>HClO</a:t>
            </a:r>
            <a:r>
              <a:rPr lang="en-US" sz="2800" dirty="0"/>
              <a:t> (</a:t>
            </a:r>
            <a:r>
              <a:rPr lang="en-US" sz="2800" i="1" dirty="0" err="1"/>
              <a:t>K</a:t>
            </a:r>
            <a:r>
              <a:rPr lang="en-US" sz="2800" i="1" baseline="-25000" dirty="0" err="1"/>
              <a:t>a</a:t>
            </a:r>
            <a:r>
              <a:rPr lang="en-US" sz="2800" dirty="0"/>
              <a:t> = 3.0 × 10</a:t>
            </a:r>
            <a:r>
              <a:rPr lang="en-US" sz="2800" baseline="30000" dirty="0"/>
              <a:t>-8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E) HF (</a:t>
            </a:r>
            <a:r>
              <a:rPr lang="en-US" sz="2800" i="1" dirty="0" err="1"/>
              <a:t>K</a:t>
            </a:r>
            <a:r>
              <a:rPr lang="en-US" sz="2800" i="1" baseline="-25000" dirty="0" err="1"/>
              <a:t>a</a:t>
            </a:r>
            <a:r>
              <a:rPr lang="en-US" sz="2800" dirty="0"/>
              <a:t> = 6.8 × 10</a:t>
            </a:r>
            <a:r>
              <a:rPr lang="en-US" sz="2800" baseline="30000" dirty="0"/>
              <a:t>-4</a:t>
            </a:r>
            <a:r>
              <a:rPr lang="en-US" sz="2800" dirty="0"/>
              <a:t>)</a:t>
            </a:r>
          </a:p>
        </p:txBody>
      </p:sp>
      <p:sp>
        <p:nvSpPr>
          <p:cNvPr id="9" name="TextBox 16"/>
          <p:cNvSpPr txBox="1">
            <a:spLocks noChangeArrowheads="1"/>
          </p:cNvSpPr>
          <p:nvPr/>
        </p:nvSpPr>
        <p:spPr bwMode="auto">
          <a:xfrm>
            <a:off x="2789546" y="3822139"/>
            <a:ext cx="3743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36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Solution Approach</a:t>
            </a:r>
          </a:p>
        </p:txBody>
      </p:sp>
      <p:sp>
        <p:nvSpPr>
          <p:cNvPr id="12" name="Striped Right Arrow 11"/>
          <p:cNvSpPr/>
          <p:nvPr/>
        </p:nvSpPr>
        <p:spPr>
          <a:xfrm rot="5400000">
            <a:off x="4380457" y="3595501"/>
            <a:ext cx="450377" cy="2130425"/>
          </a:xfrm>
          <a:prstGeom prst="striped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7420" y="4926841"/>
            <a:ext cx="86205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Consider the value of </a:t>
            </a:r>
            <a:r>
              <a:rPr lang="en-US" sz="2800" b="1" i="1" dirty="0" err="1"/>
              <a:t>K</a:t>
            </a:r>
            <a:r>
              <a:rPr lang="en-US" sz="2800" b="1" i="1" baseline="-25000" dirty="0" err="1"/>
              <a:t>a</a:t>
            </a:r>
            <a:r>
              <a:rPr lang="en-US" sz="2800" dirty="0"/>
              <a:t>, where the </a:t>
            </a:r>
            <a:r>
              <a:rPr lang="en-US" sz="2800" dirty="0">
                <a:solidFill>
                  <a:srgbClr val="FF0000"/>
                </a:solidFill>
              </a:rPr>
              <a:t>lower the value of </a:t>
            </a:r>
            <a:r>
              <a:rPr lang="en-US" sz="2800" b="1" i="1" dirty="0" err="1">
                <a:solidFill>
                  <a:srgbClr val="FF0000"/>
                </a:solidFill>
              </a:rPr>
              <a:t>K</a:t>
            </a:r>
            <a:r>
              <a:rPr lang="en-US" sz="2800" b="1" i="1" baseline="-25000" dirty="0" err="1">
                <a:solidFill>
                  <a:srgbClr val="FF0000"/>
                </a:solidFill>
              </a:rPr>
              <a:t>a</a:t>
            </a:r>
            <a:r>
              <a:rPr lang="en-US" sz="2800" dirty="0"/>
              <a:t>,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the weaker the acid </a:t>
            </a:r>
            <a:r>
              <a:rPr lang="en-US" sz="2800" dirty="0"/>
              <a:t>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81892" y="5909483"/>
            <a:ext cx="93706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indent="-457200">
              <a:buFont typeface="Wingdings" pitchFamily="2" charset="2"/>
              <a:buChar char="à"/>
            </a:pPr>
            <a:r>
              <a:rPr lang="en-US" sz="2800" b="1" dirty="0">
                <a:sym typeface="Wingdings" panose="05000000000000000000" pitchFamily="2" charset="2"/>
              </a:rPr>
              <a:t>HCN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/>
              <a:t>(</a:t>
            </a:r>
            <a:r>
              <a:rPr lang="en-US" sz="2800" i="1" dirty="0" err="1">
                <a:solidFill>
                  <a:srgbClr val="FF0000"/>
                </a:solidFill>
              </a:rPr>
              <a:t>K</a:t>
            </a:r>
            <a:r>
              <a:rPr lang="en-US" sz="2800" i="1" baseline="-25000" dirty="0" err="1">
                <a:solidFill>
                  <a:srgbClr val="FF0000"/>
                </a:solidFill>
              </a:rPr>
              <a:t>a</a:t>
            </a:r>
            <a:r>
              <a:rPr lang="en-US" sz="2800" dirty="0">
                <a:solidFill>
                  <a:srgbClr val="FF0000"/>
                </a:solidFill>
              </a:rPr>
              <a:t> = 4.9 × 10</a:t>
            </a:r>
            <a:r>
              <a:rPr lang="en-US" sz="2800" baseline="30000" dirty="0">
                <a:solidFill>
                  <a:srgbClr val="FF0000"/>
                </a:solidFill>
              </a:rPr>
              <a:t>-10</a:t>
            </a:r>
            <a:r>
              <a:rPr lang="en-US" sz="2800" dirty="0"/>
              <a:t>) </a:t>
            </a:r>
            <a:r>
              <a:rPr lang="en-US" sz="2800" dirty="0">
                <a:sym typeface="Wingdings" panose="05000000000000000000" pitchFamily="2" charset="2"/>
              </a:rPr>
              <a:t>is the </a:t>
            </a:r>
            <a:r>
              <a:rPr lang="en-US" sz="2800" b="1" u="sng" dirty="0">
                <a:sym typeface="Wingdings" panose="05000000000000000000" pitchFamily="2" charset="2"/>
              </a:rPr>
              <a:t>weakest</a:t>
            </a:r>
            <a:r>
              <a:rPr lang="en-US" sz="2800" dirty="0">
                <a:sym typeface="Wingdings" panose="05000000000000000000" pitchFamily="2" charset="2"/>
              </a:rPr>
              <a:t>, and </a:t>
            </a:r>
            <a:r>
              <a:rPr lang="en-US" sz="2800" b="1" dirty="0">
                <a:sym typeface="Wingdings" panose="05000000000000000000" pitchFamily="2" charset="2"/>
              </a:rPr>
              <a:t>HF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/>
              <a:t>(</a:t>
            </a:r>
            <a:r>
              <a:rPr lang="en-US" sz="2800" i="1" dirty="0" err="1">
                <a:solidFill>
                  <a:srgbClr val="FF0000"/>
                </a:solidFill>
              </a:rPr>
              <a:t>K</a:t>
            </a:r>
            <a:r>
              <a:rPr lang="en-US" sz="2800" i="1" baseline="-25000" dirty="0" err="1">
                <a:solidFill>
                  <a:srgbClr val="FF0000"/>
                </a:solidFill>
              </a:rPr>
              <a:t>a</a:t>
            </a:r>
            <a:r>
              <a:rPr lang="en-US" sz="2800" dirty="0">
                <a:solidFill>
                  <a:srgbClr val="FF0000"/>
                </a:solidFill>
              </a:rPr>
              <a:t> = 6.8 × 10</a:t>
            </a:r>
            <a:r>
              <a:rPr lang="en-US" sz="2800" baseline="30000" dirty="0">
                <a:solidFill>
                  <a:srgbClr val="FF0000"/>
                </a:solidFill>
              </a:rPr>
              <a:t>-4</a:t>
            </a:r>
            <a:r>
              <a:rPr lang="en-US" sz="2800" dirty="0"/>
              <a:t>)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  is, relatively, the </a:t>
            </a:r>
            <a:r>
              <a:rPr lang="en-US" sz="2800" b="1" u="sng" dirty="0">
                <a:sym typeface="Wingdings" panose="05000000000000000000" pitchFamily="2" charset="2"/>
              </a:rPr>
              <a:t>strongest</a:t>
            </a:r>
            <a:r>
              <a:rPr lang="en-US" sz="2800" dirty="0">
                <a:sym typeface="Wingdings" panose="05000000000000000000" pitchFamily="2" charset="2"/>
              </a:rPr>
              <a:t> among the list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4234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5" grpId="0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52400" y="152400"/>
            <a:ext cx="54150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Weak acids and Weak bases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5659" y="818866"/>
            <a:ext cx="5093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Calculations of pH of a weak acid</a:t>
            </a:r>
          </a:p>
        </p:txBody>
      </p:sp>
      <p:sp>
        <p:nvSpPr>
          <p:cNvPr id="2" name="Rectangle 1"/>
          <p:cNvSpPr/>
          <p:nvPr/>
        </p:nvSpPr>
        <p:spPr>
          <a:xfrm>
            <a:off x="279778" y="1345274"/>
            <a:ext cx="86731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  <a:cs typeface="Times New Roman" pitchFamily="18" charset="0"/>
              </a:rPr>
              <a:t>Weak acids </a:t>
            </a:r>
            <a:r>
              <a:rPr lang="en-US" altLang="en-US" sz="2800" dirty="0">
                <a:cs typeface="Times New Roman" pitchFamily="18" charset="0"/>
              </a:rPr>
              <a:t>partially ionize through an </a:t>
            </a:r>
            <a:r>
              <a:rPr lang="en-US" altLang="en-US" sz="2800" b="1" dirty="0">
                <a:solidFill>
                  <a:srgbClr val="FF0000"/>
                </a:solidFill>
                <a:cs typeface="Times New Roman" pitchFamily="18" charset="0"/>
              </a:rPr>
              <a:t>equilibrium</a:t>
            </a:r>
            <a:r>
              <a:rPr lang="en-US" altLang="en-US" sz="2800" dirty="0">
                <a:cs typeface="Times New Roman" pitchFamily="18" charset="0"/>
              </a:rPr>
              <a:t>. </a:t>
            </a:r>
          </a:p>
          <a:p>
            <a:r>
              <a:rPr lang="en-US" altLang="en-US" sz="2800" dirty="0">
                <a:cs typeface="Times New Roman" pitchFamily="18" charset="0"/>
              </a:rPr>
              <a:t>Therefore, equilibrium calculations can be used to find </a:t>
            </a:r>
            <a:r>
              <a:rPr lang="en-US" altLang="en-US" sz="2800" b="1" dirty="0">
                <a:solidFill>
                  <a:srgbClr val="FF0000"/>
                </a:solidFill>
                <a:cs typeface="Times New Roman" pitchFamily="18" charset="0"/>
              </a:rPr>
              <a:t>[H</a:t>
            </a:r>
            <a:r>
              <a:rPr lang="en-US" altLang="en-US" sz="2800" b="1" baseline="30000" dirty="0">
                <a:solidFill>
                  <a:srgbClr val="FF0000"/>
                </a:solidFill>
                <a:cs typeface="Times New Roman" pitchFamily="18" charset="0"/>
              </a:rPr>
              <a:t>+</a:t>
            </a:r>
            <a:r>
              <a:rPr lang="en-US" altLang="en-US" sz="2800" b="1" dirty="0">
                <a:solidFill>
                  <a:srgbClr val="FF0000"/>
                </a:solidFill>
                <a:cs typeface="Times New Roman" pitchFamily="18" charset="0"/>
              </a:rPr>
              <a:t>] at equilibrium</a:t>
            </a:r>
            <a:r>
              <a:rPr lang="en-US" altLang="en-US" sz="2800" dirty="0">
                <a:cs typeface="Times New Roman" pitchFamily="18" charset="0"/>
              </a:rPr>
              <a:t>, from which </a:t>
            </a:r>
            <a:r>
              <a:rPr lang="en-US" altLang="en-US" sz="2800" b="1" dirty="0">
                <a:solidFill>
                  <a:srgbClr val="FF0000"/>
                </a:solidFill>
                <a:cs typeface="Times New Roman" pitchFamily="18" charset="0"/>
              </a:rPr>
              <a:t>pH</a:t>
            </a:r>
            <a:r>
              <a:rPr lang="en-US" altLang="en-US" sz="2800" dirty="0">
                <a:cs typeface="Times New Roman" pitchFamily="18" charset="0"/>
              </a:rPr>
              <a:t> can be calculated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892" y="4537786"/>
            <a:ext cx="88232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  <a:cs typeface="Times New Roman" pitchFamily="18" charset="0"/>
              </a:rPr>
              <a:t>Percent ionization</a:t>
            </a:r>
            <a:r>
              <a:rPr lang="en-US" altLang="en-US" sz="2800" dirty="0">
                <a:solidFill>
                  <a:srgbClr val="003399"/>
                </a:solidFill>
                <a:cs typeface="Times New Roman" pitchFamily="18" charset="0"/>
              </a:rPr>
              <a:t> is another method to assess relative acid strength</a:t>
            </a:r>
            <a:endParaRPr lang="en-US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911665"/>
              </p:ext>
            </p:extLst>
          </p:nvPr>
        </p:nvGraphicFramePr>
        <p:xfrm>
          <a:off x="1505613" y="2810918"/>
          <a:ext cx="56451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667250" imgH="466725" progId="ChemWindow.Document">
                  <p:embed/>
                </p:oleObj>
              </mc:Choice>
              <mc:Fallback>
                <p:oleObj name="Document" r:id="rId2" imgW="4667250" imgH="466725" progId="ChemWindow.Document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5613" y="2810918"/>
                        <a:ext cx="56451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500097"/>
              </p:ext>
            </p:extLst>
          </p:nvPr>
        </p:nvGraphicFramePr>
        <p:xfrm>
          <a:off x="2787674" y="3363177"/>
          <a:ext cx="254952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47900" imgH="1041400" progId="Equation.3">
                  <p:embed/>
                </p:oleObj>
              </mc:Choice>
              <mc:Fallback>
                <p:oleObj name="Equation" r:id="rId4" imgW="2247900" imgH="10414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74" y="3363177"/>
                        <a:ext cx="2549525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82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999" y="5105400"/>
            <a:ext cx="485775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2155" y="6334780"/>
            <a:ext cx="8960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</a:rPr>
              <a:t>Note</a:t>
            </a:r>
            <a:r>
              <a:rPr lang="en-US" sz="2800" dirty="0">
                <a:solidFill>
                  <a:srgbClr val="FF0000"/>
                </a:solidFill>
              </a:rPr>
              <a:t>: </a:t>
            </a:r>
            <a:r>
              <a:rPr lang="en-US" sz="2800" dirty="0"/>
              <a:t>The </a:t>
            </a:r>
            <a:r>
              <a:rPr lang="en-US" sz="2800" u="sng" dirty="0"/>
              <a:t>higher</a:t>
            </a:r>
            <a:r>
              <a:rPr lang="en-US" sz="2800" dirty="0"/>
              <a:t> the value of </a:t>
            </a:r>
            <a:r>
              <a:rPr lang="en-US" sz="2800" b="1" i="1" dirty="0" err="1">
                <a:solidFill>
                  <a:srgbClr val="FF0000"/>
                </a:solidFill>
              </a:rPr>
              <a:t>K</a:t>
            </a:r>
            <a:r>
              <a:rPr lang="en-US" sz="2800" b="1" i="1" baseline="-25000" dirty="0" err="1">
                <a:solidFill>
                  <a:srgbClr val="FF0000"/>
                </a:solidFill>
              </a:rPr>
              <a:t>a</a:t>
            </a:r>
            <a:r>
              <a:rPr lang="en-US" sz="2800" dirty="0"/>
              <a:t>, the </a:t>
            </a:r>
            <a:r>
              <a:rPr lang="en-US" sz="2800" u="sng" dirty="0"/>
              <a:t>higher</a:t>
            </a:r>
            <a:r>
              <a:rPr lang="en-US" sz="2800" dirty="0"/>
              <a:t> the </a:t>
            </a:r>
            <a:r>
              <a:rPr lang="en-US" sz="2800" b="1" dirty="0">
                <a:solidFill>
                  <a:srgbClr val="FF0000"/>
                </a:solidFill>
              </a:rPr>
              <a:t>% ionization</a:t>
            </a:r>
          </a:p>
        </p:txBody>
      </p:sp>
    </p:spTree>
    <p:extLst>
      <p:ext uri="{BB962C8B-B14F-4D97-AF65-F5344CB8AC3E}">
        <p14:creationId xmlns:p14="http://schemas.microsoft.com/office/powerpoint/2010/main" val="99704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52400" y="152400"/>
            <a:ext cx="54150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Weak acids and Weak bases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421" y="846162"/>
            <a:ext cx="1549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4716" y="1296537"/>
            <a:ext cx="879349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 which of the following aqueous solutions does the weak </a:t>
            </a:r>
          </a:p>
          <a:p>
            <a:r>
              <a:rPr lang="en-US" sz="2800" dirty="0"/>
              <a:t>acid exhibit the highest percentage ionization?</a:t>
            </a:r>
          </a:p>
          <a:p>
            <a:pPr lvl="1"/>
            <a:r>
              <a:rPr lang="en-US" sz="2800" dirty="0"/>
              <a:t>A) 0.01 M HF (</a:t>
            </a:r>
            <a:r>
              <a:rPr lang="en-US" sz="2800" i="1" dirty="0" err="1"/>
              <a:t>K</a:t>
            </a:r>
            <a:r>
              <a:rPr lang="en-US" sz="2800" i="1" baseline="-25000" dirty="0" err="1"/>
              <a:t>a</a:t>
            </a:r>
            <a:r>
              <a:rPr lang="en-US" sz="2800" dirty="0"/>
              <a:t> = 6.8 × 10</a:t>
            </a:r>
            <a:r>
              <a:rPr lang="en-US" sz="2800" baseline="30000" dirty="0"/>
              <a:t>-4</a:t>
            </a:r>
            <a:r>
              <a:rPr lang="en-US" sz="2800" dirty="0"/>
              <a:t>)                          </a:t>
            </a:r>
          </a:p>
          <a:p>
            <a:pPr lvl="1"/>
            <a:r>
              <a:rPr lang="en-US" sz="2800" dirty="0"/>
              <a:t>B) 0.01 M HNO</a:t>
            </a:r>
            <a:r>
              <a:rPr lang="en-US" sz="2800" baseline="-25000" dirty="0"/>
              <a:t>2</a:t>
            </a:r>
            <a:r>
              <a:rPr lang="en-US" sz="2800" dirty="0"/>
              <a:t> (</a:t>
            </a:r>
            <a:r>
              <a:rPr lang="en-US" sz="2800" i="1" dirty="0" err="1"/>
              <a:t>K</a:t>
            </a:r>
            <a:r>
              <a:rPr lang="en-US" sz="2800" i="1" baseline="-25000" dirty="0" err="1"/>
              <a:t>a</a:t>
            </a:r>
            <a:r>
              <a:rPr lang="en-US" sz="2800" dirty="0"/>
              <a:t> = 4.5 × 10</a:t>
            </a:r>
            <a:r>
              <a:rPr lang="en-US" sz="2800" baseline="30000" dirty="0"/>
              <a:t>-4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C) 0.01 M HC</a:t>
            </a:r>
            <a:r>
              <a:rPr lang="en-US" sz="2800" baseline="-25000" dirty="0"/>
              <a:t>2</a:t>
            </a:r>
            <a:r>
              <a:rPr lang="en-US" sz="2800" dirty="0"/>
              <a:t>H</a:t>
            </a:r>
            <a:r>
              <a:rPr lang="en-US" sz="2800" baseline="-25000" dirty="0"/>
              <a:t>3</a:t>
            </a:r>
            <a:r>
              <a:rPr lang="en-US" sz="2800" dirty="0"/>
              <a:t>O</a:t>
            </a:r>
            <a:r>
              <a:rPr lang="en-US" sz="2800" baseline="-25000" dirty="0"/>
              <a:t>2</a:t>
            </a:r>
            <a:r>
              <a:rPr lang="en-US" sz="2800" dirty="0"/>
              <a:t> (</a:t>
            </a:r>
            <a:r>
              <a:rPr lang="en-US" sz="2800" i="1" dirty="0" err="1"/>
              <a:t>K</a:t>
            </a:r>
            <a:r>
              <a:rPr lang="en-US" sz="2800" i="1" baseline="-25000" dirty="0" err="1"/>
              <a:t>a</a:t>
            </a:r>
            <a:r>
              <a:rPr lang="en-US" sz="2800" dirty="0"/>
              <a:t> = 1.8 × 10</a:t>
            </a:r>
            <a:r>
              <a:rPr lang="en-US" sz="2800" baseline="30000" dirty="0"/>
              <a:t>-5</a:t>
            </a:r>
            <a:r>
              <a:rPr lang="en-US" sz="2800" dirty="0"/>
              <a:t>)                </a:t>
            </a:r>
          </a:p>
          <a:p>
            <a:pPr lvl="1"/>
            <a:r>
              <a:rPr lang="en-US" sz="2800" dirty="0"/>
              <a:t>D) 0.01 M </a:t>
            </a:r>
            <a:r>
              <a:rPr lang="en-US" sz="2800" dirty="0" err="1"/>
              <a:t>HClO</a:t>
            </a:r>
            <a:r>
              <a:rPr lang="en-US" sz="2800" dirty="0"/>
              <a:t> (</a:t>
            </a:r>
            <a:r>
              <a:rPr lang="en-US" sz="2800" i="1" dirty="0" err="1"/>
              <a:t>K</a:t>
            </a:r>
            <a:r>
              <a:rPr lang="en-US" sz="2800" i="1" baseline="-25000" dirty="0" err="1"/>
              <a:t>a</a:t>
            </a:r>
            <a:r>
              <a:rPr lang="en-US" sz="2800" dirty="0"/>
              <a:t> = 3.0 × 10</a:t>
            </a:r>
            <a:r>
              <a:rPr lang="en-US" sz="2800" baseline="30000" dirty="0"/>
              <a:t>-8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E) These will all exhibit the same percentage ionization</a:t>
            </a:r>
          </a:p>
        </p:txBody>
      </p:sp>
      <p:sp>
        <p:nvSpPr>
          <p:cNvPr id="9" name="TextBox 16"/>
          <p:cNvSpPr txBox="1">
            <a:spLocks noChangeArrowheads="1"/>
          </p:cNvSpPr>
          <p:nvPr/>
        </p:nvSpPr>
        <p:spPr bwMode="auto">
          <a:xfrm>
            <a:off x="2789546" y="4449947"/>
            <a:ext cx="3743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36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Solution Approach</a:t>
            </a:r>
          </a:p>
        </p:txBody>
      </p:sp>
      <p:sp>
        <p:nvSpPr>
          <p:cNvPr id="12" name="Striped Right Arrow 11"/>
          <p:cNvSpPr/>
          <p:nvPr/>
        </p:nvSpPr>
        <p:spPr>
          <a:xfrm rot="5400000">
            <a:off x="4219663" y="4382544"/>
            <a:ext cx="771966" cy="2130425"/>
          </a:xfrm>
          <a:prstGeom prst="striped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7420" y="5827609"/>
            <a:ext cx="90608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Consider the values of </a:t>
            </a:r>
            <a:r>
              <a:rPr lang="en-US" sz="2800" b="1" i="1" dirty="0" err="1"/>
              <a:t>K</a:t>
            </a:r>
            <a:r>
              <a:rPr lang="en-US" sz="2800" b="1" i="1" baseline="-25000" dirty="0" err="1"/>
              <a:t>a</a:t>
            </a:r>
            <a:r>
              <a:rPr lang="en-US" sz="2800" dirty="0"/>
              <a:t>, HF (</a:t>
            </a:r>
            <a:r>
              <a:rPr lang="en-US" sz="2800" i="1" dirty="0" err="1"/>
              <a:t>K</a:t>
            </a:r>
            <a:r>
              <a:rPr lang="en-US" sz="2800" i="1" baseline="-25000" dirty="0" err="1"/>
              <a:t>a</a:t>
            </a:r>
            <a:r>
              <a:rPr lang="en-US" sz="2800" dirty="0"/>
              <a:t> = 6.8 × 10</a:t>
            </a:r>
            <a:r>
              <a:rPr lang="en-US" sz="2800" baseline="30000" dirty="0"/>
              <a:t>-4</a:t>
            </a:r>
            <a:r>
              <a:rPr lang="en-US" sz="2800" dirty="0"/>
              <a:t>) has the highest </a:t>
            </a:r>
          </a:p>
          <a:p>
            <a:r>
              <a:rPr lang="en-US" sz="2800" b="1" i="1" dirty="0" err="1"/>
              <a:t>K</a:t>
            </a:r>
            <a:r>
              <a:rPr lang="en-US" sz="2800" b="1" i="1" baseline="-25000" dirty="0" err="1"/>
              <a:t>a</a:t>
            </a:r>
            <a:r>
              <a:rPr lang="en-US" sz="2800" dirty="0"/>
              <a:t> value, which indicates the highest percent ionization</a:t>
            </a:r>
          </a:p>
        </p:txBody>
      </p:sp>
    </p:spTree>
    <p:extLst>
      <p:ext uri="{BB962C8B-B14F-4D97-AF65-F5344CB8AC3E}">
        <p14:creationId xmlns:p14="http://schemas.microsoft.com/office/powerpoint/2010/main" val="102083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52400" y="152400"/>
            <a:ext cx="54150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Weak acids and Weak bases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421" y="846162"/>
            <a:ext cx="1549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4716" y="1296537"/>
            <a:ext cx="846347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800" dirty="0">
                <a:cs typeface="Times New Roman" pitchFamily="18" charset="0"/>
              </a:rPr>
              <a:t>The </a:t>
            </a:r>
            <a:r>
              <a:rPr lang="en-US" altLang="en-US" sz="2800" i="1" dirty="0" err="1">
                <a:cs typeface="Times New Roman" pitchFamily="18" charset="0"/>
              </a:rPr>
              <a:t>K</a:t>
            </a:r>
            <a:r>
              <a:rPr lang="en-US" altLang="en-US" sz="2800" i="1" baseline="-25000" dirty="0" err="1">
                <a:cs typeface="Times New Roman" pitchFamily="18" charset="0"/>
              </a:rPr>
              <a:t>a</a:t>
            </a:r>
            <a:r>
              <a:rPr lang="en-US" altLang="en-US" sz="2800" dirty="0">
                <a:cs typeface="Times New Roman" pitchFamily="18" charset="0"/>
              </a:rPr>
              <a:t> for Niacin (vitamin  B; C</a:t>
            </a:r>
            <a:r>
              <a:rPr lang="en-US" altLang="en-US" sz="2800" baseline="-25000" dirty="0">
                <a:cs typeface="Times New Roman" pitchFamily="18" charset="0"/>
              </a:rPr>
              <a:t>5</a:t>
            </a:r>
            <a:r>
              <a:rPr lang="en-US" altLang="en-US" sz="2800" dirty="0">
                <a:cs typeface="Times New Roman" pitchFamily="18" charset="0"/>
              </a:rPr>
              <a:t>H</a:t>
            </a:r>
            <a:r>
              <a:rPr lang="en-US" altLang="en-US" sz="2800" baseline="-25000" dirty="0">
                <a:cs typeface="Times New Roman" pitchFamily="18" charset="0"/>
              </a:rPr>
              <a:t>4</a:t>
            </a:r>
            <a:r>
              <a:rPr lang="en-US" altLang="en-US" sz="2800" dirty="0">
                <a:cs typeface="Times New Roman" pitchFamily="18" charset="0"/>
              </a:rPr>
              <a:t>N-COOH) is 1.6 x 10</a:t>
            </a:r>
            <a:r>
              <a:rPr lang="en-US" altLang="en-US" sz="2800" baseline="30000" dirty="0">
                <a:cs typeface="Times New Roman" pitchFamily="18" charset="0"/>
              </a:rPr>
              <a:t>-5</a:t>
            </a:r>
            <a:r>
              <a:rPr lang="en-US" altLang="en-US" sz="2800" dirty="0">
                <a:cs typeface="Times New Roman" pitchFamily="18" charset="0"/>
              </a:rPr>
              <a:t>. </a:t>
            </a:r>
          </a:p>
          <a:p>
            <a:pPr marL="514350" indent="-514350">
              <a:spcBef>
                <a:spcPct val="0"/>
              </a:spcBef>
              <a:buAutoNum type="alphaLcParenR"/>
            </a:pPr>
            <a:r>
              <a:rPr lang="en-US" altLang="en-US" sz="2800" dirty="0">
                <a:cs typeface="Times New Roman" pitchFamily="18" charset="0"/>
              </a:rPr>
              <a:t>What is the pH of a 0.01 M solution of niacin? </a:t>
            </a:r>
          </a:p>
          <a:p>
            <a:pPr marL="514350" indent="-514350">
              <a:spcBef>
                <a:spcPct val="0"/>
              </a:spcBef>
              <a:buAutoNum type="alphaLcParenR"/>
            </a:pPr>
            <a:r>
              <a:rPr lang="en-US" altLang="en-US" sz="2800" dirty="0">
                <a:cs typeface="Times New Roman" pitchFamily="18" charset="0"/>
              </a:rPr>
              <a:t>Calculate the percentage of Niacin molecules ionized.</a:t>
            </a:r>
          </a:p>
        </p:txBody>
      </p:sp>
      <p:sp>
        <p:nvSpPr>
          <p:cNvPr id="9" name="TextBox 16"/>
          <p:cNvSpPr txBox="1">
            <a:spLocks noChangeArrowheads="1"/>
          </p:cNvSpPr>
          <p:nvPr/>
        </p:nvSpPr>
        <p:spPr bwMode="auto">
          <a:xfrm>
            <a:off x="2557534" y="2648442"/>
            <a:ext cx="3743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36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Solution Approach</a:t>
            </a:r>
          </a:p>
        </p:txBody>
      </p:sp>
      <p:sp>
        <p:nvSpPr>
          <p:cNvPr id="12" name="Striped Right Arrow 11"/>
          <p:cNvSpPr/>
          <p:nvPr/>
        </p:nvSpPr>
        <p:spPr>
          <a:xfrm rot="5400000">
            <a:off x="3987651" y="2581039"/>
            <a:ext cx="771966" cy="2130425"/>
          </a:xfrm>
          <a:prstGeom prst="striped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6477" y="4094328"/>
            <a:ext cx="914910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is a normal equilibrium problem, where both [HA]</a:t>
            </a:r>
            <a:r>
              <a:rPr lang="en-US" sz="2800" baseline="-25000" dirty="0"/>
              <a:t>0 </a:t>
            </a:r>
            <a:r>
              <a:rPr lang="en-US" sz="2800" dirty="0"/>
              <a:t>and </a:t>
            </a:r>
          </a:p>
          <a:p>
            <a:r>
              <a:rPr lang="en-US" sz="2800" b="1" i="1" dirty="0" err="1"/>
              <a:t>K</a:t>
            </a:r>
            <a:r>
              <a:rPr lang="en-US" sz="2800" b="1" i="1" baseline="-25000" dirty="0" err="1"/>
              <a:t>a</a:t>
            </a:r>
            <a:r>
              <a:rPr lang="en-US" sz="2800" dirty="0"/>
              <a:t> are given</a:t>
            </a:r>
          </a:p>
          <a:p>
            <a:pPr marL="457200" indent="-457200">
              <a:buFont typeface="Wingdings" pitchFamily="2" charset="2"/>
              <a:buChar char="à"/>
            </a:pPr>
            <a:r>
              <a:rPr lang="en-US" sz="2800" dirty="0">
                <a:sym typeface="Wingdings" panose="05000000000000000000" pitchFamily="2" charset="2"/>
              </a:rPr>
              <a:t>Therefore and through equilibrium calculations, </a:t>
            </a:r>
            <a:r>
              <a:rPr lang="en-US" sz="2800" b="1" dirty="0">
                <a:sym typeface="Wingdings" panose="05000000000000000000" pitchFamily="2" charset="2"/>
              </a:rPr>
              <a:t>[H</a:t>
            </a:r>
            <a:r>
              <a:rPr lang="en-US" sz="2800" b="1" baseline="30000" dirty="0">
                <a:sym typeface="Wingdings" panose="05000000000000000000" pitchFamily="2" charset="2"/>
              </a:rPr>
              <a:t>+</a:t>
            </a:r>
            <a:r>
              <a:rPr lang="en-US" sz="2800" b="1" dirty="0">
                <a:sym typeface="Wingdings" panose="05000000000000000000" pitchFamily="2" charset="2"/>
              </a:rPr>
              <a:t>]</a:t>
            </a:r>
            <a:r>
              <a:rPr lang="en-US" sz="2800" b="1" baseline="-25000" dirty="0" err="1">
                <a:sym typeface="Wingdings" panose="05000000000000000000" pitchFamily="2" charset="2"/>
              </a:rPr>
              <a:t>eq</a:t>
            </a:r>
            <a:r>
              <a:rPr lang="en-US" sz="2800" b="1" dirty="0">
                <a:sym typeface="Wingdings" panose="05000000000000000000" pitchFamily="2" charset="2"/>
              </a:rPr>
              <a:t> 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 should be calculated, from which both </a:t>
            </a:r>
            <a:r>
              <a:rPr lang="en-US" sz="2800" b="1" dirty="0">
                <a:sym typeface="Wingdings" panose="05000000000000000000" pitchFamily="2" charset="2"/>
              </a:rPr>
              <a:t>pH</a:t>
            </a:r>
            <a:r>
              <a:rPr lang="en-US" sz="2800" dirty="0">
                <a:sym typeface="Wingdings" panose="05000000000000000000" pitchFamily="2" charset="2"/>
              </a:rPr>
              <a:t> and </a:t>
            </a:r>
            <a:r>
              <a:rPr lang="en-US" sz="2800" b="1" dirty="0">
                <a:sym typeface="Wingdings" panose="05000000000000000000" pitchFamily="2" charset="2"/>
              </a:rPr>
              <a:t>% ionization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 can be calculated.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195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0" y="152400"/>
            <a:ext cx="54150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Weak acids and Weak bases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7421" y="846162"/>
            <a:ext cx="1549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4716" y="1296537"/>
            <a:ext cx="846347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800" dirty="0">
                <a:cs typeface="Times New Roman" pitchFamily="18" charset="0"/>
              </a:rPr>
              <a:t>The </a:t>
            </a:r>
            <a:r>
              <a:rPr lang="en-US" altLang="en-US" sz="2800" i="1" dirty="0" err="1">
                <a:cs typeface="Times New Roman" pitchFamily="18" charset="0"/>
              </a:rPr>
              <a:t>K</a:t>
            </a:r>
            <a:r>
              <a:rPr lang="en-US" altLang="en-US" sz="2800" i="1" baseline="-25000" dirty="0" err="1">
                <a:cs typeface="Times New Roman" pitchFamily="18" charset="0"/>
              </a:rPr>
              <a:t>a</a:t>
            </a:r>
            <a:r>
              <a:rPr lang="en-US" altLang="en-US" sz="2800" dirty="0">
                <a:cs typeface="Times New Roman" pitchFamily="18" charset="0"/>
              </a:rPr>
              <a:t> for Niacin (vitamin  B; C</a:t>
            </a:r>
            <a:r>
              <a:rPr lang="en-US" altLang="en-US" sz="2800" baseline="-25000" dirty="0">
                <a:cs typeface="Times New Roman" pitchFamily="18" charset="0"/>
              </a:rPr>
              <a:t>5</a:t>
            </a:r>
            <a:r>
              <a:rPr lang="en-US" altLang="en-US" sz="2800" dirty="0">
                <a:cs typeface="Times New Roman" pitchFamily="18" charset="0"/>
              </a:rPr>
              <a:t>H</a:t>
            </a:r>
            <a:r>
              <a:rPr lang="en-US" altLang="en-US" sz="2800" baseline="-25000" dirty="0">
                <a:cs typeface="Times New Roman" pitchFamily="18" charset="0"/>
              </a:rPr>
              <a:t>4</a:t>
            </a:r>
            <a:r>
              <a:rPr lang="en-US" altLang="en-US" sz="2800" dirty="0">
                <a:cs typeface="Times New Roman" pitchFamily="18" charset="0"/>
              </a:rPr>
              <a:t>N-COOH) is 1.6 x 10</a:t>
            </a:r>
            <a:r>
              <a:rPr lang="en-US" altLang="en-US" sz="2800" baseline="30000" dirty="0">
                <a:cs typeface="Times New Roman" pitchFamily="18" charset="0"/>
              </a:rPr>
              <a:t>-5</a:t>
            </a:r>
            <a:r>
              <a:rPr lang="en-US" altLang="en-US" sz="2800" dirty="0">
                <a:cs typeface="Times New Roman" pitchFamily="18" charset="0"/>
              </a:rPr>
              <a:t>. </a:t>
            </a:r>
          </a:p>
          <a:p>
            <a:pPr marL="514350" indent="-514350">
              <a:spcBef>
                <a:spcPct val="0"/>
              </a:spcBef>
              <a:buAutoNum type="alphaLcParenR"/>
            </a:pPr>
            <a:r>
              <a:rPr lang="en-US" altLang="en-US" sz="2800" dirty="0">
                <a:cs typeface="Times New Roman" pitchFamily="18" charset="0"/>
              </a:rPr>
              <a:t>What is the pH of a 0.01 M solution of niacin? </a:t>
            </a:r>
          </a:p>
          <a:p>
            <a:pPr marL="514350" indent="-514350">
              <a:spcBef>
                <a:spcPct val="0"/>
              </a:spcBef>
              <a:buAutoNum type="alphaLcParenR"/>
            </a:pPr>
            <a:r>
              <a:rPr lang="en-US" altLang="en-US" sz="2800" dirty="0">
                <a:cs typeface="Times New Roman" pitchFamily="18" charset="0"/>
              </a:rPr>
              <a:t>Calculate the percentage of Niacin molecules ionized.</a:t>
            </a:r>
          </a:p>
        </p:txBody>
      </p:sp>
      <p:sp>
        <p:nvSpPr>
          <p:cNvPr id="7" name="TextBox 16"/>
          <p:cNvSpPr txBox="1">
            <a:spLocks noChangeArrowheads="1"/>
          </p:cNvSpPr>
          <p:nvPr/>
        </p:nvSpPr>
        <p:spPr bwMode="auto">
          <a:xfrm>
            <a:off x="268516" y="2648441"/>
            <a:ext cx="1524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8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Solution: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775483"/>
              </p:ext>
            </p:extLst>
          </p:nvPr>
        </p:nvGraphicFramePr>
        <p:xfrm>
          <a:off x="814720" y="4426318"/>
          <a:ext cx="7388225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8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5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7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5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03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3" marR="91443"/>
                </a:tc>
                <a:tc gridSpan="3">
                  <a:txBody>
                    <a:bodyPr/>
                    <a:lstStyle/>
                    <a:p>
                      <a:r>
                        <a:rPr lang="en-US" altLang="en-US" sz="3200" b="0" dirty="0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HA (</a:t>
                      </a:r>
                      <a:r>
                        <a:rPr lang="en-US" altLang="en-US" sz="3200" b="0" dirty="0" err="1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aq</a:t>
                      </a:r>
                      <a:r>
                        <a:rPr lang="en-US" altLang="en-US" sz="3200" b="0" dirty="0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)         </a:t>
                      </a:r>
                      <a:r>
                        <a:rPr lang="en-US" altLang="en-US" sz="3200" b="0" baseline="0" dirty="0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 </a:t>
                      </a:r>
                      <a:r>
                        <a:rPr lang="en-US" altLang="en-US" sz="3200" b="0" dirty="0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  H</a:t>
                      </a:r>
                      <a:r>
                        <a:rPr lang="en-US" altLang="en-US" sz="3200" b="0" baseline="30000" dirty="0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+</a:t>
                      </a:r>
                      <a:r>
                        <a:rPr lang="en-US" altLang="en-US" sz="3200" b="0" dirty="0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 (</a:t>
                      </a:r>
                      <a:r>
                        <a:rPr lang="en-US" altLang="en-US" sz="3200" b="0" dirty="0" err="1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aq</a:t>
                      </a:r>
                      <a:r>
                        <a:rPr lang="en-US" altLang="en-US" sz="3200" b="0" dirty="0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) + A</a:t>
                      </a:r>
                      <a:r>
                        <a:rPr lang="en-US" altLang="en-US" sz="3200" b="0" baseline="30000" dirty="0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-</a:t>
                      </a:r>
                      <a:r>
                        <a:rPr lang="en-US" altLang="en-US" sz="3200" b="0" dirty="0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 (</a:t>
                      </a:r>
                      <a:r>
                        <a:rPr lang="en-US" altLang="en-US" sz="3200" b="0" dirty="0" err="1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aq</a:t>
                      </a:r>
                      <a:r>
                        <a:rPr lang="en-US" altLang="en-US" sz="3200" b="0" dirty="0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) </a:t>
                      </a:r>
                      <a:endParaRPr lang="en-US" sz="3200" dirty="0"/>
                    </a:p>
                  </a:txBody>
                  <a:tcPr marL="91443" marR="91443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3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Initial (I)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0.01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3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Change (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  <a:latin typeface="Symbol" panose="05050102010706020507" pitchFamily="18" charset="2"/>
                        </a:rPr>
                        <a:t>D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 x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+ x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+ x</a:t>
                      </a:r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3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rgbClr val="FF0000"/>
                          </a:solidFill>
                        </a:rPr>
                        <a:t>Equi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en-US" sz="2800" dirty="0" err="1">
                          <a:solidFill>
                            <a:srgbClr val="FF0000"/>
                          </a:solidFill>
                        </a:rPr>
                        <a:t>Eq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0.01 – x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x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x</a:t>
                      </a:r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880" y="4487268"/>
            <a:ext cx="10382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3898" y="3111689"/>
            <a:ext cx="54589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For simplicity, </a:t>
            </a:r>
            <a:r>
              <a:rPr lang="en-US" sz="2800" u="sng" dirty="0"/>
              <a:t>refer to </a:t>
            </a:r>
            <a:r>
              <a:rPr lang="en-US" sz="2800" b="1" u="sng" dirty="0"/>
              <a:t>Niacin</a:t>
            </a:r>
            <a:r>
              <a:rPr lang="en-US" sz="2800" u="sng" dirty="0"/>
              <a:t> as </a:t>
            </a:r>
            <a:r>
              <a:rPr lang="en-US" sz="2800" b="1" u="sng" dirty="0"/>
              <a:t>HA</a:t>
            </a:r>
            <a:r>
              <a:rPr lang="en-US" sz="2800" dirty="0"/>
              <a:t>, </a:t>
            </a:r>
          </a:p>
          <a:p>
            <a:r>
              <a:rPr lang="en-US" sz="2800" dirty="0"/>
              <a:t>where </a:t>
            </a:r>
            <a:r>
              <a:rPr lang="en-US" sz="2800" b="1" i="1" dirty="0" err="1"/>
              <a:t>K</a:t>
            </a:r>
            <a:r>
              <a:rPr lang="en-US" sz="2800" b="1" i="1" baseline="-25000" dirty="0" err="1"/>
              <a:t>a</a:t>
            </a:r>
            <a:r>
              <a:rPr lang="en-US" sz="2800" dirty="0"/>
              <a:t> (1.6 x 10</a:t>
            </a:r>
            <a:r>
              <a:rPr lang="en-US" sz="2800" baseline="30000" dirty="0"/>
              <a:t>-5</a:t>
            </a:r>
            <a:r>
              <a:rPr lang="en-US" sz="2800" dirty="0"/>
              <a:t>) is given as: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625341"/>
              </p:ext>
            </p:extLst>
          </p:nvPr>
        </p:nvGraphicFramePr>
        <p:xfrm>
          <a:off x="5940283" y="3029066"/>
          <a:ext cx="2564617" cy="1188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47900" imgH="1041400" progId="Equation.3">
                  <p:embed/>
                </p:oleObj>
              </mc:Choice>
              <mc:Fallback>
                <p:oleObj name="Equation" r:id="rId3" imgW="2247900" imgH="104140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283" y="3029066"/>
                        <a:ext cx="2564617" cy="11880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40767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0" y="152400"/>
            <a:ext cx="54150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Weak acids and Weak bases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7421" y="846162"/>
            <a:ext cx="1549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4716" y="1296537"/>
            <a:ext cx="846347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800" dirty="0">
                <a:cs typeface="Times New Roman" pitchFamily="18" charset="0"/>
              </a:rPr>
              <a:t>The </a:t>
            </a:r>
            <a:r>
              <a:rPr lang="en-US" altLang="en-US" sz="2800" i="1" dirty="0" err="1">
                <a:cs typeface="Times New Roman" pitchFamily="18" charset="0"/>
              </a:rPr>
              <a:t>K</a:t>
            </a:r>
            <a:r>
              <a:rPr lang="en-US" altLang="en-US" sz="2800" i="1" baseline="-25000" dirty="0" err="1">
                <a:cs typeface="Times New Roman" pitchFamily="18" charset="0"/>
              </a:rPr>
              <a:t>a</a:t>
            </a:r>
            <a:r>
              <a:rPr lang="en-US" altLang="en-US" sz="2800" dirty="0">
                <a:cs typeface="Times New Roman" pitchFamily="18" charset="0"/>
              </a:rPr>
              <a:t> for Niacin (vitamin  B; C</a:t>
            </a:r>
            <a:r>
              <a:rPr lang="en-US" altLang="en-US" sz="2800" baseline="-25000" dirty="0">
                <a:cs typeface="Times New Roman" pitchFamily="18" charset="0"/>
              </a:rPr>
              <a:t>5</a:t>
            </a:r>
            <a:r>
              <a:rPr lang="en-US" altLang="en-US" sz="2800" dirty="0">
                <a:cs typeface="Times New Roman" pitchFamily="18" charset="0"/>
              </a:rPr>
              <a:t>H</a:t>
            </a:r>
            <a:r>
              <a:rPr lang="en-US" altLang="en-US" sz="2800" baseline="-25000" dirty="0">
                <a:cs typeface="Times New Roman" pitchFamily="18" charset="0"/>
              </a:rPr>
              <a:t>4</a:t>
            </a:r>
            <a:r>
              <a:rPr lang="en-US" altLang="en-US" sz="2800" dirty="0">
                <a:cs typeface="Times New Roman" pitchFamily="18" charset="0"/>
              </a:rPr>
              <a:t>N-COOH) is 1.6 x 10</a:t>
            </a:r>
            <a:r>
              <a:rPr lang="en-US" altLang="en-US" sz="2800" baseline="30000" dirty="0">
                <a:cs typeface="Times New Roman" pitchFamily="18" charset="0"/>
              </a:rPr>
              <a:t>-5</a:t>
            </a:r>
            <a:r>
              <a:rPr lang="en-US" altLang="en-US" sz="2800" dirty="0">
                <a:cs typeface="Times New Roman" pitchFamily="18" charset="0"/>
              </a:rPr>
              <a:t>. </a:t>
            </a:r>
          </a:p>
          <a:p>
            <a:pPr marL="514350" indent="-514350">
              <a:spcBef>
                <a:spcPct val="0"/>
              </a:spcBef>
              <a:buAutoNum type="alphaLcParenR"/>
            </a:pPr>
            <a:r>
              <a:rPr lang="en-US" altLang="en-US" sz="2800" dirty="0">
                <a:cs typeface="Times New Roman" pitchFamily="18" charset="0"/>
              </a:rPr>
              <a:t>What is the pH of a 0.01 M solution of niacin? </a:t>
            </a:r>
          </a:p>
          <a:p>
            <a:pPr marL="514350" indent="-514350">
              <a:spcBef>
                <a:spcPct val="0"/>
              </a:spcBef>
              <a:buAutoNum type="alphaLcParenR"/>
            </a:pPr>
            <a:r>
              <a:rPr lang="en-US" altLang="en-US" sz="2800" dirty="0">
                <a:cs typeface="Times New Roman" pitchFamily="18" charset="0"/>
              </a:rPr>
              <a:t>Calculate the percentage of Niacin molecules ionized.</a:t>
            </a:r>
          </a:p>
        </p:txBody>
      </p:sp>
      <p:sp>
        <p:nvSpPr>
          <p:cNvPr id="7" name="TextBox 16"/>
          <p:cNvSpPr txBox="1">
            <a:spLocks noChangeArrowheads="1"/>
          </p:cNvSpPr>
          <p:nvPr/>
        </p:nvSpPr>
        <p:spPr bwMode="auto">
          <a:xfrm>
            <a:off x="268516" y="2648441"/>
            <a:ext cx="1524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8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Solution: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2954" y="3152635"/>
            <a:ext cx="8591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it using the quadratic equation to find the value of 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5226" y="3659883"/>
            <a:ext cx="7971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Note that </a:t>
            </a:r>
            <a:r>
              <a:rPr lang="en-US" sz="2800" b="1" dirty="0">
                <a:solidFill>
                  <a:srgbClr val="FF0000"/>
                </a:solidFill>
              </a:rPr>
              <a:t>x = [H</a:t>
            </a:r>
            <a:r>
              <a:rPr lang="en-US" sz="2800" b="1" baseline="30000" dirty="0">
                <a:solidFill>
                  <a:srgbClr val="FF0000"/>
                </a:solidFill>
              </a:rPr>
              <a:t>+</a:t>
            </a:r>
            <a:r>
              <a:rPr lang="en-US" sz="2800" b="1" dirty="0">
                <a:solidFill>
                  <a:srgbClr val="FF0000"/>
                </a:solidFill>
              </a:rPr>
              <a:t>]</a:t>
            </a:r>
            <a:r>
              <a:rPr lang="en-US" sz="2800" b="1" baseline="-25000" dirty="0" err="1">
                <a:solidFill>
                  <a:srgbClr val="FF0000"/>
                </a:solidFill>
              </a:rPr>
              <a:t>eq</a:t>
            </a:r>
            <a:r>
              <a:rPr lang="en-US" sz="2800" dirty="0"/>
              <a:t>, from which pH can be calculated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2954" y="4258102"/>
            <a:ext cx="8103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 the following equation to calculate the % ionization</a:t>
            </a:r>
          </a:p>
        </p:txBody>
      </p:sp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193" y="4968512"/>
            <a:ext cx="3739060" cy="97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71291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52400" y="152400"/>
            <a:ext cx="54150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Weak acids and Weak bases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421" y="846162"/>
            <a:ext cx="1549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4716" y="1296537"/>
            <a:ext cx="81580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800" dirty="0">
                <a:cs typeface="Times New Roman" pitchFamily="18" charset="0"/>
              </a:rPr>
              <a:t>A 0.1 M solution of Lactic acid (C</a:t>
            </a:r>
            <a:r>
              <a:rPr lang="en-US" altLang="en-US" sz="2800" baseline="-25000" dirty="0">
                <a:cs typeface="Times New Roman" pitchFamily="18" charset="0"/>
              </a:rPr>
              <a:t>2</a:t>
            </a:r>
            <a:r>
              <a:rPr lang="en-US" altLang="en-US" sz="2800" dirty="0">
                <a:cs typeface="Times New Roman" pitchFamily="18" charset="0"/>
              </a:rPr>
              <a:t>H</a:t>
            </a:r>
            <a:r>
              <a:rPr lang="en-US" altLang="en-US" sz="2800" baseline="-25000" dirty="0">
                <a:cs typeface="Times New Roman" pitchFamily="18" charset="0"/>
              </a:rPr>
              <a:t>5</a:t>
            </a:r>
            <a:r>
              <a:rPr lang="en-US" altLang="en-US" sz="2800" dirty="0">
                <a:cs typeface="Times New Roman" pitchFamily="18" charset="0"/>
              </a:rPr>
              <a:t>O-COOH) has a pH </a:t>
            </a:r>
          </a:p>
          <a:p>
            <a:pPr>
              <a:spcBef>
                <a:spcPct val="0"/>
              </a:spcBef>
            </a:pPr>
            <a:r>
              <a:rPr lang="en-US" altLang="en-US" sz="2800" dirty="0">
                <a:cs typeface="Times New Roman" pitchFamily="18" charset="0"/>
              </a:rPr>
              <a:t>of 2.44. Calculate </a:t>
            </a:r>
            <a:r>
              <a:rPr lang="en-US" altLang="en-US" sz="2800" i="1" dirty="0" err="1">
                <a:cs typeface="Times New Roman" pitchFamily="18" charset="0"/>
              </a:rPr>
              <a:t>K</a:t>
            </a:r>
            <a:r>
              <a:rPr lang="en-US" altLang="en-US" sz="2800" i="1" baseline="-25000" dirty="0" err="1">
                <a:cs typeface="Times New Roman" pitchFamily="18" charset="0"/>
              </a:rPr>
              <a:t>a</a:t>
            </a:r>
            <a:endParaRPr lang="en-US" altLang="en-US" sz="2800" dirty="0">
              <a:cs typeface="Times New Roman" pitchFamily="18" charset="0"/>
            </a:endParaRPr>
          </a:p>
        </p:txBody>
      </p:sp>
      <p:sp>
        <p:nvSpPr>
          <p:cNvPr id="9" name="TextBox 16"/>
          <p:cNvSpPr txBox="1">
            <a:spLocks noChangeArrowheads="1"/>
          </p:cNvSpPr>
          <p:nvPr/>
        </p:nvSpPr>
        <p:spPr bwMode="auto">
          <a:xfrm>
            <a:off x="2557534" y="2211706"/>
            <a:ext cx="3743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36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Solution Approach</a:t>
            </a:r>
          </a:p>
        </p:txBody>
      </p:sp>
      <p:sp>
        <p:nvSpPr>
          <p:cNvPr id="12" name="Striped Right Arrow 11"/>
          <p:cNvSpPr/>
          <p:nvPr/>
        </p:nvSpPr>
        <p:spPr>
          <a:xfrm rot="5400000">
            <a:off x="3987651" y="2144303"/>
            <a:ext cx="771966" cy="2130425"/>
          </a:xfrm>
          <a:prstGeom prst="striped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6477" y="3657592"/>
            <a:ext cx="898906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is also a normal equilibrium problem, where both </a:t>
            </a:r>
            <a:r>
              <a:rPr lang="en-US" sz="2800" b="1" dirty="0"/>
              <a:t>[HA]</a:t>
            </a:r>
            <a:r>
              <a:rPr lang="en-US" sz="2800" b="1" baseline="-25000" dirty="0"/>
              <a:t>0 </a:t>
            </a:r>
          </a:p>
          <a:p>
            <a:r>
              <a:rPr lang="en-US" sz="2800" dirty="0"/>
              <a:t>and </a:t>
            </a:r>
            <a:r>
              <a:rPr lang="en-US" sz="2800" b="1" dirty="0"/>
              <a:t>pH</a:t>
            </a:r>
            <a:r>
              <a:rPr lang="en-US" sz="2800" dirty="0"/>
              <a:t> are given</a:t>
            </a:r>
          </a:p>
          <a:p>
            <a:pPr marL="457200" indent="-457200">
              <a:buFont typeface="Wingdings" pitchFamily="2" charset="2"/>
              <a:buChar char="à"/>
            </a:pPr>
            <a:r>
              <a:rPr lang="en-US" sz="2800" dirty="0">
                <a:sym typeface="Wingdings" panose="05000000000000000000" pitchFamily="2" charset="2"/>
              </a:rPr>
              <a:t>Note that the pH value represents the final [H</a:t>
            </a:r>
            <a:r>
              <a:rPr lang="en-US" sz="2800" baseline="30000" dirty="0">
                <a:sym typeface="Wingdings" panose="05000000000000000000" pitchFamily="2" charset="2"/>
              </a:rPr>
              <a:t>+</a:t>
            </a:r>
            <a:r>
              <a:rPr lang="en-US" sz="2800" dirty="0">
                <a:sym typeface="Wingdings" panose="05000000000000000000" pitchFamily="2" charset="2"/>
              </a:rPr>
              <a:t>] at 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  equilibrium. 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  Therefore, </a:t>
            </a:r>
            <a:r>
              <a:rPr 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[H</a:t>
            </a:r>
            <a:r>
              <a:rPr lang="en-US" sz="2800" b="1" baseline="30000" dirty="0">
                <a:solidFill>
                  <a:srgbClr val="FF0000"/>
                </a:solidFill>
                <a:sym typeface="Wingdings" panose="05000000000000000000" pitchFamily="2" charset="2"/>
              </a:rPr>
              <a:t>+</a:t>
            </a:r>
            <a:r>
              <a:rPr 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]</a:t>
            </a:r>
            <a:r>
              <a:rPr lang="en-US" sz="2800" b="1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eq</a:t>
            </a:r>
            <a:r>
              <a:rPr 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 = 10</a:t>
            </a:r>
            <a:r>
              <a:rPr lang="en-US" sz="2800" b="1" baseline="30000" dirty="0">
                <a:solidFill>
                  <a:srgbClr val="FF0000"/>
                </a:solidFill>
                <a:sym typeface="Wingdings" panose="05000000000000000000" pitchFamily="2" charset="2"/>
              </a:rPr>
              <a:t>-pH </a:t>
            </a:r>
            <a:r>
              <a:rPr 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 [H</a:t>
            </a:r>
            <a:r>
              <a:rPr lang="en-US" sz="2800" b="1" baseline="30000" dirty="0">
                <a:solidFill>
                  <a:srgbClr val="FF0000"/>
                </a:solidFill>
                <a:sym typeface="Wingdings" panose="05000000000000000000" pitchFamily="2" charset="2"/>
              </a:rPr>
              <a:t>+</a:t>
            </a:r>
            <a:r>
              <a:rPr 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] = 10</a:t>
            </a:r>
            <a:r>
              <a:rPr lang="en-US" sz="2800" b="1" baseline="30000" dirty="0">
                <a:solidFill>
                  <a:srgbClr val="FF0000"/>
                </a:solidFill>
                <a:sym typeface="Wingdings" panose="05000000000000000000" pitchFamily="2" charset="2"/>
              </a:rPr>
              <a:t>-2.44</a:t>
            </a:r>
            <a:r>
              <a:rPr 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 = 3.6 x 10</a:t>
            </a:r>
            <a:r>
              <a:rPr lang="en-US" sz="2800" b="1" baseline="30000" dirty="0">
                <a:solidFill>
                  <a:srgbClr val="FF0000"/>
                </a:solidFill>
                <a:sym typeface="Wingdings" panose="05000000000000000000" pitchFamily="2" charset="2"/>
              </a:rPr>
              <a:t>-3</a:t>
            </a:r>
            <a:r>
              <a:rPr 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180" y="6032310"/>
            <a:ext cx="8073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To solve it, equilibrium calculations are also needed</a:t>
            </a:r>
          </a:p>
        </p:txBody>
      </p:sp>
    </p:spTree>
    <p:extLst>
      <p:ext uri="{BB962C8B-B14F-4D97-AF65-F5344CB8AC3E}">
        <p14:creationId xmlns:p14="http://schemas.microsoft.com/office/powerpoint/2010/main" val="56442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"/>
          <p:cNvSpPr txBox="1">
            <a:spLocks noChangeArrowheads="1"/>
          </p:cNvSpPr>
          <p:nvPr/>
        </p:nvSpPr>
        <p:spPr bwMode="auto">
          <a:xfrm>
            <a:off x="152400" y="152400"/>
            <a:ext cx="59296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Acids and bases: a brief review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33450"/>
            <a:ext cx="40671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8600" y="838200"/>
            <a:ext cx="40720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Water molecules partially ionize to H</a:t>
            </a:r>
            <a:r>
              <a:rPr lang="en-US" sz="2800" baseline="30000" dirty="0"/>
              <a:t>+</a:t>
            </a:r>
            <a:r>
              <a:rPr lang="en-US" sz="2800" dirty="0"/>
              <a:t> and OH</a:t>
            </a:r>
            <a:r>
              <a:rPr lang="en-US" sz="2800" baseline="30000" dirty="0"/>
              <a:t>-</a:t>
            </a:r>
            <a:r>
              <a:rPr lang="en-US" sz="2800" dirty="0"/>
              <a:t> ions, </a:t>
            </a:r>
          </a:p>
          <a:p>
            <a:r>
              <a:rPr lang="en-US" sz="2800" dirty="0"/>
              <a:t>where, </a:t>
            </a:r>
            <a:r>
              <a:rPr lang="en-US" sz="2800" b="1" dirty="0">
                <a:solidFill>
                  <a:srgbClr val="FF0000"/>
                </a:solidFill>
              </a:rPr>
              <a:t>[H</a:t>
            </a:r>
            <a:r>
              <a:rPr lang="en-US" sz="2800" b="1" baseline="30000" dirty="0">
                <a:solidFill>
                  <a:srgbClr val="FF0000"/>
                </a:solidFill>
              </a:rPr>
              <a:t>+</a:t>
            </a:r>
            <a:r>
              <a:rPr lang="en-US" sz="2800" b="1" dirty="0">
                <a:solidFill>
                  <a:srgbClr val="FF0000"/>
                </a:solidFill>
              </a:rPr>
              <a:t>] = [OH</a:t>
            </a:r>
            <a:r>
              <a:rPr lang="en-US" sz="2800" b="1" baseline="30000" dirty="0">
                <a:solidFill>
                  <a:srgbClr val="FF0000"/>
                </a:solidFill>
              </a:rPr>
              <a:t>-</a:t>
            </a:r>
            <a:r>
              <a:rPr lang="en-US" sz="2800" b="1" dirty="0">
                <a:solidFill>
                  <a:srgbClr val="FF0000"/>
                </a:solidFill>
              </a:rPr>
              <a:t>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24384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H</a:t>
            </a:r>
            <a:r>
              <a:rPr lang="en-US" sz="2800" b="1" baseline="30000" dirty="0">
                <a:solidFill>
                  <a:srgbClr val="FF0000"/>
                </a:solidFill>
              </a:rPr>
              <a:t>+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ions represent the </a:t>
            </a:r>
            <a:r>
              <a:rPr lang="en-US" sz="2800" b="1" u="sng" dirty="0"/>
              <a:t>acidic</a:t>
            </a:r>
            <a:r>
              <a:rPr lang="en-US" sz="2800" dirty="0"/>
              <a:t> nature of water, while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FF0000"/>
                </a:solidFill>
              </a:rPr>
              <a:t>[OH</a:t>
            </a:r>
            <a:r>
              <a:rPr lang="en-US" sz="2800" b="1" baseline="30000" dirty="0">
                <a:solidFill>
                  <a:srgbClr val="FF0000"/>
                </a:solidFill>
              </a:rPr>
              <a:t>-</a:t>
            </a:r>
            <a:r>
              <a:rPr lang="en-US" sz="2800" b="1" dirty="0">
                <a:solidFill>
                  <a:srgbClr val="FF0000"/>
                </a:solidFill>
              </a:rPr>
              <a:t>] </a:t>
            </a:r>
            <a:r>
              <a:rPr lang="en-US" sz="2800" dirty="0"/>
              <a:t>ions represent the </a:t>
            </a:r>
            <a:r>
              <a:rPr lang="en-US" sz="2800" b="1" u="sng" dirty="0"/>
              <a:t>basic</a:t>
            </a:r>
            <a:r>
              <a:rPr lang="en-US" sz="2800" dirty="0"/>
              <a:t> nature of water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3694093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Because [H</a:t>
            </a:r>
            <a:r>
              <a:rPr lang="en-US" sz="2800" b="1" baseline="30000" dirty="0">
                <a:solidFill>
                  <a:srgbClr val="FF0000"/>
                </a:solidFill>
              </a:rPr>
              <a:t>+</a:t>
            </a:r>
            <a:r>
              <a:rPr lang="en-US" sz="2800" b="1" dirty="0">
                <a:solidFill>
                  <a:srgbClr val="FF0000"/>
                </a:solidFill>
              </a:rPr>
              <a:t>] = [OH</a:t>
            </a:r>
            <a:r>
              <a:rPr lang="en-US" sz="2800" b="1" baseline="30000" dirty="0">
                <a:solidFill>
                  <a:srgbClr val="FF0000"/>
                </a:solidFill>
              </a:rPr>
              <a:t>-</a:t>
            </a:r>
            <a:r>
              <a:rPr lang="en-US" sz="2800" b="1" dirty="0">
                <a:solidFill>
                  <a:srgbClr val="FF0000"/>
                </a:solidFill>
              </a:rPr>
              <a:t>] in pure water, </a:t>
            </a:r>
          </a:p>
          <a:p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Water is neither acidic nor neutral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7400" y="5867400"/>
            <a:ext cx="358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Acids and Bases</a:t>
            </a:r>
            <a:endParaRPr lang="en-US" sz="4000" dirty="0"/>
          </a:p>
        </p:txBody>
      </p:sp>
      <p:sp>
        <p:nvSpPr>
          <p:cNvPr id="3" name="Striped Right Arrow 2"/>
          <p:cNvSpPr/>
          <p:nvPr/>
        </p:nvSpPr>
        <p:spPr>
          <a:xfrm rot="5400000">
            <a:off x="3238500" y="4533900"/>
            <a:ext cx="1066800" cy="1600200"/>
          </a:xfrm>
          <a:prstGeom prst="striped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6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945559"/>
              </p:ext>
            </p:extLst>
          </p:nvPr>
        </p:nvGraphicFramePr>
        <p:xfrm>
          <a:off x="637299" y="3880424"/>
          <a:ext cx="7388225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8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5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7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5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03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3" marR="91443"/>
                </a:tc>
                <a:tc gridSpan="3">
                  <a:txBody>
                    <a:bodyPr/>
                    <a:lstStyle/>
                    <a:p>
                      <a:r>
                        <a:rPr lang="en-US" altLang="en-US" sz="3200" b="0" dirty="0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HA (</a:t>
                      </a:r>
                      <a:r>
                        <a:rPr lang="en-US" altLang="en-US" sz="3200" b="0" dirty="0" err="1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aq</a:t>
                      </a:r>
                      <a:r>
                        <a:rPr lang="en-US" altLang="en-US" sz="3200" b="0" dirty="0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)         </a:t>
                      </a:r>
                      <a:r>
                        <a:rPr lang="en-US" altLang="en-US" sz="3200" b="0" baseline="0" dirty="0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 </a:t>
                      </a:r>
                      <a:r>
                        <a:rPr lang="en-US" altLang="en-US" sz="3200" b="0" dirty="0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  H</a:t>
                      </a:r>
                      <a:r>
                        <a:rPr lang="en-US" altLang="en-US" sz="3200" b="0" baseline="30000" dirty="0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+</a:t>
                      </a:r>
                      <a:r>
                        <a:rPr lang="en-US" altLang="en-US" sz="3200" b="0" dirty="0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 (</a:t>
                      </a:r>
                      <a:r>
                        <a:rPr lang="en-US" altLang="en-US" sz="3200" b="0" dirty="0" err="1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aq</a:t>
                      </a:r>
                      <a:r>
                        <a:rPr lang="en-US" altLang="en-US" sz="3200" b="0" dirty="0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) + A</a:t>
                      </a:r>
                      <a:r>
                        <a:rPr lang="en-US" altLang="en-US" sz="3200" b="0" baseline="30000" dirty="0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-</a:t>
                      </a:r>
                      <a:r>
                        <a:rPr lang="en-US" altLang="en-US" sz="3200" b="0" dirty="0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 (</a:t>
                      </a:r>
                      <a:r>
                        <a:rPr lang="en-US" altLang="en-US" sz="3200" b="0" dirty="0" err="1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aq</a:t>
                      </a:r>
                      <a:r>
                        <a:rPr lang="en-US" altLang="en-US" sz="3200" b="0" dirty="0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) </a:t>
                      </a:r>
                      <a:endParaRPr lang="en-US" sz="3200" dirty="0"/>
                    </a:p>
                  </a:txBody>
                  <a:tcPr marL="91443" marR="91443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3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Initial (I)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0.1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3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Change (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  <a:latin typeface="Symbol" panose="05050102010706020507" pitchFamily="18" charset="2"/>
                        </a:rPr>
                        <a:t>D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 x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+ x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+ x</a:t>
                      </a:r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3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rgbClr val="FF0000"/>
                          </a:solidFill>
                        </a:rPr>
                        <a:t>Equi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en-US" sz="2800" dirty="0" err="1">
                          <a:solidFill>
                            <a:srgbClr val="FF0000"/>
                          </a:solidFill>
                        </a:rPr>
                        <a:t>Eq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0.1 – x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x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x</a:t>
                      </a:r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459" y="3941374"/>
            <a:ext cx="10382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2400" y="152400"/>
            <a:ext cx="54150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Weak acids and Weak bases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421" y="846162"/>
            <a:ext cx="1549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4716" y="1296537"/>
            <a:ext cx="81580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800" dirty="0">
                <a:cs typeface="Times New Roman" pitchFamily="18" charset="0"/>
              </a:rPr>
              <a:t>A 0.1 M solution of Lactic acid (C</a:t>
            </a:r>
            <a:r>
              <a:rPr lang="en-US" altLang="en-US" sz="2800" baseline="-25000" dirty="0">
                <a:cs typeface="Times New Roman" pitchFamily="18" charset="0"/>
              </a:rPr>
              <a:t>2</a:t>
            </a:r>
            <a:r>
              <a:rPr lang="en-US" altLang="en-US" sz="2800" dirty="0">
                <a:cs typeface="Times New Roman" pitchFamily="18" charset="0"/>
              </a:rPr>
              <a:t>H</a:t>
            </a:r>
            <a:r>
              <a:rPr lang="en-US" altLang="en-US" sz="2800" baseline="-25000" dirty="0">
                <a:cs typeface="Times New Roman" pitchFamily="18" charset="0"/>
              </a:rPr>
              <a:t>5</a:t>
            </a:r>
            <a:r>
              <a:rPr lang="en-US" altLang="en-US" sz="2800" dirty="0">
                <a:cs typeface="Times New Roman" pitchFamily="18" charset="0"/>
              </a:rPr>
              <a:t>O-COOH) has a pH </a:t>
            </a:r>
          </a:p>
          <a:p>
            <a:pPr>
              <a:spcBef>
                <a:spcPct val="0"/>
              </a:spcBef>
            </a:pPr>
            <a:r>
              <a:rPr lang="en-US" altLang="en-US" sz="2800" dirty="0">
                <a:cs typeface="Times New Roman" pitchFamily="18" charset="0"/>
              </a:rPr>
              <a:t>of 2.44. Calculate </a:t>
            </a:r>
            <a:r>
              <a:rPr lang="en-US" altLang="en-US" sz="2800" i="1" dirty="0" err="1">
                <a:cs typeface="Times New Roman" pitchFamily="18" charset="0"/>
              </a:rPr>
              <a:t>K</a:t>
            </a:r>
            <a:r>
              <a:rPr lang="en-US" altLang="en-US" sz="2800" i="1" baseline="-25000" dirty="0" err="1">
                <a:cs typeface="Times New Roman" pitchFamily="18" charset="0"/>
              </a:rPr>
              <a:t>a</a:t>
            </a:r>
            <a:endParaRPr lang="en-US" altLang="en-US" sz="2800" dirty="0">
              <a:cs typeface="Times New Roman" pitchFamily="18" charset="0"/>
            </a:endParaRPr>
          </a:p>
        </p:txBody>
      </p:sp>
      <p:sp>
        <p:nvSpPr>
          <p:cNvPr id="11" name="TextBox 16"/>
          <p:cNvSpPr txBox="1">
            <a:spLocks noChangeArrowheads="1"/>
          </p:cNvSpPr>
          <p:nvPr/>
        </p:nvSpPr>
        <p:spPr bwMode="auto">
          <a:xfrm>
            <a:off x="254868" y="2239008"/>
            <a:ext cx="1524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8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Solution: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2010" y="2634009"/>
            <a:ext cx="60601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For simplicity, </a:t>
            </a:r>
            <a:r>
              <a:rPr lang="en-US" sz="2800" u="sng" dirty="0"/>
              <a:t>refer to </a:t>
            </a:r>
            <a:r>
              <a:rPr lang="en-US" sz="2800" b="1" u="sng" dirty="0"/>
              <a:t>Lactic acid</a:t>
            </a:r>
            <a:r>
              <a:rPr lang="en-US" sz="2800" u="sng" dirty="0"/>
              <a:t> as </a:t>
            </a:r>
            <a:r>
              <a:rPr lang="en-US" sz="2800" b="1" u="sng" dirty="0"/>
              <a:t>HA</a:t>
            </a:r>
            <a:r>
              <a:rPr lang="en-US" sz="2800" dirty="0"/>
              <a:t>, </a:t>
            </a:r>
          </a:p>
          <a:p>
            <a:r>
              <a:rPr lang="en-US" sz="2800" dirty="0"/>
              <a:t>Where its </a:t>
            </a:r>
            <a:r>
              <a:rPr lang="en-US" sz="2800" b="1" i="1" dirty="0" err="1"/>
              <a:t>K</a:t>
            </a:r>
            <a:r>
              <a:rPr lang="en-US" sz="2800" b="1" i="1" baseline="-25000" dirty="0" err="1"/>
              <a:t>a</a:t>
            </a:r>
            <a:r>
              <a:rPr lang="en-US" sz="2800" dirty="0"/>
              <a:t> is given as: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345317"/>
              </p:ext>
            </p:extLst>
          </p:nvPr>
        </p:nvGraphicFramePr>
        <p:xfrm>
          <a:off x="6199595" y="2483146"/>
          <a:ext cx="2564617" cy="1188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47900" imgH="1041400" progId="Equation.3">
                  <p:embed/>
                </p:oleObj>
              </mc:Choice>
              <mc:Fallback>
                <p:oleObj name="Equation" r:id="rId3" imgW="2247900" imgH="104140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9595" y="2483146"/>
                        <a:ext cx="2564617" cy="11880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59558" y="6168788"/>
            <a:ext cx="4237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Where [H</a:t>
            </a:r>
            <a:r>
              <a:rPr lang="en-US" sz="2800" baseline="30000" dirty="0"/>
              <a:t>+</a:t>
            </a:r>
            <a:r>
              <a:rPr lang="en-US" sz="2800" dirty="0"/>
              <a:t>]</a:t>
            </a:r>
            <a:r>
              <a:rPr lang="en-US" sz="2800" baseline="-25000" dirty="0" err="1"/>
              <a:t>eq</a:t>
            </a:r>
            <a:r>
              <a:rPr lang="en-US" sz="2800" dirty="0"/>
              <a:t> = x = 3.6 x 10</a:t>
            </a:r>
            <a:r>
              <a:rPr lang="en-US" sz="2800" baseline="30000" dirty="0"/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26510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89468"/>
              </p:ext>
            </p:extLst>
          </p:nvPr>
        </p:nvGraphicFramePr>
        <p:xfrm>
          <a:off x="637299" y="3880424"/>
          <a:ext cx="7537711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1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2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5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03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3" marR="91443"/>
                </a:tc>
                <a:tc gridSpan="3">
                  <a:txBody>
                    <a:bodyPr/>
                    <a:lstStyle/>
                    <a:p>
                      <a:r>
                        <a:rPr lang="en-US" altLang="en-US" sz="3200" b="0" dirty="0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HA (</a:t>
                      </a:r>
                      <a:r>
                        <a:rPr lang="en-US" altLang="en-US" sz="3200" b="0" dirty="0" err="1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aq</a:t>
                      </a:r>
                      <a:r>
                        <a:rPr lang="en-US" altLang="en-US" sz="3200" b="0" dirty="0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)         </a:t>
                      </a:r>
                      <a:r>
                        <a:rPr lang="en-US" altLang="en-US" sz="3200" b="0" baseline="0" dirty="0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 </a:t>
                      </a:r>
                      <a:r>
                        <a:rPr lang="en-US" altLang="en-US" sz="3200" b="0" dirty="0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  H</a:t>
                      </a:r>
                      <a:r>
                        <a:rPr lang="en-US" altLang="en-US" sz="3200" b="0" baseline="30000" dirty="0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+</a:t>
                      </a:r>
                      <a:r>
                        <a:rPr lang="en-US" altLang="en-US" sz="3200" b="0" dirty="0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 (</a:t>
                      </a:r>
                      <a:r>
                        <a:rPr lang="en-US" altLang="en-US" sz="3200" b="0" dirty="0" err="1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aq</a:t>
                      </a:r>
                      <a:r>
                        <a:rPr lang="en-US" altLang="en-US" sz="3200" b="0" dirty="0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) + A</a:t>
                      </a:r>
                      <a:r>
                        <a:rPr lang="en-US" altLang="en-US" sz="3200" b="0" baseline="30000" dirty="0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-</a:t>
                      </a:r>
                      <a:r>
                        <a:rPr lang="en-US" altLang="en-US" sz="3200" b="0" dirty="0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 (</a:t>
                      </a:r>
                      <a:r>
                        <a:rPr lang="en-US" altLang="en-US" sz="3200" b="0" dirty="0" err="1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aq</a:t>
                      </a:r>
                      <a:r>
                        <a:rPr lang="en-US" altLang="en-US" sz="3200" b="0" dirty="0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) </a:t>
                      </a:r>
                      <a:endParaRPr lang="en-US" sz="3200" dirty="0"/>
                    </a:p>
                  </a:txBody>
                  <a:tcPr marL="91443" marR="91443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3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Initial (I)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0.1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3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Change (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  <a:latin typeface="Symbol" panose="05050102010706020507" pitchFamily="18" charset="2"/>
                        </a:rPr>
                        <a:t>D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3.6 x 10</a:t>
                      </a:r>
                      <a:r>
                        <a:rPr lang="en-US" sz="2400" baseline="30000" dirty="0">
                          <a:solidFill>
                            <a:srgbClr val="FF0000"/>
                          </a:solidFill>
                        </a:rPr>
                        <a:t>-3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+ 3.6 x 10</a:t>
                      </a:r>
                      <a:r>
                        <a:rPr lang="en-US" sz="2400" baseline="30000" dirty="0">
                          <a:solidFill>
                            <a:srgbClr val="FF0000"/>
                          </a:solidFill>
                        </a:rPr>
                        <a:t>-3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+ 3.6 x 10</a:t>
                      </a:r>
                      <a:r>
                        <a:rPr lang="en-US" sz="2400" baseline="30000" dirty="0">
                          <a:solidFill>
                            <a:srgbClr val="FF0000"/>
                          </a:solidFill>
                        </a:rPr>
                        <a:t>-3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3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rgbClr val="FF0000"/>
                          </a:solidFill>
                        </a:rPr>
                        <a:t>Equi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en-US" sz="2800" dirty="0" err="1">
                          <a:solidFill>
                            <a:srgbClr val="FF0000"/>
                          </a:solidFill>
                        </a:rPr>
                        <a:t>Eq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– 3.6 x 10</a:t>
                      </a:r>
                      <a:r>
                        <a:rPr lang="en-US" sz="2400" baseline="30000" dirty="0">
                          <a:solidFill>
                            <a:srgbClr val="FF0000"/>
                          </a:solidFill>
                        </a:rPr>
                        <a:t>-3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3.6 x 10</a:t>
                      </a:r>
                      <a:r>
                        <a:rPr lang="en-US" sz="2400" baseline="30000" dirty="0">
                          <a:solidFill>
                            <a:srgbClr val="FF0000"/>
                          </a:solidFill>
                        </a:rPr>
                        <a:t>-3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3.6 x 10</a:t>
                      </a:r>
                      <a:r>
                        <a:rPr lang="en-US" sz="2400" baseline="30000" dirty="0">
                          <a:solidFill>
                            <a:srgbClr val="FF0000"/>
                          </a:solidFill>
                        </a:rPr>
                        <a:t>-3</a:t>
                      </a:r>
                      <a:endParaRPr lang="en-US" sz="2800" baseline="30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459" y="3941374"/>
            <a:ext cx="10382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2400" y="152400"/>
            <a:ext cx="54150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Weak acids and Weak bases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421" y="846162"/>
            <a:ext cx="1549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4716" y="1296537"/>
            <a:ext cx="815806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800" dirty="0">
                <a:cs typeface="Times New Roman" pitchFamily="18" charset="0"/>
              </a:rPr>
              <a:t>A 0.1 M solution of Lactic acid (C</a:t>
            </a:r>
            <a:r>
              <a:rPr lang="en-US" altLang="en-US" sz="2800" baseline="-25000" dirty="0">
                <a:cs typeface="Times New Roman" pitchFamily="18" charset="0"/>
              </a:rPr>
              <a:t>2</a:t>
            </a:r>
            <a:r>
              <a:rPr lang="en-US" altLang="en-US" sz="2800" dirty="0">
                <a:cs typeface="Times New Roman" pitchFamily="18" charset="0"/>
              </a:rPr>
              <a:t>H</a:t>
            </a:r>
            <a:r>
              <a:rPr lang="en-US" altLang="en-US" sz="2800" baseline="-25000" dirty="0">
                <a:cs typeface="Times New Roman" pitchFamily="18" charset="0"/>
              </a:rPr>
              <a:t>5</a:t>
            </a:r>
            <a:r>
              <a:rPr lang="en-US" altLang="en-US" sz="2800" dirty="0">
                <a:cs typeface="Times New Roman" pitchFamily="18" charset="0"/>
              </a:rPr>
              <a:t>O-COOH) has a pH </a:t>
            </a:r>
          </a:p>
          <a:p>
            <a:pPr>
              <a:spcBef>
                <a:spcPct val="0"/>
              </a:spcBef>
            </a:pPr>
            <a:r>
              <a:rPr lang="en-US" altLang="en-US" sz="2800" dirty="0">
                <a:cs typeface="Times New Roman" pitchFamily="18" charset="0"/>
              </a:rPr>
              <a:t>of 2.44. Calculate </a:t>
            </a:r>
            <a:r>
              <a:rPr lang="en-US" altLang="en-US" sz="2800" i="1" dirty="0" err="1">
                <a:cs typeface="Times New Roman" pitchFamily="18" charset="0"/>
              </a:rPr>
              <a:t>K</a:t>
            </a:r>
            <a:r>
              <a:rPr lang="en-US" altLang="en-US" sz="2800" i="1" baseline="-25000" dirty="0" err="1">
                <a:cs typeface="Times New Roman" pitchFamily="18" charset="0"/>
              </a:rPr>
              <a:t>a</a:t>
            </a:r>
            <a:endParaRPr lang="en-US" altLang="en-US" sz="2800" dirty="0">
              <a:cs typeface="Times New Roman" pitchFamily="18" charset="0"/>
            </a:endParaRPr>
          </a:p>
        </p:txBody>
      </p:sp>
      <p:sp>
        <p:nvSpPr>
          <p:cNvPr id="11" name="TextBox 16"/>
          <p:cNvSpPr txBox="1">
            <a:spLocks noChangeArrowheads="1"/>
          </p:cNvSpPr>
          <p:nvPr/>
        </p:nvSpPr>
        <p:spPr bwMode="auto">
          <a:xfrm>
            <a:off x="254868" y="2239008"/>
            <a:ext cx="1524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8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Solution: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2010" y="2634009"/>
            <a:ext cx="60601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For simplicity, </a:t>
            </a:r>
            <a:r>
              <a:rPr lang="en-US" sz="2800" u="sng" dirty="0"/>
              <a:t>refer to </a:t>
            </a:r>
            <a:r>
              <a:rPr lang="en-US" sz="2800" b="1" u="sng" dirty="0"/>
              <a:t>Lactic acid</a:t>
            </a:r>
            <a:r>
              <a:rPr lang="en-US" sz="2800" u="sng" dirty="0"/>
              <a:t> as </a:t>
            </a:r>
            <a:r>
              <a:rPr lang="en-US" sz="2800" b="1" u="sng" dirty="0"/>
              <a:t>HA</a:t>
            </a:r>
            <a:r>
              <a:rPr lang="en-US" sz="2800" dirty="0"/>
              <a:t>, </a:t>
            </a:r>
          </a:p>
          <a:p>
            <a:r>
              <a:rPr lang="en-US" sz="2800" dirty="0"/>
              <a:t>Where its </a:t>
            </a:r>
            <a:r>
              <a:rPr lang="en-US" sz="2800" b="1" i="1" dirty="0" err="1"/>
              <a:t>K</a:t>
            </a:r>
            <a:r>
              <a:rPr lang="en-US" sz="2800" b="1" i="1" baseline="-25000" dirty="0" err="1"/>
              <a:t>a</a:t>
            </a:r>
            <a:r>
              <a:rPr lang="en-US" sz="2800" dirty="0"/>
              <a:t> is given as: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589204"/>
              </p:ext>
            </p:extLst>
          </p:nvPr>
        </p:nvGraphicFramePr>
        <p:xfrm>
          <a:off x="6199595" y="2483146"/>
          <a:ext cx="2564617" cy="1188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47900" imgH="1041400" progId="Equation.3">
                  <p:embed/>
                </p:oleObj>
              </mc:Choice>
              <mc:Fallback>
                <p:oleObj name="Equation" r:id="rId3" imgW="2247900" imgH="104140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9595" y="2483146"/>
                        <a:ext cx="2564617" cy="11880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59558" y="6168788"/>
            <a:ext cx="2677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Solve it for </a:t>
            </a:r>
            <a:r>
              <a:rPr lang="en-US" sz="2800" b="1" i="1" dirty="0" err="1"/>
              <a:t>K</a:t>
            </a:r>
            <a:r>
              <a:rPr lang="en-US" sz="2800" b="1" i="1" baseline="-25000" dirty="0" err="1"/>
              <a:t>a</a:t>
            </a:r>
            <a:r>
              <a:rPr lang="en-US" sz="2800" b="1" i="1" baseline="-25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9198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52400" y="152400"/>
            <a:ext cx="54150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Weak acids and Weak bases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421" y="846162"/>
            <a:ext cx="1549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4716" y="1296537"/>
            <a:ext cx="87214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800" dirty="0">
                <a:cs typeface="Times New Roman" pitchFamily="18" charset="0"/>
              </a:rPr>
              <a:t>How many moles of HF (</a:t>
            </a:r>
            <a:r>
              <a:rPr lang="en-US" altLang="en-US" sz="2800" i="1" dirty="0" err="1">
                <a:cs typeface="Times New Roman" pitchFamily="18" charset="0"/>
              </a:rPr>
              <a:t>K</a:t>
            </a:r>
            <a:r>
              <a:rPr lang="en-US" altLang="en-US" sz="2800" i="1" baseline="-25000" dirty="0" err="1">
                <a:cs typeface="Times New Roman" pitchFamily="18" charset="0"/>
              </a:rPr>
              <a:t>a</a:t>
            </a:r>
            <a:r>
              <a:rPr lang="en-US" altLang="en-US" sz="2800" dirty="0">
                <a:cs typeface="Times New Roman" pitchFamily="18" charset="0"/>
              </a:rPr>
              <a:t> = 6.8 x 10</a:t>
            </a:r>
            <a:r>
              <a:rPr lang="en-US" altLang="en-US" sz="2800" baseline="30000" dirty="0">
                <a:cs typeface="Times New Roman" pitchFamily="18" charset="0"/>
              </a:rPr>
              <a:t>-4</a:t>
            </a:r>
            <a:r>
              <a:rPr lang="en-US" altLang="en-US" sz="2800" dirty="0">
                <a:cs typeface="Times New Roman" pitchFamily="18" charset="0"/>
              </a:rPr>
              <a:t>) must be present in </a:t>
            </a:r>
          </a:p>
          <a:p>
            <a:pPr>
              <a:spcBef>
                <a:spcPct val="0"/>
              </a:spcBef>
            </a:pPr>
            <a:r>
              <a:rPr lang="en-US" altLang="en-US" sz="2800" dirty="0">
                <a:cs typeface="Times New Roman" pitchFamily="18" charset="0"/>
              </a:rPr>
              <a:t>0.200 L to form a solution with a pH of 3.25? </a:t>
            </a:r>
          </a:p>
        </p:txBody>
      </p:sp>
      <p:sp>
        <p:nvSpPr>
          <p:cNvPr id="9" name="TextBox 16"/>
          <p:cNvSpPr txBox="1">
            <a:spLocks noChangeArrowheads="1"/>
          </p:cNvSpPr>
          <p:nvPr/>
        </p:nvSpPr>
        <p:spPr bwMode="auto">
          <a:xfrm>
            <a:off x="2557534" y="2211706"/>
            <a:ext cx="3743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36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Solution Approach</a:t>
            </a:r>
          </a:p>
        </p:txBody>
      </p:sp>
      <p:sp>
        <p:nvSpPr>
          <p:cNvPr id="12" name="Striped Right Arrow 11"/>
          <p:cNvSpPr/>
          <p:nvPr/>
        </p:nvSpPr>
        <p:spPr>
          <a:xfrm rot="5400000">
            <a:off x="3987651" y="2144303"/>
            <a:ext cx="771966" cy="2130425"/>
          </a:xfrm>
          <a:prstGeom prst="striped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6477" y="3657592"/>
            <a:ext cx="858664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is also a normal equilibrium problem, where both </a:t>
            </a:r>
            <a:r>
              <a:rPr lang="en-US" sz="2800" b="1" i="1" dirty="0" err="1"/>
              <a:t>K</a:t>
            </a:r>
            <a:r>
              <a:rPr lang="en-US" sz="2800" b="1" i="1" baseline="-25000" dirty="0" err="1"/>
              <a:t>a</a:t>
            </a:r>
            <a:r>
              <a:rPr lang="en-US" sz="2800" dirty="0"/>
              <a:t> </a:t>
            </a:r>
            <a:r>
              <a:rPr lang="en-US" sz="2800" b="1" baseline="-25000" dirty="0"/>
              <a:t> </a:t>
            </a:r>
          </a:p>
          <a:p>
            <a:r>
              <a:rPr lang="en-US" sz="2800" dirty="0"/>
              <a:t>and </a:t>
            </a:r>
            <a:r>
              <a:rPr lang="en-US" sz="2800" b="1" dirty="0"/>
              <a:t>pH</a:t>
            </a:r>
            <a:r>
              <a:rPr lang="en-US" sz="2800" dirty="0"/>
              <a:t> are given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b="1" dirty="0">
                <a:sym typeface="Wingdings" panose="05000000000000000000" pitchFamily="2" charset="2"/>
              </a:rPr>
              <a:t>[HA]</a:t>
            </a:r>
            <a:r>
              <a:rPr lang="en-US" sz="2800" b="1" baseline="-25000" dirty="0">
                <a:sym typeface="Wingdings" panose="05000000000000000000" pitchFamily="2" charset="2"/>
              </a:rPr>
              <a:t>0 </a:t>
            </a:r>
            <a:r>
              <a:rPr lang="en-US" sz="2800" dirty="0">
                <a:sym typeface="Wingdings" panose="05000000000000000000" pitchFamily="2" charset="2"/>
              </a:rPr>
              <a:t>is unknown, from which the </a:t>
            </a:r>
          </a:p>
          <a:p>
            <a:r>
              <a:rPr lang="en-US" sz="2800" dirty="0">
                <a:sym typeface="Wingdings" panose="05000000000000000000" pitchFamily="2" charset="2"/>
              </a:rPr>
              <a:t>number of moles (</a:t>
            </a:r>
            <a:r>
              <a:rPr lang="en-US" sz="2800" dirty="0" err="1">
                <a:sym typeface="Wingdings" panose="05000000000000000000" pitchFamily="2" charset="2"/>
              </a:rPr>
              <a:t>n</a:t>
            </a:r>
            <a:r>
              <a:rPr lang="en-US" sz="2800" baseline="-25000" dirty="0" err="1">
                <a:sym typeface="Wingdings" panose="05000000000000000000" pitchFamily="2" charset="2"/>
              </a:rPr>
              <a:t>HA</a:t>
            </a:r>
            <a:r>
              <a:rPr lang="en-US" sz="2800" dirty="0">
                <a:sym typeface="Wingdings" panose="05000000000000000000" pitchFamily="2" charset="2"/>
              </a:rPr>
              <a:t>) can be calculated</a:t>
            </a:r>
            <a:endParaRPr lang="en-US" sz="2800" dirty="0"/>
          </a:p>
          <a:p>
            <a:pPr marL="457200" indent="-457200">
              <a:buFont typeface="Wingdings" pitchFamily="2" charset="2"/>
              <a:buChar char="à"/>
            </a:pPr>
            <a:r>
              <a:rPr lang="en-US" sz="2800" dirty="0">
                <a:sym typeface="Wingdings" panose="05000000000000000000" pitchFamily="2" charset="2"/>
              </a:rPr>
              <a:t>Note that the pH value represents the final [H</a:t>
            </a:r>
            <a:r>
              <a:rPr lang="en-US" sz="2800" baseline="30000" dirty="0">
                <a:sym typeface="Wingdings" panose="05000000000000000000" pitchFamily="2" charset="2"/>
              </a:rPr>
              <a:t>+</a:t>
            </a:r>
            <a:r>
              <a:rPr lang="en-US" sz="2800" dirty="0">
                <a:sym typeface="Wingdings" panose="05000000000000000000" pitchFamily="2" charset="2"/>
              </a:rPr>
              <a:t>] at 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  equilibrium. 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  Therefore, </a:t>
            </a:r>
            <a:r>
              <a:rPr 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[H</a:t>
            </a:r>
            <a:r>
              <a:rPr lang="en-US" sz="2800" b="1" baseline="30000" dirty="0">
                <a:solidFill>
                  <a:srgbClr val="FF0000"/>
                </a:solidFill>
                <a:sym typeface="Wingdings" panose="05000000000000000000" pitchFamily="2" charset="2"/>
              </a:rPr>
              <a:t>+</a:t>
            </a:r>
            <a:r>
              <a:rPr 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]</a:t>
            </a:r>
            <a:r>
              <a:rPr lang="en-US" sz="2800" b="1" baseline="-25000" dirty="0" err="1">
                <a:solidFill>
                  <a:srgbClr val="FF0000"/>
                </a:solidFill>
                <a:sym typeface="Wingdings" panose="05000000000000000000" pitchFamily="2" charset="2"/>
              </a:rPr>
              <a:t>eq</a:t>
            </a:r>
            <a:r>
              <a:rPr 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 = 10</a:t>
            </a:r>
            <a:r>
              <a:rPr lang="en-US" sz="2800" b="1" baseline="30000" dirty="0">
                <a:solidFill>
                  <a:srgbClr val="FF0000"/>
                </a:solidFill>
                <a:sym typeface="Wingdings" panose="05000000000000000000" pitchFamily="2" charset="2"/>
              </a:rPr>
              <a:t>-pH </a:t>
            </a:r>
            <a:r>
              <a:rPr 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 [H</a:t>
            </a:r>
            <a:r>
              <a:rPr lang="en-US" sz="2800" b="1" baseline="30000" dirty="0">
                <a:solidFill>
                  <a:srgbClr val="FF0000"/>
                </a:solidFill>
                <a:sym typeface="Wingdings" panose="05000000000000000000" pitchFamily="2" charset="2"/>
              </a:rPr>
              <a:t>+</a:t>
            </a:r>
            <a:r>
              <a:rPr 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] = 10</a:t>
            </a:r>
            <a:r>
              <a:rPr lang="en-US" sz="2800" b="1" baseline="30000" dirty="0">
                <a:solidFill>
                  <a:srgbClr val="FF0000"/>
                </a:solidFill>
                <a:sym typeface="Wingdings" panose="05000000000000000000" pitchFamily="2" charset="2"/>
              </a:rPr>
              <a:t>-3.25</a:t>
            </a:r>
            <a:r>
              <a:rPr 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 = 5.6 x 10</a:t>
            </a:r>
            <a:r>
              <a:rPr lang="en-US" sz="2800" b="1" baseline="30000" dirty="0">
                <a:solidFill>
                  <a:srgbClr val="FF0000"/>
                </a:solidFill>
                <a:sym typeface="Wingdings" panose="05000000000000000000" pitchFamily="2" charset="2"/>
              </a:rPr>
              <a:t>-4</a:t>
            </a:r>
            <a:r>
              <a:rPr 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180" y="6277974"/>
            <a:ext cx="8073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To solve it, equilibrium calculations are also needed</a:t>
            </a:r>
          </a:p>
        </p:txBody>
      </p:sp>
    </p:spTree>
    <p:extLst>
      <p:ext uri="{BB962C8B-B14F-4D97-AF65-F5344CB8AC3E}">
        <p14:creationId xmlns:p14="http://schemas.microsoft.com/office/powerpoint/2010/main" val="231013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4" grpId="0"/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70761"/>
              </p:ext>
            </p:extLst>
          </p:nvPr>
        </p:nvGraphicFramePr>
        <p:xfrm>
          <a:off x="637299" y="3880424"/>
          <a:ext cx="7388225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8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5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7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5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03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3" marR="91443"/>
                </a:tc>
                <a:tc gridSpan="3">
                  <a:txBody>
                    <a:bodyPr/>
                    <a:lstStyle/>
                    <a:p>
                      <a:r>
                        <a:rPr lang="en-US" altLang="en-US" sz="3200" b="0" dirty="0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HA (</a:t>
                      </a:r>
                      <a:r>
                        <a:rPr lang="en-US" altLang="en-US" sz="3200" b="0" dirty="0" err="1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aq</a:t>
                      </a:r>
                      <a:r>
                        <a:rPr lang="en-US" altLang="en-US" sz="3200" b="0" dirty="0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)         </a:t>
                      </a:r>
                      <a:r>
                        <a:rPr lang="en-US" altLang="en-US" sz="3200" b="0" baseline="0" dirty="0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 </a:t>
                      </a:r>
                      <a:r>
                        <a:rPr lang="en-US" altLang="en-US" sz="3200" b="0" dirty="0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  H</a:t>
                      </a:r>
                      <a:r>
                        <a:rPr lang="en-US" altLang="en-US" sz="3200" b="0" baseline="30000" dirty="0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+</a:t>
                      </a:r>
                      <a:r>
                        <a:rPr lang="en-US" altLang="en-US" sz="3200" b="0" dirty="0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 (</a:t>
                      </a:r>
                      <a:r>
                        <a:rPr lang="en-US" altLang="en-US" sz="3200" b="0" dirty="0" err="1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aq</a:t>
                      </a:r>
                      <a:r>
                        <a:rPr lang="en-US" altLang="en-US" sz="3200" b="0" dirty="0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) + A</a:t>
                      </a:r>
                      <a:r>
                        <a:rPr lang="en-US" altLang="en-US" sz="3200" b="0" baseline="30000" dirty="0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-</a:t>
                      </a:r>
                      <a:r>
                        <a:rPr lang="en-US" altLang="en-US" sz="3200" b="0" dirty="0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 (</a:t>
                      </a:r>
                      <a:r>
                        <a:rPr lang="en-US" altLang="en-US" sz="3200" b="0" dirty="0" err="1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aq</a:t>
                      </a:r>
                      <a:r>
                        <a:rPr lang="en-US" altLang="en-US" sz="3200" b="0" dirty="0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) </a:t>
                      </a:r>
                      <a:endParaRPr lang="en-US" sz="3200" dirty="0"/>
                    </a:p>
                  </a:txBody>
                  <a:tcPr marL="91443" marR="91443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3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Initial (I)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3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Change (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  <a:latin typeface="Symbol" panose="05050102010706020507" pitchFamily="18" charset="2"/>
                        </a:rPr>
                        <a:t>D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 x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+ x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+ x</a:t>
                      </a:r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3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rgbClr val="FF0000"/>
                          </a:solidFill>
                        </a:rPr>
                        <a:t>Equi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en-US" sz="2800" dirty="0" err="1">
                          <a:solidFill>
                            <a:srgbClr val="FF0000"/>
                          </a:solidFill>
                        </a:rPr>
                        <a:t>Eq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 – x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x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x</a:t>
                      </a:r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459" y="3941374"/>
            <a:ext cx="10382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2400" y="152400"/>
            <a:ext cx="54150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Weak acids and Weak bases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421" y="846162"/>
            <a:ext cx="1549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4716" y="1296537"/>
            <a:ext cx="87214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800" dirty="0">
                <a:cs typeface="Times New Roman" pitchFamily="18" charset="0"/>
              </a:rPr>
              <a:t>How many moles of HF (</a:t>
            </a:r>
            <a:r>
              <a:rPr lang="en-US" altLang="en-US" sz="2800" i="1" dirty="0" err="1">
                <a:cs typeface="Times New Roman" pitchFamily="18" charset="0"/>
              </a:rPr>
              <a:t>K</a:t>
            </a:r>
            <a:r>
              <a:rPr lang="en-US" altLang="en-US" sz="2800" i="1" baseline="-25000" dirty="0" err="1">
                <a:cs typeface="Times New Roman" pitchFamily="18" charset="0"/>
              </a:rPr>
              <a:t>a</a:t>
            </a:r>
            <a:r>
              <a:rPr lang="en-US" altLang="en-US" sz="2800" dirty="0">
                <a:cs typeface="Times New Roman" pitchFamily="18" charset="0"/>
              </a:rPr>
              <a:t> = 6.8 x 10</a:t>
            </a:r>
            <a:r>
              <a:rPr lang="en-US" altLang="en-US" sz="2800" baseline="30000" dirty="0">
                <a:cs typeface="Times New Roman" pitchFamily="18" charset="0"/>
              </a:rPr>
              <a:t>-4</a:t>
            </a:r>
            <a:r>
              <a:rPr lang="en-US" altLang="en-US" sz="2800" dirty="0">
                <a:cs typeface="Times New Roman" pitchFamily="18" charset="0"/>
              </a:rPr>
              <a:t>) must be present in </a:t>
            </a:r>
          </a:p>
          <a:p>
            <a:pPr>
              <a:spcBef>
                <a:spcPct val="0"/>
              </a:spcBef>
            </a:pPr>
            <a:r>
              <a:rPr lang="en-US" altLang="en-US" sz="2800" dirty="0">
                <a:cs typeface="Times New Roman" pitchFamily="18" charset="0"/>
              </a:rPr>
              <a:t>0.200 L to form a solution with a pH of 3.25? </a:t>
            </a:r>
          </a:p>
        </p:txBody>
      </p:sp>
      <p:sp>
        <p:nvSpPr>
          <p:cNvPr id="11" name="TextBox 16"/>
          <p:cNvSpPr txBox="1">
            <a:spLocks noChangeArrowheads="1"/>
          </p:cNvSpPr>
          <p:nvPr/>
        </p:nvSpPr>
        <p:spPr bwMode="auto">
          <a:xfrm>
            <a:off x="254868" y="2239008"/>
            <a:ext cx="1524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8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Solution: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2010" y="2634009"/>
            <a:ext cx="49155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For simplicity, </a:t>
            </a:r>
            <a:r>
              <a:rPr lang="en-US" sz="2800" u="sng" dirty="0"/>
              <a:t>refer to </a:t>
            </a:r>
            <a:r>
              <a:rPr lang="en-US" sz="2800" b="1" u="sng" dirty="0"/>
              <a:t>HF </a:t>
            </a:r>
            <a:r>
              <a:rPr lang="en-US" sz="2800" u="sng" dirty="0"/>
              <a:t>as </a:t>
            </a:r>
            <a:r>
              <a:rPr lang="en-US" sz="2800" b="1" u="sng" dirty="0"/>
              <a:t>HA</a:t>
            </a:r>
            <a:r>
              <a:rPr lang="en-US" sz="2800" dirty="0"/>
              <a:t>, </a:t>
            </a:r>
          </a:p>
          <a:p>
            <a:r>
              <a:rPr lang="en-US" sz="2800" dirty="0"/>
              <a:t>Where its </a:t>
            </a:r>
            <a:r>
              <a:rPr lang="en-US" sz="2800" b="1" i="1" dirty="0" err="1"/>
              <a:t>K</a:t>
            </a:r>
            <a:r>
              <a:rPr lang="en-US" sz="2800" b="1" i="1" baseline="-25000" dirty="0" err="1"/>
              <a:t>a</a:t>
            </a:r>
            <a:r>
              <a:rPr lang="en-US" sz="2800" dirty="0"/>
              <a:t> is given as: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100372"/>
              </p:ext>
            </p:extLst>
          </p:nvPr>
        </p:nvGraphicFramePr>
        <p:xfrm>
          <a:off x="5448968" y="2551384"/>
          <a:ext cx="2564617" cy="1188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47900" imgH="1041400" progId="Equation.3">
                  <p:embed/>
                </p:oleObj>
              </mc:Choice>
              <mc:Fallback>
                <p:oleObj name="Equation" r:id="rId3" imgW="2247900" imgH="104140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968" y="2551384"/>
                        <a:ext cx="2564617" cy="11880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59558" y="6168788"/>
            <a:ext cx="4237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Where [H</a:t>
            </a:r>
            <a:r>
              <a:rPr lang="en-US" sz="2800" baseline="30000" dirty="0"/>
              <a:t>+</a:t>
            </a:r>
            <a:r>
              <a:rPr lang="en-US" sz="2800" dirty="0"/>
              <a:t>]</a:t>
            </a:r>
            <a:r>
              <a:rPr lang="en-US" sz="2800" baseline="-25000" dirty="0" err="1"/>
              <a:t>eq</a:t>
            </a:r>
            <a:r>
              <a:rPr lang="en-US" sz="2800" dirty="0"/>
              <a:t> = x = 5.6 x 10</a:t>
            </a:r>
            <a:r>
              <a:rPr lang="en-US" sz="2800" baseline="30000" dirty="0"/>
              <a:t>-4</a:t>
            </a:r>
          </a:p>
        </p:txBody>
      </p:sp>
    </p:spTree>
    <p:extLst>
      <p:ext uri="{BB962C8B-B14F-4D97-AF65-F5344CB8AC3E}">
        <p14:creationId xmlns:p14="http://schemas.microsoft.com/office/powerpoint/2010/main" val="392846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08383"/>
              </p:ext>
            </p:extLst>
          </p:nvPr>
        </p:nvGraphicFramePr>
        <p:xfrm>
          <a:off x="637299" y="3880424"/>
          <a:ext cx="7537711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1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2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5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03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3" marR="91443"/>
                </a:tc>
                <a:tc gridSpan="3">
                  <a:txBody>
                    <a:bodyPr/>
                    <a:lstStyle/>
                    <a:p>
                      <a:r>
                        <a:rPr lang="en-US" altLang="en-US" sz="3200" b="0" dirty="0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HA (</a:t>
                      </a:r>
                      <a:r>
                        <a:rPr lang="en-US" altLang="en-US" sz="3200" b="0" dirty="0" err="1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aq</a:t>
                      </a:r>
                      <a:r>
                        <a:rPr lang="en-US" altLang="en-US" sz="3200" b="0" dirty="0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)         </a:t>
                      </a:r>
                      <a:r>
                        <a:rPr lang="en-US" altLang="en-US" sz="3200" b="0" baseline="0" dirty="0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 </a:t>
                      </a:r>
                      <a:r>
                        <a:rPr lang="en-US" altLang="en-US" sz="3200" b="0" dirty="0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  H</a:t>
                      </a:r>
                      <a:r>
                        <a:rPr lang="en-US" altLang="en-US" sz="3200" b="0" baseline="30000" dirty="0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+</a:t>
                      </a:r>
                      <a:r>
                        <a:rPr lang="en-US" altLang="en-US" sz="3200" b="0" dirty="0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 (</a:t>
                      </a:r>
                      <a:r>
                        <a:rPr lang="en-US" altLang="en-US" sz="3200" b="0" dirty="0" err="1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aq</a:t>
                      </a:r>
                      <a:r>
                        <a:rPr lang="en-US" altLang="en-US" sz="3200" b="0" dirty="0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) + A</a:t>
                      </a:r>
                      <a:r>
                        <a:rPr lang="en-US" altLang="en-US" sz="3200" b="0" baseline="30000" dirty="0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-</a:t>
                      </a:r>
                      <a:r>
                        <a:rPr lang="en-US" altLang="en-US" sz="3200" b="0" dirty="0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 (</a:t>
                      </a:r>
                      <a:r>
                        <a:rPr lang="en-US" altLang="en-US" sz="3200" b="0" dirty="0" err="1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aq</a:t>
                      </a:r>
                      <a:r>
                        <a:rPr lang="en-US" altLang="en-US" sz="3200" b="0" dirty="0">
                          <a:solidFill>
                            <a:srgbClr val="FF0000"/>
                          </a:solidFill>
                          <a:cs typeface="Times New Roman" pitchFamily="18" charset="0"/>
                        </a:rPr>
                        <a:t>) </a:t>
                      </a:r>
                      <a:endParaRPr lang="en-US" sz="3200" dirty="0"/>
                    </a:p>
                  </a:txBody>
                  <a:tcPr marL="91443" marR="91443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3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Initial (I)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3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Change (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  <a:latin typeface="Symbol" panose="05050102010706020507" pitchFamily="18" charset="2"/>
                        </a:rPr>
                        <a:t>D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5.6 x 10</a:t>
                      </a:r>
                      <a:r>
                        <a:rPr lang="en-US" sz="2400" baseline="30000" dirty="0">
                          <a:solidFill>
                            <a:srgbClr val="FF0000"/>
                          </a:solidFill>
                        </a:rPr>
                        <a:t>-4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+ 5.6 x 10</a:t>
                      </a:r>
                      <a:r>
                        <a:rPr lang="en-US" sz="2400" baseline="30000" dirty="0">
                          <a:solidFill>
                            <a:srgbClr val="FF0000"/>
                          </a:solidFill>
                        </a:rPr>
                        <a:t>-4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+ 5.6 x 10</a:t>
                      </a:r>
                      <a:r>
                        <a:rPr lang="en-US" sz="2400" baseline="30000" dirty="0">
                          <a:solidFill>
                            <a:srgbClr val="FF0000"/>
                          </a:solidFill>
                        </a:rPr>
                        <a:t>-4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3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rgbClr val="FF0000"/>
                          </a:solidFill>
                        </a:rPr>
                        <a:t>Equi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en-US" sz="2800" dirty="0" err="1">
                          <a:solidFill>
                            <a:srgbClr val="FF0000"/>
                          </a:solidFill>
                        </a:rPr>
                        <a:t>Eq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– 5.6 x 10</a:t>
                      </a:r>
                      <a:r>
                        <a:rPr lang="en-US" sz="2400" baseline="30000" dirty="0">
                          <a:solidFill>
                            <a:srgbClr val="FF0000"/>
                          </a:solidFill>
                        </a:rPr>
                        <a:t>-4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5.6 x 10</a:t>
                      </a:r>
                      <a:r>
                        <a:rPr lang="en-US" sz="2400" baseline="30000" dirty="0">
                          <a:solidFill>
                            <a:srgbClr val="FF0000"/>
                          </a:solidFill>
                        </a:rPr>
                        <a:t>-4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5.6 x 10</a:t>
                      </a:r>
                      <a:r>
                        <a:rPr lang="en-US" sz="2400" baseline="30000" dirty="0">
                          <a:solidFill>
                            <a:srgbClr val="FF0000"/>
                          </a:solidFill>
                        </a:rPr>
                        <a:t>-4</a:t>
                      </a:r>
                      <a:endParaRPr lang="en-US" sz="2800" baseline="30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459" y="3941374"/>
            <a:ext cx="10382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2400" y="152400"/>
            <a:ext cx="54150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Weak acids and Weak bases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421" y="846162"/>
            <a:ext cx="1549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4716" y="1296537"/>
            <a:ext cx="87214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800" dirty="0">
                <a:cs typeface="Times New Roman" pitchFamily="18" charset="0"/>
              </a:rPr>
              <a:t>How many moles of HF (</a:t>
            </a:r>
            <a:r>
              <a:rPr lang="en-US" altLang="en-US" sz="2800" i="1" dirty="0" err="1">
                <a:cs typeface="Times New Roman" pitchFamily="18" charset="0"/>
              </a:rPr>
              <a:t>K</a:t>
            </a:r>
            <a:r>
              <a:rPr lang="en-US" altLang="en-US" sz="2800" i="1" baseline="-25000" dirty="0" err="1">
                <a:cs typeface="Times New Roman" pitchFamily="18" charset="0"/>
              </a:rPr>
              <a:t>a</a:t>
            </a:r>
            <a:r>
              <a:rPr lang="en-US" altLang="en-US" sz="2800" dirty="0">
                <a:cs typeface="Times New Roman" pitchFamily="18" charset="0"/>
              </a:rPr>
              <a:t> = 6.8 x 10</a:t>
            </a:r>
            <a:r>
              <a:rPr lang="en-US" altLang="en-US" sz="2800" baseline="30000" dirty="0">
                <a:cs typeface="Times New Roman" pitchFamily="18" charset="0"/>
              </a:rPr>
              <a:t>-4</a:t>
            </a:r>
            <a:r>
              <a:rPr lang="en-US" altLang="en-US" sz="2800" dirty="0">
                <a:cs typeface="Times New Roman" pitchFamily="18" charset="0"/>
              </a:rPr>
              <a:t>) must be present in </a:t>
            </a:r>
          </a:p>
          <a:p>
            <a:pPr>
              <a:spcBef>
                <a:spcPct val="0"/>
              </a:spcBef>
            </a:pPr>
            <a:r>
              <a:rPr lang="en-US" altLang="en-US" sz="2800" dirty="0">
                <a:cs typeface="Times New Roman" pitchFamily="18" charset="0"/>
              </a:rPr>
              <a:t>0.200 L to form a solution with a pH of 3.25? </a:t>
            </a:r>
          </a:p>
        </p:txBody>
      </p:sp>
      <p:sp>
        <p:nvSpPr>
          <p:cNvPr id="11" name="TextBox 16"/>
          <p:cNvSpPr txBox="1">
            <a:spLocks noChangeArrowheads="1"/>
          </p:cNvSpPr>
          <p:nvPr/>
        </p:nvSpPr>
        <p:spPr bwMode="auto">
          <a:xfrm>
            <a:off x="254868" y="2239008"/>
            <a:ext cx="1524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8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Solution: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2010" y="2634009"/>
            <a:ext cx="60601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For simplicity, </a:t>
            </a:r>
            <a:r>
              <a:rPr lang="en-US" sz="2800" u="sng" dirty="0"/>
              <a:t>refer to </a:t>
            </a:r>
            <a:r>
              <a:rPr lang="en-US" sz="2800" b="1" u="sng" dirty="0"/>
              <a:t>Lactic acid</a:t>
            </a:r>
            <a:r>
              <a:rPr lang="en-US" sz="2800" u="sng" dirty="0"/>
              <a:t> as </a:t>
            </a:r>
            <a:r>
              <a:rPr lang="en-US" sz="2800" b="1" u="sng" dirty="0"/>
              <a:t>HA</a:t>
            </a:r>
            <a:r>
              <a:rPr lang="en-US" sz="2800" dirty="0"/>
              <a:t>, </a:t>
            </a:r>
          </a:p>
          <a:p>
            <a:r>
              <a:rPr lang="en-US" sz="2800" dirty="0"/>
              <a:t>Where its </a:t>
            </a:r>
            <a:r>
              <a:rPr lang="en-US" sz="2800" b="1" i="1" dirty="0" err="1"/>
              <a:t>K</a:t>
            </a:r>
            <a:r>
              <a:rPr lang="en-US" sz="2800" b="1" i="1" baseline="-25000" dirty="0" err="1"/>
              <a:t>a</a:t>
            </a:r>
            <a:r>
              <a:rPr lang="en-US" sz="2800" dirty="0"/>
              <a:t> is given as: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679514"/>
              </p:ext>
            </p:extLst>
          </p:nvPr>
        </p:nvGraphicFramePr>
        <p:xfrm>
          <a:off x="6199595" y="2483146"/>
          <a:ext cx="2564617" cy="1188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47900" imgH="1041400" progId="Equation.3">
                  <p:embed/>
                </p:oleObj>
              </mc:Choice>
              <mc:Fallback>
                <p:oleObj name="Equation" r:id="rId3" imgW="2247900" imgH="104140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9595" y="2483146"/>
                        <a:ext cx="2564617" cy="11880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5654" y="6168788"/>
            <a:ext cx="9166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Wingdings" panose="05000000000000000000" pitchFamily="2" charset="2"/>
              </a:rPr>
              <a:t> Knowing the value of </a:t>
            </a:r>
            <a:r>
              <a:rPr lang="en-US" sz="2800" b="1" i="1" dirty="0" err="1"/>
              <a:t>K</a:t>
            </a:r>
            <a:r>
              <a:rPr lang="en-US" sz="2800" b="1" i="1" baseline="-25000" dirty="0" err="1"/>
              <a:t>a</a:t>
            </a:r>
            <a:r>
              <a:rPr lang="en-US" sz="2800" b="1" i="1" baseline="-25000" dirty="0"/>
              <a:t> </a:t>
            </a:r>
            <a:r>
              <a:rPr lang="en-US" sz="2800" i="1" dirty="0"/>
              <a:t>, </a:t>
            </a:r>
            <a:r>
              <a:rPr lang="en-US" sz="2800" dirty="0"/>
              <a:t>solve it for Y (= [HA]</a:t>
            </a:r>
            <a:r>
              <a:rPr lang="en-US" sz="2800" baseline="-25000" dirty="0"/>
              <a:t>0</a:t>
            </a:r>
            <a:r>
              <a:rPr lang="en-US" sz="2800" dirty="0"/>
              <a:t>), then </a:t>
            </a:r>
            <a:r>
              <a:rPr lang="en-US" sz="2800" dirty="0" err="1"/>
              <a:t>n</a:t>
            </a:r>
            <a:r>
              <a:rPr lang="en-US" sz="2800" baseline="-25000" dirty="0" err="1"/>
              <a:t>HA</a:t>
            </a:r>
            <a:r>
              <a:rPr lang="en-US" sz="2800" i="1" dirty="0"/>
              <a:t> </a:t>
            </a:r>
            <a:r>
              <a:rPr lang="en-US" sz="2800" b="1" i="1" baseline="-25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8234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52400" y="152400"/>
            <a:ext cx="54150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Weak acids and Weak bases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067" y="818866"/>
            <a:ext cx="3504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</a:rPr>
              <a:t>Polyprotic</a:t>
            </a:r>
            <a:r>
              <a:rPr lang="en-US" sz="2800" b="1" dirty="0">
                <a:solidFill>
                  <a:srgbClr val="FF0000"/>
                </a:solidFill>
              </a:rPr>
              <a:t> weak acids:</a:t>
            </a:r>
          </a:p>
        </p:txBody>
      </p:sp>
      <p:sp>
        <p:nvSpPr>
          <p:cNvPr id="2" name="Rectangle 1"/>
          <p:cNvSpPr/>
          <p:nvPr/>
        </p:nvSpPr>
        <p:spPr>
          <a:xfrm>
            <a:off x="1221475" y="1534320"/>
            <a:ext cx="777240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 err="1">
                <a:cs typeface="Times New Roman" pitchFamily="18" charset="0"/>
              </a:rPr>
              <a:t>Polyprotic</a:t>
            </a:r>
            <a:r>
              <a:rPr lang="en-US" altLang="en-US" sz="2800" dirty="0">
                <a:cs typeface="Times New Roman" pitchFamily="18" charset="0"/>
              </a:rPr>
              <a:t> acids have more than one </a:t>
            </a:r>
            <a:r>
              <a:rPr lang="en-US" altLang="en-US" sz="2800" dirty="0" err="1">
                <a:cs typeface="Times New Roman" pitchFamily="18" charset="0"/>
              </a:rPr>
              <a:t>ionizable</a:t>
            </a:r>
            <a:r>
              <a:rPr lang="en-US" altLang="en-US" sz="2800" dirty="0">
                <a:cs typeface="Times New Roman" pitchFamily="18" charset="0"/>
              </a:rPr>
              <a:t> proton. The protons are removed in steps not all at once.</a:t>
            </a:r>
          </a:p>
          <a:p>
            <a:endParaRPr lang="en-US" altLang="en-US" sz="1400" dirty="0">
              <a:cs typeface="Times New Roman" pitchFamily="18" charset="0"/>
            </a:endParaRPr>
          </a:p>
          <a:p>
            <a:r>
              <a:rPr lang="en-US" altLang="en-US" sz="2800" dirty="0"/>
              <a:t>If the difference between the </a:t>
            </a:r>
            <a:r>
              <a:rPr lang="en-US" altLang="en-US" sz="2800" i="1" dirty="0" err="1"/>
              <a:t>K</a:t>
            </a:r>
            <a:r>
              <a:rPr lang="en-US" altLang="en-US" sz="2800" i="1" baseline="-25000" dirty="0" err="1"/>
              <a:t>a</a:t>
            </a:r>
            <a:r>
              <a:rPr lang="en-US" altLang="en-US" sz="2800" dirty="0"/>
              <a:t> for the first dissociation and subsequent </a:t>
            </a:r>
            <a:r>
              <a:rPr lang="en-US" altLang="en-US" sz="2800" i="1" dirty="0" err="1"/>
              <a:t>K</a:t>
            </a:r>
            <a:r>
              <a:rPr lang="en-US" altLang="en-US" sz="2800" i="1" baseline="-25000" dirty="0" err="1"/>
              <a:t>a</a:t>
            </a:r>
            <a:r>
              <a:rPr lang="en-US" altLang="en-US" sz="2800" dirty="0"/>
              <a:t> values is 10</a:t>
            </a:r>
            <a:r>
              <a:rPr lang="en-US" altLang="en-US" sz="2800" baseline="30000" dirty="0"/>
              <a:t>3</a:t>
            </a:r>
            <a:r>
              <a:rPr lang="en-US" altLang="en-US" sz="2800" dirty="0"/>
              <a:t> or more, the pH generally depends </a:t>
            </a:r>
            <a:r>
              <a:rPr lang="en-US" altLang="en-US" sz="2800" i="1" dirty="0"/>
              <a:t>only</a:t>
            </a:r>
            <a:r>
              <a:rPr lang="en-US" altLang="en-US" sz="2800" dirty="0"/>
              <a:t> on the first dissociation</a:t>
            </a:r>
            <a:endParaRPr lang="en-US" sz="2800" dirty="0"/>
          </a:p>
        </p:txBody>
      </p:sp>
      <p:pic>
        <p:nvPicPr>
          <p:cNvPr id="5" name="Picture 2" descr="Image result for definition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445077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284985"/>
              </p:ext>
            </p:extLst>
          </p:nvPr>
        </p:nvGraphicFramePr>
        <p:xfrm>
          <a:off x="634620" y="5272585"/>
          <a:ext cx="57245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724525" imgH="533400" progId="ChemWindow.Document">
                  <p:embed/>
                </p:oleObj>
              </mc:Choice>
              <mc:Fallback>
                <p:oleObj name="Document" r:id="rId3" imgW="5724525" imgH="533400" progId="ChemWindow.Document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620" y="5272585"/>
                        <a:ext cx="57245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843195"/>
              </p:ext>
            </p:extLst>
          </p:nvPr>
        </p:nvGraphicFramePr>
        <p:xfrm>
          <a:off x="6606795" y="5272585"/>
          <a:ext cx="22574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2257425" imgH="504825" progId="ChemWindow.Document">
                  <p:embed/>
                </p:oleObj>
              </mc:Choice>
              <mc:Fallback>
                <p:oleObj name="Document" r:id="rId5" imgW="2257425" imgH="504825" progId="ChemWindow.Document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6795" y="5272585"/>
                        <a:ext cx="22574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069737"/>
              </p:ext>
            </p:extLst>
          </p:nvPr>
        </p:nvGraphicFramePr>
        <p:xfrm>
          <a:off x="644145" y="6034585"/>
          <a:ext cx="55530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5553075" imgH="533400" progId="ChemWindow.Document">
                  <p:embed/>
                </p:oleObj>
              </mc:Choice>
              <mc:Fallback>
                <p:oleObj name="Document" r:id="rId7" imgW="5553075" imgH="533400" progId="ChemWindow.Document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145" y="6034585"/>
                        <a:ext cx="55530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887666"/>
              </p:ext>
            </p:extLst>
          </p:nvPr>
        </p:nvGraphicFramePr>
        <p:xfrm>
          <a:off x="6502020" y="6034585"/>
          <a:ext cx="22574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9" imgW="2257425" imgH="504825" progId="ChemWindow.Document">
                  <p:embed/>
                </p:oleObj>
              </mc:Choice>
              <mc:Fallback>
                <p:oleObj name="Document" r:id="rId9" imgW="2257425" imgH="504825" progId="ChemWindow.Document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2020" y="6034585"/>
                        <a:ext cx="22574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04717" y="4776716"/>
            <a:ext cx="1549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428081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52400" y="152400"/>
            <a:ext cx="54150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Weak acids and Weak bases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419" y="818866"/>
            <a:ext cx="3504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</a:rPr>
              <a:t>Polyprotic</a:t>
            </a:r>
            <a:r>
              <a:rPr lang="en-US" sz="2800" b="1" dirty="0">
                <a:solidFill>
                  <a:srgbClr val="FF0000"/>
                </a:solidFill>
              </a:rPr>
              <a:t> weak acids: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832162"/>
              </p:ext>
            </p:extLst>
          </p:nvPr>
        </p:nvGraphicFramePr>
        <p:xfrm>
          <a:off x="620972" y="1846997"/>
          <a:ext cx="57245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724525" imgH="533400" progId="ChemWindow.Document">
                  <p:embed/>
                </p:oleObj>
              </mc:Choice>
              <mc:Fallback>
                <p:oleObj name="Document" r:id="rId2" imgW="5724525" imgH="533400" progId="ChemWindow.Document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972" y="1846997"/>
                        <a:ext cx="57245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089886"/>
              </p:ext>
            </p:extLst>
          </p:nvPr>
        </p:nvGraphicFramePr>
        <p:xfrm>
          <a:off x="6593147" y="1846997"/>
          <a:ext cx="22574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2257425" imgH="504825" progId="ChemWindow.Document">
                  <p:embed/>
                </p:oleObj>
              </mc:Choice>
              <mc:Fallback>
                <p:oleObj name="Document" r:id="rId4" imgW="2257425" imgH="504825" progId="ChemWindow.Document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3147" y="1846997"/>
                        <a:ext cx="22574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013376"/>
              </p:ext>
            </p:extLst>
          </p:nvPr>
        </p:nvGraphicFramePr>
        <p:xfrm>
          <a:off x="630497" y="2608997"/>
          <a:ext cx="55530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5553075" imgH="533400" progId="ChemWindow.Document">
                  <p:embed/>
                </p:oleObj>
              </mc:Choice>
              <mc:Fallback>
                <p:oleObj name="Document" r:id="rId6" imgW="5553075" imgH="533400" progId="ChemWindow.Document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497" y="2608997"/>
                        <a:ext cx="55530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481119"/>
              </p:ext>
            </p:extLst>
          </p:nvPr>
        </p:nvGraphicFramePr>
        <p:xfrm>
          <a:off x="6488372" y="2608997"/>
          <a:ext cx="22574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2257425" imgH="504825" progId="ChemWindow.Document">
                  <p:embed/>
                </p:oleObj>
              </mc:Choice>
              <mc:Fallback>
                <p:oleObj name="Document" r:id="rId8" imgW="2257425" imgH="504825" progId="ChemWindow.Document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8372" y="2608997"/>
                        <a:ext cx="22574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1069" y="1351128"/>
            <a:ext cx="1549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3293" y="3322177"/>
            <a:ext cx="890517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u="sng" dirty="0">
                <a:solidFill>
                  <a:srgbClr val="FF0000"/>
                </a:solidFill>
                <a:cs typeface="Times New Roman" pitchFamily="18" charset="0"/>
              </a:rPr>
              <a:t>Note:</a:t>
            </a:r>
            <a:r>
              <a:rPr lang="en-US" altLang="en-US" sz="2800" dirty="0">
                <a:solidFill>
                  <a:srgbClr val="FF0000"/>
                </a:solidFill>
                <a:cs typeface="Times New Roman" pitchFamily="18" charset="0"/>
              </a:rPr>
              <a:t> </a:t>
            </a:r>
          </a:p>
          <a:p>
            <a:r>
              <a:rPr lang="en-US" altLang="en-US" sz="2800" dirty="0">
                <a:cs typeface="Times New Roman" pitchFamily="18" charset="0"/>
              </a:rPr>
              <a:t>It is always easier to remove the first proton in a </a:t>
            </a:r>
            <a:r>
              <a:rPr lang="en-US" altLang="en-US" sz="2800" dirty="0" err="1">
                <a:cs typeface="Times New Roman" pitchFamily="18" charset="0"/>
              </a:rPr>
              <a:t>polyprotic</a:t>
            </a:r>
            <a:r>
              <a:rPr lang="en-US" altLang="en-US" sz="2800" dirty="0">
                <a:cs typeface="Times New Roman" pitchFamily="18" charset="0"/>
              </a:rPr>
              <a:t> acid than the second.</a:t>
            </a:r>
          </a:p>
          <a:p>
            <a:r>
              <a:rPr lang="en-US" altLang="en-US" sz="2800" dirty="0">
                <a:solidFill>
                  <a:srgbClr val="003399"/>
                </a:solidFill>
                <a:cs typeface="Times New Roman" pitchFamily="18" charset="0"/>
              </a:rPr>
              <a:t>	</a:t>
            </a:r>
            <a:r>
              <a:rPr lang="en-US" altLang="en-US" sz="2800" dirty="0">
                <a:cs typeface="Times New Roman" pitchFamily="18" charset="0"/>
                <a:sym typeface="Wingdings" panose="05000000000000000000" pitchFamily="2" charset="2"/>
              </a:rPr>
              <a:t> </a:t>
            </a:r>
            <a:r>
              <a:rPr lang="en-US" altLang="en-US" sz="2800" dirty="0">
                <a:cs typeface="Times New Roman" pitchFamily="18" charset="0"/>
              </a:rPr>
              <a:t>Therefore, </a:t>
            </a:r>
            <a:r>
              <a:rPr lang="en-US" altLang="en-US" sz="2800" b="1" i="1" dirty="0">
                <a:solidFill>
                  <a:srgbClr val="FF0000"/>
                </a:solidFill>
                <a:cs typeface="Times New Roman" pitchFamily="18" charset="0"/>
              </a:rPr>
              <a:t>K</a:t>
            </a:r>
            <a:r>
              <a:rPr lang="en-US" altLang="en-US" sz="2800" b="1" i="1" baseline="-25000" dirty="0">
                <a:solidFill>
                  <a:srgbClr val="FF0000"/>
                </a:solidFill>
                <a:cs typeface="Times New Roman" pitchFamily="18" charset="0"/>
              </a:rPr>
              <a:t>a1</a:t>
            </a:r>
            <a:r>
              <a:rPr lang="en-US" altLang="en-US" sz="2800" b="1" dirty="0">
                <a:solidFill>
                  <a:srgbClr val="FF0000"/>
                </a:solidFill>
                <a:cs typeface="Times New Roman" pitchFamily="18" charset="0"/>
              </a:rPr>
              <a:t> &gt; </a:t>
            </a:r>
            <a:r>
              <a:rPr lang="en-US" altLang="en-US" sz="2800" b="1" i="1" dirty="0">
                <a:solidFill>
                  <a:srgbClr val="FF0000"/>
                </a:solidFill>
                <a:cs typeface="Times New Roman" pitchFamily="18" charset="0"/>
              </a:rPr>
              <a:t>K</a:t>
            </a:r>
            <a:r>
              <a:rPr lang="en-US" altLang="en-US" sz="2800" b="1" i="1" baseline="-25000" dirty="0">
                <a:solidFill>
                  <a:srgbClr val="FF0000"/>
                </a:solidFill>
                <a:cs typeface="Times New Roman" pitchFamily="18" charset="0"/>
              </a:rPr>
              <a:t>a2</a:t>
            </a:r>
            <a:r>
              <a:rPr lang="en-US" altLang="en-US" sz="2800" b="1" dirty="0">
                <a:solidFill>
                  <a:srgbClr val="FF0000"/>
                </a:solidFill>
                <a:cs typeface="Times New Roman" pitchFamily="18" charset="0"/>
              </a:rPr>
              <a:t> &gt; </a:t>
            </a:r>
            <a:r>
              <a:rPr lang="en-US" altLang="en-US" sz="2800" b="1" i="1" dirty="0">
                <a:solidFill>
                  <a:srgbClr val="FF0000"/>
                </a:solidFill>
                <a:cs typeface="Times New Roman" pitchFamily="18" charset="0"/>
              </a:rPr>
              <a:t>K</a:t>
            </a:r>
            <a:r>
              <a:rPr lang="en-US" altLang="en-US" sz="2800" b="1" i="1" baseline="-25000" dirty="0">
                <a:solidFill>
                  <a:srgbClr val="FF0000"/>
                </a:solidFill>
                <a:cs typeface="Times New Roman" pitchFamily="18" charset="0"/>
              </a:rPr>
              <a:t>a3</a:t>
            </a:r>
            <a:r>
              <a:rPr lang="en-US" altLang="en-US" sz="2800" b="1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altLang="en-US" sz="2800" dirty="0">
                <a:cs typeface="Times New Roman" pitchFamily="18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6933914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52400" y="152400"/>
            <a:ext cx="54150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Weak acids and Weak bases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1067" y="818866"/>
            <a:ext cx="3504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</a:rPr>
              <a:t>Polyprotic</a:t>
            </a:r>
            <a:r>
              <a:rPr lang="en-US" sz="2800" b="1" dirty="0">
                <a:solidFill>
                  <a:srgbClr val="FF0000"/>
                </a:solidFill>
              </a:rPr>
              <a:t> weak acids: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1069" y="1351128"/>
            <a:ext cx="1692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Examples:</a:t>
            </a:r>
          </a:p>
        </p:txBody>
      </p:sp>
      <p:pic>
        <p:nvPicPr>
          <p:cNvPr id="31798" name="Picture 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77" y="1807333"/>
            <a:ext cx="8357833" cy="4958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4896549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7421" y="1310194"/>
            <a:ext cx="1549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4715" y="1760569"/>
            <a:ext cx="87755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800" dirty="0">
                <a:cs typeface="Times New Roman" pitchFamily="18" charset="0"/>
              </a:rPr>
              <a:t>Calculate the pH and concentration of oxalate ion, [C</a:t>
            </a:r>
            <a:r>
              <a:rPr lang="en-US" altLang="en-US" sz="2800" baseline="-25000" dirty="0">
                <a:cs typeface="Times New Roman" pitchFamily="18" charset="0"/>
              </a:rPr>
              <a:t>2</a:t>
            </a:r>
            <a:r>
              <a:rPr lang="en-US" altLang="en-US" sz="2800" dirty="0">
                <a:cs typeface="Times New Roman" pitchFamily="18" charset="0"/>
              </a:rPr>
              <a:t>O</a:t>
            </a:r>
            <a:r>
              <a:rPr lang="en-US" altLang="en-US" sz="2800" baseline="-25000" dirty="0">
                <a:cs typeface="Times New Roman" pitchFamily="18" charset="0"/>
              </a:rPr>
              <a:t>4</a:t>
            </a:r>
            <a:r>
              <a:rPr lang="en-US" altLang="en-US" sz="2800" baseline="30000" dirty="0">
                <a:cs typeface="Times New Roman" pitchFamily="18" charset="0"/>
              </a:rPr>
              <a:t>2-</a:t>
            </a:r>
            <a:r>
              <a:rPr lang="en-US" altLang="en-US" sz="2800" dirty="0">
                <a:cs typeface="Times New Roman" pitchFamily="18" charset="0"/>
              </a:rPr>
              <a:t>] in a 0.02 </a:t>
            </a:r>
            <a:r>
              <a:rPr lang="en-US" altLang="en-US" sz="2800" i="1" dirty="0">
                <a:cs typeface="Times New Roman" pitchFamily="18" charset="0"/>
              </a:rPr>
              <a:t>M</a:t>
            </a:r>
            <a:r>
              <a:rPr lang="en-US" altLang="en-US" sz="2800" dirty="0">
                <a:cs typeface="Times New Roman" pitchFamily="18" charset="0"/>
              </a:rPr>
              <a:t> solution of oxalic acid (H</a:t>
            </a:r>
            <a:r>
              <a:rPr lang="en-US" altLang="en-US" sz="2800" baseline="-25000" dirty="0">
                <a:cs typeface="Times New Roman" pitchFamily="18" charset="0"/>
              </a:rPr>
              <a:t>2</a:t>
            </a:r>
            <a:r>
              <a:rPr lang="en-US" altLang="en-US" sz="2800" dirty="0">
                <a:cs typeface="Times New Roman" pitchFamily="18" charset="0"/>
              </a:rPr>
              <a:t>C</a:t>
            </a:r>
            <a:r>
              <a:rPr lang="en-US" altLang="en-US" sz="2800" baseline="-25000" dirty="0">
                <a:cs typeface="Times New Roman" pitchFamily="18" charset="0"/>
              </a:rPr>
              <a:t>2</a:t>
            </a:r>
            <a:r>
              <a:rPr lang="en-US" altLang="en-US" sz="2800" dirty="0">
                <a:cs typeface="Times New Roman" pitchFamily="18" charset="0"/>
              </a:rPr>
              <a:t>O</a:t>
            </a:r>
            <a:r>
              <a:rPr lang="en-US" altLang="en-US" sz="2800" baseline="-25000" dirty="0">
                <a:cs typeface="Times New Roman" pitchFamily="18" charset="0"/>
              </a:rPr>
              <a:t>4</a:t>
            </a:r>
            <a:r>
              <a:rPr lang="en-US" altLang="en-US" sz="2800" dirty="0">
                <a:cs typeface="Times New Roman" pitchFamily="18" charset="0"/>
              </a:rPr>
              <a:t>). </a:t>
            </a:r>
          </a:p>
          <a:p>
            <a:pPr>
              <a:spcBef>
                <a:spcPct val="0"/>
              </a:spcBef>
            </a:pPr>
            <a:r>
              <a:rPr lang="en-US" altLang="en-US" sz="2800" i="1" dirty="0">
                <a:cs typeface="Times New Roman" pitchFamily="18" charset="0"/>
              </a:rPr>
              <a:t>(K</a:t>
            </a:r>
            <a:r>
              <a:rPr lang="en-US" altLang="en-US" sz="2800" i="1" baseline="-25000" dirty="0">
                <a:cs typeface="Times New Roman" pitchFamily="18" charset="0"/>
              </a:rPr>
              <a:t>a1</a:t>
            </a:r>
            <a:r>
              <a:rPr lang="en-US" altLang="en-US" sz="2800" dirty="0">
                <a:cs typeface="Times New Roman" pitchFamily="18" charset="0"/>
              </a:rPr>
              <a:t> = 5.9 x 10</a:t>
            </a:r>
            <a:r>
              <a:rPr lang="en-US" altLang="en-US" sz="2800" baseline="30000" dirty="0">
                <a:cs typeface="Times New Roman" pitchFamily="18" charset="0"/>
              </a:rPr>
              <a:t>-2 </a:t>
            </a:r>
            <a:r>
              <a:rPr lang="en-US" altLang="en-US" sz="2800" dirty="0">
                <a:cs typeface="Times New Roman" pitchFamily="18" charset="0"/>
              </a:rPr>
              <a:t> &amp;  </a:t>
            </a:r>
            <a:r>
              <a:rPr lang="en-US" altLang="en-US" sz="2800" i="1" dirty="0">
                <a:cs typeface="Times New Roman" pitchFamily="18" charset="0"/>
              </a:rPr>
              <a:t>K</a:t>
            </a:r>
            <a:r>
              <a:rPr lang="en-US" altLang="en-US" sz="2800" i="1" baseline="-25000" dirty="0">
                <a:cs typeface="Times New Roman" pitchFamily="18" charset="0"/>
              </a:rPr>
              <a:t>a2</a:t>
            </a:r>
            <a:r>
              <a:rPr lang="en-US" altLang="en-US" sz="2800" dirty="0">
                <a:cs typeface="Times New Roman" pitchFamily="18" charset="0"/>
              </a:rPr>
              <a:t> = 6.4 x 10</a:t>
            </a:r>
            <a:r>
              <a:rPr lang="en-US" altLang="en-US" sz="2800" baseline="30000" dirty="0">
                <a:cs typeface="Times New Roman" pitchFamily="18" charset="0"/>
              </a:rPr>
              <a:t>-5</a:t>
            </a:r>
            <a:r>
              <a:rPr lang="en-US" altLang="en-US" sz="2800" dirty="0">
                <a:cs typeface="Times New Roman" pitchFamily="18" charset="0"/>
              </a:rPr>
              <a:t>)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2400" y="152400"/>
            <a:ext cx="54150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Weak acids and Weak bases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1067" y="818866"/>
            <a:ext cx="3504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</a:rPr>
              <a:t>Polyprotic</a:t>
            </a:r>
            <a:r>
              <a:rPr lang="en-US" sz="2800" b="1" dirty="0">
                <a:solidFill>
                  <a:srgbClr val="FF0000"/>
                </a:solidFill>
              </a:rPr>
              <a:t> weak acids:</a:t>
            </a:r>
          </a:p>
        </p:txBody>
      </p:sp>
      <p:sp>
        <p:nvSpPr>
          <p:cNvPr id="9" name="TextBox 16"/>
          <p:cNvSpPr txBox="1">
            <a:spLocks noChangeArrowheads="1"/>
          </p:cNvSpPr>
          <p:nvPr/>
        </p:nvSpPr>
        <p:spPr bwMode="auto">
          <a:xfrm>
            <a:off x="2557534" y="3071530"/>
            <a:ext cx="3743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36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Solution Approach</a:t>
            </a:r>
          </a:p>
        </p:txBody>
      </p:sp>
      <p:sp>
        <p:nvSpPr>
          <p:cNvPr id="10" name="Striped Right Arrow 9"/>
          <p:cNvSpPr/>
          <p:nvPr/>
        </p:nvSpPr>
        <p:spPr>
          <a:xfrm rot="5400000">
            <a:off x="4154499" y="2837279"/>
            <a:ext cx="438270" cy="2130425"/>
          </a:xfrm>
          <a:prstGeom prst="striped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6477" y="4203512"/>
            <a:ext cx="893347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is a diprotic acid, that ionizes over two steps, both at</a:t>
            </a:r>
          </a:p>
          <a:p>
            <a:r>
              <a:rPr lang="en-US" sz="2800" dirty="0">
                <a:sym typeface="Wingdings" panose="05000000000000000000" pitchFamily="2" charset="2"/>
              </a:rPr>
              <a:t>equilibrium. The </a:t>
            </a:r>
            <a:r>
              <a:rPr lang="en-US" sz="2800" b="1" i="1" dirty="0" err="1">
                <a:sym typeface="Wingdings" panose="05000000000000000000" pitchFamily="2" charset="2"/>
              </a:rPr>
              <a:t>K</a:t>
            </a:r>
            <a:r>
              <a:rPr lang="en-US" sz="2800" b="1" i="1" baseline="-25000" dirty="0" err="1">
                <a:sym typeface="Wingdings" panose="05000000000000000000" pitchFamily="2" charset="2"/>
              </a:rPr>
              <a:t>a</a:t>
            </a:r>
            <a:r>
              <a:rPr lang="en-US" sz="2800" dirty="0">
                <a:sym typeface="Wingdings" panose="05000000000000000000" pitchFamily="2" charset="2"/>
              </a:rPr>
              <a:t> values of both equilibrium reactions are </a:t>
            </a:r>
          </a:p>
          <a:p>
            <a:r>
              <a:rPr lang="en-US" sz="2800" dirty="0">
                <a:sym typeface="Wingdings" panose="05000000000000000000" pitchFamily="2" charset="2"/>
              </a:rPr>
              <a:t>given as well as the </a:t>
            </a:r>
            <a:r>
              <a:rPr lang="en-US" sz="2800" b="1" dirty="0">
                <a:sym typeface="Wingdings" panose="05000000000000000000" pitchFamily="2" charset="2"/>
              </a:rPr>
              <a:t>[HA]</a:t>
            </a:r>
            <a:r>
              <a:rPr lang="en-US" sz="2800" b="1" baseline="-25000" dirty="0">
                <a:sym typeface="Wingdings" panose="05000000000000000000" pitchFamily="2" charset="2"/>
              </a:rPr>
              <a:t>0 </a:t>
            </a:r>
          </a:p>
          <a:p>
            <a:pPr marL="457200" indent="-457200">
              <a:buFont typeface="Wingdings" pitchFamily="2" charset="2"/>
              <a:buChar char="à"/>
            </a:pPr>
            <a:r>
              <a:rPr lang="en-US" sz="2800" dirty="0">
                <a:sym typeface="Wingdings" panose="05000000000000000000" pitchFamily="2" charset="2"/>
              </a:rPr>
              <a:t>The pH of this solution is to be calculated from the final 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  overall [H</a:t>
            </a:r>
            <a:r>
              <a:rPr lang="en-US" sz="2800" baseline="30000" dirty="0">
                <a:sym typeface="Wingdings" panose="05000000000000000000" pitchFamily="2" charset="2"/>
              </a:rPr>
              <a:t>+</a:t>
            </a:r>
            <a:r>
              <a:rPr lang="en-US" sz="2800" dirty="0">
                <a:sym typeface="Wingdings" panose="05000000000000000000" pitchFamily="2" charset="2"/>
              </a:rPr>
              <a:t>] after the first and second steps of ionization 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  are completed. </a:t>
            </a:r>
          </a:p>
        </p:txBody>
      </p:sp>
    </p:spTree>
    <p:extLst>
      <p:ext uri="{BB962C8B-B14F-4D97-AF65-F5344CB8AC3E}">
        <p14:creationId xmlns:p14="http://schemas.microsoft.com/office/powerpoint/2010/main" val="4280820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7421" y="1310194"/>
            <a:ext cx="1549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4715" y="1760569"/>
            <a:ext cx="87755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800" dirty="0">
                <a:cs typeface="Times New Roman" pitchFamily="18" charset="0"/>
              </a:rPr>
              <a:t>Calculate the pH and concentration of oxalate ion, [C</a:t>
            </a:r>
            <a:r>
              <a:rPr lang="en-US" altLang="en-US" sz="2800" baseline="-25000" dirty="0">
                <a:cs typeface="Times New Roman" pitchFamily="18" charset="0"/>
              </a:rPr>
              <a:t>2</a:t>
            </a:r>
            <a:r>
              <a:rPr lang="en-US" altLang="en-US" sz="2800" dirty="0">
                <a:cs typeface="Times New Roman" pitchFamily="18" charset="0"/>
              </a:rPr>
              <a:t>O</a:t>
            </a:r>
            <a:r>
              <a:rPr lang="en-US" altLang="en-US" sz="2800" baseline="-25000" dirty="0">
                <a:cs typeface="Times New Roman" pitchFamily="18" charset="0"/>
              </a:rPr>
              <a:t>4</a:t>
            </a:r>
            <a:r>
              <a:rPr lang="en-US" altLang="en-US" sz="2800" baseline="30000" dirty="0">
                <a:cs typeface="Times New Roman" pitchFamily="18" charset="0"/>
              </a:rPr>
              <a:t>2-</a:t>
            </a:r>
            <a:r>
              <a:rPr lang="en-US" altLang="en-US" sz="2800" dirty="0">
                <a:cs typeface="Times New Roman" pitchFamily="18" charset="0"/>
              </a:rPr>
              <a:t>] in a 0.02 </a:t>
            </a:r>
            <a:r>
              <a:rPr lang="en-US" altLang="en-US" sz="2800" i="1" dirty="0">
                <a:cs typeface="Times New Roman" pitchFamily="18" charset="0"/>
              </a:rPr>
              <a:t>M</a:t>
            </a:r>
            <a:r>
              <a:rPr lang="en-US" altLang="en-US" sz="2800" dirty="0">
                <a:cs typeface="Times New Roman" pitchFamily="18" charset="0"/>
              </a:rPr>
              <a:t> solution of oxalic acid (H</a:t>
            </a:r>
            <a:r>
              <a:rPr lang="en-US" altLang="en-US" sz="2800" baseline="-25000" dirty="0">
                <a:cs typeface="Times New Roman" pitchFamily="18" charset="0"/>
              </a:rPr>
              <a:t>2</a:t>
            </a:r>
            <a:r>
              <a:rPr lang="en-US" altLang="en-US" sz="2800" dirty="0">
                <a:cs typeface="Times New Roman" pitchFamily="18" charset="0"/>
              </a:rPr>
              <a:t>C</a:t>
            </a:r>
            <a:r>
              <a:rPr lang="en-US" altLang="en-US" sz="2800" baseline="-25000" dirty="0">
                <a:cs typeface="Times New Roman" pitchFamily="18" charset="0"/>
              </a:rPr>
              <a:t>2</a:t>
            </a:r>
            <a:r>
              <a:rPr lang="en-US" altLang="en-US" sz="2800" dirty="0">
                <a:cs typeface="Times New Roman" pitchFamily="18" charset="0"/>
              </a:rPr>
              <a:t>O</a:t>
            </a:r>
            <a:r>
              <a:rPr lang="en-US" altLang="en-US" sz="2800" baseline="-25000" dirty="0">
                <a:cs typeface="Times New Roman" pitchFamily="18" charset="0"/>
              </a:rPr>
              <a:t>4</a:t>
            </a:r>
            <a:r>
              <a:rPr lang="en-US" altLang="en-US" sz="2800" dirty="0">
                <a:cs typeface="Times New Roman" pitchFamily="18" charset="0"/>
              </a:rPr>
              <a:t>). </a:t>
            </a:r>
          </a:p>
          <a:p>
            <a:pPr>
              <a:spcBef>
                <a:spcPct val="0"/>
              </a:spcBef>
            </a:pPr>
            <a:r>
              <a:rPr lang="en-US" altLang="en-US" sz="2800" i="1" dirty="0">
                <a:cs typeface="Times New Roman" pitchFamily="18" charset="0"/>
              </a:rPr>
              <a:t>(K</a:t>
            </a:r>
            <a:r>
              <a:rPr lang="en-US" altLang="en-US" sz="2800" i="1" baseline="-25000" dirty="0">
                <a:cs typeface="Times New Roman" pitchFamily="18" charset="0"/>
              </a:rPr>
              <a:t>a1</a:t>
            </a:r>
            <a:r>
              <a:rPr lang="en-US" altLang="en-US" sz="2800" dirty="0">
                <a:cs typeface="Times New Roman" pitchFamily="18" charset="0"/>
              </a:rPr>
              <a:t> = 5.9 x 10</a:t>
            </a:r>
            <a:r>
              <a:rPr lang="en-US" altLang="en-US" sz="2800" baseline="30000" dirty="0">
                <a:cs typeface="Times New Roman" pitchFamily="18" charset="0"/>
              </a:rPr>
              <a:t>-2 </a:t>
            </a:r>
            <a:r>
              <a:rPr lang="en-US" altLang="en-US" sz="2800" dirty="0">
                <a:cs typeface="Times New Roman" pitchFamily="18" charset="0"/>
              </a:rPr>
              <a:t> &amp;  </a:t>
            </a:r>
            <a:r>
              <a:rPr lang="en-US" altLang="en-US" sz="2800" i="1" dirty="0">
                <a:cs typeface="Times New Roman" pitchFamily="18" charset="0"/>
              </a:rPr>
              <a:t>K</a:t>
            </a:r>
            <a:r>
              <a:rPr lang="en-US" altLang="en-US" sz="2800" i="1" baseline="-25000" dirty="0">
                <a:cs typeface="Times New Roman" pitchFamily="18" charset="0"/>
              </a:rPr>
              <a:t>a2</a:t>
            </a:r>
            <a:r>
              <a:rPr lang="en-US" altLang="en-US" sz="2800" dirty="0">
                <a:cs typeface="Times New Roman" pitchFamily="18" charset="0"/>
              </a:rPr>
              <a:t> = 6.4 x 10</a:t>
            </a:r>
            <a:r>
              <a:rPr lang="en-US" altLang="en-US" sz="2800" baseline="30000" dirty="0">
                <a:cs typeface="Times New Roman" pitchFamily="18" charset="0"/>
              </a:rPr>
              <a:t>-5</a:t>
            </a:r>
            <a:r>
              <a:rPr lang="en-US" altLang="en-US" sz="2800" dirty="0">
                <a:cs typeface="Times New Roman" pitchFamily="18" charset="0"/>
              </a:rPr>
              <a:t>)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2400" y="152400"/>
            <a:ext cx="54150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Weak acids and Weak bases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1067" y="818866"/>
            <a:ext cx="3504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</a:rPr>
              <a:t>Polyprotic</a:t>
            </a:r>
            <a:r>
              <a:rPr lang="en-US" sz="2800" b="1" dirty="0">
                <a:solidFill>
                  <a:srgbClr val="FF0000"/>
                </a:solidFill>
              </a:rPr>
              <a:t> weak acids:</a:t>
            </a:r>
          </a:p>
        </p:txBody>
      </p:sp>
      <p:sp>
        <p:nvSpPr>
          <p:cNvPr id="9" name="TextBox 16"/>
          <p:cNvSpPr txBox="1">
            <a:spLocks noChangeArrowheads="1"/>
          </p:cNvSpPr>
          <p:nvPr/>
        </p:nvSpPr>
        <p:spPr bwMode="auto">
          <a:xfrm>
            <a:off x="2557534" y="3071530"/>
            <a:ext cx="3743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36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Solution Approach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477" y="4135272"/>
            <a:ext cx="88958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Therefore, two (2) equilibrium calculations have to be made</a:t>
            </a:r>
          </a:p>
          <a:p>
            <a:r>
              <a:rPr lang="en-US" sz="2800" dirty="0">
                <a:sym typeface="Wingdings" panose="05000000000000000000" pitchFamily="2" charset="2"/>
              </a:rPr>
              <a:t>To find the final overall [H</a:t>
            </a:r>
            <a:r>
              <a:rPr lang="en-US" sz="2800" baseline="30000" dirty="0">
                <a:sym typeface="Wingdings" panose="05000000000000000000" pitchFamily="2" charset="2"/>
              </a:rPr>
              <a:t>+</a:t>
            </a:r>
            <a:r>
              <a:rPr lang="en-US" sz="2800" dirty="0">
                <a:sym typeface="Wingdings" panose="05000000000000000000" pitchFamily="2" charset="2"/>
              </a:rPr>
              <a:t>], hence the final pH value, and </a:t>
            </a:r>
          </a:p>
          <a:p>
            <a:r>
              <a:rPr lang="en-US" sz="2800" dirty="0">
                <a:sym typeface="Wingdings" panose="05000000000000000000" pitchFamily="2" charset="2"/>
              </a:rPr>
              <a:t>the oxalate [C</a:t>
            </a:r>
            <a:r>
              <a:rPr lang="en-US" sz="2800" baseline="-25000" dirty="0">
                <a:sym typeface="Wingdings" panose="05000000000000000000" pitchFamily="2" charset="2"/>
              </a:rPr>
              <a:t>2</a:t>
            </a:r>
            <a:r>
              <a:rPr lang="en-US" sz="2800" dirty="0">
                <a:sym typeface="Wingdings" panose="05000000000000000000" pitchFamily="2" charset="2"/>
              </a:rPr>
              <a:t>O</a:t>
            </a:r>
            <a:r>
              <a:rPr lang="en-US" sz="2800" baseline="-25000" dirty="0">
                <a:sym typeface="Wingdings" panose="05000000000000000000" pitchFamily="2" charset="2"/>
              </a:rPr>
              <a:t>4</a:t>
            </a:r>
            <a:r>
              <a:rPr lang="en-US" sz="2800" baseline="30000" dirty="0">
                <a:sym typeface="Wingdings" panose="05000000000000000000" pitchFamily="2" charset="2"/>
              </a:rPr>
              <a:t>2-</a:t>
            </a:r>
            <a:r>
              <a:rPr lang="en-US" sz="2800" dirty="0">
                <a:sym typeface="Wingdings" panose="05000000000000000000" pitchFamily="2" charset="2"/>
              </a:rPr>
              <a:t>] concentration </a:t>
            </a:r>
          </a:p>
        </p:txBody>
      </p:sp>
      <p:sp>
        <p:nvSpPr>
          <p:cNvPr id="12" name="Striped Right Arrow 11"/>
          <p:cNvSpPr/>
          <p:nvPr/>
        </p:nvSpPr>
        <p:spPr>
          <a:xfrm rot="5400000">
            <a:off x="4154499" y="2837279"/>
            <a:ext cx="438270" cy="2130425"/>
          </a:xfrm>
          <a:prstGeom prst="striped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898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622" y="841058"/>
            <a:ext cx="169545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922" y="3870277"/>
            <a:ext cx="1524000" cy="291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TextBox 1"/>
          <p:cNvSpPr txBox="1">
            <a:spLocks noChangeArrowheads="1"/>
          </p:cNvSpPr>
          <p:nvPr/>
        </p:nvSpPr>
        <p:spPr bwMode="auto">
          <a:xfrm>
            <a:off x="152400" y="152400"/>
            <a:ext cx="59296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Acids and bases: a brief review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838200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Arrhenius </a:t>
            </a:r>
            <a:r>
              <a:rPr lang="en-US" sz="3200" b="1" u="sng" dirty="0">
                <a:solidFill>
                  <a:srgbClr val="FF0000"/>
                </a:solidFill>
              </a:rPr>
              <a:t>acids</a:t>
            </a:r>
            <a:endParaRPr lang="en-US" sz="3200" u="sng" dirty="0"/>
          </a:p>
        </p:txBody>
      </p:sp>
      <p:sp>
        <p:nvSpPr>
          <p:cNvPr id="2" name="Rectangle 1"/>
          <p:cNvSpPr/>
          <p:nvPr/>
        </p:nvSpPr>
        <p:spPr>
          <a:xfrm>
            <a:off x="1219200" y="1371600"/>
            <a:ext cx="392030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</a:rPr>
              <a:t>Acids</a:t>
            </a:r>
            <a:r>
              <a:rPr lang="en-US" altLang="en-US" sz="2800" dirty="0">
                <a:solidFill>
                  <a:srgbClr val="003399"/>
                </a:solidFill>
              </a:rPr>
              <a:t> are </a:t>
            </a:r>
            <a:r>
              <a:rPr lang="en-US" altLang="en-US" sz="2800" b="1" dirty="0">
                <a:solidFill>
                  <a:srgbClr val="003399"/>
                </a:solidFill>
              </a:rPr>
              <a:t>proton donors</a:t>
            </a:r>
            <a:r>
              <a:rPr lang="en-US" altLang="en-US" sz="2800" dirty="0">
                <a:solidFill>
                  <a:srgbClr val="003399"/>
                </a:solidFill>
              </a:rPr>
              <a:t>; </a:t>
            </a:r>
          </a:p>
          <a:p>
            <a:r>
              <a:rPr lang="en-US" altLang="en-US" sz="2800" b="1" dirty="0">
                <a:solidFill>
                  <a:srgbClr val="003399"/>
                </a:solidFill>
              </a:rPr>
              <a:t>increase [H</a:t>
            </a:r>
            <a:r>
              <a:rPr lang="en-US" altLang="en-US" sz="2800" b="1" baseline="30000" dirty="0">
                <a:solidFill>
                  <a:srgbClr val="003399"/>
                </a:solidFill>
              </a:rPr>
              <a:t>+</a:t>
            </a:r>
            <a:r>
              <a:rPr lang="en-US" altLang="en-US" sz="2800" b="1" dirty="0">
                <a:solidFill>
                  <a:srgbClr val="003399"/>
                </a:solidFill>
              </a:rPr>
              <a:t>] in solution</a:t>
            </a:r>
            <a:endParaRPr lang="en-US" sz="2800" b="1" dirty="0"/>
          </a:p>
        </p:txBody>
      </p:sp>
      <p:pic>
        <p:nvPicPr>
          <p:cNvPr id="11" name="Picture 2" descr="Image result for definition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31445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279" y="1517144"/>
            <a:ext cx="1350121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triped Right Arrow 3"/>
          <p:cNvSpPr/>
          <p:nvPr/>
        </p:nvSpPr>
        <p:spPr>
          <a:xfrm>
            <a:off x="6629400" y="4724400"/>
            <a:ext cx="533400" cy="1524000"/>
          </a:xfrm>
          <a:prstGeom prst="striped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15780" y="4284305"/>
            <a:ext cx="423635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</a:rPr>
              <a:t>Bases</a:t>
            </a:r>
            <a:r>
              <a:rPr lang="en-US" altLang="en-US" sz="2800" dirty="0">
                <a:solidFill>
                  <a:srgbClr val="003399"/>
                </a:solidFill>
              </a:rPr>
              <a:t> are </a:t>
            </a:r>
            <a:r>
              <a:rPr lang="en-US" altLang="en-US" sz="2800" b="1" dirty="0">
                <a:solidFill>
                  <a:srgbClr val="003399"/>
                </a:solidFill>
              </a:rPr>
              <a:t>hydroxyl donors;</a:t>
            </a:r>
            <a:r>
              <a:rPr lang="en-US" altLang="en-US" sz="2800" dirty="0">
                <a:solidFill>
                  <a:srgbClr val="003399"/>
                </a:solidFill>
              </a:rPr>
              <a:t> </a:t>
            </a:r>
          </a:p>
          <a:p>
            <a:r>
              <a:rPr lang="en-US" altLang="en-US" sz="2800" b="1" dirty="0">
                <a:solidFill>
                  <a:srgbClr val="003399"/>
                </a:solidFill>
              </a:rPr>
              <a:t>increase [OH</a:t>
            </a:r>
            <a:r>
              <a:rPr lang="en-US" altLang="en-US" sz="2800" b="1" baseline="30000" dirty="0">
                <a:solidFill>
                  <a:srgbClr val="003399"/>
                </a:solidFill>
              </a:rPr>
              <a:t>-</a:t>
            </a:r>
            <a:r>
              <a:rPr lang="en-US" altLang="en-US" sz="2800" b="1" dirty="0">
                <a:solidFill>
                  <a:srgbClr val="003399"/>
                </a:solidFill>
              </a:rPr>
              <a:t>] in solution</a:t>
            </a:r>
            <a:endParaRPr lang="en-US" sz="2800" b="1" dirty="0"/>
          </a:p>
        </p:txBody>
      </p:sp>
      <p:pic>
        <p:nvPicPr>
          <p:cNvPr id="15" name="Picture 2" descr="Image result for definition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208105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495800"/>
            <a:ext cx="1350121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Striped Right Arrow 17"/>
          <p:cNvSpPr/>
          <p:nvPr/>
        </p:nvSpPr>
        <p:spPr>
          <a:xfrm>
            <a:off x="6629400" y="1828800"/>
            <a:ext cx="609600" cy="1524000"/>
          </a:xfrm>
          <a:prstGeom prst="striped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4800" y="2362200"/>
            <a:ext cx="1549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</a:rPr>
              <a:t>Example: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4800" y="5264868"/>
            <a:ext cx="1549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</a:rPr>
              <a:t>Example:</a:t>
            </a: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57" y="2995876"/>
            <a:ext cx="351472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49" y="5815752"/>
            <a:ext cx="41910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55512" y="3752428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Arrhenius </a:t>
            </a:r>
            <a:r>
              <a:rPr lang="en-US" sz="3200" b="1" u="sng" dirty="0">
                <a:solidFill>
                  <a:srgbClr val="FF0000"/>
                </a:solidFill>
              </a:rPr>
              <a:t>bases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198765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14" grpId="0"/>
      <p:bldP spid="18" grpId="0" animBg="1"/>
      <p:bldP spid="5" grpId="0"/>
      <p:bldP spid="20" grpId="0"/>
      <p:bldP spid="3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7421" y="1310194"/>
            <a:ext cx="1549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4715" y="1760569"/>
            <a:ext cx="87755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800" dirty="0">
                <a:cs typeface="Times New Roman" pitchFamily="18" charset="0"/>
              </a:rPr>
              <a:t>Calculate the pH and concentration of oxalate ion, [C</a:t>
            </a:r>
            <a:r>
              <a:rPr lang="en-US" altLang="en-US" sz="2800" baseline="-25000" dirty="0">
                <a:cs typeface="Times New Roman" pitchFamily="18" charset="0"/>
              </a:rPr>
              <a:t>2</a:t>
            </a:r>
            <a:r>
              <a:rPr lang="en-US" altLang="en-US" sz="2800" dirty="0">
                <a:cs typeface="Times New Roman" pitchFamily="18" charset="0"/>
              </a:rPr>
              <a:t>O</a:t>
            </a:r>
            <a:r>
              <a:rPr lang="en-US" altLang="en-US" sz="2800" baseline="-25000" dirty="0">
                <a:cs typeface="Times New Roman" pitchFamily="18" charset="0"/>
              </a:rPr>
              <a:t>4</a:t>
            </a:r>
            <a:r>
              <a:rPr lang="en-US" altLang="en-US" sz="2800" baseline="30000" dirty="0">
                <a:cs typeface="Times New Roman" pitchFamily="18" charset="0"/>
              </a:rPr>
              <a:t>2-</a:t>
            </a:r>
            <a:r>
              <a:rPr lang="en-US" altLang="en-US" sz="2800" dirty="0">
                <a:cs typeface="Times New Roman" pitchFamily="18" charset="0"/>
              </a:rPr>
              <a:t>] in a 0.02 </a:t>
            </a:r>
            <a:r>
              <a:rPr lang="en-US" altLang="en-US" sz="2800" i="1" dirty="0">
                <a:cs typeface="Times New Roman" pitchFamily="18" charset="0"/>
              </a:rPr>
              <a:t>M</a:t>
            </a:r>
            <a:r>
              <a:rPr lang="en-US" altLang="en-US" sz="2800" dirty="0">
                <a:cs typeface="Times New Roman" pitchFamily="18" charset="0"/>
              </a:rPr>
              <a:t> solution of oxalic acid (H</a:t>
            </a:r>
            <a:r>
              <a:rPr lang="en-US" altLang="en-US" sz="2800" baseline="-25000" dirty="0">
                <a:cs typeface="Times New Roman" pitchFamily="18" charset="0"/>
              </a:rPr>
              <a:t>2</a:t>
            </a:r>
            <a:r>
              <a:rPr lang="en-US" altLang="en-US" sz="2800" dirty="0">
                <a:cs typeface="Times New Roman" pitchFamily="18" charset="0"/>
              </a:rPr>
              <a:t>C</a:t>
            </a:r>
            <a:r>
              <a:rPr lang="en-US" altLang="en-US" sz="2800" baseline="-25000" dirty="0">
                <a:cs typeface="Times New Roman" pitchFamily="18" charset="0"/>
              </a:rPr>
              <a:t>2</a:t>
            </a:r>
            <a:r>
              <a:rPr lang="en-US" altLang="en-US" sz="2800" dirty="0">
                <a:cs typeface="Times New Roman" pitchFamily="18" charset="0"/>
              </a:rPr>
              <a:t>O</a:t>
            </a:r>
            <a:r>
              <a:rPr lang="en-US" altLang="en-US" sz="2800" baseline="-25000" dirty="0">
                <a:cs typeface="Times New Roman" pitchFamily="18" charset="0"/>
              </a:rPr>
              <a:t>4</a:t>
            </a:r>
            <a:r>
              <a:rPr lang="en-US" altLang="en-US" sz="2800" dirty="0">
                <a:cs typeface="Times New Roman" pitchFamily="18" charset="0"/>
              </a:rPr>
              <a:t>). </a:t>
            </a:r>
          </a:p>
          <a:p>
            <a:pPr>
              <a:spcBef>
                <a:spcPct val="0"/>
              </a:spcBef>
            </a:pPr>
            <a:r>
              <a:rPr lang="en-US" altLang="en-US" sz="2800" i="1" dirty="0">
                <a:cs typeface="Times New Roman" pitchFamily="18" charset="0"/>
              </a:rPr>
              <a:t>(K</a:t>
            </a:r>
            <a:r>
              <a:rPr lang="en-US" altLang="en-US" sz="2800" i="1" baseline="-25000" dirty="0">
                <a:cs typeface="Times New Roman" pitchFamily="18" charset="0"/>
              </a:rPr>
              <a:t>a1</a:t>
            </a:r>
            <a:r>
              <a:rPr lang="en-US" altLang="en-US" sz="2800" dirty="0">
                <a:cs typeface="Times New Roman" pitchFamily="18" charset="0"/>
              </a:rPr>
              <a:t> = 5.9 x 10</a:t>
            </a:r>
            <a:r>
              <a:rPr lang="en-US" altLang="en-US" sz="2800" baseline="30000" dirty="0">
                <a:cs typeface="Times New Roman" pitchFamily="18" charset="0"/>
              </a:rPr>
              <a:t>-2 </a:t>
            </a:r>
            <a:r>
              <a:rPr lang="en-US" altLang="en-US" sz="2800" dirty="0">
                <a:cs typeface="Times New Roman" pitchFamily="18" charset="0"/>
              </a:rPr>
              <a:t> &amp;  </a:t>
            </a:r>
            <a:r>
              <a:rPr lang="en-US" altLang="en-US" sz="2800" i="1" dirty="0">
                <a:cs typeface="Times New Roman" pitchFamily="18" charset="0"/>
              </a:rPr>
              <a:t>K</a:t>
            </a:r>
            <a:r>
              <a:rPr lang="en-US" altLang="en-US" sz="2800" i="1" baseline="-25000" dirty="0">
                <a:cs typeface="Times New Roman" pitchFamily="18" charset="0"/>
              </a:rPr>
              <a:t>a2</a:t>
            </a:r>
            <a:r>
              <a:rPr lang="en-US" altLang="en-US" sz="2800" dirty="0">
                <a:cs typeface="Times New Roman" pitchFamily="18" charset="0"/>
              </a:rPr>
              <a:t> = 6.4 x 10</a:t>
            </a:r>
            <a:r>
              <a:rPr lang="en-US" altLang="en-US" sz="2800" baseline="30000" dirty="0">
                <a:cs typeface="Times New Roman" pitchFamily="18" charset="0"/>
              </a:rPr>
              <a:t>-5</a:t>
            </a:r>
            <a:r>
              <a:rPr lang="en-US" altLang="en-US" sz="2800" dirty="0">
                <a:cs typeface="Times New Roman" pitchFamily="18" charset="0"/>
              </a:rPr>
              <a:t>)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2400" y="152400"/>
            <a:ext cx="54150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Weak acids and Weak bases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1067" y="818866"/>
            <a:ext cx="3504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</a:rPr>
              <a:t>Polyprotic</a:t>
            </a:r>
            <a:r>
              <a:rPr lang="en-US" sz="2800" b="1" dirty="0">
                <a:solidFill>
                  <a:srgbClr val="FF0000"/>
                </a:solidFill>
              </a:rPr>
              <a:t> weak acids:</a:t>
            </a: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227572" y="3167072"/>
            <a:ext cx="1524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8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Solution: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2010" y="3603017"/>
            <a:ext cx="76839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For simplicity, </a:t>
            </a:r>
            <a:r>
              <a:rPr lang="en-US" sz="2800" u="sng" dirty="0"/>
              <a:t>refer to </a:t>
            </a:r>
            <a:r>
              <a:rPr lang="en-US" sz="2800" b="1" u="sng" dirty="0" err="1"/>
              <a:t>Oxalix</a:t>
            </a:r>
            <a:r>
              <a:rPr lang="en-US" sz="2800" b="1" u="sng" dirty="0"/>
              <a:t> acid</a:t>
            </a:r>
            <a:r>
              <a:rPr lang="en-US" sz="2800" u="sng" dirty="0"/>
              <a:t> as </a:t>
            </a:r>
            <a:r>
              <a:rPr lang="en-US" sz="2800" b="1" u="sng" dirty="0"/>
              <a:t>H</a:t>
            </a:r>
            <a:r>
              <a:rPr lang="en-US" sz="2800" b="1" u="sng" baseline="-25000" dirty="0"/>
              <a:t>2</a:t>
            </a:r>
            <a:r>
              <a:rPr lang="en-US" sz="2800" b="1" u="sng" dirty="0"/>
              <a:t>A</a:t>
            </a:r>
            <a:r>
              <a:rPr lang="en-US" sz="2800" dirty="0"/>
              <a:t>, where its </a:t>
            </a:r>
          </a:p>
          <a:p>
            <a:r>
              <a:rPr lang="en-US" sz="2800" b="1" i="1" dirty="0"/>
              <a:t>K</a:t>
            </a:r>
            <a:r>
              <a:rPr lang="en-US" sz="2800" b="1" i="1" baseline="-25000" dirty="0"/>
              <a:t>a1</a:t>
            </a:r>
            <a:r>
              <a:rPr lang="en-US" sz="2800" dirty="0"/>
              <a:t> and </a:t>
            </a:r>
            <a:r>
              <a:rPr lang="en-US" sz="2800" b="1" i="1" dirty="0"/>
              <a:t>K</a:t>
            </a:r>
            <a:r>
              <a:rPr lang="en-US" sz="2800" b="1" i="1" baseline="-25000" dirty="0"/>
              <a:t>a2</a:t>
            </a:r>
            <a:r>
              <a:rPr lang="en-US" sz="2800" dirty="0"/>
              <a:t> expressions are given as:</a:t>
            </a:r>
          </a:p>
        </p:txBody>
      </p:sp>
      <p:pic>
        <p:nvPicPr>
          <p:cNvPr id="4301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07" y="4710823"/>
            <a:ext cx="46958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55" y="5865482"/>
            <a:ext cx="44481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523" y="4452368"/>
            <a:ext cx="30003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535" y="5648325"/>
            <a:ext cx="280987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6612245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511" y="3741829"/>
            <a:ext cx="46958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7421" y="1310194"/>
            <a:ext cx="1549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4715" y="1760569"/>
            <a:ext cx="87755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800" dirty="0">
                <a:cs typeface="Times New Roman" pitchFamily="18" charset="0"/>
              </a:rPr>
              <a:t>Calculate the pH and concentration of oxalate ion, [C</a:t>
            </a:r>
            <a:r>
              <a:rPr lang="en-US" altLang="en-US" sz="2800" baseline="-25000" dirty="0">
                <a:cs typeface="Times New Roman" pitchFamily="18" charset="0"/>
              </a:rPr>
              <a:t>2</a:t>
            </a:r>
            <a:r>
              <a:rPr lang="en-US" altLang="en-US" sz="2800" dirty="0">
                <a:cs typeface="Times New Roman" pitchFamily="18" charset="0"/>
              </a:rPr>
              <a:t>O</a:t>
            </a:r>
            <a:r>
              <a:rPr lang="en-US" altLang="en-US" sz="2800" baseline="-25000" dirty="0">
                <a:cs typeface="Times New Roman" pitchFamily="18" charset="0"/>
              </a:rPr>
              <a:t>4</a:t>
            </a:r>
            <a:r>
              <a:rPr lang="en-US" altLang="en-US" sz="2800" baseline="30000" dirty="0">
                <a:cs typeface="Times New Roman" pitchFamily="18" charset="0"/>
              </a:rPr>
              <a:t>2-</a:t>
            </a:r>
            <a:r>
              <a:rPr lang="en-US" altLang="en-US" sz="2800" dirty="0">
                <a:cs typeface="Times New Roman" pitchFamily="18" charset="0"/>
              </a:rPr>
              <a:t>] in a 0.02 </a:t>
            </a:r>
            <a:r>
              <a:rPr lang="en-US" altLang="en-US" sz="2800" i="1" dirty="0">
                <a:cs typeface="Times New Roman" pitchFamily="18" charset="0"/>
              </a:rPr>
              <a:t>M</a:t>
            </a:r>
            <a:r>
              <a:rPr lang="en-US" altLang="en-US" sz="2800" dirty="0">
                <a:cs typeface="Times New Roman" pitchFamily="18" charset="0"/>
              </a:rPr>
              <a:t> solution of oxalic acid (H</a:t>
            </a:r>
            <a:r>
              <a:rPr lang="en-US" altLang="en-US" sz="2800" baseline="-25000" dirty="0">
                <a:cs typeface="Times New Roman" pitchFamily="18" charset="0"/>
              </a:rPr>
              <a:t>2</a:t>
            </a:r>
            <a:r>
              <a:rPr lang="en-US" altLang="en-US" sz="2800" dirty="0">
                <a:cs typeface="Times New Roman" pitchFamily="18" charset="0"/>
              </a:rPr>
              <a:t>C</a:t>
            </a:r>
            <a:r>
              <a:rPr lang="en-US" altLang="en-US" sz="2800" baseline="-25000" dirty="0">
                <a:cs typeface="Times New Roman" pitchFamily="18" charset="0"/>
              </a:rPr>
              <a:t>2</a:t>
            </a:r>
            <a:r>
              <a:rPr lang="en-US" altLang="en-US" sz="2800" dirty="0">
                <a:cs typeface="Times New Roman" pitchFamily="18" charset="0"/>
              </a:rPr>
              <a:t>O</a:t>
            </a:r>
            <a:r>
              <a:rPr lang="en-US" altLang="en-US" sz="2800" baseline="-25000" dirty="0">
                <a:cs typeface="Times New Roman" pitchFamily="18" charset="0"/>
              </a:rPr>
              <a:t>4</a:t>
            </a:r>
            <a:r>
              <a:rPr lang="en-US" altLang="en-US" sz="2800" dirty="0">
                <a:cs typeface="Times New Roman" pitchFamily="18" charset="0"/>
              </a:rPr>
              <a:t>). </a:t>
            </a:r>
          </a:p>
          <a:p>
            <a:pPr>
              <a:spcBef>
                <a:spcPct val="0"/>
              </a:spcBef>
            </a:pPr>
            <a:r>
              <a:rPr lang="en-US" altLang="en-US" sz="2800" i="1" dirty="0">
                <a:cs typeface="Times New Roman" pitchFamily="18" charset="0"/>
              </a:rPr>
              <a:t>(K</a:t>
            </a:r>
            <a:r>
              <a:rPr lang="en-US" altLang="en-US" sz="2800" i="1" baseline="-25000" dirty="0">
                <a:cs typeface="Times New Roman" pitchFamily="18" charset="0"/>
              </a:rPr>
              <a:t>a1</a:t>
            </a:r>
            <a:r>
              <a:rPr lang="en-US" altLang="en-US" sz="2800" dirty="0">
                <a:cs typeface="Times New Roman" pitchFamily="18" charset="0"/>
              </a:rPr>
              <a:t> = 5.9 x 10</a:t>
            </a:r>
            <a:r>
              <a:rPr lang="en-US" altLang="en-US" sz="2800" baseline="30000" dirty="0">
                <a:cs typeface="Times New Roman" pitchFamily="18" charset="0"/>
              </a:rPr>
              <a:t>-2 </a:t>
            </a:r>
            <a:r>
              <a:rPr lang="en-US" altLang="en-US" sz="2800" dirty="0">
                <a:cs typeface="Times New Roman" pitchFamily="18" charset="0"/>
              </a:rPr>
              <a:t> &amp;  </a:t>
            </a:r>
            <a:r>
              <a:rPr lang="en-US" altLang="en-US" sz="2800" i="1" dirty="0">
                <a:cs typeface="Times New Roman" pitchFamily="18" charset="0"/>
              </a:rPr>
              <a:t>K</a:t>
            </a:r>
            <a:r>
              <a:rPr lang="en-US" altLang="en-US" sz="2800" i="1" baseline="-25000" dirty="0">
                <a:cs typeface="Times New Roman" pitchFamily="18" charset="0"/>
              </a:rPr>
              <a:t>a2</a:t>
            </a:r>
            <a:r>
              <a:rPr lang="en-US" altLang="en-US" sz="2800" dirty="0">
                <a:cs typeface="Times New Roman" pitchFamily="18" charset="0"/>
              </a:rPr>
              <a:t> = 6.4 x 10</a:t>
            </a:r>
            <a:r>
              <a:rPr lang="en-US" altLang="en-US" sz="2800" baseline="30000" dirty="0">
                <a:cs typeface="Times New Roman" pitchFamily="18" charset="0"/>
              </a:rPr>
              <a:t>-5</a:t>
            </a:r>
            <a:r>
              <a:rPr lang="en-US" altLang="en-US" sz="2800" dirty="0">
                <a:cs typeface="Times New Roman" pitchFamily="18" charset="0"/>
              </a:rPr>
              <a:t>)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2400" y="152400"/>
            <a:ext cx="54150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Weak acids and Weak bases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1067" y="818866"/>
            <a:ext cx="3504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</a:rPr>
              <a:t>Polyprotic</a:t>
            </a:r>
            <a:r>
              <a:rPr lang="en-US" sz="2800" b="1" dirty="0">
                <a:solidFill>
                  <a:srgbClr val="FF0000"/>
                </a:solidFill>
              </a:rPr>
              <a:t> weak acids: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115898"/>
              </p:ext>
            </p:extLst>
          </p:nvPr>
        </p:nvGraphicFramePr>
        <p:xfrm>
          <a:off x="1538049" y="3743952"/>
          <a:ext cx="7537711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1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2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5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03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3" marR="91443"/>
                </a:tc>
                <a:tc gridSpan="3"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91443" marR="91443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3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Initial (I)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0.02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3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Change (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  <a:latin typeface="Symbol" panose="05050102010706020507" pitchFamily="18" charset="2"/>
                        </a:rPr>
                        <a:t>D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- 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+ x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+ x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3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rgbClr val="FF0000"/>
                          </a:solidFill>
                        </a:rPr>
                        <a:t>Equi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en-US" sz="2800" dirty="0" err="1">
                          <a:solidFill>
                            <a:srgbClr val="FF0000"/>
                          </a:solidFill>
                        </a:rPr>
                        <a:t>Eq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0.02 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– x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3200" baseline="30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6"/>
          <p:cNvSpPr txBox="1">
            <a:spLocks noChangeArrowheads="1"/>
          </p:cNvSpPr>
          <p:nvPr/>
        </p:nvSpPr>
        <p:spPr bwMode="auto">
          <a:xfrm>
            <a:off x="36500" y="3167072"/>
            <a:ext cx="1524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8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Solution: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290" y="3603017"/>
            <a:ext cx="150163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 start </a:t>
            </a:r>
          </a:p>
          <a:p>
            <a:r>
              <a:rPr lang="en-US" sz="2800" dirty="0"/>
              <a:t>with the </a:t>
            </a:r>
          </a:p>
          <a:p>
            <a:r>
              <a:rPr lang="en-US" sz="2800" dirty="0"/>
              <a:t>first </a:t>
            </a:r>
          </a:p>
          <a:p>
            <a:r>
              <a:rPr lang="en-US" sz="2800" dirty="0"/>
              <a:t>reaction: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582" y="5950420"/>
            <a:ext cx="93954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à"/>
            </a:pPr>
            <a:r>
              <a:rPr lang="en-US" sz="2800" dirty="0">
                <a:sym typeface="Wingdings" panose="05000000000000000000" pitchFamily="2" charset="2"/>
              </a:rPr>
              <a:t>Knowing the value of </a:t>
            </a:r>
            <a:r>
              <a:rPr lang="en-US" sz="2800" b="1" i="1" dirty="0"/>
              <a:t>K</a:t>
            </a:r>
            <a:r>
              <a:rPr lang="en-US" sz="2800" b="1" i="1" baseline="-25000" dirty="0"/>
              <a:t>a1 </a:t>
            </a:r>
            <a:r>
              <a:rPr lang="en-US" sz="2800" i="1" dirty="0"/>
              <a:t>, </a:t>
            </a:r>
            <a:r>
              <a:rPr lang="en-US" sz="2800" dirty="0"/>
              <a:t>solve it for x (= [HA</a:t>
            </a:r>
            <a:r>
              <a:rPr lang="en-US" sz="2800" baseline="30000" dirty="0"/>
              <a:t>-</a:t>
            </a:r>
            <a:r>
              <a:rPr lang="en-US" sz="2800" dirty="0"/>
              <a:t>] and [H</a:t>
            </a:r>
            <a:r>
              <a:rPr lang="en-US" sz="2800" baseline="30000" dirty="0"/>
              <a:t>+</a:t>
            </a:r>
            <a:r>
              <a:rPr lang="en-US" sz="2800" dirty="0"/>
              <a:t>])</a:t>
            </a:r>
          </a:p>
          <a:p>
            <a:pPr marL="457200" indent="-457200">
              <a:buFont typeface="Wingdings" pitchFamily="2" charset="2"/>
              <a:buChar char="à"/>
            </a:pPr>
            <a:r>
              <a:rPr lang="en-US" sz="2800" dirty="0"/>
              <a:t>Value of x at the end of 1</a:t>
            </a:r>
            <a:r>
              <a:rPr lang="en-US" sz="2800" baseline="30000" dirty="0"/>
              <a:t>st</a:t>
            </a:r>
            <a:r>
              <a:rPr lang="en-US" sz="2800" dirty="0"/>
              <a:t> step are used as initial of step 2 </a:t>
            </a:r>
            <a:r>
              <a:rPr lang="en-US" sz="2800" i="1" dirty="0"/>
              <a:t> </a:t>
            </a:r>
            <a:r>
              <a:rPr lang="en-US" sz="2800" b="1" i="1" baseline="-25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875963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511" y="3709098"/>
            <a:ext cx="44481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7421" y="1310194"/>
            <a:ext cx="1549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4715" y="1760569"/>
            <a:ext cx="87755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800" dirty="0">
                <a:cs typeface="Times New Roman" pitchFamily="18" charset="0"/>
              </a:rPr>
              <a:t>Calculate the pH and concentration of oxalate ion, [C</a:t>
            </a:r>
            <a:r>
              <a:rPr lang="en-US" altLang="en-US" sz="2800" baseline="-25000" dirty="0">
                <a:cs typeface="Times New Roman" pitchFamily="18" charset="0"/>
              </a:rPr>
              <a:t>2</a:t>
            </a:r>
            <a:r>
              <a:rPr lang="en-US" altLang="en-US" sz="2800" dirty="0">
                <a:cs typeface="Times New Roman" pitchFamily="18" charset="0"/>
              </a:rPr>
              <a:t>O</a:t>
            </a:r>
            <a:r>
              <a:rPr lang="en-US" altLang="en-US" sz="2800" baseline="-25000" dirty="0">
                <a:cs typeface="Times New Roman" pitchFamily="18" charset="0"/>
              </a:rPr>
              <a:t>4</a:t>
            </a:r>
            <a:r>
              <a:rPr lang="en-US" altLang="en-US" sz="2800" baseline="30000" dirty="0">
                <a:cs typeface="Times New Roman" pitchFamily="18" charset="0"/>
              </a:rPr>
              <a:t>2-</a:t>
            </a:r>
            <a:r>
              <a:rPr lang="en-US" altLang="en-US" sz="2800" dirty="0">
                <a:cs typeface="Times New Roman" pitchFamily="18" charset="0"/>
              </a:rPr>
              <a:t>] in a 0.02 </a:t>
            </a:r>
            <a:r>
              <a:rPr lang="en-US" altLang="en-US" sz="2800" i="1" dirty="0">
                <a:cs typeface="Times New Roman" pitchFamily="18" charset="0"/>
              </a:rPr>
              <a:t>M</a:t>
            </a:r>
            <a:r>
              <a:rPr lang="en-US" altLang="en-US" sz="2800" dirty="0">
                <a:cs typeface="Times New Roman" pitchFamily="18" charset="0"/>
              </a:rPr>
              <a:t> solution of oxalic acid (H</a:t>
            </a:r>
            <a:r>
              <a:rPr lang="en-US" altLang="en-US" sz="2800" baseline="-25000" dirty="0">
                <a:cs typeface="Times New Roman" pitchFamily="18" charset="0"/>
              </a:rPr>
              <a:t>2</a:t>
            </a:r>
            <a:r>
              <a:rPr lang="en-US" altLang="en-US" sz="2800" dirty="0">
                <a:cs typeface="Times New Roman" pitchFamily="18" charset="0"/>
              </a:rPr>
              <a:t>C</a:t>
            </a:r>
            <a:r>
              <a:rPr lang="en-US" altLang="en-US" sz="2800" baseline="-25000" dirty="0">
                <a:cs typeface="Times New Roman" pitchFamily="18" charset="0"/>
              </a:rPr>
              <a:t>2</a:t>
            </a:r>
            <a:r>
              <a:rPr lang="en-US" altLang="en-US" sz="2800" dirty="0">
                <a:cs typeface="Times New Roman" pitchFamily="18" charset="0"/>
              </a:rPr>
              <a:t>O</a:t>
            </a:r>
            <a:r>
              <a:rPr lang="en-US" altLang="en-US" sz="2800" baseline="-25000" dirty="0">
                <a:cs typeface="Times New Roman" pitchFamily="18" charset="0"/>
              </a:rPr>
              <a:t>4</a:t>
            </a:r>
            <a:r>
              <a:rPr lang="en-US" altLang="en-US" sz="2800" dirty="0">
                <a:cs typeface="Times New Roman" pitchFamily="18" charset="0"/>
              </a:rPr>
              <a:t>). </a:t>
            </a:r>
          </a:p>
          <a:p>
            <a:pPr>
              <a:spcBef>
                <a:spcPct val="0"/>
              </a:spcBef>
            </a:pPr>
            <a:r>
              <a:rPr lang="en-US" altLang="en-US" sz="2800" i="1" dirty="0">
                <a:cs typeface="Times New Roman" pitchFamily="18" charset="0"/>
              </a:rPr>
              <a:t>(K</a:t>
            </a:r>
            <a:r>
              <a:rPr lang="en-US" altLang="en-US" sz="2800" i="1" baseline="-25000" dirty="0">
                <a:cs typeface="Times New Roman" pitchFamily="18" charset="0"/>
              </a:rPr>
              <a:t>a1</a:t>
            </a:r>
            <a:r>
              <a:rPr lang="en-US" altLang="en-US" sz="2800" dirty="0">
                <a:cs typeface="Times New Roman" pitchFamily="18" charset="0"/>
              </a:rPr>
              <a:t> = 5.9 x 10</a:t>
            </a:r>
            <a:r>
              <a:rPr lang="en-US" altLang="en-US" sz="2800" baseline="30000" dirty="0">
                <a:cs typeface="Times New Roman" pitchFamily="18" charset="0"/>
              </a:rPr>
              <a:t>-2 </a:t>
            </a:r>
            <a:r>
              <a:rPr lang="en-US" altLang="en-US" sz="2800" dirty="0">
                <a:cs typeface="Times New Roman" pitchFamily="18" charset="0"/>
              </a:rPr>
              <a:t> &amp;  </a:t>
            </a:r>
            <a:r>
              <a:rPr lang="en-US" altLang="en-US" sz="2800" i="1" dirty="0">
                <a:cs typeface="Times New Roman" pitchFamily="18" charset="0"/>
              </a:rPr>
              <a:t>K</a:t>
            </a:r>
            <a:r>
              <a:rPr lang="en-US" altLang="en-US" sz="2800" i="1" baseline="-25000" dirty="0">
                <a:cs typeface="Times New Roman" pitchFamily="18" charset="0"/>
              </a:rPr>
              <a:t>a2</a:t>
            </a:r>
            <a:r>
              <a:rPr lang="en-US" altLang="en-US" sz="2800" dirty="0">
                <a:cs typeface="Times New Roman" pitchFamily="18" charset="0"/>
              </a:rPr>
              <a:t> = 6.4 x 10</a:t>
            </a:r>
            <a:r>
              <a:rPr lang="en-US" altLang="en-US" sz="2800" baseline="30000" dirty="0">
                <a:cs typeface="Times New Roman" pitchFamily="18" charset="0"/>
              </a:rPr>
              <a:t>-5</a:t>
            </a:r>
            <a:r>
              <a:rPr lang="en-US" altLang="en-US" sz="2800" dirty="0">
                <a:cs typeface="Times New Roman" pitchFamily="18" charset="0"/>
              </a:rPr>
              <a:t>)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2400" y="152400"/>
            <a:ext cx="54150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Weak acids and Weak bases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1067" y="818866"/>
            <a:ext cx="3504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</a:rPr>
              <a:t>Polyprotic</a:t>
            </a:r>
            <a:r>
              <a:rPr lang="en-US" sz="2800" b="1" dirty="0">
                <a:solidFill>
                  <a:srgbClr val="FF0000"/>
                </a:solidFill>
              </a:rPr>
              <a:t> weak acids: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387898"/>
              </p:ext>
            </p:extLst>
          </p:nvPr>
        </p:nvGraphicFramePr>
        <p:xfrm>
          <a:off x="1510771" y="3757592"/>
          <a:ext cx="7537711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1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2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5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03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3" marR="91443"/>
                </a:tc>
                <a:tc gridSpan="3"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91443" marR="91443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3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Initial (I)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x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x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3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Change (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  <a:latin typeface="Symbol" panose="05050102010706020507" pitchFamily="18" charset="2"/>
                        </a:rPr>
                        <a:t>D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marL="342900" indent="-342900" algn="ctr">
                        <a:buFontTx/>
                        <a:buChar char="-"/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y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+ y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+ y</a:t>
                      </a:r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3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rgbClr val="FF0000"/>
                          </a:solidFill>
                        </a:rPr>
                        <a:t>Equi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en-US" sz="2800" dirty="0" err="1">
                          <a:solidFill>
                            <a:srgbClr val="FF0000"/>
                          </a:solidFill>
                        </a:rPr>
                        <a:t>Eq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x 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– y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x + y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en-US" sz="2800" baseline="30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1878" y="5909476"/>
            <a:ext cx="88163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à"/>
            </a:pPr>
            <a:r>
              <a:rPr lang="en-US" sz="2800" dirty="0">
                <a:sym typeface="Wingdings" panose="05000000000000000000" pitchFamily="2" charset="2"/>
              </a:rPr>
              <a:t>Knowing the value of </a:t>
            </a:r>
            <a:r>
              <a:rPr lang="en-US" sz="2800" b="1" i="1" dirty="0"/>
              <a:t>K</a:t>
            </a:r>
            <a:r>
              <a:rPr lang="en-US" sz="2800" b="1" i="1" baseline="-25000" dirty="0"/>
              <a:t>a2 </a:t>
            </a:r>
            <a:r>
              <a:rPr lang="en-US" sz="2800" b="1" baseline="-25000" dirty="0"/>
              <a:t> </a:t>
            </a:r>
            <a:r>
              <a:rPr lang="en-US" sz="2800" dirty="0"/>
              <a:t>and the value of x</a:t>
            </a:r>
            <a:r>
              <a:rPr lang="en-US" sz="2800" i="1" dirty="0"/>
              <a:t>, </a:t>
            </a:r>
            <a:r>
              <a:rPr lang="en-US" sz="2800" dirty="0"/>
              <a:t>solve for y </a:t>
            </a:r>
          </a:p>
          <a:p>
            <a:r>
              <a:rPr lang="en-US" sz="2800" dirty="0"/>
              <a:t>     (then </a:t>
            </a:r>
            <a:r>
              <a:rPr lang="en-US" sz="2800" dirty="0" err="1"/>
              <a:t>x+y</a:t>
            </a:r>
            <a:r>
              <a:rPr lang="en-US" sz="2800" dirty="0"/>
              <a:t> = [H</a:t>
            </a:r>
            <a:r>
              <a:rPr lang="en-US" sz="2800" baseline="30000" dirty="0"/>
              <a:t>+</a:t>
            </a:r>
            <a:r>
              <a:rPr lang="en-US" sz="2800" dirty="0"/>
              <a:t>]</a:t>
            </a:r>
            <a:r>
              <a:rPr lang="en-US" sz="2800" baseline="-25000" dirty="0"/>
              <a:t>total</a:t>
            </a:r>
            <a:r>
              <a:rPr lang="en-US" sz="2800" dirty="0"/>
              <a:t>), while y = [A</a:t>
            </a:r>
            <a:r>
              <a:rPr lang="en-US" sz="2800" baseline="30000" dirty="0"/>
              <a:t>2-</a:t>
            </a:r>
            <a:r>
              <a:rPr lang="en-US" sz="2800" dirty="0"/>
              <a:t>], which is [C</a:t>
            </a:r>
            <a:r>
              <a:rPr lang="en-US" sz="2800" baseline="-25000" dirty="0"/>
              <a:t>2</a:t>
            </a:r>
            <a:r>
              <a:rPr lang="en-US" sz="2800" dirty="0"/>
              <a:t>O</a:t>
            </a:r>
            <a:r>
              <a:rPr lang="en-US" sz="2800" baseline="-25000" dirty="0"/>
              <a:t>4</a:t>
            </a:r>
            <a:r>
              <a:rPr lang="en-US" sz="2800" baseline="30000" dirty="0"/>
              <a:t>2-</a:t>
            </a:r>
            <a:r>
              <a:rPr lang="en-US" sz="2800" dirty="0"/>
              <a:t>]</a:t>
            </a:r>
            <a:r>
              <a:rPr lang="en-US" sz="2800" baseline="-25000" dirty="0" err="1"/>
              <a:t>eq</a:t>
            </a:r>
            <a:r>
              <a:rPr lang="en-US" sz="2800" i="1" dirty="0"/>
              <a:t> </a:t>
            </a:r>
            <a:r>
              <a:rPr lang="en-US" sz="2800" b="1" i="1" baseline="-25000" dirty="0"/>
              <a:t>  </a:t>
            </a:r>
          </a:p>
        </p:txBody>
      </p:sp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36500" y="3167072"/>
            <a:ext cx="1524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8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Solution: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290" y="3603017"/>
            <a:ext cx="150163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 start </a:t>
            </a:r>
          </a:p>
          <a:p>
            <a:r>
              <a:rPr lang="en-US" sz="2800" dirty="0"/>
              <a:t>with the </a:t>
            </a:r>
          </a:p>
          <a:p>
            <a:r>
              <a:rPr lang="en-US" sz="2800" dirty="0"/>
              <a:t>second</a:t>
            </a:r>
          </a:p>
          <a:p>
            <a:r>
              <a:rPr lang="en-US" sz="2800" dirty="0"/>
              <a:t>reaction:</a:t>
            </a:r>
          </a:p>
        </p:txBody>
      </p:sp>
    </p:spTree>
    <p:extLst>
      <p:ext uri="{BB962C8B-B14F-4D97-AF65-F5344CB8AC3E}">
        <p14:creationId xmlns:p14="http://schemas.microsoft.com/office/powerpoint/2010/main" val="4889063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52400" y="152400"/>
            <a:ext cx="54150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Weak acids and Weak bases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419" y="818866"/>
            <a:ext cx="2047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Weak bases:</a:t>
            </a:r>
          </a:p>
        </p:txBody>
      </p:sp>
      <p:sp>
        <p:nvSpPr>
          <p:cNvPr id="2" name="Rectangle 1"/>
          <p:cNvSpPr/>
          <p:nvPr/>
        </p:nvSpPr>
        <p:spPr>
          <a:xfrm>
            <a:off x="293426" y="1304330"/>
            <a:ext cx="8304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/>
              <a:t>Bases react with water to produce hydroxide ion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32008" y="1924334"/>
            <a:ext cx="1549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Example: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98429"/>
              </p:ext>
            </p:extLst>
          </p:nvPr>
        </p:nvGraphicFramePr>
        <p:xfrm>
          <a:off x="857677" y="2543223"/>
          <a:ext cx="7399219" cy="587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724650" imgH="533400" progId="ChemWindow.Document">
                  <p:embed/>
                </p:oleObj>
              </mc:Choice>
              <mc:Fallback>
                <p:oleObj name="Document" r:id="rId2" imgW="6724650" imgH="533400" progId="ChemWindow.Document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677" y="2543223"/>
                        <a:ext cx="7399219" cy="5875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436460"/>
              </p:ext>
            </p:extLst>
          </p:nvPr>
        </p:nvGraphicFramePr>
        <p:xfrm>
          <a:off x="2591369" y="4516255"/>
          <a:ext cx="3604716" cy="1300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21000" imgH="1054100" progId="Equation.3">
                  <p:embed/>
                </p:oleObj>
              </mc:Choice>
              <mc:Fallback>
                <p:oleObj name="Equation" r:id="rId4" imgW="2921000" imgH="1054100" progId="Equation.3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1369" y="4516255"/>
                        <a:ext cx="3604716" cy="13006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59307" y="3248167"/>
            <a:ext cx="88694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Which is also an equilibrium, that has a </a:t>
            </a:r>
            <a:r>
              <a:rPr lang="en-US" sz="2800" b="1" i="1" dirty="0" err="1">
                <a:solidFill>
                  <a:srgbClr val="FF0000"/>
                </a:solidFill>
              </a:rPr>
              <a:t>K</a:t>
            </a:r>
            <a:r>
              <a:rPr lang="en-US" sz="2800" b="1" i="1" baseline="-25000" dirty="0" err="1">
                <a:solidFill>
                  <a:srgbClr val="FF0000"/>
                </a:solidFill>
              </a:rPr>
              <a:t>eq</a:t>
            </a:r>
            <a:r>
              <a:rPr lang="en-US" sz="2800" dirty="0"/>
              <a:t> known as </a:t>
            </a:r>
            <a:r>
              <a:rPr lang="en-US" sz="2800" b="1" i="1" dirty="0">
                <a:solidFill>
                  <a:srgbClr val="FF0000"/>
                </a:solidFill>
              </a:rPr>
              <a:t>K</a:t>
            </a:r>
            <a:r>
              <a:rPr lang="en-US" sz="2800" b="1" i="1" baseline="-25000" dirty="0">
                <a:solidFill>
                  <a:srgbClr val="FF0000"/>
                </a:solidFill>
              </a:rPr>
              <a:t>b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</a:p>
          <a:p>
            <a:r>
              <a:rPr lang="en-US" sz="2800" dirty="0"/>
              <a:t>(</a:t>
            </a:r>
            <a:r>
              <a:rPr lang="en-US" sz="2800" b="1" i="1" dirty="0"/>
              <a:t>b</a:t>
            </a:r>
            <a:r>
              <a:rPr lang="en-US" sz="2800" dirty="0"/>
              <a:t> stands for base), which is the base dissociation constant, </a:t>
            </a:r>
          </a:p>
          <a:p>
            <a:r>
              <a:rPr lang="en-US" sz="2800" dirty="0"/>
              <a:t>and has the following expression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5662" y="5800302"/>
            <a:ext cx="89954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 general, a weak base should react with H</a:t>
            </a:r>
            <a:r>
              <a:rPr lang="en-US" sz="2800" baseline="-250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0000"/>
                </a:solidFill>
              </a:rPr>
              <a:t>O to release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OH</a:t>
            </a:r>
            <a:r>
              <a:rPr lang="en-US" sz="2800" baseline="30000" dirty="0">
                <a:solidFill>
                  <a:srgbClr val="FF0000"/>
                </a:solidFill>
              </a:rPr>
              <a:t>-</a:t>
            </a:r>
            <a:r>
              <a:rPr lang="en-US" sz="2800" dirty="0">
                <a:solidFill>
                  <a:srgbClr val="FF0000"/>
                </a:solidFill>
              </a:rPr>
              <a:t> ions that will be used to calculate the </a:t>
            </a:r>
            <a:r>
              <a:rPr lang="en-US" sz="2800" b="1" dirty="0">
                <a:solidFill>
                  <a:srgbClr val="FF0000"/>
                </a:solidFill>
              </a:rPr>
              <a:t>pH</a:t>
            </a:r>
            <a:r>
              <a:rPr lang="en-US" sz="2800" dirty="0">
                <a:solidFill>
                  <a:srgbClr val="FF0000"/>
                </a:solidFill>
              </a:rPr>
              <a:t> of the medium</a:t>
            </a:r>
          </a:p>
        </p:txBody>
      </p:sp>
    </p:spTree>
    <p:extLst>
      <p:ext uri="{BB962C8B-B14F-4D97-AF65-F5344CB8AC3E}">
        <p14:creationId xmlns:p14="http://schemas.microsoft.com/office/powerpoint/2010/main" val="120798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559" y="5121041"/>
            <a:ext cx="3403695" cy="1105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52400" y="152400"/>
            <a:ext cx="54150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Weak acids and Weak bases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419" y="818866"/>
            <a:ext cx="2047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Weak bases:</a:t>
            </a:r>
          </a:p>
        </p:txBody>
      </p:sp>
      <p:sp>
        <p:nvSpPr>
          <p:cNvPr id="5" name="Rectangle 4"/>
          <p:cNvSpPr/>
          <p:nvPr/>
        </p:nvSpPr>
        <p:spPr>
          <a:xfrm>
            <a:off x="293426" y="1304330"/>
            <a:ext cx="83046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/>
              <a:t>Bases react with water to produce hydroxide ion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32008" y="1924334"/>
            <a:ext cx="1744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Therefore: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584" y="2470245"/>
            <a:ext cx="86722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general reaction of the weak base (A</a:t>
            </a:r>
            <a:r>
              <a:rPr lang="en-US" sz="2800" baseline="30000" dirty="0"/>
              <a:t>-</a:t>
            </a:r>
            <a:r>
              <a:rPr lang="en-US" sz="2800" dirty="0"/>
              <a:t>) with water can be</a:t>
            </a:r>
          </a:p>
          <a:p>
            <a:r>
              <a:rPr lang="en-US" sz="2800" dirty="0"/>
              <a:t>shown as:</a:t>
            </a: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395" y="3429214"/>
            <a:ext cx="7141524" cy="787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62570" y="4355915"/>
            <a:ext cx="4446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Which has the </a:t>
            </a:r>
            <a:r>
              <a:rPr lang="en-US" sz="2800" b="1" i="1" dirty="0"/>
              <a:t>K</a:t>
            </a:r>
            <a:r>
              <a:rPr lang="en-US" sz="2800" b="1" i="1" baseline="-25000" dirty="0"/>
              <a:t>b</a:t>
            </a:r>
            <a:r>
              <a:rPr lang="en-US" sz="2800" dirty="0"/>
              <a:t> expression:</a:t>
            </a:r>
          </a:p>
        </p:txBody>
      </p:sp>
    </p:spTree>
    <p:extLst>
      <p:ext uri="{BB962C8B-B14F-4D97-AF65-F5344CB8AC3E}">
        <p14:creationId xmlns:p14="http://schemas.microsoft.com/office/powerpoint/2010/main" val="352604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52400" y="152400"/>
            <a:ext cx="54150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Weak acids and Weak bases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7421" y="846162"/>
            <a:ext cx="1549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4716" y="1296537"/>
            <a:ext cx="84811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800" dirty="0">
                <a:cs typeface="Times New Roman" pitchFamily="18" charset="0"/>
              </a:rPr>
              <a:t>A solution of NH</a:t>
            </a:r>
            <a:r>
              <a:rPr lang="en-US" altLang="en-US" sz="2800" baseline="-25000" dirty="0">
                <a:cs typeface="Times New Roman" pitchFamily="18" charset="0"/>
              </a:rPr>
              <a:t>3</a:t>
            </a:r>
            <a:r>
              <a:rPr lang="en-US" altLang="en-US" sz="2800" dirty="0">
                <a:cs typeface="Times New Roman" pitchFamily="18" charset="0"/>
              </a:rPr>
              <a:t> in water has a pH of 10.50. What is the</a:t>
            </a:r>
          </a:p>
          <a:p>
            <a:pPr>
              <a:spcBef>
                <a:spcPct val="0"/>
              </a:spcBef>
            </a:pPr>
            <a:r>
              <a:rPr lang="en-US" altLang="en-US" sz="2800" dirty="0">
                <a:cs typeface="Times New Roman" pitchFamily="18" charset="0"/>
              </a:rPr>
              <a:t>molarity of the solution? (</a:t>
            </a:r>
            <a:r>
              <a:rPr lang="en-US" altLang="en-US" sz="2800" i="1" dirty="0">
                <a:cs typeface="Times New Roman" pitchFamily="18" charset="0"/>
              </a:rPr>
              <a:t>K</a:t>
            </a:r>
            <a:r>
              <a:rPr lang="en-US" altLang="en-US" sz="2800" i="1" baseline="-25000" dirty="0">
                <a:cs typeface="Times New Roman" pitchFamily="18" charset="0"/>
              </a:rPr>
              <a:t>b</a:t>
            </a:r>
            <a:r>
              <a:rPr lang="en-US" altLang="en-US" sz="2800" dirty="0">
                <a:cs typeface="Times New Roman" pitchFamily="18" charset="0"/>
              </a:rPr>
              <a:t> = 1.8 x 10</a:t>
            </a:r>
            <a:r>
              <a:rPr lang="en-US" altLang="en-US" sz="2800" baseline="30000" dirty="0">
                <a:cs typeface="Times New Roman" pitchFamily="18" charset="0"/>
              </a:rPr>
              <a:t>-5</a:t>
            </a:r>
            <a:r>
              <a:rPr lang="en-US" altLang="en-US" sz="2800" dirty="0">
                <a:cs typeface="Times New Roman" pitchFamily="18" charset="0"/>
              </a:rPr>
              <a:t>)</a:t>
            </a:r>
            <a:endParaRPr lang="en-US" altLang="en-US" sz="2800" baseline="30000" dirty="0">
              <a:cs typeface="Times New Roman" pitchFamily="18" charset="0"/>
            </a:endParaRP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2598477" y="2252664"/>
            <a:ext cx="3743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36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Solution Approach</a:t>
            </a:r>
          </a:p>
        </p:txBody>
      </p:sp>
      <p:sp>
        <p:nvSpPr>
          <p:cNvPr id="13" name="Striped Right Arrow 12"/>
          <p:cNvSpPr/>
          <p:nvPr/>
        </p:nvSpPr>
        <p:spPr>
          <a:xfrm rot="5400000">
            <a:off x="4209090" y="2045709"/>
            <a:ext cx="410974" cy="2130425"/>
          </a:xfrm>
          <a:prstGeom prst="striped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33640" y="3316421"/>
            <a:ext cx="86558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As a weak base, the best start point is to write a correct </a:t>
            </a:r>
          </a:p>
          <a:p>
            <a:r>
              <a:rPr lang="en-US" sz="2800" dirty="0"/>
              <a:t>Equilibrium equation by reacting the base (NH</a:t>
            </a:r>
            <a:r>
              <a:rPr lang="en-US" sz="2800" baseline="-25000" dirty="0"/>
              <a:t>3</a:t>
            </a:r>
            <a:r>
              <a:rPr lang="en-US" sz="2800" dirty="0"/>
              <a:t>) with H</a:t>
            </a:r>
            <a:r>
              <a:rPr lang="en-US" sz="2800" baseline="-25000" dirty="0"/>
              <a:t>2</a:t>
            </a:r>
            <a:r>
              <a:rPr lang="en-US" sz="2800" dirty="0"/>
              <a:t>O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592924"/>
              </p:ext>
            </p:extLst>
          </p:nvPr>
        </p:nvGraphicFramePr>
        <p:xfrm>
          <a:off x="775363" y="4331028"/>
          <a:ext cx="739933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724650" imgH="533400" progId="ChemWindow.Document">
                  <p:embed/>
                </p:oleObj>
              </mc:Choice>
              <mc:Fallback>
                <p:oleObj name="Document" r:id="rId2" imgW="6724650" imgH="533400" progId="ChemWindow.Document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363" y="4331028"/>
                        <a:ext cx="7399338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59306" y="4981430"/>
            <a:ext cx="507376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With the </a:t>
            </a:r>
            <a:r>
              <a:rPr lang="en-US" sz="2800" b="1" i="1" dirty="0"/>
              <a:t>K</a:t>
            </a:r>
            <a:r>
              <a:rPr lang="en-US" sz="2800" b="1" i="1" baseline="-25000" dirty="0"/>
              <a:t>b</a:t>
            </a:r>
            <a:r>
              <a:rPr lang="en-US" sz="2800" dirty="0"/>
              <a:t> expression given as</a:t>
            </a:r>
          </a:p>
          <a:p>
            <a:r>
              <a:rPr lang="en-US" sz="2800" dirty="0"/>
              <a:t>where the final pH at equilibrium</a:t>
            </a:r>
          </a:p>
          <a:p>
            <a:r>
              <a:rPr lang="en-US" sz="2800" dirty="0"/>
              <a:t>Is given as 10.50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 err="1">
                <a:sym typeface="Wingdings" panose="05000000000000000000" pitchFamily="2" charset="2"/>
              </a:rPr>
              <a:t>pOH</a:t>
            </a:r>
            <a:r>
              <a:rPr lang="en-US" sz="2800" dirty="0">
                <a:sym typeface="Wingdings" panose="05000000000000000000" pitchFamily="2" charset="2"/>
              </a:rPr>
              <a:t> = 3.5 </a:t>
            </a:r>
          </a:p>
          <a:p>
            <a:r>
              <a:rPr lang="en-US" sz="2800" dirty="0">
                <a:sym typeface="Wingdings" panose="05000000000000000000" pitchFamily="2" charset="2"/>
              </a:rPr>
              <a:t> [OH-] = 10</a:t>
            </a:r>
            <a:r>
              <a:rPr lang="en-US" sz="2800" baseline="30000" dirty="0">
                <a:sym typeface="Wingdings" panose="05000000000000000000" pitchFamily="2" charset="2"/>
              </a:rPr>
              <a:t>-3.5</a:t>
            </a:r>
            <a:r>
              <a:rPr lang="en-US" sz="2800" dirty="0">
                <a:sym typeface="Wingdings" panose="05000000000000000000" pitchFamily="2" charset="2"/>
              </a:rPr>
              <a:t> = 3.2 x 10</a:t>
            </a:r>
            <a:r>
              <a:rPr lang="en-US" sz="2800" baseline="30000" dirty="0">
                <a:sym typeface="Wingdings" panose="05000000000000000000" pitchFamily="2" charset="2"/>
              </a:rPr>
              <a:t>-4 </a:t>
            </a:r>
            <a:r>
              <a:rPr lang="en-US" sz="2800" i="1" dirty="0">
                <a:sym typeface="Wingdings" panose="05000000000000000000" pitchFamily="2" charset="2"/>
              </a:rPr>
              <a:t>M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639232"/>
              </p:ext>
            </p:extLst>
          </p:nvPr>
        </p:nvGraphicFramePr>
        <p:xfrm>
          <a:off x="5372650" y="5022379"/>
          <a:ext cx="3557317" cy="1282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21000" imgH="1054100" progId="Equation.3">
                  <p:embed/>
                </p:oleObj>
              </mc:Choice>
              <mc:Fallback>
                <p:oleObj name="Equation" r:id="rId4" imgW="2921000" imgH="1054100" progId="Equation.3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650" y="5022379"/>
                        <a:ext cx="3557317" cy="12828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725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/>
      <p:bldP spid="1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52400" y="152400"/>
            <a:ext cx="54150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Weak acids and Weak bases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7421" y="846162"/>
            <a:ext cx="1549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4716" y="1296537"/>
            <a:ext cx="84811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800" dirty="0">
                <a:cs typeface="Times New Roman" pitchFamily="18" charset="0"/>
              </a:rPr>
              <a:t>A solution of NH</a:t>
            </a:r>
            <a:r>
              <a:rPr lang="en-US" altLang="en-US" sz="2800" baseline="-25000" dirty="0">
                <a:cs typeface="Times New Roman" pitchFamily="18" charset="0"/>
              </a:rPr>
              <a:t>3</a:t>
            </a:r>
            <a:r>
              <a:rPr lang="en-US" altLang="en-US" sz="2800" dirty="0">
                <a:cs typeface="Times New Roman" pitchFamily="18" charset="0"/>
              </a:rPr>
              <a:t> in water has a pH of 10.50. What is the</a:t>
            </a:r>
          </a:p>
          <a:p>
            <a:pPr>
              <a:spcBef>
                <a:spcPct val="0"/>
              </a:spcBef>
            </a:pPr>
            <a:r>
              <a:rPr lang="en-US" altLang="en-US" sz="2800" dirty="0">
                <a:cs typeface="Times New Roman" pitchFamily="18" charset="0"/>
              </a:rPr>
              <a:t>molarity of the solution? (</a:t>
            </a:r>
            <a:r>
              <a:rPr lang="en-US" altLang="en-US" sz="2800" i="1" dirty="0">
                <a:cs typeface="Times New Roman" pitchFamily="18" charset="0"/>
              </a:rPr>
              <a:t>K</a:t>
            </a:r>
            <a:r>
              <a:rPr lang="en-US" altLang="en-US" sz="2800" i="1" baseline="-25000" dirty="0">
                <a:cs typeface="Times New Roman" pitchFamily="18" charset="0"/>
              </a:rPr>
              <a:t>b</a:t>
            </a:r>
            <a:r>
              <a:rPr lang="en-US" altLang="en-US" sz="2800" dirty="0">
                <a:cs typeface="Times New Roman" pitchFamily="18" charset="0"/>
              </a:rPr>
              <a:t> = 1.8 x 10</a:t>
            </a:r>
            <a:r>
              <a:rPr lang="en-US" altLang="en-US" sz="2800" baseline="30000" dirty="0">
                <a:cs typeface="Times New Roman" pitchFamily="18" charset="0"/>
              </a:rPr>
              <a:t>-5</a:t>
            </a:r>
            <a:r>
              <a:rPr lang="en-US" altLang="en-US" sz="2800" dirty="0">
                <a:cs typeface="Times New Roman" pitchFamily="18" charset="0"/>
              </a:rPr>
              <a:t>)</a:t>
            </a:r>
            <a:endParaRPr lang="en-US" altLang="en-US" sz="2800" baseline="30000" dirty="0">
              <a:cs typeface="Times New Roman" pitchFamily="18" charset="0"/>
            </a:endParaRP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241218" y="2239016"/>
            <a:ext cx="15247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8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Solution: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3384" y="2661329"/>
            <a:ext cx="903824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Knowing the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b="1" i="1" dirty="0">
                <a:solidFill>
                  <a:srgbClr val="FF0000"/>
                </a:solidFill>
              </a:rPr>
              <a:t>K</a:t>
            </a:r>
            <a:r>
              <a:rPr lang="en-US" sz="2800" b="1" i="1" baseline="-25000" dirty="0">
                <a:solidFill>
                  <a:srgbClr val="FF0000"/>
                </a:solidFill>
              </a:rPr>
              <a:t>b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and </a:t>
            </a:r>
            <a:r>
              <a:rPr lang="en-US" sz="2800" b="1" dirty="0">
                <a:solidFill>
                  <a:srgbClr val="FF0000"/>
                </a:solidFill>
              </a:rPr>
              <a:t>[OH</a:t>
            </a:r>
            <a:r>
              <a:rPr lang="en-US" sz="2800" b="1" baseline="30000" dirty="0">
                <a:solidFill>
                  <a:srgbClr val="FF0000"/>
                </a:solidFill>
              </a:rPr>
              <a:t>-</a:t>
            </a:r>
            <a:r>
              <a:rPr lang="en-US" sz="2800" b="1" dirty="0">
                <a:solidFill>
                  <a:srgbClr val="FF0000"/>
                </a:solidFill>
              </a:rPr>
              <a:t>]</a:t>
            </a:r>
            <a:r>
              <a:rPr lang="en-US" sz="2800" b="1" baseline="-25000" dirty="0" err="1">
                <a:solidFill>
                  <a:srgbClr val="FF0000"/>
                </a:solidFill>
              </a:rPr>
              <a:t>eq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should make it easy to </a:t>
            </a:r>
          </a:p>
          <a:p>
            <a:r>
              <a:rPr lang="en-US" sz="2800" dirty="0"/>
              <a:t>calculate the initial molarity of NH</a:t>
            </a:r>
            <a:r>
              <a:rPr lang="en-US" sz="2800" baseline="-25000" dirty="0"/>
              <a:t>3</a:t>
            </a:r>
            <a:r>
              <a:rPr lang="en-US" sz="2800" dirty="0"/>
              <a:t>. To find it, equilibrium</a:t>
            </a:r>
          </a:p>
          <a:p>
            <a:r>
              <a:rPr lang="en-US" sz="2800" dirty="0"/>
              <a:t>Calculations have to be made, where </a:t>
            </a:r>
            <a:r>
              <a:rPr lang="en-US" sz="2800" b="1" dirty="0">
                <a:solidFill>
                  <a:srgbClr val="FF0000"/>
                </a:solidFill>
              </a:rPr>
              <a:t>[OH</a:t>
            </a:r>
            <a:r>
              <a:rPr lang="en-US" sz="2800" b="1" baseline="30000" dirty="0">
                <a:solidFill>
                  <a:srgbClr val="FF0000"/>
                </a:solidFill>
              </a:rPr>
              <a:t>-</a:t>
            </a:r>
            <a:r>
              <a:rPr lang="en-US" sz="2800" b="1" dirty="0">
                <a:solidFill>
                  <a:srgbClr val="FF0000"/>
                </a:solidFill>
              </a:rPr>
              <a:t>]</a:t>
            </a:r>
            <a:r>
              <a:rPr lang="en-US" sz="2800" b="1" baseline="-25000" dirty="0" err="1">
                <a:solidFill>
                  <a:srgbClr val="FF0000"/>
                </a:solidFill>
              </a:rPr>
              <a:t>eq</a:t>
            </a:r>
            <a:r>
              <a:rPr lang="en-US" sz="2800" b="1" baseline="-25000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= y</a:t>
            </a:r>
            <a:r>
              <a:rPr lang="en-US" sz="2800" dirty="0"/>
              <a:t> in the table.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857501"/>
              </p:ext>
            </p:extLst>
          </p:nvPr>
        </p:nvGraphicFramePr>
        <p:xfrm>
          <a:off x="2617814" y="4249799"/>
          <a:ext cx="5434368" cy="431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724650" imgH="533400" progId="ChemWindow.Document">
                  <p:embed/>
                </p:oleObj>
              </mc:Choice>
              <mc:Fallback>
                <p:oleObj name="Document" r:id="rId2" imgW="6724650" imgH="533400" progId="ChemWindow.Document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814" y="4249799"/>
                        <a:ext cx="5434368" cy="4313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98545"/>
              </p:ext>
            </p:extLst>
          </p:nvPr>
        </p:nvGraphicFramePr>
        <p:xfrm>
          <a:off x="582726" y="4153385"/>
          <a:ext cx="7537711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1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2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5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03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3" marR="91443"/>
                </a:tc>
                <a:tc gridSpan="3"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91443" marR="91443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3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Initial (I)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x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3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Change (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  <a:latin typeface="Symbol" panose="05050102010706020507" pitchFamily="18" charset="2"/>
                        </a:rPr>
                        <a:t>D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marL="342900" indent="-342900" algn="ctr">
                        <a:buFontTx/>
                        <a:buChar char="-"/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y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+ y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+ y</a:t>
                      </a:r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3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rgbClr val="FF0000"/>
                          </a:solidFill>
                        </a:rPr>
                        <a:t>Equi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en-US" sz="2800" dirty="0" err="1">
                          <a:solidFill>
                            <a:srgbClr val="FF0000"/>
                          </a:solidFill>
                        </a:rPr>
                        <a:t>Eq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x 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– y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x + y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en-US" sz="2800" baseline="30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940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52400" y="152400"/>
            <a:ext cx="54150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Weak acids and Weak bases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7421" y="846162"/>
            <a:ext cx="1549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4716" y="1296537"/>
            <a:ext cx="84811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800" dirty="0">
                <a:cs typeface="Times New Roman" pitchFamily="18" charset="0"/>
              </a:rPr>
              <a:t>A solution of NH</a:t>
            </a:r>
            <a:r>
              <a:rPr lang="en-US" altLang="en-US" sz="2800" baseline="-25000" dirty="0">
                <a:cs typeface="Times New Roman" pitchFamily="18" charset="0"/>
              </a:rPr>
              <a:t>3</a:t>
            </a:r>
            <a:r>
              <a:rPr lang="en-US" altLang="en-US" sz="2800" dirty="0">
                <a:cs typeface="Times New Roman" pitchFamily="18" charset="0"/>
              </a:rPr>
              <a:t> in water has a pH of 10.50. What is the</a:t>
            </a:r>
          </a:p>
          <a:p>
            <a:pPr>
              <a:spcBef>
                <a:spcPct val="0"/>
              </a:spcBef>
            </a:pPr>
            <a:r>
              <a:rPr lang="en-US" altLang="en-US" sz="2800" dirty="0">
                <a:cs typeface="Times New Roman" pitchFamily="18" charset="0"/>
              </a:rPr>
              <a:t>molarity of the solution? (</a:t>
            </a:r>
            <a:r>
              <a:rPr lang="en-US" altLang="en-US" sz="2800" i="1" dirty="0">
                <a:cs typeface="Times New Roman" pitchFamily="18" charset="0"/>
              </a:rPr>
              <a:t>K</a:t>
            </a:r>
            <a:r>
              <a:rPr lang="en-US" altLang="en-US" sz="2800" i="1" baseline="-25000" dirty="0">
                <a:cs typeface="Times New Roman" pitchFamily="18" charset="0"/>
              </a:rPr>
              <a:t>b</a:t>
            </a:r>
            <a:r>
              <a:rPr lang="en-US" altLang="en-US" sz="2800" dirty="0">
                <a:cs typeface="Times New Roman" pitchFamily="18" charset="0"/>
              </a:rPr>
              <a:t> = 1.8 x 10</a:t>
            </a:r>
            <a:r>
              <a:rPr lang="en-US" altLang="en-US" sz="2800" baseline="30000" dirty="0">
                <a:cs typeface="Times New Roman" pitchFamily="18" charset="0"/>
              </a:rPr>
              <a:t>-5</a:t>
            </a:r>
            <a:r>
              <a:rPr lang="en-US" altLang="en-US" sz="2800" dirty="0">
                <a:cs typeface="Times New Roman" pitchFamily="18" charset="0"/>
              </a:rPr>
              <a:t>)</a:t>
            </a:r>
            <a:endParaRPr lang="en-US" altLang="en-US" sz="2800" baseline="30000" dirty="0">
              <a:cs typeface="Times New Roman" pitchFamily="18" charset="0"/>
            </a:endParaRP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241218" y="2239016"/>
            <a:ext cx="15247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8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Solution: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3384" y="2661329"/>
            <a:ext cx="903824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Knowing the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b="1" i="1" dirty="0">
                <a:solidFill>
                  <a:srgbClr val="FF0000"/>
                </a:solidFill>
              </a:rPr>
              <a:t>K</a:t>
            </a:r>
            <a:r>
              <a:rPr lang="en-US" sz="2800" b="1" i="1" baseline="-25000" dirty="0">
                <a:solidFill>
                  <a:srgbClr val="FF0000"/>
                </a:solidFill>
              </a:rPr>
              <a:t>b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and </a:t>
            </a:r>
            <a:r>
              <a:rPr lang="en-US" sz="2800" b="1" dirty="0">
                <a:solidFill>
                  <a:srgbClr val="FF0000"/>
                </a:solidFill>
              </a:rPr>
              <a:t>[OH</a:t>
            </a:r>
            <a:r>
              <a:rPr lang="en-US" sz="2800" b="1" baseline="30000" dirty="0">
                <a:solidFill>
                  <a:srgbClr val="FF0000"/>
                </a:solidFill>
              </a:rPr>
              <a:t>-</a:t>
            </a:r>
            <a:r>
              <a:rPr lang="en-US" sz="2800" b="1" dirty="0">
                <a:solidFill>
                  <a:srgbClr val="FF0000"/>
                </a:solidFill>
              </a:rPr>
              <a:t>]</a:t>
            </a:r>
            <a:r>
              <a:rPr lang="en-US" sz="2800" b="1" baseline="-25000" dirty="0" err="1">
                <a:solidFill>
                  <a:srgbClr val="FF0000"/>
                </a:solidFill>
              </a:rPr>
              <a:t>eq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should make it easy to </a:t>
            </a:r>
          </a:p>
          <a:p>
            <a:r>
              <a:rPr lang="en-US" sz="2800" dirty="0"/>
              <a:t>calculate the initial molarity of NH</a:t>
            </a:r>
            <a:r>
              <a:rPr lang="en-US" sz="2800" baseline="-25000" dirty="0"/>
              <a:t>3</a:t>
            </a:r>
            <a:r>
              <a:rPr lang="en-US" sz="2800" dirty="0"/>
              <a:t>. To find it, equilibrium</a:t>
            </a:r>
          </a:p>
          <a:p>
            <a:r>
              <a:rPr lang="en-US" sz="2800" dirty="0"/>
              <a:t>Calculations have to be made, where </a:t>
            </a:r>
            <a:r>
              <a:rPr lang="en-US" sz="2800" b="1" dirty="0">
                <a:solidFill>
                  <a:srgbClr val="FF0000"/>
                </a:solidFill>
              </a:rPr>
              <a:t>[OH</a:t>
            </a:r>
            <a:r>
              <a:rPr lang="en-US" sz="2800" b="1" baseline="30000" dirty="0">
                <a:solidFill>
                  <a:srgbClr val="FF0000"/>
                </a:solidFill>
              </a:rPr>
              <a:t>-</a:t>
            </a:r>
            <a:r>
              <a:rPr lang="en-US" sz="2800" b="1" dirty="0">
                <a:solidFill>
                  <a:srgbClr val="FF0000"/>
                </a:solidFill>
              </a:rPr>
              <a:t>]</a:t>
            </a:r>
            <a:r>
              <a:rPr lang="en-US" sz="2800" b="1" baseline="-25000" dirty="0" err="1">
                <a:solidFill>
                  <a:srgbClr val="FF0000"/>
                </a:solidFill>
              </a:rPr>
              <a:t>eq</a:t>
            </a:r>
            <a:r>
              <a:rPr lang="en-US" sz="2800" b="1" baseline="-25000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= y</a:t>
            </a:r>
            <a:r>
              <a:rPr lang="en-US" sz="2800" dirty="0"/>
              <a:t> in the table.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114043"/>
              </p:ext>
            </p:extLst>
          </p:nvPr>
        </p:nvGraphicFramePr>
        <p:xfrm>
          <a:off x="2617814" y="4249799"/>
          <a:ext cx="5434368" cy="431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724650" imgH="533400" progId="ChemWindow.Document">
                  <p:embed/>
                </p:oleObj>
              </mc:Choice>
              <mc:Fallback>
                <p:oleObj name="Document" r:id="rId2" imgW="6724650" imgH="533400" progId="ChemWindow.Document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814" y="4249799"/>
                        <a:ext cx="5434368" cy="4313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830222"/>
              </p:ext>
            </p:extLst>
          </p:nvPr>
        </p:nvGraphicFramePr>
        <p:xfrm>
          <a:off x="582726" y="4153385"/>
          <a:ext cx="7537711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1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2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5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03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3" marR="91443"/>
                </a:tc>
                <a:tc gridSpan="3"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91443" marR="91443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3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Initial (I)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x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3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Change (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  <a:latin typeface="Symbol" panose="05050102010706020507" pitchFamily="18" charset="2"/>
                        </a:rPr>
                        <a:t>D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- 3.2 x 10</a:t>
                      </a:r>
                      <a:r>
                        <a:rPr lang="en-US" sz="2800" baseline="30000" dirty="0">
                          <a:solidFill>
                            <a:srgbClr val="FF0000"/>
                          </a:solidFill>
                        </a:rPr>
                        <a:t>-4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3.2 x 10</a:t>
                      </a:r>
                      <a:r>
                        <a:rPr lang="en-US" sz="2800" baseline="30000" dirty="0">
                          <a:solidFill>
                            <a:srgbClr val="FF0000"/>
                          </a:solidFill>
                        </a:rPr>
                        <a:t>-4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3.2 x 10</a:t>
                      </a:r>
                      <a:r>
                        <a:rPr lang="en-US" sz="2800" baseline="30000" dirty="0">
                          <a:solidFill>
                            <a:srgbClr val="FF0000"/>
                          </a:solidFill>
                        </a:rPr>
                        <a:t>-4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3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rgbClr val="FF0000"/>
                          </a:solidFill>
                        </a:rPr>
                        <a:t>Equi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en-US" sz="2800" dirty="0" err="1">
                          <a:solidFill>
                            <a:srgbClr val="FF0000"/>
                          </a:solidFill>
                        </a:rPr>
                        <a:t>Eq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x 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– 3.2 x 10</a:t>
                      </a:r>
                      <a:r>
                        <a:rPr lang="en-US" sz="2800" baseline="30000" dirty="0">
                          <a:solidFill>
                            <a:srgbClr val="FF0000"/>
                          </a:solidFill>
                        </a:rPr>
                        <a:t>-4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3.2 x 10</a:t>
                      </a:r>
                      <a:r>
                        <a:rPr lang="en-US" sz="2800" baseline="30000" dirty="0">
                          <a:solidFill>
                            <a:srgbClr val="FF0000"/>
                          </a:solidFill>
                        </a:rPr>
                        <a:t>-4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3.2 x 10</a:t>
                      </a:r>
                      <a:r>
                        <a:rPr lang="en-US" sz="2800" baseline="30000" dirty="0">
                          <a:solidFill>
                            <a:srgbClr val="FF0000"/>
                          </a:solidFill>
                        </a:rPr>
                        <a:t>-4</a:t>
                      </a:r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13899" y="6305260"/>
            <a:ext cx="8668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Apply the </a:t>
            </a:r>
            <a:r>
              <a:rPr lang="en-US" sz="2800" b="1" i="1" dirty="0">
                <a:solidFill>
                  <a:srgbClr val="FF0000"/>
                </a:solidFill>
              </a:rPr>
              <a:t>K</a:t>
            </a:r>
            <a:r>
              <a:rPr lang="en-US" sz="2800" b="1" i="1" baseline="-25000" dirty="0">
                <a:solidFill>
                  <a:srgbClr val="FF0000"/>
                </a:solidFill>
              </a:rPr>
              <a:t>b</a:t>
            </a:r>
            <a:r>
              <a:rPr lang="en-US" sz="2800" dirty="0"/>
              <a:t> expression to find the value of y (</a:t>
            </a:r>
            <a:r>
              <a:rPr lang="en-US" sz="2800" b="1" dirty="0">
                <a:solidFill>
                  <a:srgbClr val="FF0000"/>
                </a:solidFill>
              </a:rPr>
              <a:t>= [NH</a:t>
            </a:r>
            <a:r>
              <a:rPr lang="en-US" sz="2800" b="1" baseline="-25000" dirty="0">
                <a:solidFill>
                  <a:srgbClr val="FF0000"/>
                </a:solidFill>
              </a:rPr>
              <a:t>3</a:t>
            </a:r>
            <a:r>
              <a:rPr lang="en-US" sz="2800" b="1" dirty="0">
                <a:solidFill>
                  <a:srgbClr val="FF0000"/>
                </a:solidFill>
              </a:rPr>
              <a:t>]</a:t>
            </a:r>
            <a:r>
              <a:rPr lang="en-US" sz="2800" b="1" baseline="-25000" dirty="0">
                <a:solidFill>
                  <a:srgbClr val="FF0000"/>
                </a:solidFill>
              </a:rPr>
              <a:t>0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87199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40" y="5701141"/>
            <a:ext cx="3336059" cy="1156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7421" y="846162"/>
            <a:ext cx="1549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4716" y="1296537"/>
            <a:ext cx="87755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800" dirty="0">
                <a:cs typeface="Times New Roman" pitchFamily="18" charset="0"/>
              </a:rPr>
              <a:t>Calculate the molar concentration of OH</a:t>
            </a:r>
            <a:r>
              <a:rPr lang="en-US" altLang="en-US" sz="2800" baseline="30000" dirty="0">
                <a:cs typeface="Times New Roman" pitchFamily="18" charset="0"/>
              </a:rPr>
              <a:t>-</a:t>
            </a:r>
            <a:r>
              <a:rPr lang="en-US" altLang="en-US" sz="2800" dirty="0">
                <a:cs typeface="Times New Roman" pitchFamily="18" charset="0"/>
              </a:rPr>
              <a:t> ions in a 0.550 M solution of </a:t>
            </a:r>
            <a:r>
              <a:rPr lang="en-US" altLang="en-US" sz="2800" dirty="0" err="1">
                <a:cs typeface="Times New Roman" pitchFamily="18" charset="0"/>
              </a:rPr>
              <a:t>hypobromite</a:t>
            </a:r>
            <a:r>
              <a:rPr lang="en-US" altLang="en-US" sz="2800" dirty="0">
                <a:cs typeface="Times New Roman" pitchFamily="18" charset="0"/>
              </a:rPr>
              <a:t> ion (</a:t>
            </a:r>
            <a:r>
              <a:rPr lang="en-US" altLang="en-US" sz="2800" dirty="0" err="1">
                <a:cs typeface="Times New Roman" pitchFamily="18" charset="0"/>
              </a:rPr>
              <a:t>BrO</a:t>
            </a:r>
            <a:r>
              <a:rPr lang="en-US" altLang="en-US" sz="2800" baseline="30000" dirty="0">
                <a:cs typeface="Times New Roman" pitchFamily="18" charset="0"/>
              </a:rPr>
              <a:t>-</a:t>
            </a:r>
            <a:r>
              <a:rPr lang="en-US" altLang="en-US" sz="2800" dirty="0">
                <a:cs typeface="Times New Roman" pitchFamily="18" charset="0"/>
              </a:rPr>
              <a:t>; </a:t>
            </a:r>
            <a:r>
              <a:rPr lang="en-US" altLang="en-US" sz="2800" i="1" dirty="0">
                <a:cs typeface="Times New Roman" pitchFamily="18" charset="0"/>
              </a:rPr>
              <a:t>K</a:t>
            </a:r>
            <a:r>
              <a:rPr lang="en-US" altLang="en-US" sz="2800" i="1" baseline="-25000" dirty="0">
                <a:cs typeface="Times New Roman" pitchFamily="18" charset="0"/>
              </a:rPr>
              <a:t>b</a:t>
            </a:r>
            <a:r>
              <a:rPr lang="en-US" altLang="en-US" sz="2800" dirty="0">
                <a:cs typeface="Times New Roman" pitchFamily="18" charset="0"/>
              </a:rPr>
              <a:t> = 4.0 x 10</a:t>
            </a:r>
            <a:r>
              <a:rPr lang="en-US" altLang="en-US" sz="2800" baseline="30000" dirty="0">
                <a:cs typeface="Times New Roman" pitchFamily="18" charset="0"/>
              </a:rPr>
              <a:t>-6</a:t>
            </a:r>
            <a:r>
              <a:rPr lang="en-US" altLang="en-US" sz="2800" dirty="0">
                <a:cs typeface="Times New Roman" pitchFamily="18" charset="0"/>
              </a:rPr>
              <a:t>). What is the pH of this solution?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2400" y="152400"/>
            <a:ext cx="54150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Weak acids and Weak bases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7" name="TextBox 16"/>
          <p:cNvSpPr txBox="1">
            <a:spLocks noChangeArrowheads="1"/>
          </p:cNvSpPr>
          <p:nvPr/>
        </p:nvSpPr>
        <p:spPr bwMode="auto">
          <a:xfrm>
            <a:off x="2598477" y="2498328"/>
            <a:ext cx="3743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36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Solution Approach</a:t>
            </a:r>
          </a:p>
        </p:txBody>
      </p:sp>
      <p:sp>
        <p:nvSpPr>
          <p:cNvPr id="8" name="Striped Right Arrow 7"/>
          <p:cNvSpPr/>
          <p:nvPr/>
        </p:nvSpPr>
        <p:spPr>
          <a:xfrm rot="5400000">
            <a:off x="4277330" y="2168541"/>
            <a:ext cx="274493" cy="2130425"/>
          </a:xfrm>
          <a:prstGeom prst="striped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24" y="3330069"/>
            <a:ext cx="92504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 err="1"/>
              <a:t>hypobromite</a:t>
            </a:r>
            <a:r>
              <a:rPr lang="en-US" sz="2800" dirty="0"/>
              <a:t> ion (</a:t>
            </a:r>
            <a:r>
              <a:rPr lang="en-US" sz="2800" b="1" dirty="0" err="1">
                <a:solidFill>
                  <a:srgbClr val="FF0000"/>
                </a:solidFill>
              </a:rPr>
              <a:t>BrO</a:t>
            </a:r>
            <a:r>
              <a:rPr lang="en-US" sz="2800" b="1" baseline="30000" dirty="0">
                <a:solidFill>
                  <a:srgbClr val="FF0000"/>
                </a:solidFill>
              </a:rPr>
              <a:t>-</a:t>
            </a:r>
            <a:r>
              <a:rPr lang="en-US" sz="2800" dirty="0"/>
              <a:t>) is a </a:t>
            </a:r>
            <a:r>
              <a:rPr lang="en-US" sz="2800" u="sng" dirty="0"/>
              <a:t>conjugate base of </a:t>
            </a:r>
            <a:r>
              <a:rPr lang="en-US" sz="2800" u="sng" dirty="0" err="1"/>
              <a:t>HBrO</a:t>
            </a:r>
            <a:r>
              <a:rPr lang="en-US" sz="2800" dirty="0"/>
              <a:t>, </a:t>
            </a:r>
          </a:p>
          <a:p>
            <a:r>
              <a:rPr lang="en-US" sz="2800" dirty="0"/>
              <a:t>which is a weak acid. Therefore, </a:t>
            </a:r>
            <a:r>
              <a:rPr lang="en-US" sz="2800" u="sng" dirty="0"/>
              <a:t>we treat </a:t>
            </a:r>
            <a:r>
              <a:rPr lang="en-US" sz="2800" u="sng" dirty="0" err="1"/>
              <a:t>BrO</a:t>
            </a:r>
            <a:r>
              <a:rPr lang="en-US" sz="2800" u="sng" baseline="30000" dirty="0"/>
              <a:t>-</a:t>
            </a:r>
            <a:r>
              <a:rPr lang="en-US" sz="2800" u="sng" dirty="0"/>
              <a:t> as a weak base</a:t>
            </a:r>
            <a:r>
              <a:rPr lang="en-US" sz="2800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219447"/>
            <a:ext cx="86982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 start solving the problem, write the </a:t>
            </a:r>
            <a:r>
              <a:rPr lang="en-US" sz="2800" b="1" dirty="0"/>
              <a:t>correct equilibrium </a:t>
            </a:r>
          </a:p>
          <a:p>
            <a:r>
              <a:rPr lang="en-US" sz="2800" b="1" dirty="0"/>
              <a:t>Reaction of </a:t>
            </a:r>
            <a:r>
              <a:rPr lang="en-US" sz="2800" b="1" dirty="0" err="1"/>
              <a:t>BrO</a:t>
            </a:r>
            <a:r>
              <a:rPr lang="en-US" sz="2800" b="1" baseline="30000" dirty="0"/>
              <a:t>-</a:t>
            </a:r>
            <a:r>
              <a:rPr lang="en-US" sz="2800" b="1" dirty="0"/>
              <a:t> with H</a:t>
            </a:r>
            <a:r>
              <a:rPr lang="en-US" sz="2800" b="1" baseline="-25000" dirty="0"/>
              <a:t>2</a:t>
            </a:r>
            <a:r>
              <a:rPr lang="en-US" sz="2800" b="1" dirty="0"/>
              <a:t>O</a:t>
            </a:r>
            <a:r>
              <a:rPr lang="en-US" sz="2800" dirty="0"/>
              <a:t>, and its </a:t>
            </a:r>
            <a:r>
              <a:rPr lang="en-US" sz="2800" b="1" i="1" dirty="0"/>
              <a:t>K</a:t>
            </a:r>
            <a:r>
              <a:rPr lang="en-US" sz="2800" b="1" i="1" baseline="-25000" dirty="0"/>
              <a:t>b</a:t>
            </a:r>
            <a:r>
              <a:rPr lang="en-US" sz="2800" b="1" dirty="0"/>
              <a:t> expression</a:t>
            </a:r>
            <a:r>
              <a:rPr lang="en-US" sz="2800" dirty="0"/>
              <a:t>:</a:t>
            </a: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82" y="5172498"/>
            <a:ext cx="7741437" cy="560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682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21" y="846162"/>
            <a:ext cx="1549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4716" y="1296537"/>
            <a:ext cx="87755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800" dirty="0">
                <a:cs typeface="Times New Roman" pitchFamily="18" charset="0"/>
              </a:rPr>
              <a:t>Calculate the molar concentration of OH</a:t>
            </a:r>
            <a:r>
              <a:rPr lang="en-US" altLang="en-US" sz="2800" baseline="30000" dirty="0">
                <a:cs typeface="Times New Roman" pitchFamily="18" charset="0"/>
              </a:rPr>
              <a:t>-</a:t>
            </a:r>
            <a:r>
              <a:rPr lang="en-US" altLang="en-US" sz="2800" dirty="0">
                <a:cs typeface="Times New Roman" pitchFamily="18" charset="0"/>
              </a:rPr>
              <a:t> ions in a 0.550 M solution of </a:t>
            </a:r>
            <a:r>
              <a:rPr lang="en-US" altLang="en-US" sz="2800" dirty="0" err="1">
                <a:cs typeface="Times New Roman" pitchFamily="18" charset="0"/>
              </a:rPr>
              <a:t>hypobromite</a:t>
            </a:r>
            <a:r>
              <a:rPr lang="en-US" altLang="en-US" sz="2800" dirty="0">
                <a:cs typeface="Times New Roman" pitchFamily="18" charset="0"/>
              </a:rPr>
              <a:t> ion (</a:t>
            </a:r>
            <a:r>
              <a:rPr lang="en-US" altLang="en-US" sz="2800" dirty="0" err="1">
                <a:cs typeface="Times New Roman" pitchFamily="18" charset="0"/>
              </a:rPr>
              <a:t>BrO</a:t>
            </a:r>
            <a:r>
              <a:rPr lang="en-US" altLang="en-US" sz="2800" baseline="30000" dirty="0">
                <a:cs typeface="Times New Roman" pitchFamily="18" charset="0"/>
              </a:rPr>
              <a:t>-</a:t>
            </a:r>
            <a:r>
              <a:rPr lang="en-US" altLang="en-US" sz="2800" dirty="0">
                <a:cs typeface="Times New Roman" pitchFamily="18" charset="0"/>
              </a:rPr>
              <a:t>; </a:t>
            </a:r>
            <a:r>
              <a:rPr lang="en-US" altLang="en-US" sz="2800" i="1" dirty="0">
                <a:cs typeface="Times New Roman" pitchFamily="18" charset="0"/>
              </a:rPr>
              <a:t>K</a:t>
            </a:r>
            <a:r>
              <a:rPr lang="en-US" altLang="en-US" sz="2800" i="1" baseline="-25000" dirty="0">
                <a:cs typeface="Times New Roman" pitchFamily="18" charset="0"/>
              </a:rPr>
              <a:t>b</a:t>
            </a:r>
            <a:r>
              <a:rPr lang="en-US" altLang="en-US" sz="2800" dirty="0">
                <a:cs typeface="Times New Roman" pitchFamily="18" charset="0"/>
              </a:rPr>
              <a:t> = 4.0 x 10</a:t>
            </a:r>
            <a:r>
              <a:rPr lang="en-US" altLang="en-US" sz="2800" baseline="30000" dirty="0">
                <a:cs typeface="Times New Roman" pitchFamily="18" charset="0"/>
              </a:rPr>
              <a:t>-6</a:t>
            </a:r>
            <a:r>
              <a:rPr lang="en-US" altLang="en-US" sz="2800" dirty="0">
                <a:cs typeface="Times New Roman" pitchFamily="18" charset="0"/>
              </a:rPr>
              <a:t>). What is the pH of this solution?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2400" y="152400"/>
            <a:ext cx="54150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Weak acids and Weak bases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734" y="3988255"/>
            <a:ext cx="5393794" cy="390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6"/>
          <p:cNvSpPr txBox="1">
            <a:spLocks noChangeArrowheads="1"/>
          </p:cNvSpPr>
          <p:nvPr/>
        </p:nvSpPr>
        <p:spPr bwMode="auto">
          <a:xfrm>
            <a:off x="186627" y="2537071"/>
            <a:ext cx="15247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8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Solution: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98791"/>
              </p:ext>
            </p:extLst>
          </p:nvPr>
        </p:nvGraphicFramePr>
        <p:xfrm>
          <a:off x="732851" y="3891885"/>
          <a:ext cx="7537711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3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8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7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03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3" marR="91443"/>
                </a:tc>
                <a:tc gridSpan="3"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91443" marR="91443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3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Initial (I)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0.55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3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Change (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  <a:latin typeface="Symbol" panose="05050102010706020507" pitchFamily="18" charset="2"/>
                        </a:rPr>
                        <a:t>D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- x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+ x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+ x</a:t>
                      </a:r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3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rgbClr val="FF0000"/>
                          </a:solidFill>
                        </a:rPr>
                        <a:t>Equi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en-US" sz="2800" dirty="0" err="1">
                          <a:solidFill>
                            <a:srgbClr val="FF0000"/>
                          </a:solidFill>
                        </a:rPr>
                        <a:t>Eq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0.55 - x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2800" baseline="30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75229" y="2996927"/>
            <a:ext cx="88838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Knowing the </a:t>
            </a:r>
            <a:r>
              <a:rPr lang="en-US" sz="2800" b="1" dirty="0"/>
              <a:t>[</a:t>
            </a:r>
            <a:r>
              <a:rPr lang="en-US" sz="2800" b="1" dirty="0" err="1"/>
              <a:t>BrO</a:t>
            </a:r>
            <a:r>
              <a:rPr lang="en-US" sz="2800" b="1" baseline="30000" dirty="0"/>
              <a:t>-</a:t>
            </a:r>
            <a:r>
              <a:rPr lang="en-US" sz="2800" b="1" dirty="0"/>
              <a:t>]</a:t>
            </a:r>
            <a:r>
              <a:rPr lang="en-US" sz="2800" b="1" baseline="-25000" dirty="0"/>
              <a:t>0 </a:t>
            </a:r>
            <a:r>
              <a:rPr lang="en-US" sz="2800" dirty="0"/>
              <a:t>and </a:t>
            </a:r>
            <a:r>
              <a:rPr lang="en-US" sz="2800" b="1" i="1" dirty="0"/>
              <a:t>K</a:t>
            </a:r>
            <a:r>
              <a:rPr lang="en-US" sz="2800" b="1" i="1" baseline="-25000" dirty="0"/>
              <a:t>b</a:t>
            </a:r>
            <a:r>
              <a:rPr lang="en-US" sz="2800" dirty="0"/>
              <a:t> will help getting [OH</a:t>
            </a:r>
            <a:r>
              <a:rPr lang="en-US" sz="2800" baseline="30000" dirty="0"/>
              <a:t>-</a:t>
            </a:r>
            <a:r>
              <a:rPr lang="en-US" sz="2800" dirty="0"/>
              <a:t>]</a:t>
            </a:r>
            <a:r>
              <a:rPr lang="en-US" sz="2800" baseline="-25000" dirty="0" err="1"/>
              <a:t>eq</a:t>
            </a:r>
            <a:r>
              <a:rPr lang="en-US" sz="2800" baseline="-25000" dirty="0"/>
              <a:t> </a:t>
            </a:r>
            <a:r>
              <a:rPr lang="en-US" sz="2800" dirty="0"/>
              <a:t>through </a:t>
            </a:r>
          </a:p>
          <a:p>
            <a:r>
              <a:rPr lang="en-US" sz="2800" dirty="0"/>
              <a:t>normal equilibrium calculations</a:t>
            </a:r>
            <a:endParaRPr lang="en-US" sz="2800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40941" y="5964069"/>
            <a:ext cx="933749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1313" indent="-341313">
              <a:buFont typeface="Wingdings" pitchFamily="2" charset="2"/>
              <a:buChar char="à"/>
            </a:pPr>
            <a:r>
              <a:rPr lang="en-US" sz="2600" dirty="0"/>
              <a:t>Use the quadratic equation to find the value of x, which is equal </a:t>
            </a:r>
          </a:p>
          <a:p>
            <a:r>
              <a:rPr lang="en-US" sz="2600" dirty="0"/>
              <a:t>     to </a:t>
            </a:r>
            <a:r>
              <a:rPr lang="en-US" sz="2600" b="1" dirty="0">
                <a:solidFill>
                  <a:srgbClr val="FF0000"/>
                </a:solidFill>
              </a:rPr>
              <a:t>[OH</a:t>
            </a:r>
            <a:r>
              <a:rPr lang="en-US" sz="2600" b="1" baseline="30000" dirty="0">
                <a:solidFill>
                  <a:srgbClr val="FF0000"/>
                </a:solidFill>
              </a:rPr>
              <a:t>-</a:t>
            </a:r>
            <a:r>
              <a:rPr lang="en-US" sz="2600" b="1" dirty="0">
                <a:solidFill>
                  <a:srgbClr val="FF0000"/>
                </a:solidFill>
              </a:rPr>
              <a:t>]</a:t>
            </a:r>
            <a:r>
              <a:rPr lang="en-US" sz="2600" b="1" baseline="-25000" dirty="0" err="1">
                <a:solidFill>
                  <a:srgbClr val="FF0000"/>
                </a:solidFill>
              </a:rPr>
              <a:t>eq</a:t>
            </a:r>
            <a:r>
              <a:rPr lang="en-US" sz="2600" dirty="0"/>
              <a:t>, from which </a:t>
            </a:r>
            <a:r>
              <a:rPr lang="en-US" sz="2600" dirty="0" err="1"/>
              <a:t>pOH</a:t>
            </a:r>
            <a:r>
              <a:rPr lang="en-US" sz="2600" dirty="0"/>
              <a:t> then </a:t>
            </a:r>
            <a:r>
              <a:rPr lang="en-US" sz="2600" b="1" dirty="0">
                <a:solidFill>
                  <a:srgbClr val="FF0000"/>
                </a:solidFill>
              </a:rPr>
              <a:t>pH</a:t>
            </a:r>
            <a:r>
              <a:rPr lang="en-US" sz="2600" dirty="0"/>
              <a:t> can be also calculated</a:t>
            </a:r>
          </a:p>
        </p:txBody>
      </p:sp>
    </p:spTree>
    <p:extLst>
      <p:ext uri="{BB962C8B-B14F-4D97-AF65-F5344CB8AC3E}">
        <p14:creationId xmlns:p14="http://schemas.microsoft.com/office/powerpoint/2010/main" val="261995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5" descr="FG16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257" y="1362276"/>
            <a:ext cx="4310743" cy="4064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TextBox 1"/>
          <p:cNvSpPr txBox="1">
            <a:spLocks noChangeArrowheads="1"/>
          </p:cNvSpPr>
          <p:nvPr/>
        </p:nvSpPr>
        <p:spPr bwMode="auto">
          <a:xfrm>
            <a:off x="152400" y="152400"/>
            <a:ext cx="59296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Acids and bases: a brief review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399" y="800878"/>
            <a:ext cx="4886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 err="1">
                <a:solidFill>
                  <a:srgbClr val="FF0000"/>
                </a:solidFill>
                <a:cs typeface="Times New Roman" pitchFamily="18" charset="0"/>
              </a:rPr>
              <a:t>Brønsted</a:t>
            </a:r>
            <a:r>
              <a:rPr lang="en-US" altLang="en-US" sz="3200" b="1" dirty="0">
                <a:solidFill>
                  <a:srgbClr val="FF0000"/>
                </a:solidFill>
                <a:cs typeface="Times New Roman" pitchFamily="18" charset="0"/>
              </a:rPr>
              <a:t>-Lowry </a:t>
            </a:r>
            <a:r>
              <a:rPr lang="en-US" sz="3200" b="1" u="sng" dirty="0">
                <a:solidFill>
                  <a:srgbClr val="FF0000"/>
                </a:solidFill>
              </a:rPr>
              <a:t>acids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9200" y="1595532"/>
            <a:ext cx="39203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</a:rPr>
              <a:t>Acids</a:t>
            </a:r>
            <a:r>
              <a:rPr lang="en-US" altLang="en-US" sz="2800" dirty="0">
                <a:solidFill>
                  <a:srgbClr val="003399"/>
                </a:solidFill>
              </a:rPr>
              <a:t> are </a:t>
            </a:r>
            <a:r>
              <a:rPr lang="en-US" altLang="en-US" sz="2800" b="1" dirty="0">
                <a:solidFill>
                  <a:srgbClr val="003399"/>
                </a:solidFill>
              </a:rPr>
              <a:t>proton donors</a:t>
            </a:r>
            <a:r>
              <a:rPr lang="en-US" altLang="en-US" sz="2800" dirty="0">
                <a:solidFill>
                  <a:srgbClr val="003399"/>
                </a:solidFill>
              </a:rPr>
              <a:t>; </a:t>
            </a:r>
          </a:p>
        </p:txBody>
      </p:sp>
      <p:pic>
        <p:nvPicPr>
          <p:cNvPr id="11" name="Picture 2" descr="Image result for definition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31445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115780" y="3481882"/>
            <a:ext cx="43706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</a:rPr>
              <a:t>Bases</a:t>
            </a:r>
            <a:r>
              <a:rPr lang="en-US" altLang="en-US" sz="2800" dirty="0">
                <a:solidFill>
                  <a:srgbClr val="003399"/>
                </a:solidFill>
              </a:rPr>
              <a:t> are </a:t>
            </a:r>
            <a:r>
              <a:rPr lang="en-US" altLang="en-US" sz="2800" b="1" dirty="0">
                <a:solidFill>
                  <a:srgbClr val="003399"/>
                </a:solidFill>
              </a:rPr>
              <a:t>proton acceptors</a:t>
            </a:r>
            <a:r>
              <a:rPr lang="en-US" altLang="en-US" sz="2800" dirty="0">
                <a:solidFill>
                  <a:srgbClr val="003399"/>
                </a:solidFill>
              </a:rPr>
              <a:t>; </a:t>
            </a:r>
          </a:p>
        </p:txBody>
      </p:sp>
      <p:pic>
        <p:nvPicPr>
          <p:cNvPr id="15" name="Picture 2" descr="Image result for definition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181739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04800" y="4779677"/>
            <a:ext cx="1549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</a:rPr>
              <a:t>Example: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5511" y="2670090"/>
            <a:ext cx="4886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 err="1">
                <a:solidFill>
                  <a:srgbClr val="FF0000"/>
                </a:solidFill>
                <a:cs typeface="Times New Roman" pitchFamily="18" charset="0"/>
              </a:rPr>
              <a:t>Brønsted</a:t>
            </a:r>
            <a:r>
              <a:rPr lang="en-US" altLang="en-US" sz="3200" b="1" dirty="0">
                <a:solidFill>
                  <a:srgbClr val="FF0000"/>
                </a:solidFill>
                <a:cs typeface="Times New Roman" pitchFamily="18" charset="0"/>
              </a:rPr>
              <a:t>-Lowry </a:t>
            </a:r>
            <a:r>
              <a:rPr lang="en-US" sz="3200" b="1" u="sng" dirty="0">
                <a:solidFill>
                  <a:srgbClr val="FF0000"/>
                </a:solidFill>
              </a:rPr>
              <a:t>bases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5305" y="5371713"/>
            <a:ext cx="55723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dirty="0" err="1">
                <a:solidFill>
                  <a:srgbClr val="003399"/>
                </a:solidFill>
                <a:cs typeface="Times New Roman" pitchFamily="18" charset="0"/>
              </a:rPr>
              <a:t>HCl</a:t>
            </a:r>
            <a:r>
              <a:rPr lang="en-US" altLang="en-US" sz="3200" baseline="-25000" dirty="0">
                <a:solidFill>
                  <a:srgbClr val="003399"/>
                </a:solidFill>
                <a:cs typeface="Times New Roman" pitchFamily="18" charset="0"/>
              </a:rPr>
              <a:t>(</a:t>
            </a:r>
            <a:r>
              <a:rPr lang="en-US" altLang="en-US" sz="3200" i="1" baseline="-25000" dirty="0" err="1">
                <a:solidFill>
                  <a:srgbClr val="003399"/>
                </a:solidFill>
                <a:cs typeface="Times New Roman" pitchFamily="18" charset="0"/>
              </a:rPr>
              <a:t>aq</a:t>
            </a:r>
            <a:r>
              <a:rPr lang="en-US" altLang="en-US" sz="3200" baseline="-25000" dirty="0">
                <a:solidFill>
                  <a:srgbClr val="003399"/>
                </a:solidFill>
                <a:cs typeface="Times New Roman" pitchFamily="18" charset="0"/>
              </a:rPr>
              <a:t>)</a:t>
            </a:r>
            <a:r>
              <a:rPr lang="en-US" altLang="en-US" sz="3200" dirty="0">
                <a:solidFill>
                  <a:srgbClr val="003399"/>
                </a:solidFill>
                <a:cs typeface="Times New Roman" pitchFamily="18" charset="0"/>
              </a:rPr>
              <a:t> + H</a:t>
            </a:r>
            <a:r>
              <a:rPr lang="en-US" altLang="en-US" sz="3200" baseline="-25000" dirty="0">
                <a:solidFill>
                  <a:srgbClr val="003399"/>
                </a:solidFill>
                <a:cs typeface="Times New Roman" pitchFamily="18" charset="0"/>
              </a:rPr>
              <a:t>2</a:t>
            </a:r>
            <a:r>
              <a:rPr lang="en-US" altLang="en-US" sz="3200" dirty="0">
                <a:solidFill>
                  <a:srgbClr val="003399"/>
                </a:solidFill>
                <a:cs typeface="Times New Roman" pitchFamily="18" charset="0"/>
              </a:rPr>
              <a:t>O</a:t>
            </a:r>
            <a:r>
              <a:rPr lang="en-US" altLang="en-US" sz="3200" baseline="-25000" dirty="0">
                <a:solidFill>
                  <a:srgbClr val="003399"/>
                </a:solidFill>
                <a:cs typeface="Times New Roman" pitchFamily="18" charset="0"/>
              </a:rPr>
              <a:t>(</a:t>
            </a:r>
            <a:r>
              <a:rPr lang="en-US" altLang="en-US" sz="3200" i="1" baseline="-25000" dirty="0">
                <a:solidFill>
                  <a:srgbClr val="003399"/>
                </a:solidFill>
                <a:cs typeface="Times New Roman" pitchFamily="18" charset="0"/>
              </a:rPr>
              <a:t>l</a:t>
            </a:r>
            <a:r>
              <a:rPr lang="en-US" altLang="en-US" sz="3200" baseline="-25000" dirty="0">
                <a:solidFill>
                  <a:srgbClr val="003399"/>
                </a:solidFill>
                <a:cs typeface="Times New Roman" pitchFamily="18" charset="0"/>
              </a:rPr>
              <a:t>)</a:t>
            </a:r>
            <a:r>
              <a:rPr lang="en-US" altLang="en-US" sz="3200" dirty="0">
                <a:solidFill>
                  <a:srgbClr val="003399"/>
                </a:solidFill>
                <a:cs typeface="Times New Roman" pitchFamily="18" charset="0"/>
              </a:rPr>
              <a:t> </a:t>
            </a:r>
            <a:r>
              <a:rPr lang="en-US" altLang="en-US" sz="3200" dirty="0">
                <a:solidFill>
                  <a:srgbClr val="003399"/>
                </a:solidFill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3200" dirty="0">
                <a:solidFill>
                  <a:srgbClr val="003399"/>
                </a:solidFill>
                <a:cs typeface="Times New Roman" pitchFamily="18" charset="0"/>
              </a:rPr>
              <a:t> H</a:t>
            </a:r>
            <a:r>
              <a:rPr lang="en-US" altLang="en-US" sz="3200" baseline="-25000" dirty="0">
                <a:solidFill>
                  <a:srgbClr val="003399"/>
                </a:solidFill>
                <a:cs typeface="Times New Roman" pitchFamily="18" charset="0"/>
              </a:rPr>
              <a:t>3</a:t>
            </a:r>
            <a:r>
              <a:rPr lang="en-US" altLang="en-US" sz="3200" dirty="0">
                <a:solidFill>
                  <a:srgbClr val="003399"/>
                </a:solidFill>
                <a:cs typeface="Times New Roman" pitchFamily="18" charset="0"/>
              </a:rPr>
              <a:t>O</a:t>
            </a:r>
            <a:r>
              <a:rPr lang="en-US" altLang="en-US" sz="3200" baseline="30000" dirty="0">
                <a:solidFill>
                  <a:srgbClr val="003399"/>
                </a:solidFill>
                <a:cs typeface="Times New Roman" pitchFamily="18" charset="0"/>
              </a:rPr>
              <a:t>+</a:t>
            </a:r>
            <a:r>
              <a:rPr lang="en-US" altLang="en-US" sz="3200" baseline="-25000" dirty="0">
                <a:solidFill>
                  <a:srgbClr val="003399"/>
                </a:solidFill>
                <a:cs typeface="Times New Roman" pitchFamily="18" charset="0"/>
              </a:rPr>
              <a:t>(</a:t>
            </a:r>
            <a:r>
              <a:rPr lang="en-US" altLang="en-US" sz="3200" i="1" baseline="-25000" dirty="0" err="1">
                <a:solidFill>
                  <a:srgbClr val="003399"/>
                </a:solidFill>
                <a:cs typeface="Times New Roman" pitchFamily="18" charset="0"/>
              </a:rPr>
              <a:t>aq</a:t>
            </a:r>
            <a:r>
              <a:rPr lang="en-US" altLang="en-US" sz="3200" baseline="-25000" dirty="0">
                <a:solidFill>
                  <a:srgbClr val="003399"/>
                </a:solidFill>
                <a:cs typeface="Times New Roman" pitchFamily="18" charset="0"/>
              </a:rPr>
              <a:t>)</a:t>
            </a:r>
            <a:r>
              <a:rPr lang="en-US" altLang="en-US" sz="3200" dirty="0">
                <a:solidFill>
                  <a:srgbClr val="003399"/>
                </a:solidFill>
                <a:cs typeface="Times New Roman" pitchFamily="18" charset="0"/>
              </a:rPr>
              <a:t> + Cl</a:t>
            </a:r>
            <a:r>
              <a:rPr lang="en-US" altLang="en-US" sz="3200" baseline="30000" dirty="0">
                <a:solidFill>
                  <a:srgbClr val="003399"/>
                </a:solidFill>
                <a:cs typeface="Times New Roman" pitchFamily="18" charset="0"/>
              </a:rPr>
              <a:t>-</a:t>
            </a:r>
            <a:r>
              <a:rPr lang="en-US" altLang="en-US" sz="3200" baseline="-25000" dirty="0">
                <a:solidFill>
                  <a:srgbClr val="003399"/>
                </a:solidFill>
                <a:cs typeface="Times New Roman" pitchFamily="18" charset="0"/>
              </a:rPr>
              <a:t>(</a:t>
            </a:r>
            <a:r>
              <a:rPr lang="en-US" altLang="en-US" sz="3200" i="1" baseline="-25000" dirty="0" err="1">
                <a:solidFill>
                  <a:srgbClr val="003399"/>
                </a:solidFill>
                <a:cs typeface="Times New Roman" pitchFamily="18" charset="0"/>
              </a:rPr>
              <a:t>aq</a:t>
            </a:r>
            <a:r>
              <a:rPr lang="en-US" altLang="en-US" sz="3200" baseline="-25000" dirty="0">
                <a:solidFill>
                  <a:srgbClr val="003399"/>
                </a:solidFill>
                <a:cs typeface="Times New Roman" pitchFamily="18" charset="0"/>
              </a:rPr>
              <a:t>)</a:t>
            </a:r>
            <a:endParaRPr lang="en-US" altLang="en-US" sz="3200" dirty="0">
              <a:solidFill>
                <a:srgbClr val="003399"/>
              </a:solidFill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921" y="6008915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BL acid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89303" y="5993366"/>
            <a:ext cx="1314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BL base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35902" y="5374433"/>
            <a:ext cx="1119674" cy="6158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757250" y="5396206"/>
            <a:ext cx="1023272" cy="6158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5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20" grpId="0"/>
      <p:bldP spid="19" grpId="0"/>
      <p:bldP spid="3" grpId="0"/>
      <p:bldP spid="6" grpId="0"/>
      <p:bldP spid="22" grpId="0"/>
      <p:bldP spid="7" grpId="0" animBg="1"/>
      <p:bldP spid="2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3"/>
          <p:cNvSpPr txBox="1">
            <a:spLocks noChangeArrowheads="1"/>
          </p:cNvSpPr>
          <p:nvPr/>
        </p:nvSpPr>
        <p:spPr bwMode="auto">
          <a:xfrm>
            <a:off x="609600" y="57912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099" name="TextBox 4"/>
          <p:cNvSpPr txBox="1">
            <a:spLocks noChangeArrowheads="1"/>
          </p:cNvSpPr>
          <p:nvPr/>
        </p:nvSpPr>
        <p:spPr bwMode="auto">
          <a:xfrm>
            <a:off x="373063" y="5008563"/>
            <a:ext cx="66036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96875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Relationship between </a:t>
            </a:r>
            <a:r>
              <a:rPr lang="en-US" altLang="en-US" sz="3600" i="1" dirty="0" err="1"/>
              <a:t>K</a:t>
            </a:r>
            <a:r>
              <a:rPr lang="en-US" altLang="en-US" sz="3600" i="1" baseline="-25000" dirty="0" err="1"/>
              <a:t>a</a:t>
            </a:r>
            <a:r>
              <a:rPr lang="en-US" altLang="en-US" sz="3600" dirty="0"/>
              <a:t> and </a:t>
            </a:r>
            <a:r>
              <a:rPr lang="en-US" altLang="en-US" sz="3600" i="1" dirty="0"/>
              <a:t>K</a:t>
            </a:r>
            <a:r>
              <a:rPr lang="en-US" altLang="en-US" sz="3600" i="1" baseline="-25000" dirty="0"/>
              <a:t>b</a:t>
            </a:r>
            <a:endParaRPr lang="en-US" altLang="en-US" sz="3600" i="1" baseline="-25000" dirty="0">
              <a:solidFill>
                <a:srgbClr val="FF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38200" y="381000"/>
            <a:ext cx="7351776" cy="4419600"/>
            <a:chOff x="838200" y="381000"/>
            <a:chExt cx="7351776" cy="4419600"/>
          </a:xfrm>
        </p:grpSpPr>
        <p:pic>
          <p:nvPicPr>
            <p:cNvPr id="7" name="Picture 2" descr="Related 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81000"/>
              <a:ext cx="7351776" cy="44196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838200" y="2595563"/>
              <a:ext cx="7315200" cy="1747837"/>
            </a:xfrm>
            <a:prstGeom prst="rect">
              <a:avLst/>
            </a:prstGeom>
            <a:solidFill>
              <a:srgbClr val="BBE0E3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rtl="1"/>
              <a:endParaRPr lang="en-US" altLang="en-US" b="1">
                <a:latin typeface="Arial" charset="0"/>
              </a:endParaRPr>
            </a:p>
          </p:txBody>
        </p:sp>
        <p:sp>
          <p:nvSpPr>
            <p:cNvPr id="9" name="TextBox 3"/>
            <p:cNvSpPr txBox="1">
              <a:spLocks noChangeArrowheads="1"/>
            </p:cNvSpPr>
            <p:nvPr/>
          </p:nvSpPr>
          <p:spPr bwMode="auto">
            <a:xfrm>
              <a:off x="1066800" y="2819400"/>
              <a:ext cx="6981976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4400" dirty="0">
                  <a:latin typeface="Copperplate Gothic Bold" pitchFamily="34" charset="0"/>
                </a:rPr>
                <a:t>Acid-base Equilibrium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72100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08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40" y="2754787"/>
            <a:ext cx="70580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91" y="1801647"/>
            <a:ext cx="56864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6476" y="764265"/>
            <a:ext cx="9335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800" dirty="0">
                <a:cs typeface="Times New Roman" pitchFamily="18" charset="0"/>
              </a:rPr>
              <a:t>Consider the generic reactions of a </a:t>
            </a:r>
            <a:r>
              <a:rPr lang="en-US" altLang="en-US" sz="2800" b="1" dirty="0">
                <a:cs typeface="Times New Roman" pitchFamily="18" charset="0"/>
              </a:rPr>
              <a:t>weak acid </a:t>
            </a:r>
            <a:r>
              <a:rPr lang="en-US" altLang="en-US" sz="2800" dirty="0">
                <a:cs typeface="Times New Roman" pitchFamily="18" charset="0"/>
              </a:rPr>
              <a:t>and a </a:t>
            </a:r>
            <a:r>
              <a:rPr lang="en-US" altLang="en-US" sz="2800" b="1" dirty="0">
                <a:cs typeface="Times New Roman" pitchFamily="18" charset="0"/>
              </a:rPr>
              <a:t>weak base</a:t>
            </a:r>
            <a:r>
              <a:rPr lang="en-US" altLang="en-US" sz="2800" dirty="0">
                <a:cs typeface="Times New Roman" pitchFamily="18" charset="0"/>
              </a:rPr>
              <a:t>: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2400" y="152400"/>
            <a:ext cx="60546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Relationship between </a:t>
            </a:r>
            <a:r>
              <a:rPr lang="en-US" altLang="en-US" sz="3600" i="1" dirty="0" err="1"/>
              <a:t>K</a:t>
            </a:r>
            <a:r>
              <a:rPr lang="en-US" altLang="en-US" sz="3600" i="1" baseline="-25000" dirty="0" err="1"/>
              <a:t>a</a:t>
            </a:r>
            <a:r>
              <a:rPr lang="en-US" altLang="en-US" sz="3600" dirty="0"/>
              <a:t> and </a:t>
            </a:r>
            <a:r>
              <a:rPr lang="en-US" altLang="en-US" sz="3600" i="1" dirty="0"/>
              <a:t>K</a:t>
            </a:r>
            <a:r>
              <a:rPr lang="en-US" altLang="en-US" sz="3600" i="1" baseline="-25000" dirty="0"/>
              <a:t>b</a:t>
            </a:r>
            <a:endParaRPr lang="en-US" altLang="en-US" sz="3600" i="1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164301"/>
              </p:ext>
            </p:extLst>
          </p:nvPr>
        </p:nvGraphicFramePr>
        <p:xfrm>
          <a:off x="6213500" y="1431864"/>
          <a:ext cx="2565400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47900" imgH="1041400" progId="Equation.3">
                  <p:embed/>
                </p:oleObj>
              </mc:Choice>
              <mc:Fallback>
                <p:oleObj name="Equation" r:id="rId4" imgW="2247900" imgH="10414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3500" y="1431864"/>
                        <a:ext cx="2565400" cy="118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863" y="3200999"/>
            <a:ext cx="2844137" cy="92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79692" y="3468797"/>
            <a:ext cx="9335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800" dirty="0">
                <a:cs typeface="Times New Roman" pitchFamily="18" charset="0"/>
              </a:rPr>
              <a:t>Adding the 2 reactions to each other:</a:t>
            </a:r>
          </a:p>
          <a:p>
            <a:pPr>
              <a:spcBef>
                <a:spcPct val="0"/>
              </a:spcBef>
            </a:pPr>
            <a:endParaRPr lang="en-US" altLang="en-US" sz="1400" dirty="0"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en-US" sz="2800" dirty="0">
                <a:cs typeface="Times New Roman" pitchFamily="18" charset="0"/>
                <a:sym typeface="Wingdings" panose="05000000000000000000" pitchFamily="2" charset="2"/>
              </a:rPr>
              <a:t></a:t>
            </a:r>
            <a:endParaRPr lang="en-US" altLang="en-US" sz="2800" dirty="0"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77671" y="1801504"/>
            <a:ext cx="368490" cy="5186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110250" y="2663588"/>
            <a:ext cx="368490" cy="5186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794912" y="1819701"/>
            <a:ext cx="368490" cy="518615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293425" y="2736375"/>
            <a:ext cx="368490" cy="518615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43" y="4038600"/>
            <a:ext cx="55721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/>
          <p:cNvCxnSpPr/>
          <p:nvPr/>
        </p:nvCxnSpPr>
        <p:spPr>
          <a:xfrm flipH="1">
            <a:off x="8236423" y="1562669"/>
            <a:ext cx="368490" cy="518615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938447" y="3680347"/>
            <a:ext cx="368490" cy="518615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435754" y="3204950"/>
            <a:ext cx="368490" cy="5186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7765576" y="2129051"/>
            <a:ext cx="368490" cy="5186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triped Right Arrow 18"/>
          <p:cNvSpPr/>
          <p:nvPr/>
        </p:nvSpPr>
        <p:spPr>
          <a:xfrm>
            <a:off x="1665027" y="5540991"/>
            <a:ext cx="805218" cy="1160060"/>
          </a:xfrm>
          <a:prstGeom prst="striped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310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971" y="4690210"/>
            <a:ext cx="5066533" cy="823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11" name="Picture 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046" y="5618124"/>
            <a:ext cx="3923731" cy="96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751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5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5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5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940" y="805209"/>
            <a:ext cx="9335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800" dirty="0">
                <a:cs typeface="Times New Roman" pitchFamily="18" charset="0"/>
              </a:rPr>
              <a:t>Therefore, </a:t>
            </a:r>
            <a:r>
              <a:rPr lang="en-US" altLang="en-US" sz="2800" b="1" i="1" dirty="0" err="1">
                <a:cs typeface="Times New Roman" pitchFamily="18" charset="0"/>
              </a:rPr>
              <a:t>K</a:t>
            </a:r>
            <a:r>
              <a:rPr lang="en-US" altLang="en-US" sz="2800" b="1" i="1" baseline="-25000" dirty="0" err="1">
                <a:cs typeface="Times New Roman" pitchFamily="18" charset="0"/>
              </a:rPr>
              <a:t>a</a:t>
            </a:r>
            <a:r>
              <a:rPr lang="en-US" altLang="en-US" sz="2800" dirty="0">
                <a:cs typeface="Times New Roman" pitchFamily="18" charset="0"/>
              </a:rPr>
              <a:t> and </a:t>
            </a:r>
            <a:r>
              <a:rPr lang="en-US" altLang="en-US" sz="2800" b="1" i="1" dirty="0">
                <a:cs typeface="Times New Roman" pitchFamily="18" charset="0"/>
              </a:rPr>
              <a:t>K</a:t>
            </a:r>
            <a:r>
              <a:rPr lang="en-US" altLang="en-US" sz="2800" b="1" i="1" baseline="-25000" dirty="0">
                <a:cs typeface="Times New Roman" pitchFamily="18" charset="0"/>
              </a:rPr>
              <a:t>b</a:t>
            </a:r>
            <a:r>
              <a:rPr lang="en-US" altLang="en-US" sz="2800" dirty="0">
                <a:cs typeface="Times New Roman" pitchFamily="18" charset="0"/>
              </a:rPr>
              <a:t> are related to each other through a constant value (</a:t>
            </a:r>
            <a:r>
              <a:rPr lang="en-US" altLang="en-US" sz="2800" b="1" i="1" dirty="0">
                <a:cs typeface="Times New Roman" pitchFamily="18" charset="0"/>
              </a:rPr>
              <a:t>K</a:t>
            </a:r>
            <a:r>
              <a:rPr lang="en-US" altLang="en-US" sz="2800" b="1" i="1" baseline="-25000" dirty="0">
                <a:cs typeface="Times New Roman" pitchFamily="18" charset="0"/>
              </a:rPr>
              <a:t>w</a:t>
            </a:r>
            <a:r>
              <a:rPr lang="en-US" altLang="en-US" sz="2800" dirty="0">
                <a:cs typeface="Times New Roman" pitchFamily="18" charset="0"/>
              </a:rPr>
              <a:t> = 1 x 10</a:t>
            </a:r>
            <a:r>
              <a:rPr lang="en-US" altLang="en-US" sz="2800" baseline="30000" dirty="0">
                <a:cs typeface="Times New Roman" pitchFamily="18" charset="0"/>
              </a:rPr>
              <a:t>-14</a:t>
            </a:r>
            <a:r>
              <a:rPr lang="en-US" altLang="en-US" sz="2800" dirty="0">
                <a:cs typeface="Times New Roman" pitchFamily="18" charset="0"/>
              </a:rPr>
              <a:t>)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2400" y="152400"/>
            <a:ext cx="60546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Relationship between </a:t>
            </a:r>
            <a:r>
              <a:rPr lang="en-US" altLang="en-US" sz="3600" i="1" dirty="0" err="1"/>
              <a:t>K</a:t>
            </a:r>
            <a:r>
              <a:rPr lang="en-US" altLang="en-US" sz="3600" i="1" baseline="-25000" dirty="0" err="1"/>
              <a:t>a</a:t>
            </a:r>
            <a:r>
              <a:rPr lang="en-US" altLang="en-US" sz="3600" dirty="0"/>
              <a:t> and </a:t>
            </a:r>
            <a:r>
              <a:rPr lang="en-US" altLang="en-US" sz="3600" i="1" dirty="0"/>
              <a:t>K</a:t>
            </a:r>
            <a:r>
              <a:rPr lang="en-US" altLang="en-US" sz="3600" i="1" baseline="-25000" dirty="0"/>
              <a:t>b</a:t>
            </a:r>
            <a:endParaRPr lang="en-US" altLang="en-US" sz="3600" i="1" baseline="-25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396" y="6190501"/>
            <a:ext cx="9335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800" dirty="0">
                <a:cs typeface="Times New Roman" pitchFamily="18" charset="0"/>
                <a:sym typeface="Wingdings" panose="05000000000000000000" pitchFamily="2" charset="2"/>
              </a:rPr>
              <a:t> Knowing one of them will let us calculate the other</a:t>
            </a:r>
            <a:endParaRPr lang="en-US" altLang="en-US" sz="2800" dirty="0"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533" y="2729552"/>
            <a:ext cx="1692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Examples:</a:t>
            </a:r>
          </a:p>
        </p:txBody>
      </p:sp>
      <p:pic>
        <p:nvPicPr>
          <p:cNvPr id="1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808324"/>
            <a:ext cx="3744036" cy="921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95" y="3182629"/>
            <a:ext cx="8342007" cy="2958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661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8835" y="1183016"/>
            <a:ext cx="864585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Which of the compounds below, a 0.1 M aqueous solution of it will have the highest pH?</a:t>
            </a:r>
          </a:p>
          <a:p>
            <a:pPr marL="971550" lvl="1" indent="-514350">
              <a:buAutoNum type="alphaUcParenR"/>
            </a:pPr>
            <a:r>
              <a:rPr lang="en-US" sz="2800" dirty="0" err="1"/>
              <a:t>NaOAc</a:t>
            </a:r>
            <a:r>
              <a:rPr lang="en-US" sz="2800" dirty="0"/>
              <a:t>, </a:t>
            </a:r>
            <a:r>
              <a:rPr lang="en-US" sz="2800" i="1" dirty="0" err="1"/>
              <a:t>K</a:t>
            </a:r>
            <a:r>
              <a:rPr lang="en-US" sz="2800" i="1" baseline="-25000" dirty="0" err="1"/>
              <a:t>a</a:t>
            </a:r>
            <a:r>
              <a:rPr lang="en-US" sz="2800" dirty="0"/>
              <a:t> of </a:t>
            </a:r>
            <a:r>
              <a:rPr lang="en-US" sz="2800" dirty="0" err="1"/>
              <a:t>HOAc</a:t>
            </a:r>
            <a:r>
              <a:rPr lang="en-US" sz="2800" dirty="0"/>
              <a:t> = 1.8 × 10</a:t>
            </a:r>
            <a:r>
              <a:rPr lang="en-US" sz="2800" baseline="30000" dirty="0"/>
              <a:t>-5                                    </a:t>
            </a:r>
          </a:p>
          <a:p>
            <a:pPr marL="971550" lvl="1" indent="-514350">
              <a:buAutoNum type="alphaUcParenR"/>
            </a:pPr>
            <a:r>
              <a:rPr lang="en-US" sz="2800" dirty="0" err="1"/>
              <a:t>NaClO</a:t>
            </a:r>
            <a:r>
              <a:rPr lang="en-US" sz="2800" dirty="0"/>
              <a:t>, </a:t>
            </a:r>
            <a:r>
              <a:rPr lang="en-US" sz="2800" i="1" dirty="0" err="1"/>
              <a:t>K</a:t>
            </a:r>
            <a:r>
              <a:rPr lang="en-US" sz="2800" i="1" baseline="-25000" dirty="0" err="1"/>
              <a:t>a</a:t>
            </a:r>
            <a:r>
              <a:rPr lang="en-US" sz="2800" dirty="0"/>
              <a:t> of </a:t>
            </a:r>
            <a:r>
              <a:rPr lang="en-US" sz="2800" dirty="0" err="1"/>
              <a:t>HClO</a:t>
            </a:r>
            <a:r>
              <a:rPr lang="en-US" sz="2800" dirty="0"/>
              <a:t> = 3.2 × 10</a:t>
            </a:r>
            <a:r>
              <a:rPr lang="en-US" sz="2800" baseline="30000" dirty="0"/>
              <a:t>-8</a:t>
            </a:r>
            <a:endParaRPr lang="en-US" sz="2800" dirty="0"/>
          </a:p>
          <a:p>
            <a:pPr lvl="1"/>
            <a:r>
              <a:rPr lang="en-US" sz="2800" dirty="0"/>
              <a:t>C)   NH</a:t>
            </a:r>
            <a:r>
              <a:rPr lang="en-US" sz="2800" baseline="-25000" dirty="0"/>
              <a:t>4</a:t>
            </a:r>
            <a:r>
              <a:rPr lang="en-US" sz="2800" dirty="0"/>
              <a:t>NO</a:t>
            </a:r>
            <a:r>
              <a:rPr lang="en-US" sz="2800" baseline="-25000" dirty="0"/>
              <a:t>3</a:t>
            </a:r>
            <a:r>
              <a:rPr lang="en-US" sz="2800" dirty="0"/>
              <a:t>, </a:t>
            </a:r>
            <a:r>
              <a:rPr lang="en-US" sz="2800" i="1" dirty="0"/>
              <a:t>K</a:t>
            </a:r>
            <a:r>
              <a:rPr lang="en-US" sz="2800" i="1" baseline="-25000" dirty="0"/>
              <a:t>b</a:t>
            </a:r>
            <a:r>
              <a:rPr lang="en-US" sz="2800" dirty="0"/>
              <a:t> of NH</a:t>
            </a:r>
            <a:r>
              <a:rPr lang="en-US" sz="2800" baseline="-25000" dirty="0"/>
              <a:t>3</a:t>
            </a:r>
            <a:r>
              <a:rPr lang="en-US" sz="2800" dirty="0"/>
              <a:t> = 1.8 × 10</a:t>
            </a:r>
            <a:r>
              <a:rPr lang="en-US" sz="2800" baseline="30000" dirty="0"/>
              <a:t>-5                                      </a:t>
            </a:r>
          </a:p>
          <a:p>
            <a:pPr lvl="1"/>
            <a:r>
              <a:rPr lang="en-US" sz="2800" dirty="0"/>
              <a:t>D)   KCN, </a:t>
            </a:r>
            <a:r>
              <a:rPr lang="en-US" sz="2800" i="1" dirty="0" err="1"/>
              <a:t>K</a:t>
            </a:r>
            <a:r>
              <a:rPr lang="en-US" sz="2800" i="1" baseline="-25000" dirty="0" err="1"/>
              <a:t>a</a:t>
            </a:r>
            <a:r>
              <a:rPr lang="en-US" sz="2800" dirty="0"/>
              <a:t> of HCN = 4.0 × 10</a:t>
            </a:r>
            <a:r>
              <a:rPr lang="en-US" sz="2800" baseline="30000" dirty="0"/>
              <a:t>-10</a:t>
            </a:r>
            <a:endParaRPr lang="en-US" sz="2800" dirty="0"/>
          </a:p>
          <a:p>
            <a:pPr lvl="1"/>
            <a:r>
              <a:rPr lang="en-US" sz="2800" dirty="0"/>
              <a:t>E)   </a:t>
            </a:r>
            <a:r>
              <a:rPr lang="en-US" sz="2800" dirty="0" err="1"/>
              <a:t>NaHS</a:t>
            </a:r>
            <a:r>
              <a:rPr lang="en-US" sz="2800" dirty="0"/>
              <a:t>, </a:t>
            </a:r>
            <a:r>
              <a:rPr lang="en-US" sz="2800" i="1" dirty="0"/>
              <a:t>K</a:t>
            </a:r>
            <a:r>
              <a:rPr lang="en-US" sz="2800" i="1" baseline="-25000" dirty="0"/>
              <a:t>b</a:t>
            </a:r>
            <a:r>
              <a:rPr lang="en-US" sz="2800" dirty="0"/>
              <a:t> of HS</a:t>
            </a:r>
            <a:r>
              <a:rPr lang="en-US" sz="2800" baseline="30000" dirty="0"/>
              <a:t>-</a:t>
            </a:r>
            <a:r>
              <a:rPr lang="en-US" sz="2800" dirty="0"/>
              <a:t> = 1.8 × 10</a:t>
            </a:r>
            <a:r>
              <a:rPr lang="en-US" sz="2800" baseline="30000" dirty="0"/>
              <a:t>-7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77421" y="764274"/>
            <a:ext cx="1549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Example:</a:t>
            </a:r>
          </a:p>
        </p:txBody>
      </p:sp>
      <p:sp>
        <p:nvSpPr>
          <p:cNvPr id="5" name="TextBox 16"/>
          <p:cNvSpPr txBox="1">
            <a:spLocks noChangeArrowheads="1"/>
          </p:cNvSpPr>
          <p:nvPr/>
        </p:nvSpPr>
        <p:spPr bwMode="auto">
          <a:xfrm>
            <a:off x="2598477" y="4122440"/>
            <a:ext cx="3743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36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Solution Approach</a:t>
            </a:r>
          </a:p>
        </p:txBody>
      </p:sp>
      <p:sp>
        <p:nvSpPr>
          <p:cNvPr id="6" name="Striped Right Arrow 5"/>
          <p:cNvSpPr/>
          <p:nvPr/>
        </p:nvSpPr>
        <p:spPr>
          <a:xfrm rot="5400000">
            <a:off x="4243224" y="3854054"/>
            <a:ext cx="342703" cy="2130425"/>
          </a:xfrm>
          <a:prstGeom prst="striped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2400" y="152400"/>
            <a:ext cx="60546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Relationship between </a:t>
            </a:r>
            <a:r>
              <a:rPr lang="en-US" altLang="en-US" sz="3600" i="1" dirty="0" err="1"/>
              <a:t>K</a:t>
            </a:r>
            <a:r>
              <a:rPr lang="en-US" altLang="en-US" sz="3600" i="1" baseline="-25000" dirty="0" err="1"/>
              <a:t>a</a:t>
            </a:r>
            <a:r>
              <a:rPr lang="en-US" altLang="en-US" sz="3600" dirty="0"/>
              <a:t> and </a:t>
            </a:r>
            <a:r>
              <a:rPr lang="en-US" altLang="en-US" sz="3600" i="1" dirty="0"/>
              <a:t>K</a:t>
            </a:r>
            <a:r>
              <a:rPr lang="en-US" altLang="en-US" sz="3600" i="1" baseline="-25000" dirty="0"/>
              <a:t>b</a:t>
            </a:r>
            <a:endParaRPr lang="en-US" altLang="en-US" sz="3600" i="1" baseline="-25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049669"/>
            <a:ext cx="904023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given solutions are given </a:t>
            </a:r>
            <a:r>
              <a:rPr lang="en-US" sz="2800" b="1" i="1" dirty="0" err="1"/>
              <a:t>K</a:t>
            </a:r>
            <a:r>
              <a:rPr lang="en-US" sz="2800" b="1" i="1" baseline="-25000" dirty="0" err="1"/>
              <a:t>a</a:t>
            </a:r>
            <a:r>
              <a:rPr lang="en-US" sz="2800" dirty="0"/>
              <a:t> or </a:t>
            </a:r>
            <a:r>
              <a:rPr lang="en-US" sz="2800" b="1" i="1" dirty="0"/>
              <a:t>K</a:t>
            </a:r>
            <a:r>
              <a:rPr lang="en-US" sz="2800" b="1" i="1" baseline="-25000" dirty="0"/>
              <a:t>b</a:t>
            </a:r>
            <a:r>
              <a:rPr lang="en-US" sz="2800" dirty="0"/>
              <a:t> values. Since the </a:t>
            </a:r>
          </a:p>
          <a:p>
            <a:r>
              <a:rPr lang="en-US" sz="2800" dirty="0"/>
              <a:t>question is about </a:t>
            </a:r>
            <a:r>
              <a:rPr lang="en-US" sz="2800" b="1" dirty="0"/>
              <a:t>highest pH</a:t>
            </a:r>
            <a:r>
              <a:rPr lang="en-US" sz="2800" dirty="0"/>
              <a:t>, so </a:t>
            </a:r>
            <a:r>
              <a:rPr lang="en-US" sz="2800" i="1" u="sng" dirty="0"/>
              <a:t>it is recommended to make </a:t>
            </a:r>
          </a:p>
          <a:p>
            <a:r>
              <a:rPr lang="en-US" sz="2800" i="1" u="sng" dirty="0"/>
              <a:t>them all in the form of </a:t>
            </a:r>
            <a:r>
              <a:rPr lang="en-US" sz="2800" b="1" i="1" u="sng" dirty="0"/>
              <a:t>K</a:t>
            </a:r>
            <a:r>
              <a:rPr lang="en-US" sz="2800" b="1" i="1" u="sng" baseline="-25000" dirty="0"/>
              <a:t>b</a:t>
            </a:r>
            <a:r>
              <a:rPr lang="en-US" sz="2800" dirty="0"/>
              <a:t>, so that the </a:t>
            </a:r>
            <a:r>
              <a:rPr lang="en-US" sz="2800" dirty="0">
                <a:solidFill>
                  <a:srgbClr val="FF0000"/>
                </a:solidFill>
              </a:rPr>
              <a:t>highest </a:t>
            </a:r>
            <a:r>
              <a:rPr lang="en-US" sz="2800" b="1" i="1" dirty="0">
                <a:solidFill>
                  <a:srgbClr val="FF0000"/>
                </a:solidFill>
              </a:rPr>
              <a:t>K</a:t>
            </a:r>
            <a:r>
              <a:rPr lang="en-US" sz="2800" b="1" i="1" baseline="-25000" dirty="0">
                <a:solidFill>
                  <a:srgbClr val="FF0000"/>
                </a:solidFill>
              </a:rPr>
              <a:t>b</a:t>
            </a:r>
            <a:r>
              <a:rPr lang="en-US" sz="2800" dirty="0">
                <a:solidFill>
                  <a:srgbClr val="FF0000"/>
                </a:solidFill>
              </a:rPr>
              <a:t> will indicate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the highest [OH-]. Use </a:t>
            </a:r>
            <a:r>
              <a:rPr lang="en-US" sz="2800" b="1" i="1" dirty="0" err="1">
                <a:solidFill>
                  <a:srgbClr val="FF0000"/>
                </a:solidFill>
              </a:rPr>
              <a:t>K</a:t>
            </a:r>
            <a:r>
              <a:rPr lang="en-US" sz="2800" b="1" i="1" baseline="-25000" dirty="0" err="1">
                <a:solidFill>
                  <a:srgbClr val="FF0000"/>
                </a:solidFill>
              </a:rPr>
              <a:t>a</a:t>
            </a:r>
            <a:r>
              <a:rPr lang="en-US" sz="2800" dirty="0" err="1">
                <a:solidFill>
                  <a:srgbClr val="FF0000"/>
                </a:solidFill>
              </a:rPr>
              <a:t>.</a:t>
            </a:r>
            <a:r>
              <a:rPr lang="en-US" sz="2800" b="1" i="1" dirty="0" err="1">
                <a:solidFill>
                  <a:srgbClr val="FF0000"/>
                </a:solidFill>
              </a:rPr>
              <a:t>K</a:t>
            </a:r>
            <a:r>
              <a:rPr lang="en-US" sz="2800" b="1" i="1" baseline="-25000" dirty="0" err="1">
                <a:solidFill>
                  <a:srgbClr val="FF0000"/>
                </a:solidFill>
              </a:rPr>
              <a:t>b</a:t>
            </a:r>
            <a:r>
              <a:rPr lang="en-US" sz="2800" b="1" i="1" baseline="-250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=</a:t>
            </a:r>
            <a:r>
              <a:rPr lang="en-US" sz="2800" b="1" i="1" dirty="0">
                <a:solidFill>
                  <a:srgbClr val="FF0000"/>
                </a:solidFill>
              </a:rPr>
              <a:t> K</a:t>
            </a:r>
            <a:r>
              <a:rPr lang="en-US" sz="2800" b="1" i="1" baseline="-25000" dirty="0">
                <a:solidFill>
                  <a:srgbClr val="FF0000"/>
                </a:solidFill>
              </a:rPr>
              <a:t>w</a:t>
            </a:r>
            <a:r>
              <a:rPr lang="en-US" sz="2800" dirty="0">
                <a:solidFill>
                  <a:srgbClr val="FF0000"/>
                </a:solidFill>
              </a:rPr>
              <a:t> to convert </a:t>
            </a:r>
            <a:r>
              <a:rPr lang="en-US" sz="2800" b="1" i="1" dirty="0" err="1">
                <a:solidFill>
                  <a:srgbClr val="FF0000"/>
                </a:solidFill>
              </a:rPr>
              <a:t>K</a:t>
            </a:r>
            <a:r>
              <a:rPr lang="en-US" sz="2800" b="1" i="1" baseline="-25000" dirty="0" err="1">
                <a:solidFill>
                  <a:srgbClr val="FF0000"/>
                </a:solidFill>
              </a:rPr>
              <a:t>a</a:t>
            </a:r>
            <a:r>
              <a:rPr lang="en-US" sz="2800" dirty="0">
                <a:solidFill>
                  <a:srgbClr val="FF0000"/>
                </a:solidFill>
              </a:rPr>
              <a:t> to </a:t>
            </a:r>
            <a:r>
              <a:rPr lang="en-US" sz="2800" b="1" i="1" dirty="0">
                <a:solidFill>
                  <a:srgbClr val="FF0000"/>
                </a:solidFill>
              </a:rPr>
              <a:t>K</a:t>
            </a:r>
            <a:r>
              <a:rPr lang="en-US" sz="2800" b="1" i="1" baseline="-25000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89276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8835" y="1183016"/>
            <a:ext cx="864585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Which of the compounds below, a 0.1 M aqueous solution of it will have the highest pH?</a:t>
            </a:r>
          </a:p>
          <a:p>
            <a:pPr marL="971550" lvl="1" indent="-514350">
              <a:buAutoNum type="alphaUcParenR"/>
            </a:pPr>
            <a:r>
              <a:rPr lang="en-US" sz="2800" dirty="0" err="1"/>
              <a:t>NaOAc</a:t>
            </a:r>
            <a:r>
              <a:rPr lang="en-US" sz="2800" dirty="0"/>
              <a:t>, </a:t>
            </a:r>
            <a:r>
              <a:rPr lang="en-US" sz="2800" i="1" dirty="0" err="1"/>
              <a:t>K</a:t>
            </a:r>
            <a:r>
              <a:rPr lang="en-US" sz="2800" i="1" baseline="-25000" dirty="0" err="1"/>
              <a:t>a</a:t>
            </a:r>
            <a:r>
              <a:rPr lang="en-US" sz="2800" dirty="0"/>
              <a:t> of </a:t>
            </a:r>
            <a:r>
              <a:rPr lang="en-US" sz="2800" dirty="0" err="1"/>
              <a:t>HOAc</a:t>
            </a:r>
            <a:r>
              <a:rPr lang="en-US" sz="2800" dirty="0"/>
              <a:t> = 1.8 × 10</a:t>
            </a:r>
            <a:r>
              <a:rPr lang="en-US" sz="2800" baseline="30000" dirty="0"/>
              <a:t>-5  </a:t>
            </a: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2800" b="1" i="1" dirty="0">
                <a:solidFill>
                  <a:srgbClr val="FF0000"/>
                </a:solidFill>
                <a:sym typeface="Wingdings" panose="05000000000000000000" pitchFamily="2" charset="2"/>
              </a:rPr>
              <a:t>K</a:t>
            </a:r>
            <a:r>
              <a:rPr lang="en-US" sz="2800" b="1" i="1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b</a:t>
            </a: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 = 5.6 x 10</a:t>
            </a:r>
            <a:r>
              <a:rPr lang="en-US" sz="2800" baseline="30000" dirty="0">
                <a:solidFill>
                  <a:srgbClr val="FF0000"/>
                </a:solidFill>
                <a:sym typeface="Wingdings" panose="05000000000000000000" pitchFamily="2" charset="2"/>
              </a:rPr>
              <a:t>-10</a:t>
            </a: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800" baseline="30000" dirty="0">
                <a:solidFill>
                  <a:srgbClr val="FF0000"/>
                </a:solidFill>
              </a:rPr>
              <a:t>                                  </a:t>
            </a:r>
          </a:p>
          <a:p>
            <a:pPr marL="971550" lvl="1" indent="-514350">
              <a:buAutoNum type="alphaUcParenR"/>
            </a:pPr>
            <a:r>
              <a:rPr lang="en-US" sz="2800" dirty="0" err="1"/>
              <a:t>NaClO</a:t>
            </a:r>
            <a:r>
              <a:rPr lang="en-US" sz="2800" dirty="0"/>
              <a:t>, </a:t>
            </a:r>
            <a:r>
              <a:rPr lang="en-US" sz="2800" i="1" dirty="0" err="1"/>
              <a:t>K</a:t>
            </a:r>
            <a:r>
              <a:rPr lang="en-US" sz="2800" i="1" baseline="-25000" dirty="0" err="1"/>
              <a:t>a</a:t>
            </a:r>
            <a:r>
              <a:rPr lang="en-US" sz="2800" dirty="0"/>
              <a:t> of </a:t>
            </a:r>
            <a:r>
              <a:rPr lang="en-US" sz="2800" dirty="0" err="1"/>
              <a:t>HClO</a:t>
            </a:r>
            <a:r>
              <a:rPr lang="en-US" sz="2800" dirty="0"/>
              <a:t> = 3.2 × 10</a:t>
            </a:r>
            <a:r>
              <a:rPr lang="en-US" sz="2800" baseline="30000" dirty="0"/>
              <a:t>-8 </a:t>
            </a: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2800" b="1" i="1" dirty="0">
                <a:solidFill>
                  <a:srgbClr val="FF0000"/>
                </a:solidFill>
                <a:sym typeface="Wingdings" panose="05000000000000000000" pitchFamily="2" charset="2"/>
              </a:rPr>
              <a:t>K</a:t>
            </a:r>
            <a:r>
              <a:rPr lang="en-US" sz="2800" b="1" i="1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b</a:t>
            </a: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 = 3.1 x 10</a:t>
            </a:r>
            <a:r>
              <a:rPr lang="en-US" sz="2800" baseline="30000" dirty="0">
                <a:solidFill>
                  <a:srgbClr val="FF0000"/>
                </a:solidFill>
                <a:sym typeface="Wingdings" panose="05000000000000000000" pitchFamily="2" charset="2"/>
              </a:rPr>
              <a:t>-7</a:t>
            </a:r>
            <a:endParaRPr lang="en-US" sz="2800" baseline="30000" dirty="0">
              <a:solidFill>
                <a:srgbClr val="FF0000"/>
              </a:solidFill>
            </a:endParaRPr>
          </a:p>
          <a:p>
            <a:pPr lvl="1"/>
            <a:r>
              <a:rPr lang="en-US" sz="2800" dirty="0"/>
              <a:t>C)   NH</a:t>
            </a:r>
            <a:r>
              <a:rPr lang="en-US" sz="2800" baseline="-25000" dirty="0"/>
              <a:t>4</a:t>
            </a:r>
            <a:r>
              <a:rPr lang="en-US" sz="2800" dirty="0"/>
              <a:t>NO</a:t>
            </a:r>
            <a:r>
              <a:rPr lang="en-US" sz="2800" baseline="-25000" dirty="0"/>
              <a:t>3</a:t>
            </a:r>
            <a:r>
              <a:rPr lang="en-US" sz="2800" dirty="0"/>
              <a:t>, </a:t>
            </a:r>
            <a:r>
              <a:rPr lang="en-US" sz="2800" b="1" i="1" dirty="0">
                <a:solidFill>
                  <a:srgbClr val="FF0000"/>
                </a:solidFill>
              </a:rPr>
              <a:t>K</a:t>
            </a:r>
            <a:r>
              <a:rPr lang="en-US" sz="2800" b="1" i="1" baseline="-25000" dirty="0">
                <a:solidFill>
                  <a:srgbClr val="FF0000"/>
                </a:solidFill>
              </a:rPr>
              <a:t>b</a:t>
            </a:r>
            <a:r>
              <a:rPr lang="en-US" sz="2800" dirty="0"/>
              <a:t> of NH</a:t>
            </a:r>
            <a:r>
              <a:rPr lang="en-US" sz="2800" baseline="-25000" dirty="0"/>
              <a:t>3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= 1.8 × 10</a:t>
            </a:r>
            <a:r>
              <a:rPr lang="en-US" sz="2800" baseline="30000" dirty="0">
                <a:solidFill>
                  <a:srgbClr val="FF0000"/>
                </a:solidFill>
              </a:rPr>
              <a:t>-5                                      </a:t>
            </a:r>
          </a:p>
          <a:p>
            <a:pPr lvl="1"/>
            <a:r>
              <a:rPr lang="en-US" sz="2800" dirty="0"/>
              <a:t>D)   KCN, </a:t>
            </a:r>
            <a:r>
              <a:rPr lang="en-US" sz="2800" i="1" dirty="0" err="1"/>
              <a:t>K</a:t>
            </a:r>
            <a:r>
              <a:rPr lang="en-US" sz="2800" i="1" baseline="-25000" dirty="0" err="1"/>
              <a:t>a</a:t>
            </a:r>
            <a:r>
              <a:rPr lang="en-US" sz="2800" dirty="0"/>
              <a:t> of HCN = 4.0 × 10</a:t>
            </a:r>
            <a:r>
              <a:rPr lang="en-US" sz="2800" baseline="30000" dirty="0"/>
              <a:t>-10 </a:t>
            </a:r>
            <a:r>
              <a:rPr lang="en-US" sz="2800" i="0" dirty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n-US" sz="2800" b="1" i="1" dirty="0">
                <a:solidFill>
                  <a:srgbClr val="FF0000"/>
                </a:solidFill>
                <a:sym typeface="Wingdings" panose="05000000000000000000" pitchFamily="2" charset="2"/>
              </a:rPr>
              <a:t>K</a:t>
            </a:r>
            <a:r>
              <a:rPr lang="en-US" sz="2800" b="1" i="1" baseline="-25000" dirty="0">
                <a:solidFill>
                  <a:srgbClr val="FF0000"/>
                </a:solidFill>
                <a:sym typeface="Wingdings" panose="05000000000000000000" pitchFamily="2" charset="2"/>
              </a:rPr>
              <a:t>b</a:t>
            </a:r>
            <a:r>
              <a:rPr lang="en-US" sz="2800" i="0" dirty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 = 2.5 x 10</a:t>
            </a:r>
            <a:r>
              <a:rPr lang="en-US" sz="2800" i="0" baseline="30000" dirty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-5</a:t>
            </a:r>
            <a:endParaRPr lang="en-US" sz="2800" baseline="30000" dirty="0">
              <a:solidFill>
                <a:srgbClr val="FF0000"/>
              </a:solidFill>
            </a:endParaRPr>
          </a:p>
          <a:p>
            <a:pPr lvl="1"/>
            <a:r>
              <a:rPr lang="en-US" sz="2800" dirty="0"/>
              <a:t>E)   </a:t>
            </a:r>
            <a:r>
              <a:rPr lang="en-US" sz="2800" dirty="0" err="1"/>
              <a:t>NaHS</a:t>
            </a:r>
            <a:r>
              <a:rPr lang="en-US" sz="2800" dirty="0"/>
              <a:t>, </a:t>
            </a:r>
            <a:r>
              <a:rPr lang="en-US" sz="2800" b="1" i="1" dirty="0">
                <a:solidFill>
                  <a:srgbClr val="FF0000"/>
                </a:solidFill>
              </a:rPr>
              <a:t>K</a:t>
            </a:r>
            <a:r>
              <a:rPr lang="en-US" sz="2800" b="1" i="1" baseline="-25000" dirty="0">
                <a:solidFill>
                  <a:srgbClr val="FF0000"/>
                </a:solidFill>
              </a:rPr>
              <a:t>b</a:t>
            </a:r>
            <a:r>
              <a:rPr lang="en-US" sz="2800" dirty="0"/>
              <a:t> of HS</a:t>
            </a:r>
            <a:r>
              <a:rPr lang="en-US" sz="2800" baseline="30000" dirty="0"/>
              <a:t>-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= 1.8 × 10</a:t>
            </a:r>
            <a:r>
              <a:rPr lang="en-US" sz="2800" baseline="30000" dirty="0">
                <a:solidFill>
                  <a:srgbClr val="FF0000"/>
                </a:solidFill>
              </a:rPr>
              <a:t>-7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421" y="764274"/>
            <a:ext cx="1549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Example:</a:t>
            </a:r>
          </a:p>
        </p:txBody>
      </p:sp>
      <p:sp>
        <p:nvSpPr>
          <p:cNvPr id="5" name="TextBox 16"/>
          <p:cNvSpPr txBox="1">
            <a:spLocks noChangeArrowheads="1"/>
          </p:cNvSpPr>
          <p:nvPr/>
        </p:nvSpPr>
        <p:spPr bwMode="auto">
          <a:xfrm>
            <a:off x="118390" y="4217974"/>
            <a:ext cx="1524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8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Solution: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2400" y="152400"/>
            <a:ext cx="60546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Relationship between </a:t>
            </a:r>
            <a:r>
              <a:rPr lang="en-US" altLang="en-US" sz="3600" i="1" dirty="0" err="1"/>
              <a:t>K</a:t>
            </a:r>
            <a:r>
              <a:rPr lang="en-US" altLang="en-US" sz="3600" i="1" baseline="-25000" dirty="0" err="1"/>
              <a:t>a</a:t>
            </a:r>
            <a:r>
              <a:rPr lang="en-US" altLang="en-US" sz="3600" dirty="0"/>
              <a:t> and </a:t>
            </a:r>
            <a:r>
              <a:rPr lang="en-US" altLang="en-US" sz="3600" i="1" dirty="0"/>
              <a:t>K</a:t>
            </a:r>
            <a:r>
              <a:rPr lang="en-US" altLang="en-US" sz="3600" i="1" baseline="-25000" dirty="0"/>
              <a:t>b</a:t>
            </a:r>
            <a:endParaRPr lang="en-US" altLang="en-US" sz="3600" i="1" baseline="-250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180" y="4722125"/>
            <a:ext cx="89583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Comparing the </a:t>
            </a:r>
            <a:r>
              <a:rPr lang="en-US" sz="2800" b="1" i="1" dirty="0"/>
              <a:t>K</a:t>
            </a:r>
            <a:r>
              <a:rPr lang="en-US" sz="2800" b="1" i="1" baseline="-25000" dirty="0"/>
              <a:t>b</a:t>
            </a:r>
            <a:r>
              <a:rPr lang="en-US" sz="2800" dirty="0"/>
              <a:t> values, it shows that </a:t>
            </a:r>
            <a:r>
              <a:rPr lang="en-US" sz="2800" b="1" dirty="0"/>
              <a:t>HCN</a:t>
            </a:r>
            <a:r>
              <a:rPr lang="en-US" sz="2800" dirty="0"/>
              <a:t> has the </a:t>
            </a:r>
            <a:r>
              <a:rPr lang="en-US" sz="2800" b="1" dirty="0"/>
              <a:t>highest</a:t>
            </a:r>
            <a:r>
              <a:rPr lang="en-US" sz="2800" dirty="0"/>
              <a:t> </a:t>
            </a:r>
          </a:p>
          <a:p>
            <a:r>
              <a:rPr lang="en-US" sz="2800" b="1" i="1" dirty="0"/>
              <a:t>K</a:t>
            </a:r>
            <a:r>
              <a:rPr lang="en-US" sz="2800" b="1" i="1" baseline="-25000" dirty="0"/>
              <a:t>b</a:t>
            </a:r>
            <a:r>
              <a:rPr lang="en-US" sz="2800" dirty="0"/>
              <a:t> value, hence the </a:t>
            </a:r>
            <a:r>
              <a:rPr lang="en-US" sz="2800" b="1" dirty="0"/>
              <a:t>highest [OH</a:t>
            </a:r>
            <a:r>
              <a:rPr lang="en-US" sz="2800" b="1" baseline="30000" dirty="0"/>
              <a:t>-</a:t>
            </a:r>
            <a:r>
              <a:rPr lang="en-US" sz="2800" b="1" dirty="0"/>
              <a:t>], </a:t>
            </a:r>
            <a:r>
              <a:rPr lang="en-US" sz="2800" dirty="0"/>
              <a:t>and </a:t>
            </a:r>
            <a:r>
              <a:rPr lang="en-US" sz="2800" b="1" dirty="0"/>
              <a:t>highest pH </a:t>
            </a:r>
            <a:r>
              <a:rPr lang="en-US" sz="2800" dirty="0"/>
              <a:t>value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328659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8835" y="1183016"/>
            <a:ext cx="864585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800" dirty="0" err="1">
                <a:cs typeface="Times New Roman" pitchFamily="18" charset="0"/>
              </a:rPr>
              <a:t>Sorbic</a:t>
            </a:r>
            <a:r>
              <a:rPr lang="en-US" altLang="en-US" sz="2800" dirty="0">
                <a:cs typeface="Times New Roman" pitchFamily="18" charset="0"/>
              </a:rPr>
              <a:t> acid (C</a:t>
            </a:r>
            <a:r>
              <a:rPr lang="en-US" altLang="en-US" sz="2800" baseline="-25000" dirty="0">
                <a:cs typeface="Times New Roman" pitchFamily="18" charset="0"/>
              </a:rPr>
              <a:t>5</a:t>
            </a:r>
            <a:r>
              <a:rPr lang="en-US" altLang="en-US" sz="2800" dirty="0">
                <a:cs typeface="Times New Roman" pitchFamily="18" charset="0"/>
              </a:rPr>
              <a:t>H</a:t>
            </a:r>
            <a:r>
              <a:rPr lang="en-US" altLang="en-US" sz="2800" baseline="-25000" dirty="0">
                <a:cs typeface="Times New Roman" pitchFamily="18" charset="0"/>
              </a:rPr>
              <a:t>7</a:t>
            </a:r>
            <a:r>
              <a:rPr lang="en-US" altLang="en-US" sz="2800" dirty="0">
                <a:cs typeface="Times New Roman" pitchFamily="18" charset="0"/>
              </a:rPr>
              <a:t>COOH) is a weak </a:t>
            </a:r>
            <a:r>
              <a:rPr lang="en-US" altLang="en-US" sz="2800" dirty="0" err="1">
                <a:cs typeface="Times New Roman" pitchFamily="18" charset="0"/>
              </a:rPr>
              <a:t>monoprotic</a:t>
            </a:r>
            <a:r>
              <a:rPr lang="en-US" altLang="en-US" sz="2800" dirty="0">
                <a:cs typeface="Times New Roman" pitchFamily="18" charset="0"/>
              </a:rPr>
              <a:t> acid with </a:t>
            </a:r>
          </a:p>
          <a:p>
            <a:pPr>
              <a:spcBef>
                <a:spcPct val="0"/>
              </a:spcBef>
            </a:pPr>
            <a:r>
              <a:rPr lang="en-US" altLang="en-US" sz="2800" i="1" dirty="0" err="1">
                <a:cs typeface="Times New Roman" pitchFamily="18" charset="0"/>
              </a:rPr>
              <a:t>K</a:t>
            </a:r>
            <a:r>
              <a:rPr lang="en-US" altLang="en-US" sz="2800" i="1" baseline="-25000" dirty="0" err="1">
                <a:cs typeface="Times New Roman" pitchFamily="18" charset="0"/>
              </a:rPr>
              <a:t>a</a:t>
            </a:r>
            <a:r>
              <a:rPr lang="en-US" altLang="en-US" sz="2800" dirty="0">
                <a:cs typeface="Times New Roman" pitchFamily="18" charset="0"/>
              </a:rPr>
              <a:t> = 1.7 x 10</a:t>
            </a:r>
            <a:r>
              <a:rPr lang="en-US" altLang="en-US" sz="2800" baseline="30000" dirty="0">
                <a:cs typeface="Times New Roman" pitchFamily="18" charset="0"/>
              </a:rPr>
              <a:t>-5</a:t>
            </a:r>
            <a:r>
              <a:rPr lang="en-US" altLang="en-US" sz="2800" dirty="0">
                <a:cs typeface="Times New Roman" pitchFamily="18" charset="0"/>
              </a:rPr>
              <a:t>. what is the pH of a solution containing 11.25 g of sodium sorbate (C</a:t>
            </a:r>
            <a:r>
              <a:rPr lang="en-US" altLang="en-US" sz="2800" baseline="-25000" dirty="0">
                <a:cs typeface="Times New Roman" pitchFamily="18" charset="0"/>
              </a:rPr>
              <a:t>5</a:t>
            </a:r>
            <a:r>
              <a:rPr lang="en-US" altLang="en-US" sz="2800" dirty="0">
                <a:cs typeface="Times New Roman" pitchFamily="18" charset="0"/>
              </a:rPr>
              <a:t>H</a:t>
            </a:r>
            <a:r>
              <a:rPr lang="en-US" altLang="en-US" sz="2800" baseline="-25000" dirty="0">
                <a:cs typeface="Times New Roman" pitchFamily="18" charset="0"/>
              </a:rPr>
              <a:t>7</a:t>
            </a:r>
            <a:r>
              <a:rPr lang="en-US" altLang="en-US" sz="2800" dirty="0">
                <a:cs typeface="Times New Roman" pitchFamily="18" charset="0"/>
              </a:rPr>
              <a:t>COONa) in 1.75 L of solution? (</a:t>
            </a:r>
            <a:r>
              <a:rPr lang="en-US" altLang="en-US" sz="2800" dirty="0">
                <a:solidFill>
                  <a:srgbClr val="FF0000"/>
                </a:solidFill>
                <a:cs typeface="Times New Roman" pitchFamily="18" charset="0"/>
              </a:rPr>
              <a:t>Molecular weight of </a:t>
            </a:r>
            <a:r>
              <a:rPr lang="en-US" altLang="en-US" sz="2800" dirty="0" err="1">
                <a:solidFill>
                  <a:srgbClr val="FF0000"/>
                </a:solidFill>
                <a:cs typeface="Times New Roman" pitchFamily="18" charset="0"/>
              </a:rPr>
              <a:t>Sorbic</a:t>
            </a:r>
            <a:r>
              <a:rPr lang="en-US" altLang="en-US" sz="2800" dirty="0">
                <a:solidFill>
                  <a:srgbClr val="FF0000"/>
                </a:solidFill>
                <a:cs typeface="Times New Roman" pitchFamily="18" charset="0"/>
              </a:rPr>
              <a:t> acid is 112 g/</a:t>
            </a:r>
            <a:r>
              <a:rPr lang="en-US" altLang="en-US" sz="2800" dirty="0" err="1">
                <a:solidFill>
                  <a:srgbClr val="FF0000"/>
                </a:solidFill>
                <a:cs typeface="Times New Roman" pitchFamily="18" charset="0"/>
              </a:rPr>
              <a:t>mol</a:t>
            </a:r>
            <a:r>
              <a:rPr lang="en-US" altLang="en-US" sz="2800" dirty="0">
                <a:cs typeface="Times New Roman" pitchFamily="18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7421" y="764274"/>
            <a:ext cx="1549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Example:</a:t>
            </a:r>
          </a:p>
        </p:txBody>
      </p:sp>
      <p:sp>
        <p:nvSpPr>
          <p:cNvPr id="5" name="TextBox 16"/>
          <p:cNvSpPr txBox="1">
            <a:spLocks noChangeArrowheads="1"/>
          </p:cNvSpPr>
          <p:nvPr/>
        </p:nvSpPr>
        <p:spPr bwMode="auto">
          <a:xfrm>
            <a:off x="2393760" y="3016971"/>
            <a:ext cx="3743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36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Solution Approach</a:t>
            </a:r>
          </a:p>
        </p:txBody>
      </p:sp>
      <p:sp>
        <p:nvSpPr>
          <p:cNvPr id="6" name="Striped Right Arrow 5"/>
          <p:cNvSpPr/>
          <p:nvPr/>
        </p:nvSpPr>
        <p:spPr>
          <a:xfrm rot="5400000">
            <a:off x="3942973" y="2830470"/>
            <a:ext cx="506473" cy="2130425"/>
          </a:xfrm>
          <a:prstGeom prst="striped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2400" y="152400"/>
            <a:ext cx="60546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Relationship between </a:t>
            </a:r>
            <a:r>
              <a:rPr lang="en-US" altLang="en-US" sz="3600" i="1" dirty="0" err="1"/>
              <a:t>K</a:t>
            </a:r>
            <a:r>
              <a:rPr lang="en-US" altLang="en-US" sz="3600" i="1" baseline="-25000" dirty="0" err="1"/>
              <a:t>a</a:t>
            </a:r>
            <a:r>
              <a:rPr lang="en-US" altLang="en-US" sz="3600" dirty="0"/>
              <a:t> and </a:t>
            </a:r>
            <a:r>
              <a:rPr lang="en-US" altLang="en-US" sz="3600" i="1" dirty="0"/>
              <a:t>K</a:t>
            </a:r>
            <a:r>
              <a:rPr lang="en-US" altLang="en-US" sz="3600" i="1" baseline="-25000" dirty="0"/>
              <a:t>b</a:t>
            </a:r>
            <a:endParaRPr lang="en-US" altLang="en-US" sz="3600" i="1" baseline="-25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176" y="4189860"/>
            <a:ext cx="928683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actual question is about finding the pH value of a solution </a:t>
            </a:r>
          </a:p>
          <a:p>
            <a:r>
              <a:rPr lang="en-US" sz="2800" dirty="0"/>
              <a:t>Of the salt (</a:t>
            </a:r>
            <a:r>
              <a:rPr lang="en-US" sz="2800" dirty="0" err="1"/>
              <a:t>sorbate</a:t>
            </a:r>
            <a:r>
              <a:rPr lang="en-US" sz="2800" dirty="0"/>
              <a:t>), which is a conjugate (weak) base of the</a:t>
            </a:r>
          </a:p>
          <a:p>
            <a:r>
              <a:rPr lang="en-US" sz="2800" dirty="0"/>
              <a:t>Weak acid (</a:t>
            </a:r>
            <a:r>
              <a:rPr lang="en-US" sz="2800" dirty="0" err="1"/>
              <a:t>Sorbic</a:t>
            </a:r>
            <a:r>
              <a:rPr lang="en-US" sz="2800" dirty="0"/>
              <a:t> Acid). i.e., </a:t>
            </a:r>
            <a:r>
              <a:rPr lang="en-US" sz="2800" u="sng" dirty="0"/>
              <a:t>it is a weak base problem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152" y="5666116"/>
            <a:ext cx="93218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b="1" i="1" dirty="0" err="1"/>
              <a:t>K</a:t>
            </a:r>
            <a:r>
              <a:rPr lang="en-US" sz="2800" b="1" i="1" baseline="-25000" dirty="0" err="1"/>
              <a:t>a</a:t>
            </a:r>
            <a:r>
              <a:rPr lang="en-US" sz="2800" dirty="0"/>
              <a:t> value of </a:t>
            </a:r>
            <a:r>
              <a:rPr lang="en-US" sz="2800" dirty="0" err="1"/>
              <a:t>Sorbic</a:t>
            </a:r>
            <a:r>
              <a:rPr lang="en-US" sz="2800" dirty="0"/>
              <a:t> acid is therefore used to find the </a:t>
            </a:r>
            <a:r>
              <a:rPr lang="en-US" sz="2800" b="1" i="1" dirty="0"/>
              <a:t>K</a:t>
            </a:r>
            <a:r>
              <a:rPr lang="en-US" sz="2800" b="1" i="1" baseline="-25000" dirty="0"/>
              <a:t>b</a:t>
            </a:r>
            <a:r>
              <a:rPr lang="en-US" sz="2800" dirty="0"/>
              <a:t> </a:t>
            </a:r>
          </a:p>
          <a:p>
            <a:r>
              <a:rPr lang="en-US" sz="2800" dirty="0"/>
              <a:t>Value of its conjugate base (</a:t>
            </a:r>
            <a:r>
              <a:rPr lang="en-US" sz="2800" dirty="0" err="1"/>
              <a:t>sorbate</a:t>
            </a:r>
            <a:r>
              <a:rPr lang="en-US" sz="2800" dirty="0"/>
              <a:t>) using </a:t>
            </a:r>
            <a:r>
              <a:rPr lang="en-US" sz="2800" b="1" i="1" dirty="0" err="1">
                <a:solidFill>
                  <a:srgbClr val="FF0000"/>
                </a:solidFill>
              </a:rPr>
              <a:t>K</a:t>
            </a:r>
            <a:r>
              <a:rPr lang="en-US" sz="2800" b="1" i="1" baseline="-25000" dirty="0" err="1">
                <a:solidFill>
                  <a:srgbClr val="FF0000"/>
                </a:solidFill>
              </a:rPr>
              <a:t>a</a:t>
            </a:r>
            <a:r>
              <a:rPr lang="en-US" sz="2800" dirty="0" err="1">
                <a:solidFill>
                  <a:srgbClr val="FF0000"/>
                </a:solidFill>
              </a:rPr>
              <a:t>.</a:t>
            </a:r>
            <a:r>
              <a:rPr lang="en-US" sz="2800" b="1" i="1" dirty="0" err="1">
                <a:solidFill>
                  <a:srgbClr val="FF0000"/>
                </a:solidFill>
              </a:rPr>
              <a:t>K</a:t>
            </a:r>
            <a:r>
              <a:rPr lang="en-US" sz="2800" b="1" i="1" baseline="-25000" dirty="0" err="1">
                <a:solidFill>
                  <a:srgbClr val="FF0000"/>
                </a:solidFill>
              </a:rPr>
              <a:t>b</a:t>
            </a:r>
            <a:r>
              <a:rPr lang="en-US" sz="2800" b="1" i="1" baseline="-250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=</a:t>
            </a:r>
            <a:r>
              <a:rPr lang="en-US" sz="2800" b="1" i="1" dirty="0">
                <a:solidFill>
                  <a:srgbClr val="FF0000"/>
                </a:solidFill>
              </a:rPr>
              <a:t> K</a:t>
            </a:r>
            <a:r>
              <a:rPr lang="en-US" sz="2800" b="1" i="1" baseline="-25000" dirty="0">
                <a:solidFill>
                  <a:srgbClr val="FF0000"/>
                </a:solidFill>
              </a:rPr>
              <a:t>w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to find it</a:t>
            </a:r>
          </a:p>
        </p:txBody>
      </p:sp>
    </p:spTree>
    <p:extLst>
      <p:ext uri="{BB962C8B-B14F-4D97-AF65-F5344CB8AC3E}">
        <p14:creationId xmlns:p14="http://schemas.microsoft.com/office/powerpoint/2010/main" val="408474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/>
      <p:bldP spid="10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8835" y="1183016"/>
            <a:ext cx="864585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800" dirty="0" err="1">
                <a:cs typeface="Times New Roman" pitchFamily="18" charset="0"/>
              </a:rPr>
              <a:t>Sorbic</a:t>
            </a:r>
            <a:r>
              <a:rPr lang="en-US" altLang="en-US" sz="2800" dirty="0">
                <a:cs typeface="Times New Roman" pitchFamily="18" charset="0"/>
              </a:rPr>
              <a:t> acid (C</a:t>
            </a:r>
            <a:r>
              <a:rPr lang="en-US" altLang="en-US" sz="2800" baseline="-25000" dirty="0">
                <a:cs typeface="Times New Roman" pitchFamily="18" charset="0"/>
              </a:rPr>
              <a:t>5</a:t>
            </a:r>
            <a:r>
              <a:rPr lang="en-US" altLang="en-US" sz="2800" dirty="0">
                <a:cs typeface="Times New Roman" pitchFamily="18" charset="0"/>
              </a:rPr>
              <a:t>H</a:t>
            </a:r>
            <a:r>
              <a:rPr lang="en-US" altLang="en-US" sz="2800" baseline="-25000" dirty="0">
                <a:cs typeface="Times New Roman" pitchFamily="18" charset="0"/>
              </a:rPr>
              <a:t>7</a:t>
            </a:r>
            <a:r>
              <a:rPr lang="en-US" altLang="en-US" sz="2800" dirty="0">
                <a:cs typeface="Times New Roman" pitchFamily="18" charset="0"/>
              </a:rPr>
              <a:t>COOH) is a weak </a:t>
            </a:r>
            <a:r>
              <a:rPr lang="en-US" altLang="en-US" sz="2800" dirty="0" err="1">
                <a:cs typeface="Times New Roman" pitchFamily="18" charset="0"/>
              </a:rPr>
              <a:t>monoprotic</a:t>
            </a:r>
            <a:r>
              <a:rPr lang="en-US" altLang="en-US" sz="2800" dirty="0">
                <a:cs typeface="Times New Roman" pitchFamily="18" charset="0"/>
              </a:rPr>
              <a:t> acid with </a:t>
            </a:r>
          </a:p>
          <a:p>
            <a:pPr>
              <a:spcBef>
                <a:spcPct val="0"/>
              </a:spcBef>
            </a:pPr>
            <a:r>
              <a:rPr lang="en-US" altLang="en-US" sz="2800" i="1" dirty="0" err="1">
                <a:cs typeface="Times New Roman" pitchFamily="18" charset="0"/>
              </a:rPr>
              <a:t>K</a:t>
            </a:r>
            <a:r>
              <a:rPr lang="en-US" altLang="en-US" sz="2800" i="1" baseline="-25000" dirty="0" err="1">
                <a:cs typeface="Times New Roman" pitchFamily="18" charset="0"/>
              </a:rPr>
              <a:t>a</a:t>
            </a:r>
            <a:r>
              <a:rPr lang="en-US" altLang="en-US" sz="2800" dirty="0">
                <a:cs typeface="Times New Roman" pitchFamily="18" charset="0"/>
              </a:rPr>
              <a:t> = 1.7 x 10</a:t>
            </a:r>
            <a:r>
              <a:rPr lang="en-US" altLang="en-US" sz="2800" baseline="30000" dirty="0">
                <a:cs typeface="Times New Roman" pitchFamily="18" charset="0"/>
              </a:rPr>
              <a:t>-5</a:t>
            </a:r>
            <a:r>
              <a:rPr lang="en-US" altLang="en-US" sz="2800" dirty="0">
                <a:cs typeface="Times New Roman" pitchFamily="18" charset="0"/>
              </a:rPr>
              <a:t>. what is the pH of a solution containing 11.25 g of potassium </a:t>
            </a:r>
            <a:r>
              <a:rPr lang="en-US" altLang="en-US" sz="2800" dirty="0" err="1">
                <a:cs typeface="Times New Roman" pitchFamily="18" charset="0"/>
              </a:rPr>
              <a:t>sorbate</a:t>
            </a:r>
            <a:r>
              <a:rPr lang="en-US" altLang="en-US" sz="2800" dirty="0">
                <a:cs typeface="Times New Roman" pitchFamily="18" charset="0"/>
              </a:rPr>
              <a:t> (C</a:t>
            </a:r>
            <a:r>
              <a:rPr lang="en-US" altLang="en-US" sz="2800" baseline="-25000" dirty="0">
                <a:cs typeface="Times New Roman" pitchFamily="18" charset="0"/>
              </a:rPr>
              <a:t>5</a:t>
            </a:r>
            <a:r>
              <a:rPr lang="en-US" altLang="en-US" sz="2800" dirty="0">
                <a:cs typeface="Times New Roman" pitchFamily="18" charset="0"/>
              </a:rPr>
              <a:t>H</a:t>
            </a:r>
            <a:r>
              <a:rPr lang="en-US" altLang="en-US" sz="2800" baseline="-25000" dirty="0">
                <a:cs typeface="Times New Roman" pitchFamily="18" charset="0"/>
              </a:rPr>
              <a:t>7</a:t>
            </a:r>
            <a:r>
              <a:rPr lang="en-US" altLang="en-US" sz="2800" dirty="0">
                <a:cs typeface="Times New Roman" pitchFamily="18" charset="0"/>
              </a:rPr>
              <a:t>COONa) in 1.75 L of solution? (</a:t>
            </a:r>
            <a:r>
              <a:rPr lang="en-US" altLang="en-US" sz="2800" dirty="0">
                <a:solidFill>
                  <a:srgbClr val="FF0000"/>
                </a:solidFill>
                <a:cs typeface="Times New Roman" pitchFamily="18" charset="0"/>
              </a:rPr>
              <a:t>Molecular weight of </a:t>
            </a:r>
            <a:r>
              <a:rPr lang="en-US" altLang="en-US" sz="2800" dirty="0" err="1">
                <a:solidFill>
                  <a:srgbClr val="FF0000"/>
                </a:solidFill>
                <a:cs typeface="Times New Roman" pitchFamily="18" charset="0"/>
              </a:rPr>
              <a:t>Sorbic</a:t>
            </a:r>
            <a:r>
              <a:rPr lang="en-US" altLang="en-US" sz="2800" dirty="0">
                <a:solidFill>
                  <a:srgbClr val="FF0000"/>
                </a:solidFill>
                <a:cs typeface="Times New Roman" pitchFamily="18" charset="0"/>
              </a:rPr>
              <a:t> acid is 112 g/</a:t>
            </a:r>
            <a:r>
              <a:rPr lang="en-US" altLang="en-US" sz="2800" dirty="0" err="1">
                <a:solidFill>
                  <a:srgbClr val="FF0000"/>
                </a:solidFill>
                <a:cs typeface="Times New Roman" pitchFamily="18" charset="0"/>
              </a:rPr>
              <a:t>mol</a:t>
            </a:r>
            <a:r>
              <a:rPr lang="en-US" altLang="en-US" sz="2800" dirty="0">
                <a:cs typeface="Times New Roman" pitchFamily="18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7421" y="764274"/>
            <a:ext cx="1549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Example:</a:t>
            </a:r>
          </a:p>
        </p:txBody>
      </p:sp>
      <p:sp>
        <p:nvSpPr>
          <p:cNvPr id="5" name="TextBox 16"/>
          <p:cNvSpPr txBox="1">
            <a:spLocks noChangeArrowheads="1"/>
          </p:cNvSpPr>
          <p:nvPr/>
        </p:nvSpPr>
        <p:spPr bwMode="auto">
          <a:xfrm>
            <a:off x="2393760" y="3016971"/>
            <a:ext cx="3743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36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Solution Approach</a:t>
            </a:r>
          </a:p>
        </p:txBody>
      </p:sp>
      <p:sp>
        <p:nvSpPr>
          <p:cNvPr id="6" name="Striped Right Arrow 5"/>
          <p:cNvSpPr/>
          <p:nvPr/>
        </p:nvSpPr>
        <p:spPr>
          <a:xfrm rot="5400000">
            <a:off x="3942973" y="2830470"/>
            <a:ext cx="506473" cy="2130425"/>
          </a:xfrm>
          <a:prstGeom prst="striped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2400" y="152400"/>
            <a:ext cx="60546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Relationship between </a:t>
            </a:r>
            <a:r>
              <a:rPr lang="en-US" altLang="en-US" sz="3600" i="1" dirty="0" err="1"/>
              <a:t>K</a:t>
            </a:r>
            <a:r>
              <a:rPr lang="en-US" altLang="en-US" sz="3600" i="1" baseline="-25000" dirty="0" err="1"/>
              <a:t>a</a:t>
            </a:r>
            <a:r>
              <a:rPr lang="en-US" altLang="en-US" sz="3600" dirty="0"/>
              <a:t> and </a:t>
            </a:r>
            <a:r>
              <a:rPr lang="en-US" altLang="en-US" sz="3600" i="1" dirty="0"/>
              <a:t>K</a:t>
            </a:r>
            <a:r>
              <a:rPr lang="en-US" altLang="en-US" sz="3600" i="1" baseline="-25000" dirty="0"/>
              <a:t>b</a:t>
            </a:r>
            <a:endParaRPr lang="en-US" altLang="en-US" sz="3600" i="1" baseline="-25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712" y="4189860"/>
            <a:ext cx="910409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molecular weight of the salt (</a:t>
            </a:r>
            <a:r>
              <a:rPr lang="en-US" altLang="en-US" sz="2800" dirty="0">
                <a:cs typeface="Times New Roman" pitchFamily="18" charset="0"/>
              </a:rPr>
              <a:t>C</a:t>
            </a:r>
            <a:r>
              <a:rPr lang="en-US" altLang="en-US" sz="2800" baseline="-25000" dirty="0">
                <a:cs typeface="Times New Roman" pitchFamily="18" charset="0"/>
              </a:rPr>
              <a:t>5</a:t>
            </a:r>
            <a:r>
              <a:rPr lang="en-US" altLang="en-US" sz="2800" dirty="0">
                <a:cs typeface="Times New Roman" pitchFamily="18" charset="0"/>
              </a:rPr>
              <a:t>H</a:t>
            </a:r>
            <a:r>
              <a:rPr lang="en-US" altLang="en-US" sz="2800" baseline="-25000" dirty="0">
                <a:cs typeface="Times New Roman" pitchFamily="18" charset="0"/>
              </a:rPr>
              <a:t>7</a:t>
            </a:r>
            <a:r>
              <a:rPr lang="en-US" altLang="en-US" sz="2800" dirty="0">
                <a:cs typeface="Times New Roman" pitchFamily="18" charset="0"/>
              </a:rPr>
              <a:t>COONa; X</a:t>
            </a:r>
            <a:r>
              <a:rPr lang="en-US" altLang="en-US" sz="2800" baseline="30000" dirty="0">
                <a:cs typeface="Times New Roman" pitchFamily="18" charset="0"/>
              </a:rPr>
              <a:t>-</a:t>
            </a:r>
            <a:r>
              <a:rPr lang="en-US" sz="2800" dirty="0"/>
              <a:t>) is different </a:t>
            </a:r>
          </a:p>
          <a:p>
            <a:r>
              <a:rPr lang="en-US" sz="2800" dirty="0"/>
              <a:t>from that of the acid (</a:t>
            </a:r>
            <a:r>
              <a:rPr lang="en-US" altLang="en-US" sz="2800" dirty="0">
                <a:cs typeface="Times New Roman" pitchFamily="18" charset="0"/>
              </a:rPr>
              <a:t>C</a:t>
            </a:r>
            <a:r>
              <a:rPr lang="en-US" altLang="en-US" sz="2800" baseline="-25000" dirty="0">
                <a:cs typeface="Times New Roman" pitchFamily="18" charset="0"/>
              </a:rPr>
              <a:t>5</a:t>
            </a:r>
            <a:r>
              <a:rPr lang="en-US" altLang="en-US" sz="2800" dirty="0">
                <a:cs typeface="Times New Roman" pitchFamily="18" charset="0"/>
              </a:rPr>
              <a:t>H</a:t>
            </a:r>
            <a:r>
              <a:rPr lang="en-US" altLang="en-US" sz="2800" baseline="-25000" dirty="0">
                <a:cs typeface="Times New Roman" pitchFamily="18" charset="0"/>
              </a:rPr>
              <a:t>7</a:t>
            </a:r>
            <a:r>
              <a:rPr lang="en-US" altLang="en-US" sz="2800" dirty="0">
                <a:cs typeface="Times New Roman" pitchFamily="18" charset="0"/>
              </a:rPr>
              <a:t>COOH</a:t>
            </a:r>
            <a:r>
              <a:rPr lang="en-US" sz="2800" dirty="0"/>
              <a:t>) by replacing H by Na</a:t>
            </a:r>
          </a:p>
          <a:p>
            <a:r>
              <a:rPr lang="en-US" sz="2800" dirty="0"/>
              <a:t>i.e. Molecular weight of the salt is 112 (-1)(+23) = 134</a:t>
            </a:r>
            <a:endParaRPr lang="en-US" sz="2800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37801" y="5461380"/>
            <a:ext cx="91233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à"/>
            </a:pPr>
            <a:r>
              <a:rPr lang="en-US" sz="2800" dirty="0">
                <a:sym typeface="Wingdings" panose="05000000000000000000" pitchFamily="2" charset="2"/>
              </a:rPr>
              <a:t>Therefore the starting molarity of the salt (weak base; X</a:t>
            </a:r>
            <a:r>
              <a:rPr lang="en-US" sz="2800" baseline="30000" dirty="0">
                <a:sym typeface="Wingdings" panose="05000000000000000000" pitchFamily="2" charset="2"/>
              </a:rPr>
              <a:t>-</a:t>
            </a:r>
            <a:r>
              <a:rPr lang="en-US" sz="2800" dirty="0">
                <a:sym typeface="Wingdings" panose="05000000000000000000" pitchFamily="2" charset="2"/>
              </a:rPr>
              <a:t>) 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  is:  (11.25/134) / 1.75 = 0.048 </a:t>
            </a:r>
            <a:r>
              <a:rPr lang="en-US" sz="2800" i="1" dirty="0">
                <a:sym typeface="Wingdings" panose="05000000000000000000" pitchFamily="2" charset="2"/>
              </a:rPr>
              <a:t>M</a:t>
            </a:r>
          </a:p>
          <a:p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 Now start the equilibrium calculations of the </a:t>
            </a:r>
            <a:r>
              <a:rPr 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weak base X</a:t>
            </a:r>
            <a:r>
              <a:rPr lang="en-US" sz="2800" b="1" baseline="30000" dirty="0">
                <a:solidFill>
                  <a:srgbClr val="FF0000"/>
                </a:solidFill>
                <a:sym typeface="Wingdings" panose="05000000000000000000" pitchFamily="2" charset="2"/>
              </a:rPr>
              <a:t>-</a:t>
            </a:r>
            <a:endParaRPr lang="en-US" sz="2800" b="1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55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3772" y="750617"/>
            <a:ext cx="8775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800" b="1" dirty="0">
                <a:solidFill>
                  <a:srgbClr val="FF0000"/>
                </a:solidFill>
                <a:cs typeface="Times New Roman" pitchFamily="18" charset="0"/>
              </a:rPr>
              <a:t>Example: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2400" y="152400"/>
            <a:ext cx="60546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Relationship between </a:t>
            </a:r>
            <a:r>
              <a:rPr lang="en-US" altLang="en-US" sz="3600" i="1" dirty="0" err="1"/>
              <a:t>K</a:t>
            </a:r>
            <a:r>
              <a:rPr lang="en-US" altLang="en-US" sz="3600" i="1" baseline="-25000" dirty="0" err="1"/>
              <a:t>a</a:t>
            </a:r>
            <a:r>
              <a:rPr lang="en-US" altLang="en-US" sz="3600" dirty="0"/>
              <a:t> and </a:t>
            </a:r>
            <a:r>
              <a:rPr lang="en-US" altLang="en-US" sz="3600" i="1" dirty="0"/>
              <a:t>K</a:t>
            </a:r>
            <a:r>
              <a:rPr lang="en-US" altLang="en-US" sz="3600" i="1" baseline="-25000" dirty="0"/>
              <a:t>b</a:t>
            </a:r>
            <a:endParaRPr lang="en-US" altLang="en-US" sz="3600" i="1" baseline="-250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8835" y="1183016"/>
            <a:ext cx="864585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800" dirty="0" err="1">
                <a:cs typeface="Times New Roman" pitchFamily="18" charset="0"/>
              </a:rPr>
              <a:t>Sorbic</a:t>
            </a:r>
            <a:r>
              <a:rPr lang="en-US" altLang="en-US" sz="2800" dirty="0">
                <a:cs typeface="Times New Roman" pitchFamily="18" charset="0"/>
              </a:rPr>
              <a:t> acid (C</a:t>
            </a:r>
            <a:r>
              <a:rPr lang="en-US" altLang="en-US" sz="2800" baseline="-25000" dirty="0">
                <a:cs typeface="Times New Roman" pitchFamily="18" charset="0"/>
              </a:rPr>
              <a:t>5</a:t>
            </a:r>
            <a:r>
              <a:rPr lang="en-US" altLang="en-US" sz="2800" dirty="0">
                <a:cs typeface="Times New Roman" pitchFamily="18" charset="0"/>
              </a:rPr>
              <a:t>H</a:t>
            </a:r>
            <a:r>
              <a:rPr lang="en-US" altLang="en-US" sz="2800" baseline="-25000" dirty="0">
                <a:cs typeface="Times New Roman" pitchFamily="18" charset="0"/>
              </a:rPr>
              <a:t>7</a:t>
            </a:r>
            <a:r>
              <a:rPr lang="en-US" altLang="en-US" sz="2800" dirty="0">
                <a:cs typeface="Times New Roman" pitchFamily="18" charset="0"/>
              </a:rPr>
              <a:t>COOH) is a weak </a:t>
            </a:r>
            <a:r>
              <a:rPr lang="en-US" altLang="en-US" sz="2800" dirty="0" err="1">
                <a:cs typeface="Times New Roman" pitchFamily="18" charset="0"/>
              </a:rPr>
              <a:t>monoprotic</a:t>
            </a:r>
            <a:r>
              <a:rPr lang="en-US" altLang="en-US" sz="2800" dirty="0">
                <a:cs typeface="Times New Roman" pitchFamily="18" charset="0"/>
              </a:rPr>
              <a:t> acid with </a:t>
            </a:r>
          </a:p>
          <a:p>
            <a:pPr>
              <a:spcBef>
                <a:spcPct val="0"/>
              </a:spcBef>
            </a:pPr>
            <a:r>
              <a:rPr lang="en-US" altLang="en-US" sz="2800" i="1" dirty="0" err="1">
                <a:cs typeface="Times New Roman" pitchFamily="18" charset="0"/>
              </a:rPr>
              <a:t>K</a:t>
            </a:r>
            <a:r>
              <a:rPr lang="en-US" altLang="en-US" sz="2800" i="1" baseline="-25000" dirty="0" err="1">
                <a:cs typeface="Times New Roman" pitchFamily="18" charset="0"/>
              </a:rPr>
              <a:t>a</a:t>
            </a:r>
            <a:r>
              <a:rPr lang="en-US" altLang="en-US" sz="2800" dirty="0">
                <a:cs typeface="Times New Roman" pitchFamily="18" charset="0"/>
              </a:rPr>
              <a:t> = 1.7 x 10</a:t>
            </a:r>
            <a:r>
              <a:rPr lang="en-US" altLang="en-US" sz="2800" baseline="30000" dirty="0">
                <a:cs typeface="Times New Roman" pitchFamily="18" charset="0"/>
              </a:rPr>
              <a:t>-5</a:t>
            </a:r>
            <a:r>
              <a:rPr lang="en-US" altLang="en-US" sz="2800" dirty="0">
                <a:cs typeface="Times New Roman" pitchFamily="18" charset="0"/>
              </a:rPr>
              <a:t>. what is the pH of a solution containing 11.25 g of potassium </a:t>
            </a:r>
            <a:r>
              <a:rPr lang="en-US" altLang="en-US" sz="2800" dirty="0" err="1">
                <a:cs typeface="Times New Roman" pitchFamily="18" charset="0"/>
              </a:rPr>
              <a:t>sorbate</a:t>
            </a:r>
            <a:r>
              <a:rPr lang="en-US" altLang="en-US" sz="2800" dirty="0">
                <a:cs typeface="Times New Roman" pitchFamily="18" charset="0"/>
              </a:rPr>
              <a:t> (C</a:t>
            </a:r>
            <a:r>
              <a:rPr lang="en-US" altLang="en-US" sz="2800" baseline="-25000" dirty="0">
                <a:cs typeface="Times New Roman" pitchFamily="18" charset="0"/>
              </a:rPr>
              <a:t>5</a:t>
            </a:r>
            <a:r>
              <a:rPr lang="en-US" altLang="en-US" sz="2800" dirty="0">
                <a:cs typeface="Times New Roman" pitchFamily="18" charset="0"/>
              </a:rPr>
              <a:t>H</a:t>
            </a:r>
            <a:r>
              <a:rPr lang="en-US" altLang="en-US" sz="2800" baseline="-25000" dirty="0">
                <a:cs typeface="Times New Roman" pitchFamily="18" charset="0"/>
              </a:rPr>
              <a:t>7</a:t>
            </a:r>
            <a:r>
              <a:rPr lang="en-US" altLang="en-US" sz="2800" dirty="0">
                <a:cs typeface="Times New Roman" pitchFamily="18" charset="0"/>
              </a:rPr>
              <a:t>COONa) in 1.75 L of solution? (</a:t>
            </a:r>
            <a:r>
              <a:rPr lang="en-US" altLang="en-US" sz="2800" dirty="0">
                <a:solidFill>
                  <a:srgbClr val="FF0000"/>
                </a:solidFill>
                <a:cs typeface="Times New Roman" pitchFamily="18" charset="0"/>
              </a:rPr>
              <a:t>Molecular weight of </a:t>
            </a:r>
            <a:r>
              <a:rPr lang="en-US" altLang="en-US" sz="2800" dirty="0" err="1">
                <a:solidFill>
                  <a:srgbClr val="FF0000"/>
                </a:solidFill>
                <a:cs typeface="Times New Roman" pitchFamily="18" charset="0"/>
              </a:rPr>
              <a:t>Sorbic</a:t>
            </a:r>
            <a:r>
              <a:rPr lang="en-US" altLang="en-US" sz="2800" dirty="0">
                <a:solidFill>
                  <a:srgbClr val="FF0000"/>
                </a:solidFill>
                <a:cs typeface="Times New Roman" pitchFamily="18" charset="0"/>
              </a:rPr>
              <a:t> acid is 112 g/</a:t>
            </a:r>
            <a:r>
              <a:rPr lang="en-US" altLang="en-US" sz="2800" dirty="0" err="1">
                <a:solidFill>
                  <a:srgbClr val="FF0000"/>
                </a:solidFill>
                <a:cs typeface="Times New Roman" pitchFamily="18" charset="0"/>
              </a:rPr>
              <a:t>mol</a:t>
            </a:r>
            <a:r>
              <a:rPr lang="en-US" altLang="en-US" sz="2800" dirty="0">
                <a:cs typeface="Times New Roman" pitchFamily="18" charset="0"/>
              </a:rPr>
              <a:t>)</a:t>
            </a:r>
          </a:p>
        </p:txBody>
      </p:sp>
      <p:sp>
        <p:nvSpPr>
          <p:cNvPr id="8" name="TextBox 16"/>
          <p:cNvSpPr txBox="1">
            <a:spLocks noChangeArrowheads="1"/>
          </p:cNvSpPr>
          <p:nvPr/>
        </p:nvSpPr>
        <p:spPr bwMode="auto">
          <a:xfrm>
            <a:off x="254867" y="2907788"/>
            <a:ext cx="15247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8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Solution: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192797"/>
              </p:ext>
            </p:extLst>
          </p:nvPr>
        </p:nvGraphicFramePr>
        <p:xfrm>
          <a:off x="801089" y="3345972"/>
          <a:ext cx="7537711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3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8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7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032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43" marR="91443"/>
                </a:tc>
                <a:tc gridSpan="3"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91443" marR="91443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3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Initial (I)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0.048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3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Change (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  <a:latin typeface="Symbol" panose="05050102010706020507" pitchFamily="18" charset="2"/>
                        </a:rPr>
                        <a:t>D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- x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+ x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+ x</a:t>
                      </a:r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32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rgbClr val="FF0000"/>
                          </a:solidFill>
                        </a:rPr>
                        <a:t>Equi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 (</a:t>
                      </a:r>
                      <a:r>
                        <a:rPr lang="en-US" sz="2800" dirty="0" err="1">
                          <a:solidFill>
                            <a:srgbClr val="FF0000"/>
                          </a:solidFill>
                        </a:rPr>
                        <a:t>Eq</a:t>
                      </a:r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0.048 - x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91443" marR="914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sz="2800" baseline="300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311" y="3429366"/>
            <a:ext cx="5503175" cy="416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7422" y="5500301"/>
            <a:ext cx="86587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Where </a:t>
            </a:r>
            <a:r>
              <a:rPr lang="en-US" sz="2800" b="1" i="1" dirty="0"/>
              <a:t>K</a:t>
            </a:r>
            <a:r>
              <a:rPr lang="en-US" sz="2800" b="1" i="1" baseline="-25000" dirty="0"/>
              <a:t>b</a:t>
            </a:r>
            <a:r>
              <a:rPr lang="en-US" sz="2800" dirty="0"/>
              <a:t> = (1 x 10</a:t>
            </a:r>
            <a:r>
              <a:rPr lang="en-US" sz="2800" baseline="30000" dirty="0"/>
              <a:t>-14</a:t>
            </a:r>
            <a:r>
              <a:rPr lang="en-US" sz="2800" dirty="0"/>
              <a:t> / 1.7 x 10</a:t>
            </a:r>
            <a:r>
              <a:rPr lang="en-US" sz="2800" baseline="30000" dirty="0"/>
              <a:t>-5</a:t>
            </a:r>
            <a:r>
              <a:rPr lang="en-US" sz="2800" dirty="0"/>
              <a:t>) = </a:t>
            </a:r>
            <a:r>
              <a:rPr lang="en-US" sz="2800" b="1" dirty="0"/>
              <a:t>5.9 x 10</a:t>
            </a:r>
            <a:r>
              <a:rPr lang="en-US" sz="2800" b="1" baseline="30000" dirty="0"/>
              <a:t>-10</a:t>
            </a:r>
          </a:p>
          <a:p>
            <a:r>
              <a:rPr lang="en-US" sz="2800" dirty="0"/>
              <a:t>Use this value in the </a:t>
            </a:r>
            <a:r>
              <a:rPr lang="en-US" sz="2800" b="1" i="1" dirty="0"/>
              <a:t>K</a:t>
            </a:r>
            <a:r>
              <a:rPr lang="en-US" sz="2800" b="1" i="1" baseline="-25000" dirty="0"/>
              <a:t>b</a:t>
            </a:r>
            <a:r>
              <a:rPr lang="en-US" sz="2800" dirty="0"/>
              <a:t> expression, and use the quadratic </a:t>
            </a:r>
          </a:p>
          <a:p>
            <a:r>
              <a:rPr lang="en-US" sz="2800" dirty="0"/>
              <a:t>Equation to find the value of x (= </a:t>
            </a:r>
            <a:r>
              <a:rPr lang="en-US" sz="2800" b="1" dirty="0"/>
              <a:t>[OH</a:t>
            </a:r>
            <a:r>
              <a:rPr lang="en-US" sz="2800" b="1" baseline="30000" dirty="0"/>
              <a:t>-</a:t>
            </a:r>
            <a:r>
              <a:rPr lang="en-US" sz="2800" b="1" dirty="0"/>
              <a:t>]</a:t>
            </a:r>
            <a:r>
              <a:rPr lang="en-US" sz="2800" b="1" baseline="-25000" dirty="0" err="1"/>
              <a:t>eq</a:t>
            </a:r>
            <a:r>
              <a:rPr lang="en-US" sz="2800" dirty="0"/>
              <a:t>), then the </a:t>
            </a:r>
            <a:r>
              <a:rPr lang="en-US" sz="2800" b="1" dirty="0">
                <a:solidFill>
                  <a:srgbClr val="FF0000"/>
                </a:solidFill>
              </a:rPr>
              <a:t>pH</a:t>
            </a:r>
            <a:r>
              <a:rPr lang="en-US" sz="28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5949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3"/>
          <p:cNvSpPr txBox="1">
            <a:spLocks noChangeArrowheads="1"/>
          </p:cNvSpPr>
          <p:nvPr/>
        </p:nvSpPr>
        <p:spPr bwMode="auto">
          <a:xfrm>
            <a:off x="609600" y="57912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099" name="TextBox 4"/>
          <p:cNvSpPr txBox="1">
            <a:spLocks noChangeArrowheads="1"/>
          </p:cNvSpPr>
          <p:nvPr/>
        </p:nvSpPr>
        <p:spPr bwMode="auto">
          <a:xfrm>
            <a:off x="373063" y="5008563"/>
            <a:ext cx="75141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96875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Acid-base properties of salt solutions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38200" y="381000"/>
            <a:ext cx="7351776" cy="4419600"/>
            <a:chOff x="838200" y="381000"/>
            <a:chExt cx="7351776" cy="4419600"/>
          </a:xfrm>
        </p:grpSpPr>
        <p:pic>
          <p:nvPicPr>
            <p:cNvPr id="7" name="Picture 2" descr="Related 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81000"/>
              <a:ext cx="7351776" cy="44196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838200" y="2595563"/>
              <a:ext cx="7315200" cy="1747837"/>
            </a:xfrm>
            <a:prstGeom prst="rect">
              <a:avLst/>
            </a:prstGeom>
            <a:solidFill>
              <a:srgbClr val="BBE0E3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rtl="1"/>
              <a:endParaRPr lang="en-US" altLang="en-US" b="1">
                <a:latin typeface="Arial" charset="0"/>
              </a:endParaRPr>
            </a:p>
          </p:txBody>
        </p:sp>
        <p:sp>
          <p:nvSpPr>
            <p:cNvPr id="9" name="TextBox 3"/>
            <p:cNvSpPr txBox="1">
              <a:spLocks noChangeArrowheads="1"/>
            </p:cNvSpPr>
            <p:nvPr/>
          </p:nvSpPr>
          <p:spPr bwMode="auto">
            <a:xfrm>
              <a:off x="1066800" y="2819400"/>
              <a:ext cx="6981976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4400" dirty="0">
                  <a:latin typeface="Copperplate Gothic Bold" pitchFamily="34" charset="0"/>
                </a:rPr>
                <a:t>Acid-base Equilibrium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343514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3772" y="750617"/>
            <a:ext cx="8775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800" b="1" dirty="0">
                <a:solidFill>
                  <a:srgbClr val="FF0000"/>
                </a:solidFill>
                <a:cs typeface="Times New Roman" pitchFamily="18" charset="0"/>
              </a:rPr>
              <a:t>Example: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2400" y="152400"/>
            <a:ext cx="71134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Acid-base properties of salt solutions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5659" y="1310186"/>
            <a:ext cx="7978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Salts</a:t>
            </a:r>
            <a:r>
              <a:rPr lang="en-US" sz="2800" dirty="0"/>
              <a:t> are usually made by reacting an </a:t>
            </a:r>
            <a:r>
              <a:rPr lang="en-US" sz="2800" b="1" dirty="0"/>
              <a:t>acid</a:t>
            </a:r>
            <a:r>
              <a:rPr lang="en-US" sz="2800" dirty="0"/>
              <a:t> with a </a:t>
            </a:r>
            <a:r>
              <a:rPr lang="en-US" sz="2800" b="1" dirty="0"/>
              <a:t>base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915" y="1910686"/>
            <a:ext cx="7473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H</a:t>
            </a:r>
            <a:r>
              <a:rPr lang="en-US" sz="4000" dirty="0">
                <a:solidFill>
                  <a:srgbClr val="FF0000"/>
                </a:solidFill>
              </a:rPr>
              <a:t>X</a:t>
            </a:r>
            <a:r>
              <a:rPr lang="en-US" sz="4000" dirty="0"/>
              <a:t> </a:t>
            </a:r>
            <a:r>
              <a:rPr lang="en-US" sz="4000" baseline="-25000" dirty="0"/>
              <a:t>(</a:t>
            </a:r>
            <a:r>
              <a:rPr lang="en-US" sz="4000" baseline="-25000" dirty="0" err="1"/>
              <a:t>aq</a:t>
            </a:r>
            <a:r>
              <a:rPr lang="en-US" sz="4000" baseline="-25000" dirty="0"/>
              <a:t>)</a:t>
            </a:r>
            <a:r>
              <a:rPr lang="en-US" sz="4000" dirty="0"/>
              <a:t> + </a:t>
            </a:r>
            <a:r>
              <a:rPr lang="en-US" sz="4000" b="1" dirty="0">
                <a:solidFill>
                  <a:schemeClr val="accent1"/>
                </a:solidFill>
              </a:rPr>
              <a:t>M</a:t>
            </a:r>
            <a:r>
              <a:rPr lang="en-US" sz="4000" dirty="0"/>
              <a:t>OH</a:t>
            </a:r>
            <a:r>
              <a:rPr lang="en-US" sz="4000" baseline="-25000" dirty="0"/>
              <a:t> (</a:t>
            </a:r>
            <a:r>
              <a:rPr lang="en-US" sz="4000" baseline="-25000" dirty="0" err="1"/>
              <a:t>aq</a:t>
            </a:r>
            <a:r>
              <a:rPr lang="en-US" sz="4000" baseline="-25000" dirty="0"/>
              <a:t>)</a:t>
            </a:r>
            <a:r>
              <a:rPr lang="en-US" sz="4000" dirty="0"/>
              <a:t> </a:t>
            </a:r>
            <a:r>
              <a:rPr lang="en-US" sz="4000" dirty="0">
                <a:sym typeface="Wingdings" panose="05000000000000000000" pitchFamily="2" charset="2"/>
              </a:rPr>
              <a:t> </a:t>
            </a:r>
            <a:r>
              <a:rPr lang="en-US" sz="4000" b="1" dirty="0">
                <a:solidFill>
                  <a:schemeClr val="accent1"/>
                </a:solidFill>
                <a:sym typeface="Wingdings" panose="05000000000000000000" pitchFamily="2" charset="2"/>
              </a:rPr>
              <a:t>M</a:t>
            </a:r>
            <a:r>
              <a:rPr lang="en-US" sz="4000" dirty="0">
                <a:solidFill>
                  <a:srgbClr val="FF0000"/>
                </a:solidFill>
                <a:sym typeface="Wingdings" panose="05000000000000000000" pitchFamily="2" charset="2"/>
              </a:rPr>
              <a:t>X</a:t>
            </a:r>
            <a:r>
              <a:rPr lang="en-US" sz="4000" dirty="0">
                <a:sym typeface="Wingdings" panose="05000000000000000000" pitchFamily="2" charset="2"/>
              </a:rPr>
              <a:t> </a:t>
            </a:r>
            <a:r>
              <a:rPr lang="en-US" sz="4000" baseline="-25000" dirty="0"/>
              <a:t>(</a:t>
            </a:r>
            <a:r>
              <a:rPr lang="en-US" sz="4000" baseline="-25000" dirty="0" err="1"/>
              <a:t>aq</a:t>
            </a:r>
            <a:r>
              <a:rPr lang="en-US" sz="4000" baseline="-25000" dirty="0"/>
              <a:t>)</a:t>
            </a:r>
            <a:r>
              <a:rPr lang="en-US" sz="4000" dirty="0">
                <a:sym typeface="Wingdings" panose="05000000000000000000" pitchFamily="2" charset="2"/>
              </a:rPr>
              <a:t> + H</a:t>
            </a:r>
            <a:r>
              <a:rPr lang="en-US" sz="4000" baseline="-25000" dirty="0">
                <a:sym typeface="Wingdings" panose="05000000000000000000" pitchFamily="2" charset="2"/>
              </a:rPr>
              <a:t>2</a:t>
            </a:r>
            <a:r>
              <a:rPr lang="en-US" sz="4000" dirty="0">
                <a:sym typeface="Wingdings" panose="05000000000000000000" pitchFamily="2" charset="2"/>
              </a:rPr>
              <a:t>O </a:t>
            </a:r>
            <a:r>
              <a:rPr lang="en-US" sz="4000" baseline="-25000" dirty="0"/>
              <a:t>(l)</a:t>
            </a:r>
            <a:endParaRPr lang="en-US" sz="4000" dirty="0"/>
          </a:p>
        </p:txBody>
      </p:sp>
      <p:sp>
        <p:nvSpPr>
          <p:cNvPr id="11" name="TextBox 10"/>
          <p:cNvSpPr txBox="1"/>
          <p:nvPr/>
        </p:nvSpPr>
        <p:spPr>
          <a:xfrm>
            <a:off x="275229" y="2759124"/>
            <a:ext cx="783804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As shown, </a:t>
            </a:r>
          </a:p>
          <a:p>
            <a:r>
              <a:rPr lang="en-US" sz="2800" dirty="0"/>
              <a:t>the </a:t>
            </a:r>
            <a:r>
              <a:rPr lang="en-US" sz="2800" b="1" dirty="0" err="1">
                <a:solidFill>
                  <a:schemeClr val="accent1"/>
                </a:solidFill>
              </a:rPr>
              <a:t>cation</a:t>
            </a:r>
            <a:r>
              <a:rPr lang="en-US" sz="2800" dirty="0"/>
              <a:t> of the salt is originally from the </a:t>
            </a:r>
            <a:r>
              <a:rPr lang="en-US" sz="2800" b="1" dirty="0">
                <a:solidFill>
                  <a:schemeClr val="accent1"/>
                </a:solidFill>
              </a:rPr>
              <a:t>base</a:t>
            </a:r>
            <a:r>
              <a:rPr lang="en-US" sz="2800" dirty="0"/>
              <a:t>,</a:t>
            </a:r>
          </a:p>
          <a:p>
            <a:r>
              <a:rPr lang="en-US" sz="2800" dirty="0"/>
              <a:t>While the </a:t>
            </a:r>
            <a:r>
              <a:rPr lang="en-US" sz="2800" b="1" dirty="0">
                <a:solidFill>
                  <a:srgbClr val="FF0000"/>
                </a:solidFill>
              </a:rPr>
              <a:t>anion</a:t>
            </a:r>
            <a:r>
              <a:rPr lang="en-US" sz="2800" dirty="0"/>
              <a:t> of the salt is originally from the </a:t>
            </a:r>
            <a:r>
              <a:rPr lang="en-US" sz="2800" b="1" dirty="0">
                <a:solidFill>
                  <a:srgbClr val="FF0000"/>
                </a:solidFill>
              </a:rPr>
              <a:t>acid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2956" y="4189863"/>
            <a:ext cx="88989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/>
              <a:buChar char="à"/>
            </a:pPr>
            <a:r>
              <a:rPr lang="en-US" sz="2800" dirty="0"/>
              <a:t>Therefore, if a salt is added to water, its effect on the pH </a:t>
            </a:r>
          </a:p>
          <a:p>
            <a:r>
              <a:rPr lang="en-US" sz="2800" dirty="0"/>
              <a:t>      of the resultant solution depends on the </a:t>
            </a:r>
            <a:r>
              <a:rPr lang="en-US" sz="2800" b="1" dirty="0">
                <a:solidFill>
                  <a:srgbClr val="FF0000"/>
                </a:solidFill>
              </a:rPr>
              <a:t>acid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0070C0"/>
                </a:solidFill>
              </a:rPr>
              <a:t>base</a:t>
            </a:r>
            <a:r>
              <a:rPr lang="en-US" sz="2800" dirty="0"/>
              <a:t> </a:t>
            </a:r>
          </a:p>
          <a:p>
            <a:r>
              <a:rPr lang="en-US" sz="2800" dirty="0"/>
              <a:t>      where the </a:t>
            </a:r>
            <a:r>
              <a:rPr lang="en-US" sz="2800" b="1" dirty="0">
                <a:solidFill>
                  <a:srgbClr val="FF0000"/>
                </a:solidFill>
              </a:rPr>
              <a:t>anion</a:t>
            </a:r>
            <a:r>
              <a:rPr lang="en-US" sz="2800" dirty="0"/>
              <a:t> and </a:t>
            </a:r>
            <a:r>
              <a:rPr lang="en-US" sz="2800" b="1" dirty="0" err="1">
                <a:solidFill>
                  <a:srgbClr val="0070C0"/>
                </a:solidFill>
              </a:rPr>
              <a:t>cation</a:t>
            </a:r>
            <a:r>
              <a:rPr lang="en-US" sz="2800" dirty="0"/>
              <a:t> of the salt coming from, </a:t>
            </a:r>
          </a:p>
          <a:p>
            <a:r>
              <a:rPr lang="en-US" sz="2800" dirty="0"/>
              <a:t>      respectively.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0250" y="5991368"/>
            <a:ext cx="6225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Wingdings" panose="05000000000000000000" pitchFamily="2" charset="2"/>
              </a:rPr>
              <a:t> These are based on the following rules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985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2400" y="152400"/>
            <a:ext cx="59296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Acids and bases: a brief review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399" y="800878"/>
            <a:ext cx="4886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>
                <a:solidFill>
                  <a:srgbClr val="FF0000"/>
                </a:solidFill>
                <a:cs typeface="Times New Roman" pitchFamily="18" charset="0"/>
              </a:rPr>
              <a:t>Amphoteric properties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pic>
        <p:nvPicPr>
          <p:cNvPr id="4" name="Picture 2" descr="Image result for definition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31445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54969" y="1323392"/>
            <a:ext cx="76837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material that has the ability to donate or accept a proton is said to have amphoteric properties. 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i.e. it behaves as an acid and as a base !!!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852" y="2820249"/>
            <a:ext cx="90071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</a:rPr>
              <a:t>Example: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H</a:t>
            </a:r>
            <a:r>
              <a:rPr lang="en-US" sz="2800" b="1" baseline="-25000" dirty="0">
                <a:solidFill>
                  <a:srgbClr val="FF0000"/>
                </a:solidFill>
              </a:rPr>
              <a:t>2</a:t>
            </a:r>
            <a:r>
              <a:rPr lang="en-US" sz="2800" b="1" dirty="0">
                <a:solidFill>
                  <a:srgbClr val="FF0000"/>
                </a:solidFill>
              </a:rPr>
              <a:t>O </a:t>
            </a:r>
            <a:r>
              <a:rPr lang="en-US" sz="2800" dirty="0"/>
              <a:t>has amphoteric properties, as it behaves as an acid with bases and as a base with acids, as follows: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1289" y="5315730"/>
            <a:ext cx="79800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b="1" dirty="0">
                <a:solidFill>
                  <a:srgbClr val="FF0000"/>
                </a:solidFill>
                <a:cs typeface="Times New Roman" pitchFamily="18" charset="0"/>
              </a:rPr>
              <a:t>H</a:t>
            </a:r>
            <a:r>
              <a:rPr lang="en-US" altLang="en-US" sz="3200" b="1" baseline="-25000" dirty="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altLang="en-US" sz="3200" b="1" dirty="0">
                <a:solidFill>
                  <a:srgbClr val="FF0000"/>
                </a:solidFill>
                <a:cs typeface="Times New Roman" pitchFamily="18" charset="0"/>
              </a:rPr>
              <a:t>O as a </a:t>
            </a:r>
            <a:r>
              <a:rPr lang="en-US" altLang="en-US" sz="3200" b="1" u="sng" dirty="0">
                <a:solidFill>
                  <a:srgbClr val="FF0000"/>
                </a:solidFill>
                <a:cs typeface="Times New Roman" pitchFamily="18" charset="0"/>
              </a:rPr>
              <a:t>base</a:t>
            </a:r>
            <a:r>
              <a:rPr lang="en-US" altLang="en-US" sz="3200" b="1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altLang="en-US" sz="3200" dirty="0" err="1">
                <a:cs typeface="Times New Roman" pitchFamily="18" charset="0"/>
              </a:rPr>
              <a:t>HCl</a:t>
            </a:r>
            <a:r>
              <a:rPr lang="en-US" altLang="en-US" sz="3200" baseline="-25000" dirty="0">
                <a:cs typeface="Times New Roman" pitchFamily="18" charset="0"/>
              </a:rPr>
              <a:t>(</a:t>
            </a:r>
            <a:r>
              <a:rPr lang="en-US" altLang="en-US" sz="3200" i="1" baseline="-25000" dirty="0" err="1">
                <a:cs typeface="Times New Roman" pitchFamily="18" charset="0"/>
              </a:rPr>
              <a:t>aq</a:t>
            </a:r>
            <a:r>
              <a:rPr lang="en-US" altLang="en-US" sz="3200" baseline="-25000" dirty="0">
                <a:cs typeface="Times New Roman" pitchFamily="18" charset="0"/>
              </a:rPr>
              <a:t>)</a:t>
            </a:r>
            <a:r>
              <a:rPr lang="en-US" altLang="en-US" sz="3200" dirty="0">
                <a:cs typeface="Times New Roman" pitchFamily="18" charset="0"/>
              </a:rPr>
              <a:t> + H</a:t>
            </a:r>
            <a:r>
              <a:rPr lang="en-US" altLang="en-US" sz="3200" baseline="-25000" dirty="0">
                <a:cs typeface="Times New Roman" pitchFamily="18" charset="0"/>
              </a:rPr>
              <a:t>2</a:t>
            </a:r>
            <a:r>
              <a:rPr lang="en-US" altLang="en-US" sz="3200" dirty="0">
                <a:cs typeface="Times New Roman" pitchFamily="18" charset="0"/>
              </a:rPr>
              <a:t>O</a:t>
            </a:r>
            <a:r>
              <a:rPr lang="en-US" altLang="en-US" sz="3200" baseline="-25000" dirty="0">
                <a:cs typeface="Times New Roman" pitchFamily="18" charset="0"/>
              </a:rPr>
              <a:t>(</a:t>
            </a:r>
            <a:r>
              <a:rPr lang="en-US" altLang="en-US" sz="3200" i="1" baseline="-25000" dirty="0">
                <a:cs typeface="Times New Roman" pitchFamily="18" charset="0"/>
              </a:rPr>
              <a:t>l</a:t>
            </a:r>
            <a:r>
              <a:rPr lang="en-US" altLang="en-US" sz="3200" baseline="-25000" dirty="0">
                <a:cs typeface="Times New Roman" pitchFamily="18" charset="0"/>
              </a:rPr>
              <a:t>)</a:t>
            </a:r>
            <a:r>
              <a:rPr lang="en-US" altLang="en-US" sz="3200" dirty="0">
                <a:cs typeface="Times New Roman" pitchFamily="18" charset="0"/>
              </a:rPr>
              <a:t> </a:t>
            </a:r>
            <a:r>
              <a:rPr lang="en-US" altLang="en-US" sz="3200" dirty="0"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3200" dirty="0">
                <a:cs typeface="Times New Roman" pitchFamily="18" charset="0"/>
              </a:rPr>
              <a:t> H</a:t>
            </a:r>
            <a:r>
              <a:rPr lang="en-US" altLang="en-US" sz="3200" baseline="-25000" dirty="0">
                <a:cs typeface="Times New Roman" pitchFamily="18" charset="0"/>
              </a:rPr>
              <a:t>3</a:t>
            </a:r>
            <a:r>
              <a:rPr lang="en-US" altLang="en-US" sz="3200" dirty="0">
                <a:cs typeface="Times New Roman" pitchFamily="18" charset="0"/>
              </a:rPr>
              <a:t>O</a:t>
            </a:r>
            <a:r>
              <a:rPr lang="en-US" altLang="en-US" sz="3200" baseline="30000" dirty="0">
                <a:cs typeface="Times New Roman" pitchFamily="18" charset="0"/>
              </a:rPr>
              <a:t>+</a:t>
            </a:r>
            <a:r>
              <a:rPr lang="en-US" altLang="en-US" sz="3200" baseline="-25000" dirty="0">
                <a:cs typeface="Times New Roman" pitchFamily="18" charset="0"/>
              </a:rPr>
              <a:t>(</a:t>
            </a:r>
            <a:r>
              <a:rPr lang="en-US" altLang="en-US" sz="3200" i="1" baseline="-25000" dirty="0" err="1">
                <a:cs typeface="Times New Roman" pitchFamily="18" charset="0"/>
              </a:rPr>
              <a:t>aq</a:t>
            </a:r>
            <a:r>
              <a:rPr lang="en-US" altLang="en-US" sz="3200" baseline="-25000" dirty="0">
                <a:cs typeface="Times New Roman" pitchFamily="18" charset="0"/>
              </a:rPr>
              <a:t>)</a:t>
            </a:r>
            <a:r>
              <a:rPr lang="en-US" altLang="en-US" sz="3200" dirty="0">
                <a:cs typeface="Times New Roman" pitchFamily="18" charset="0"/>
              </a:rPr>
              <a:t> + Cl</a:t>
            </a:r>
            <a:r>
              <a:rPr lang="en-US" altLang="en-US" sz="3200" baseline="30000" dirty="0">
                <a:cs typeface="Times New Roman" pitchFamily="18" charset="0"/>
              </a:rPr>
              <a:t>-</a:t>
            </a:r>
            <a:r>
              <a:rPr lang="en-US" altLang="en-US" sz="3200" baseline="-25000" dirty="0">
                <a:cs typeface="Times New Roman" pitchFamily="18" charset="0"/>
              </a:rPr>
              <a:t>(</a:t>
            </a:r>
            <a:r>
              <a:rPr lang="en-US" altLang="en-US" sz="3200" i="1" baseline="-25000" dirty="0" err="1">
                <a:cs typeface="Times New Roman" pitchFamily="18" charset="0"/>
              </a:rPr>
              <a:t>aq</a:t>
            </a:r>
            <a:r>
              <a:rPr lang="en-US" altLang="en-US" sz="3200" baseline="-25000" dirty="0">
                <a:cs typeface="Times New Roman" pitchFamily="18" charset="0"/>
              </a:rPr>
              <a:t>)</a:t>
            </a:r>
            <a:endParaRPr lang="en-US" altLang="en-US" sz="3200" dirty="0"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4992" y="4401330"/>
            <a:ext cx="70615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3200" b="1" dirty="0">
                <a:solidFill>
                  <a:srgbClr val="FF0000"/>
                </a:solidFill>
                <a:cs typeface="Times New Roman" pitchFamily="18" charset="0"/>
              </a:rPr>
              <a:t>H</a:t>
            </a:r>
            <a:r>
              <a:rPr lang="en-US" altLang="en-US" sz="3200" b="1" baseline="-25000" dirty="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altLang="en-US" sz="3200" b="1" dirty="0">
                <a:solidFill>
                  <a:srgbClr val="FF0000"/>
                </a:solidFill>
                <a:cs typeface="Times New Roman" pitchFamily="18" charset="0"/>
              </a:rPr>
              <a:t>O as an </a:t>
            </a:r>
            <a:r>
              <a:rPr lang="en-US" altLang="en-US" sz="3200" b="1" u="sng" dirty="0">
                <a:solidFill>
                  <a:srgbClr val="FF0000"/>
                </a:solidFill>
                <a:cs typeface="Times New Roman" pitchFamily="18" charset="0"/>
              </a:rPr>
              <a:t>acid</a:t>
            </a:r>
            <a:r>
              <a:rPr lang="en-US" altLang="en-US" sz="3200" dirty="0">
                <a:cs typeface="Times New Roman" pitchFamily="18" charset="0"/>
              </a:rPr>
              <a:t>: NH</a:t>
            </a:r>
            <a:r>
              <a:rPr lang="en-US" altLang="en-US" sz="3200" baseline="-25000" dirty="0">
                <a:cs typeface="Times New Roman" pitchFamily="18" charset="0"/>
              </a:rPr>
              <a:t>3</a:t>
            </a:r>
            <a:r>
              <a:rPr lang="en-US" altLang="en-US" sz="3200" dirty="0">
                <a:cs typeface="Times New Roman" pitchFamily="18" charset="0"/>
              </a:rPr>
              <a:t> + H</a:t>
            </a:r>
            <a:r>
              <a:rPr lang="en-US" altLang="en-US" sz="3200" baseline="-25000" dirty="0">
                <a:cs typeface="Times New Roman" pitchFamily="18" charset="0"/>
              </a:rPr>
              <a:t>2</a:t>
            </a:r>
            <a:r>
              <a:rPr lang="en-US" altLang="en-US" sz="3200" dirty="0">
                <a:cs typeface="Times New Roman" pitchFamily="18" charset="0"/>
              </a:rPr>
              <a:t>O </a:t>
            </a:r>
            <a:r>
              <a:rPr lang="en-US" altLang="en-US" sz="3200" dirty="0"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en-US" sz="3200" dirty="0">
                <a:cs typeface="Times New Roman" pitchFamily="18" charset="0"/>
              </a:rPr>
              <a:t> NH</a:t>
            </a:r>
            <a:r>
              <a:rPr lang="en-US" altLang="en-US" sz="3200" baseline="-25000" dirty="0">
                <a:cs typeface="Times New Roman" pitchFamily="18" charset="0"/>
              </a:rPr>
              <a:t>4</a:t>
            </a:r>
            <a:r>
              <a:rPr lang="en-US" altLang="en-US" sz="3200" baseline="30000" dirty="0">
                <a:cs typeface="Times New Roman" pitchFamily="18" charset="0"/>
              </a:rPr>
              <a:t>+</a:t>
            </a:r>
            <a:r>
              <a:rPr lang="en-US" altLang="en-US" sz="3200" dirty="0">
                <a:cs typeface="Times New Roman" pitchFamily="18" charset="0"/>
              </a:rPr>
              <a:t> + OH</a:t>
            </a:r>
            <a:r>
              <a:rPr lang="en-US" altLang="en-US" sz="3200" baseline="30000" dirty="0">
                <a:cs typeface="Times New Roman" pitchFamily="18" charset="0"/>
              </a:rPr>
              <a:t>-</a:t>
            </a:r>
            <a:r>
              <a:rPr lang="en-US" altLang="en-US" sz="3200" dirty="0"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632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3772" y="750617"/>
            <a:ext cx="8775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800" b="1" dirty="0">
                <a:solidFill>
                  <a:srgbClr val="FF0000"/>
                </a:solidFill>
                <a:cs typeface="Times New Roman" pitchFamily="18" charset="0"/>
              </a:rPr>
              <a:t>Example: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2400" y="152400"/>
            <a:ext cx="71134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Acid-base properties of salt solutions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5659" y="1310186"/>
            <a:ext cx="5348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Considering the </a:t>
            </a:r>
            <a:r>
              <a:rPr lang="en-US" sz="2800" b="1" dirty="0" err="1">
                <a:solidFill>
                  <a:srgbClr val="0070C0"/>
                </a:solidFill>
              </a:rPr>
              <a:t>cation</a:t>
            </a:r>
            <a:r>
              <a:rPr lang="en-US" sz="2800" dirty="0"/>
              <a:t> in a </a:t>
            </a:r>
            <a:r>
              <a:rPr lang="en-US" sz="2800" b="1" dirty="0">
                <a:solidFill>
                  <a:srgbClr val="0070C0"/>
                </a:solidFill>
              </a:rPr>
              <a:t>M</a:t>
            </a:r>
            <a:r>
              <a:rPr lang="en-US" sz="2800" b="1" dirty="0">
                <a:solidFill>
                  <a:srgbClr val="FF0000"/>
                </a:solidFill>
              </a:rPr>
              <a:t>X</a:t>
            </a:r>
            <a:r>
              <a:rPr lang="en-US" sz="2800" b="1" dirty="0"/>
              <a:t> </a:t>
            </a:r>
            <a:r>
              <a:rPr lang="en-US" sz="2800" dirty="0"/>
              <a:t>salt: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7196" y="1815149"/>
            <a:ext cx="882491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 If the </a:t>
            </a:r>
            <a:r>
              <a:rPr lang="en-US" sz="2800" b="1" dirty="0" err="1">
                <a:solidFill>
                  <a:srgbClr val="0070C0"/>
                </a:solidFill>
              </a:rPr>
              <a:t>cation</a:t>
            </a:r>
            <a:r>
              <a:rPr lang="en-US" sz="2800" dirty="0"/>
              <a:t> is coming from a strong base (</a:t>
            </a:r>
            <a:r>
              <a:rPr lang="en-US" sz="2800" dirty="0" err="1"/>
              <a:t>LiOH</a:t>
            </a:r>
            <a:r>
              <a:rPr lang="en-US" sz="2800" dirty="0"/>
              <a:t>, </a:t>
            </a:r>
            <a:r>
              <a:rPr lang="en-US" sz="2800" dirty="0" err="1"/>
              <a:t>NaOH</a:t>
            </a:r>
            <a:r>
              <a:rPr lang="en-US" sz="2800" dirty="0"/>
              <a:t>, </a:t>
            </a:r>
          </a:p>
          <a:p>
            <a:r>
              <a:rPr lang="en-US" sz="2800" dirty="0"/>
              <a:t>      KOH, </a:t>
            </a:r>
            <a:r>
              <a:rPr lang="en-US" sz="2800" dirty="0" err="1"/>
              <a:t>RbOH</a:t>
            </a:r>
            <a:r>
              <a:rPr lang="en-US" sz="2800" dirty="0"/>
              <a:t>, Ca(OH)</a:t>
            </a:r>
            <a:r>
              <a:rPr lang="en-US" sz="2800" baseline="-25000" dirty="0"/>
              <a:t>2</a:t>
            </a:r>
            <a:r>
              <a:rPr lang="en-US" sz="2800" dirty="0"/>
              <a:t>, </a:t>
            </a:r>
            <a:r>
              <a:rPr lang="en-US" sz="2800" dirty="0" err="1"/>
              <a:t>Sr</a:t>
            </a:r>
            <a:r>
              <a:rPr lang="en-US" sz="2800" dirty="0"/>
              <a:t>(OH)</a:t>
            </a:r>
            <a:r>
              <a:rPr lang="en-US" sz="2800" baseline="-25000" dirty="0"/>
              <a:t>2</a:t>
            </a:r>
            <a:r>
              <a:rPr lang="en-US" sz="2800" dirty="0"/>
              <a:t>, or Ba(OH)</a:t>
            </a:r>
            <a:r>
              <a:rPr lang="en-US" sz="2800" baseline="-25000" dirty="0"/>
              <a:t>2</a:t>
            </a:r>
            <a:r>
              <a:rPr lang="en-US" sz="2800" dirty="0"/>
              <a:t>), then it is</a:t>
            </a:r>
          </a:p>
          <a:p>
            <a:r>
              <a:rPr lang="en-US" sz="2800" dirty="0"/>
              <a:t>      called a </a:t>
            </a:r>
            <a:r>
              <a:rPr lang="en-US" sz="2800" b="1" dirty="0"/>
              <a:t>spectator (watching) ion </a:t>
            </a:r>
            <a:r>
              <a:rPr lang="en-US" sz="2800" dirty="0"/>
              <a:t>that will not affect the </a:t>
            </a:r>
          </a:p>
          <a:p>
            <a:r>
              <a:rPr lang="en-US" sz="2800" dirty="0"/>
              <a:t>      pH of the solution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b="1" dirty="0">
                <a:solidFill>
                  <a:srgbClr val="00B050"/>
                </a:solidFill>
                <a:sym typeface="Wingdings" panose="05000000000000000000" pitchFamily="2" charset="2"/>
              </a:rPr>
              <a:t>neutral (N)</a:t>
            </a:r>
            <a:r>
              <a:rPr lang="en-US" sz="280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8524" y="3728141"/>
            <a:ext cx="919270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 If the </a:t>
            </a:r>
            <a:r>
              <a:rPr lang="en-US" sz="2800" b="1" dirty="0" err="1">
                <a:solidFill>
                  <a:srgbClr val="0070C0"/>
                </a:solidFill>
              </a:rPr>
              <a:t>cation</a:t>
            </a:r>
            <a:r>
              <a:rPr lang="en-US" sz="2800" dirty="0"/>
              <a:t> is coming from a weak base (such as NH</a:t>
            </a:r>
            <a:r>
              <a:rPr lang="en-US" sz="2800" baseline="-25000" dirty="0"/>
              <a:t>3</a:t>
            </a:r>
            <a:r>
              <a:rPr lang="en-US" sz="2800" dirty="0"/>
              <a:t>, </a:t>
            </a:r>
          </a:p>
          <a:p>
            <a:r>
              <a:rPr lang="en-US" sz="2800" dirty="0"/>
              <a:t>       transition metal hydroxides, or organic bases), then being </a:t>
            </a:r>
          </a:p>
          <a:p>
            <a:r>
              <a:rPr lang="en-US" sz="2800" dirty="0"/>
              <a:t>       a </a:t>
            </a:r>
            <a:r>
              <a:rPr lang="en-US" sz="2800" dirty="0" err="1"/>
              <a:t>cation</a:t>
            </a:r>
            <a:r>
              <a:rPr lang="en-US" sz="2800" dirty="0"/>
              <a:t> will force it to react with OH</a:t>
            </a:r>
            <a:r>
              <a:rPr lang="en-US" sz="2800" baseline="30000" dirty="0"/>
              <a:t>-</a:t>
            </a:r>
            <a:r>
              <a:rPr lang="en-US" sz="2800" dirty="0"/>
              <a:t> of H</a:t>
            </a:r>
            <a:r>
              <a:rPr lang="en-US" sz="2800" baseline="-25000" dirty="0"/>
              <a:t>2</a:t>
            </a:r>
            <a:r>
              <a:rPr lang="en-US" sz="2800" dirty="0"/>
              <a:t>O, leaving </a:t>
            </a:r>
          </a:p>
          <a:p>
            <a:r>
              <a:rPr lang="en-US" sz="2800" dirty="0"/>
              <a:t>       behind more H</a:t>
            </a:r>
            <a:r>
              <a:rPr lang="en-US" sz="2800" baseline="30000" dirty="0"/>
              <a:t>+</a:t>
            </a:r>
            <a:r>
              <a:rPr lang="en-US" sz="2800" dirty="0"/>
              <a:t> in solution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b="1" dirty="0">
                <a:solidFill>
                  <a:srgbClr val="00B050"/>
                </a:solidFill>
                <a:sym typeface="Wingdings" panose="05000000000000000000" pitchFamily="2" charset="2"/>
              </a:rPr>
              <a:t>acidic (A)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340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3772" y="750617"/>
            <a:ext cx="8775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800" b="1" dirty="0">
                <a:solidFill>
                  <a:srgbClr val="FF0000"/>
                </a:solidFill>
                <a:cs typeface="Times New Roman" pitchFamily="18" charset="0"/>
              </a:rPr>
              <a:t>Example: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2400" y="152400"/>
            <a:ext cx="71134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Acid-base properties of salt solutions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5659" y="1310186"/>
            <a:ext cx="5293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Considering the </a:t>
            </a:r>
            <a:r>
              <a:rPr lang="en-US" sz="2800" b="1" dirty="0">
                <a:solidFill>
                  <a:srgbClr val="FF0000"/>
                </a:solidFill>
              </a:rPr>
              <a:t>anion</a:t>
            </a:r>
            <a:r>
              <a:rPr lang="en-US" sz="2800" dirty="0"/>
              <a:t> in a </a:t>
            </a:r>
            <a:r>
              <a:rPr lang="en-US" sz="2800" b="1" dirty="0">
                <a:solidFill>
                  <a:srgbClr val="0070C0"/>
                </a:solidFill>
              </a:rPr>
              <a:t>M</a:t>
            </a:r>
            <a:r>
              <a:rPr lang="en-US" sz="2800" b="1" dirty="0">
                <a:solidFill>
                  <a:srgbClr val="FF0000"/>
                </a:solidFill>
              </a:rPr>
              <a:t>X</a:t>
            </a:r>
            <a:r>
              <a:rPr lang="en-US" sz="2800" b="1" dirty="0"/>
              <a:t> </a:t>
            </a:r>
            <a:r>
              <a:rPr lang="en-US" sz="2800" dirty="0"/>
              <a:t>salt: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7196" y="1815149"/>
            <a:ext cx="897021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 If the </a:t>
            </a:r>
            <a:r>
              <a:rPr lang="en-US" sz="2800" b="1" dirty="0">
                <a:solidFill>
                  <a:srgbClr val="FF0000"/>
                </a:solidFill>
              </a:rPr>
              <a:t>anion</a:t>
            </a:r>
            <a:r>
              <a:rPr lang="en-US" sz="2800" dirty="0"/>
              <a:t> is coming from a strong acid (</a:t>
            </a:r>
            <a:r>
              <a:rPr lang="en-US" sz="2800" dirty="0" err="1"/>
              <a:t>HCl</a:t>
            </a:r>
            <a:r>
              <a:rPr lang="en-US" sz="2800" dirty="0"/>
              <a:t>, </a:t>
            </a:r>
            <a:r>
              <a:rPr lang="en-US" sz="2800" dirty="0" err="1"/>
              <a:t>HBr</a:t>
            </a:r>
            <a:r>
              <a:rPr lang="en-US" sz="2800" dirty="0"/>
              <a:t>, HI, </a:t>
            </a:r>
          </a:p>
          <a:p>
            <a:r>
              <a:rPr lang="en-US" sz="2800" dirty="0"/>
              <a:t>       HNO</a:t>
            </a:r>
            <a:r>
              <a:rPr lang="en-US" sz="2800" baseline="-25000" dirty="0"/>
              <a:t>3</a:t>
            </a:r>
            <a:r>
              <a:rPr lang="en-US" sz="2800" dirty="0"/>
              <a:t>, H</a:t>
            </a:r>
            <a:r>
              <a:rPr lang="en-US" sz="2800" baseline="-25000" dirty="0"/>
              <a:t>2</a:t>
            </a:r>
            <a:r>
              <a:rPr lang="en-US" sz="2800" dirty="0"/>
              <a:t>SO</a:t>
            </a:r>
            <a:r>
              <a:rPr lang="en-US" sz="2800" baseline="-25000" dirty="0"/>
              <a:t>4</a:t>
            </a:r>
            <a:r>
              <a:rPr lang="en-US" sz="2800" dirty="0"/>
              <a:t>, HClO</a:t>
            </a:r>
            <a:r>
              <a:rPr lang="en-US" sz="2800" baseline="-25000" dirty="0"/>
              <a:t>3</a:t>
            </a:r>
            <a:r>
              <a:rPr lang="en-US" sz="2800" dirty="0"/>
              <a:t>, HClO</a:t>
            </a:r>
            <a:r>
              <a:rPr lang="en-US" sz="2800" baseline="-25000" dirty="0"/>
              <a:t>4</a:t>
            </a:r>
            <a:r>
              <a:rPr lang="en-US" sz="2800" dirty="0"/>
              <a:t>), then it is called a </a:t>
            </a:r>
            <a:r>
              <a:rPr lang="en-US" sz="2800" b="1" dirty="0"/>
              <a:t>spectator </a:t>
            </a:r>
          </a:p>
          <a:p>
            <a:r>
              <a:rPr lang="en-US" sz="2800" b="1" dirty="0"/>
              <a:t>      (watching) ion </a:t>
            </a:r>
            <a:r>
              <a:rPr lang="en-US" sz="2800" dirty="0"/>
              <a:t>that will not affect the pH of the solution 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   </a:t>
            </a:r>
            <a:r>
              <a:rPr lang="en-US" sz="2800" b="1" dirty="0">
                <a:solidFill>
                  <a:srgbClr val="00B050"/>
                </a:solidFill>
                <a:sym typeface="Wingdings" panose="05000000000000000000" pitchFamily="2" charset="2"/>
              </a:rPr>
              <a:t>neutral (N)</a:t>
            </a:r>
            <a:r>
              <a:rPr lang="en-US" sz="280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8524" y="3728141"/>
            <a:ext cx="869545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 If the </a:t>
            </a:r>
            <a:r>
              <a:rPr lang="en-US" sz="2800" b="1" dirty="0">
                <a:solidFill>
                  <a:srgbClr val="FF0000"/>
                </a:solidFill>
              </a:rPr>
              <a:t>anion</a:t>
            </a:r>
            <a:r>
              <a:rPr lang="en-US" sz="2800" dirty="0"/>
              <a:t> is coming from a weak acid (such as HF, or </a:t>
            </a:r>
          </a:p>
          <a:p>
            <a:r>
              <a:rPr lang="en-US" sz="2800" dirty="0"/>
              <a:t>       organic acid), then being an anion will force it to react </a:t>
            </a:r>
          </a:p>
          <a:p>
            <a:r>
              <a:rPr lang="en-US" sz="2800" dirty="0"/>
              <a:t>       with H</a:t>
            </a:r>
            <a:r>
              <a:rPr lang="en-US" sz="2800" baseline="30000" dirty="0"/>
              <a:t>+</a:t>
            </a:r>
            <a:r>
              <a:rPr lang="en-US" sz="2800" dirty="0"/>
              <a:t> of H</a:t>
            </a:r>
            <a:r>
              <a:rPr lang="en-US" sz="2800" baseline="-25000" dirty="0"/>
              <a:t>2</a:t>
            </a:r>
            <a:r>
              <a:rPr lang="en-US" sz="2800" dirty="0"/>
              <a:t>O, leaving behind more OH</a:t>
            </a:r>
            <a:r>
              <a:rPr lang="en-US" sz="2800" baseline="30000" dirty="0"/>
              <a:t>-</a:t>
            </a:r>
            <a:r>
              <a:rPr lang="en-US" sz="2800" dirty="0"/>
              <a:t> in solution 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    </a:t>
            </a:r>
            <a:r>
              <a:rPr lang="en-US" sz="2800" b="1" dirty="0">
                <a:solidFill>
                  <a:srgbClr val="00B050"/>
                </a:solidFill>
                <a:sym typeface="Wingdings" panose="05000000000000000000" pitchFamily="2" charset="2"/>
              </a:rPr>
              <a:t>basic (A)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927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3772" y="750617"/>
            <a:ext cx="8775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800" b="1" dirty="0">
                <a:solidFill>
                  <a:srgbClr val="FF0000"/>
                </a:solidFill>
                <a:cs typeface="Times New Roman" pitchFamily="18" charset="0"/>
              </a:rPr>
              <a:t>Example: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2400" y="152400"/>
            <a:ext cx="71134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Acid-base properties of salt solutions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5659" y="1310186"/>
            <a:ext cx="6904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Considering the </a:t>
            </a:r>
            <a:r>
              <a:rPr lang="en-US" sz="2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cation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FF0000"/>
                </a:solidFill>
              </a:rPr>
              <a:t>anion</a:t>
            </a:r>
            <a:r>
              <a:rPr lang="en-US" sz="2800" dirty="0"/>
              <a:t> in a </a:t>
            </a:r>
            <a:r>
              <a:rPr lang="en-US" sz="2800" b="1" dirty="0">
                <a:solidFill>
                  <a:srgbClr val="0070C0"/>
                </a:solidFill>
              </a:rPr>
              <a:t>M</a:t>
            </a:r>
            <a:r>
              <a:rPr lang="en-US" sz="2800" b="1" dirty="0">
                <a:solidFill>
                  <a:srgbClr val="FF0000"/>
                </a:solidFill>
              </a:rPr>
              <a:t>X</a:t>
            </a:r>
            <a:r>
              <a:rPr lang="en-US" sz="2800" b="1" dirty="0"/>
              <a:t> </a:t>
            </a:r>
            <a:r>
              <a:rPr lang="en-US" sz="2800" dirty="0"/>
              <a:t>salt: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7196" y="1815149"/>
            <a:ext cx="88794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 If the </a:t>
            </a:r>
            <a:r>
              <a:rPr lang="en-US" sz="2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cation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and the</a:t>
            </a:r>
            <a:r>
              <a:rPr lang="en-US" sz="2800" b="1" dirty="0">
                <a:solidFill>
                  <a:srgbClr val="FF0000"/>
                </a:solidFill>
              </a:rPr>
              <a:t> anion </a:t>
            </a:r>
            <a:r>
              <a:rPr lang="en-US" sz="2800" dirty="0"/>
              <a:t>are coming from </a:t>
            </a:r>
            <a:r>
              <a:rPr lang="en-US" sz="2800" b="1" dirty="0"/>
              <a:t>strong acid</a:t>
            </a:r>
            <a:r>
              <a:rPr lang="en-US" sz="2800" dirty="0"/>
              <a:t>,</a:t>
            </a:r>
          </a:p>
          <a:p>
            <a:r>
              <a:rPr lang="en-US" sz="2800" dirty="0"/>
              <a:t>       and </a:t>
            </a:r>
            <a:r>
              <a:rPr lang="en-US" sz="2800" b="1" dirty="0"/>
              <a:t>strong base</a:t>
            </a:r>
            <a:r>
              <a:rPr lang="en-US" sz="2800" dirty="0"/>
              <a:t>, respectively, then neither of them will</a:t>
            </a:r>
          </a:p>
          <a:p>
            <a:r>
              <a:rPr lang="en-US" sz="2800" dirty="0"/>
              <a:t>       affect the pH of the solution (</a:t>
            </a:r>
            <a:r>
              <a:rPr lang="en-US" sz="2800" b="1" dirty="0"/>
              <a:t>both are spectator ions</a:t>
            </a:r>
            <a:r>
              <a:rPr lang="en-US" sz="2800" dirty="0"/>
              <a:t>)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   </a:t>
            </a:r>
            <a:r>
              <a:rPr lang="en-US" sz="2800" b="1" dirty="0">
                <a:solidFill>
                  <a:srgbClr val="00B050"/>
                </a:solidFill>
                <a:sym typeface="Wingdings" panose="05000000000000000000" pitchFamily="2" charset="2"/>
              </a:rPr>
              <a:t>neutral (N)</a:t>
            </a:r>
            <a:r>
              <a:rPr lang="en-US" sz="2800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1228" y="3700845"/>
            <a:ext cx="921566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 If the </a:t>
            </a:r>
            <a:r>
              <a:rPr lang="en-US" sz="2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cation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and the</a:t>
            </a:r>
            <a:r>
              <a:rPr lang="en-US" sz="2800" b="1" dirty="0">
                <a:solidFill>
                  <a:srgbClr val="FF0000"/>
                </a:solidFill>
              </a:rPr>
              <a:t> anion </a:t>
            </a:r>
            <a:r>
              <a:rPr lang="en-US" sz="2800" dirty="0"/>
              <a:t>are coming from </a:t>
            </a:r>
            <a:r>
              <a:rPr lang="en-US" sz="2800" b="1" dirty="0"/>
              <a:t>weak acid</a:t>
            </a:r>
            <a:r>
              <a:rPr lang="en-US" sz="2800" dirty="0"/>
              <a:t>,</a:t>
            </a:r>
          </a:p>
          <a:p>
            <a:r>
              <a:rPr lang="en-US" sz="2800" dirty="0"/>
              <a:t>       and </a:t>
            </a:r>
            <a:r>
              <a:rPr lang="en-US" sz="2800" b="1" dirty="0"/>
              <a:t>weak base</a:t>
            </a:r>
            <a:r>
              <a:rPr lang="en-US" sz="2800" dirty="0"/>
              <a:t>, respectively, then </a:t>
            </a:r>
            <a:r>
              <a:rPr lang="en-US" sz="2800" u="sng" dirty="0"/>
              <a:t>the </a:t>
            </a:r>
            <a:r>
              <a:rPr lang="en-US" sz="2800" u="sng" dirty="0" err="1"/>
              <a:t>cation</a:t>
            </a:r>
            <a:r>
              <a:rPr lang="en-US" sz="2800" u="sng" dirty="0"/>
              <a:t> will make </a:t>
            </a:r>
          </a:p>
          <a:p>
            <a:r>
              <a:rPr lang="en-US" sz="2800" dirty="0"/>
              <a:t>       </a:t>
            </a:r>
            <a:r>
              <a:rPr lang="en-US" sz="2800" u="sng" dirty="0"/>
              <a:t>the solution acidic</a:t>
            </a:r>
            <a:r>
              <a:rPr lang="en-US" sz="2800" dirty="0"/>
              <a:t>, while </a:t>
            </a:r>
            <a:r>
              <a:rPr lang="en-US" sz="2800" u="sng" dirty="0"/>
              <a:t>the anion will make the solution </a:t>
            </a:r>
          </a:p>
          <a:p>
            <a:r>
              <a:rPr lang="en-US" sz="2800" dirty="0"/>
              <a:t>       </a:t>
            </a:r>
            <a:r>
              <a:rPr lang="en-US" sz="2800" u="sng" dirty="0"/>
              <a:t>basic</a:t>
            </a:r>
            <a:r>
              <a:rPr lang="en-US" sz="2800" dirty="0"/>
              <a:t>. </a:t>
            </a:r>
            <a:r>
              <a:rPr lang="en-US" sz="2800" b="1" dirty="0">
                <a:solidFill>
                  <a:srgbClr val="00B050"/>
                </a:solidFill>
              </a:rPr>
              <a:t>This does not mean an overall neutral pH solution</a:t>
            </a:r>
            <a:r>
              <a:rPr lang="en-US" sz="2800" dirty="0"/>
              <a:t>, </a:t>
            </a:r>
          </a:p>
          <a:p>
            <a:r>
              <a:rPr lang="en-US" sz="2800" dirty="0"/>
              <a:t>       because this will depend on the </a:t>
            </a:r>
            <a:r>
              <a:rPr lang="en-US" sz="2800" b="1" i="1" dirty="0" err="1"/>
              <a:t>K</a:t>
            </a:r>
            <a:r>
              <a:rPr lang="en-US" sz="2800" b="1" i="1" baseline="-25000" dirty="0" err="1"/>
              <a:t>a</a:t>
            </a:r>
            <a:r>
              <a:rPr lang="en-US" sz="2800" dirty="0"/>
              <a:t> and </a:t>
            </a:r>
            <a:r>
              <a:rPr lang="en-US" sz="2800" b="1" i="1" dirty="0"/>
              <a:t>K</a:t>
            </a:r>
            <a:r>
              <a:rPr lang="en-US" sz="2800" b="1" i="1" baseline="-25000" dirty="0"/>
              <a:t>b</a:t>
            </a:r>
            <a:r>
              <a:rPr lang="en-US" sz="2800" dirty="0"/>
              <a:t> of the weak </a:t>
            </a:r>
          </a:p>
          <a:p>
            <a:r>
              <a:rPr lang="en-US" sz="2800" dirty="0"/>
              <a:t>       acid and weak base, where the anion and the </a:t>
            </a:r>
            <a:r>
              <a:rPr lang="en-US" sz="2800" dirty="0" err="1"/>
              <a:t>cation</a:t>
            </a:r>
            <a:r>
              <a:rPr lang="en-US" sz="2800" dirty="0"/>
              <a:t> are</a:t>
            </a:r>
          </a:p>
          <a:p>
            <a:r>
              <a:rPr lang="en-US" sz="2800" dirty="0"/>
              <a:t>      coming from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b="1" dirty="0">
                <a:solidFill>
                  <a:srgbClr val="00B050"/>
                </a:solidFill>
                <a:sym typeface="Wingdings" panose="05000000000000000000" pitchFamily="2" charset="2"/>
              </a:rPr>
              <a:t>The final pH depends on </a:t>
            </a:r>
            <a:r>
              <a:rPr lang="en-US" sz="2800" b="1" i="1" dirty="0" err="1">
                <a:solidFill>
                  <a:srgbClr val="00B050"/>
                </a:solidFill>
                <a:sym typeface="Wingdings" panose="05000000000000000000" pitchFamily="2" charset="2"/>
              </a:rPr>
              <a:t>K</a:t>
            </a:r>
            <a:r>
              <a:rPr lang="en-US" sz="2800" b="1" i="1" baseline="-25000" dirty="0" err="1">
                <a:solidFill>
                  <a:srgbClr val="00B050"/>
                </a:solidFill>
                <a:sym typeface="Wingdings" panose="05000000000000000000" pitchFamily="2" charset="2"/>
              </a:rPr>
              <a:t>a</a:t>
            </a:r>
            <a:r>
              <a:rPr lang="en-US" sz="2800" b="1" dirty="0">
                <a:solidFill>
                  <a:srgbClr val="00B050"/>
                </a:solidFill>
                <a:sym typeface="Wingdings" panose="05000000000000000000" pitchFamily="2" charset="2"/>
              </a:rPr>
              <a:t> and </a:t>
            </a:r>
            <a:r>
              <a:rPr lang="en-US" sz="2800" b="1" i="1" dirty="0">
                <a:solidFill>
                  <a:srgbClr val="00B050"/>
                </a:solidFill>
                <a:sym typeface="Wingdings" panose="05000000000000000000" pitchFamily="2" charset="2"/>
              </a:rPr>
              <a:t>K</a:t>
            </a:r>
            <a:r>
              <a:rPr lang="en-US" sz="2800" b="1" i="1" baseline="-25000" dirty="0">
                <a:solidFill>
                  <a:srgbClr val="00B050"/>
                </a:solidFill>
                <a:sym typeface="Wingdings" panose="05000000000000000000" pitchFamily="2" charset="2"/>
              </a:rPr>
              <a:t>b</a:t>
            </a:r>
            <a:r>
              <a:rPr lang="en-US" sz="2800" b="1" dirty="0">
                <a:solidFill>
                  <a:srgbClr val="00B050"/>
                </a:solidFill>
                <a:sym typeface="Wingdings" panose="05000000000000000000" pitchFamily="2" charset="2"/>
              </a:rPr>
              <a:t> values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2679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3772" y="750617"/>
            <a:ext cx="8775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800" b="1" dirty="0">
                <a:solidFill>
                  <a:srgbClr val="FF0000"/>
                </a:solidFill>
                <a:cs typeface="Times New Roman" pitchFamily="18" charset="0"/>
              </a:rPr>
              <a:t>Example:</a:t>
            </a:r>
          </a:p>
        </p:txBody>
      </p:sp>
      <p:sp>
        <p:nvSpPr>
          <p:cNvPr id="7" name="Rectangle 6"/>
          <p:cNvSpPr/>
          <p:nvPr/>
        </p:nvSpPr>
        <p:spPr>
          <a:xfrm>
            <a:off x="238835" y="1183016"/>
            <a:ext cx="86458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800" dirty="0">
                <a:cs typeface="Times New Roman" pitchFamily="18" charset="0"/>
              </a:rPr>
              <a:t>In each of the following, indicate which salt will form the </a:t>
            </a:r>
          </a:p>
          <a:p>
            <a:pPr>
              <a:spcBef>
                <a:spcPct val="0"/>
              </a:spcBef>
            </a:pPr>
            <a:r>
              <a:rPr lang="en-US" altLang="en-US" sz="2800" dirty="0">
                <a:cs typeface="Times New Roman" pitchFamily="18" charset="0"/>
              </a:rPr>
              <a:t>more acidic (or less basic) </a:t>
            </a:r>
            <a:r>
              <a:rPr lang="en-US" altLang="en-US" sz="2800" b="1" i="1" dirty="0">
                <a:solidFill>
                  <a:srgbClr val="FF3300"/>
                </a:solidFill>
                <a:cs typeface="Times New Roman" pitchFamily="18" charset="0"/>
              </a:rPr>
              <a:t>0.01 M</a:t>
            </a:r>
            <a:r>
              <a:rPr lang="en-US" altLang="en-US" sz="2800" dirty="0">
                <a:cs typeface="Times New Roman" pitchFamily="18" charset="0"/>
              </a:rPr>
              <a:t> solution:</a:t>
            </a:r>
          </a:p>
          <a:p>
            <a:pPr>
              <a:spcBef>
                <a:spcPct val="0"/>
              </a:spcBef>
            </a:pPr>
            <a:r>
              <a:rPr lang="en-US" altLang="en-US" sz="2800" dirty="0">
                <a:cs typeface="Times New Roman" pitchFamily="18" charset="0"/>
              </a:rPr>
              <a:t>  a) NaNO</a:t>
            </a:r>
            <a:r>
              <a:rPr lang="en-US" altLang="en-US" sz="2800" baseline="-25000" dirty="0">
                <a:cs typeface="Times New Roman" pitchFamily="18" charset="0"/>
              </a:rPr>
              <a:t>3</a:t>
            </a:r>
            <a:r>
              <a:rPr lang="en-US" altLang="en-US" sz="2800" dirty="0">
                <a:cs typeface="Times New Roman" pitchFamily="18" charset="0"/>
              </a:rPr>
              <a:t>, Fe(NO</a:t>
            </a:r>
            <a:r>
              <a:rPr lang="en-US" altLang="en-US" sz="2800" baseline="-25000" dirty="0">
                <a:cs typeface="Times New Roman" pitchFamily="18" charset="0"/>
              </a:rPr>
              <a:t>3</a:t>
            </a:r>
            <a:r>
              <a:rPr lang="en-US" altLang="en-US" sz="2800" dirty="0">
                <a:cs typeface="Times New Roman" pitchFamily="18" charset="0"/>
              </a:rPr>
              <a:t>)</a:t>
            </a:r>
            <a:r>
              <a:rPr lang="en-US" altLang="en-US" sz="2800" baseline="-25000" dirty="0">
                <a:cs typeface="Times New Roman" pitchFamily="18" charset="0"/>
              </a:rPr>
              <a:t>3</a:t>
            </a:r>
          </a:p>
          <a:p>
            <a:pPr>
              <a:spcBef>
                <a:spcPct val="0"/>
              </a:spcBef>
            </a:pPr>
            <a:r>
              <a:rPr lang="en-US" altLang="en-US" sz="2800" dirty="0">
                <a:cs typeface="Times New Roman" pitchFamily="18" charset="0"/>
              </a:rPr>
              <a:t>  b) CH</a:t>
            </a:r>
            <a:r>
              <a:rPr lang="en-US" altLang="en-US" sz="2800" baseline="-25000" dirty="0">
                <a:cs typeface="Times New Roman" pitchFamily="18" charset="0"/>
              </a:rPr>
              <a:t>3</a:t>
            </a:r>
            <a:r>
              <a:rPr lang="en-US" altLang="en-US" sz="2800" dirty="0">
                <a:cs typeface="Times New Roman" pitchFamily="18" charset="0"/>
              </a:rPr>
              <a:t>NH</a:t>
            </a:r>
            <a:r>
              <a:rPr lang="en-US" altLang="en-US" sz="2800" baseline="-25000" dirty="0">
                <a:cs typeface="Times New Roman" pitchFamily="18" charset="0"/>
              </a:rPr>
              <a:t>3</a:t>
            </a:r>
            <a:r>
              <a:rPr lang="en-US" altLang="en-US" sz="2800" dirty="0">
                <a:cs typeface="Times New Roman" pitchFamily="18" charset="0"/>
              </a:rPr>
              <a:t>Cl, BaCl</a:t>
            </a:r>
            <a:r>
              <a:rPr lang="en-US" altLang="en-US" sz="2800" baseline="-25000" dirty="0">
                <a:cs typeface="Times New Roman" pitchFamily="18" charset="0"/>
              </a:rPr>
              <a:t>2</a:t>
            </a:r>
          </a:p>
          <a:p>
            <a:pPr>
              <a:spcBef>
                <a:spcPct val="0"/>
              </a:spcBef>
            </a:pPr>
            <a:r>
              <a:rPr lang="en-US" altLang="en-US" sz="2800" dirty="0">
                <a:cs typeface="Times New Roman" pitchFamily="18" charset="0"/>
              </a:rPr>
              <a:t>  d) NH</a:t>
            </a:r>
            <a:r>
              <a:rPr lang="en-US" altLang="en-US" sz="2800" baseline="-25000" dirty="0">
                <a:cs typeface="Times New Roman" pitchFamily="18" charset="0"/>
              </a:rPr>
              <a:t>4</a:t>
            </a:r>
            <a:r>
              <a:rPr lang="en-US" altLang="en-US" sz="2800" dirty="0">
                <a:cs typeface="Times New Roman" pitchFamily="18" charset="0"/>
              </a:rPr>
              <a:t>NO</a:t>
            </a:r>
            <a:r>
              <a:rPr lang="en-US" altLang="en-US" sz="2800" baseline="-25000" dirty="0">
                <a:cs typeface="Times New Roman" pitchFamily="18" charset="0"/>
              </a:rPr>
              <a:t>2</a:t>
            </a:r>
            <a:r>
              <a:rPr lang="en-US" altLang="en-US" sz="2800" dirty="0">
                <a:cs typeface="Times New Roman" pitchFamily="18" charset="0"/>
              </a:rPr>
              <a:t>, NH</a:t>
            </a:r>
            <a:r>
              <a:rPr lang="en-US" altLang="en-US" sz="2800" baseline="-25000" dirty="0">
                <a:cs typeface="Times New Roman" pitchFamily="18" charset="0"/>
              </a:rPr>
              <a:t>4</a:t>
            </a:r>
            <a:r>
              <a:rPr lang="en-US" altLang="en-US" sz="2800" dirty="0">
                <a:cs typeface="Times New Roman" pitchFamily="18" charset="0"/>
              </a:rPr>
              <a:t>NO</a:t>
            </a:r>
            <a:r>
              <a:rPr lang="en-US" altLang="en-US" sz="2800" baseline="-25000" dirty="0">
                <a:cs typeface="Times New Roman" pitchFamily="18" charset="0"/>
              </a:rPr>
              <a:t>3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52400" y="152400"/>
            <a:ext cx="71134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Acid-base properties of salt solutions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11" name="TextBox 16"/>
          <p:cNvSpPr txBox="1">
            <a:spLocks noChangeArrowheads="1"/>
          </p:cNvSpPr>
          <p:nvPr/>
        </p:nvSpPr>
        <p:spPr bwMode="auto">
          <a:xfrm>
            <a:off x="2393760" y="3544887"/>
            <a:ext cx="3743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36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Solution Approach</a:t>
            </a:r>
          </a:p>
        </p:txBody>
      </p:sp>
      <p:sp>
        <p:nvSpPr>
          <p:cNvPr id="12" name="Striped Right Arrow 11"/>
          <p:cNvSpPr/>
          <p:nvPr/>
        </p:nvSpPr>
        <p:spPr>
          <a:xfrm rot="5400000">
            <a:off x="3942973" y="3482151"/>
            <a:ext cx="506473" cy="2130425"/>
          </a:xfrm>
          <a:prstGeom prst="striped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04716" y="4863405"/>
            <a:ext cx="90486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Each of the given salts should be analyzed in terms of the </a:t>
            </a:r>
          </a:p>
          <a:p>
            <a:r>
              <a:rPr lang="en-US" sz="2800" dirty="0"/>
              <a:t>effects of their </a:t>
            </a:r>
            <a:r>
              <a:rPr lang="en-US" sz="2800" dirty="0" err="1"/>
              <a:t>cations</a:t>
            </a:r>
            <a:r>
              <a:rPr lang="en-US" sz="2800" dirty="0"/>
              <a:t> and anions on the pH of the resultant </a:t>
            </a:r>
          </a:p>
          <a:p>
            <a:r>
              <a:rPr lang="en-US" sz="2800" dirty="0"/>
              <a:t>0.01 M Solution. </a:t>
            </a:r>
          </a:p>
        </p:txBody>
      </p:sp>
    </p:spTree>
    <p:extLst>
      <p:ext uri="{BB962C8B-B14F-4D97-AF65-F5344CB8AC3E}">
        <p14:creationId xmlns:p14="http://schemas.microsoft.com/office/powerpoint/2010/main" val="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2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3772" y="750617"/>
            <a:ext cx="8775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800" b="1" dirty="0">
                <a:solidFill>
                  <a:srgbClr val="FF0000"/>
                </a:solidFill>
                <a:cs typeface="Times New Roman" pitchFamily="18" charset="0"/>
              </a:rPr>
              <a:t>Example:</a:t>
            </a:r>
          </a:p>
        </p:txBody>
      </p:sp>
      <p:sp>
        <p:nvSpPr>
          <p:cNvPr id="7" name="Rectangle 6"/>
          <p:cNvSpPr/>
          <p:nvPr/>
        </p:nvSpPr>
        <p:spPr>
          <a:xfrm>
            <a:off x="238835" y="1183016"/>
            <a:ext cx="86458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800" dirty="0">
                <a:cs typeface="Times New Roman" pitchFamily="18" charset="0"/>
              </a:rPr>
              <a:t>In each of the following, indicate which salt will form the </a:t>
            </a:r>
          </a:p>
          <a:p>
            <a:pPr>
              <a:spcBef>
                <a:spcPct val="0"/>
              </a:spcBef>
            </a:pPr>
            <a:r>
              <a:rPr lang="en-US" altLang="en-US" sz="2800" dirty="0">
                <a:cs typeface="Times New Roman" pitchFamily="18" charset="0"/>
              </a:rPr>
              <a:t>more acidic (or less basic) </a:t>
            </a:r>
            <a:r>
              <a:rPr lang="en-US" altLang="en-US" sz="2800" b="1" i="1" dirty="0">
                <a:solidFill>
                  <a:srgbClr val="FF3300"/>
                </a:solidFill>
                <a:cs typeface="Times New Roman" pitchFamily="18" charset="0"/>
              </a:rPr>
              <a:t>0.01 M</a:t>
            </a:r>
            <a:r>
              <a:rPr lang="en-US" altLang="en-US" sz="2800" dirty="0">
                <a:cs typeface="Times New Roman" pitchFamily="18" charset="0"/>
              </a:rPr>
              <a:t> solution:</a:t>
            </a:r>
          </a:p>
          <a:p>
            <a:pPr>
              <a:spcBef>
                <a:spcPct val="0"/>
              </a:spcBef>
            </a:pPr>
            <a:r>
              <a:rPr lang="en-US" altLang="en-US" sz="2800" dirty="0">
                <a:cs typeface="Times New Roman" pitchFamily="18" charset="0"/>
              </a:rPr>
              <a:t>  </a:t>
            </a:r>
            <a:r>
              <a:rPr lang="en-US" altLang="en-US" sz="2800" b="1" dirty="0">
                <a:cs typeface="Times New Roman" pitchFamily="18" charset="0"/>
              </a:rPr>
              <a:t>a) NaNO</a:t>
            </a:r>
            <a:r>
              <a:rPr lang="en-US" altLang="en-US" sz="2800" b="1" baseline="-25000" dirty="0">
                <a:cs typeface="Times New Roman" pitchFamily="18" charset="0"/>
              </a:rPr>
              <a:t>3</a:t>
            </a:r>
            <a:r>
              <a:rPr lang="en-US" altLang="en-US" sz="2800" b="1" dirty="0">
                <a:cs typeface="Times New Roman" pitchFamily="18" charset="0"/>
              </a:rPr>
              <a:t>, Fe(NO</a:t>
            </a:r>
            <a:r>
              <a:rPr lang="en-US" altLang="en-US" sz="2800" b="1" baseline="-25000" dirty="0">
                <a:cs typeface="Times New Roman" pitchFamily="18" charset="0"/>
              </a:rPr>
              <a:t>3</a:t>
            </a:r>
            <a:r>
              <a:rPr lang="en-US" altLang="en-US" sz="2800" b="1" dirty="0">
                <a:cs typeface="Times New Roman" pitchFamily="18" charset="0"/>
              </a:rPr>
              <a:t>)</a:t>
            </a:r>
            <a:r>
              <a:rPr lang="en-US" altLang="en-US" sz="2800" b="1" baseline="-25000" dirty="0">
                <a:cs typeface="Times New Roman" pitchFamily="18" charset="0"/>
              </a:rPr>
              <a:t>3</a:t>
            </a:r>
          </a:p>
          <a:p>
            <a:pPr>
              <a:spcBef>
                <a:spcPct val="0"/>
              </a:spcBef>
            </a:pPr>
            <a:r>
              <a:rPr lang="en-US" altLang="en-US" sz="2800" dirty="0">
                <a:cs typeface="Times New Roman" pitchFamily="18" charset="0"/>
              </a:rPr>
              <a:t>  b) CH</a:t>
            </a:r>
            <a:r>
              <a:rPr lang="en-US" altLang="en-US" sz="2800" baseline="-25000" dirty="0">
                <a:cs typeface="Times New Roman" pitchFamily="18" charset="0"/>
              </a:rPr>
              <a:t>3</a:t>
            </a:r>
            <a:r>
              <a:rPr lang="en-US" altLang="en-US" sz="2800" dirty="0">
                <a:cs typeface="Times New Roman" pitchFamily="18" charset="0"/>
              </a:rPr>
              <a:t>NH</a:t>
            </a:r>
            <a:r>
              <a:rPr lang="en-US" altLang="en-US" sz="2800" baseline="-25000" dirty="0">
                <a:cs typeface="Times New Roman" pitchFamily="18" charset="0"/>
              </a:rPr>
              <a:t>3</a:t>
            </a:r>
            <a:r>
              <a:rPr lang="en-US" altLang="en-US" sz="2800" dirty="0">
                <a:cs typeface="Times New Roman" pitchFamily="18" charset="0"/>
              </a:rPr>
              <a:t>Cl, BaCl</a:t>
            </a:r>
            <a:r>
              <a:rPr lang="en-US" altLang="en-US" sz="2800" baseline="-25000" dirty="0">
                <a:cs typeface="Times New Roman" pitchFamily="18" charset="0"/>
              </a:rPr>
              <a:t>2</a:t>
            </a:r>
          </a:p>
          <a:p>
            <a:pPr>
              <a:spcBef>
                <a:spcPct val="0"/>
              </a:spcBef>
            </a:pPr>
            <a:r>
              <a:rPr lang="en-US" altLang="en-US" sz="2800" dirty="0">
                <a:cs typeface="Times New Roman" pitchFamily="18" charset="0"/>
              </a:rPr>
              <a:t>  c) NH</a:t>
            </a:r>
            <a:r>
              <a:rPr lang="en-US" altLang="en-US" sz="2800" baseline="-25000" dirty="0">
                <a:cs typeface="Times New Roman" pitchFamily="18" charset="0"/>
              </a:rPr>
              <a:t>4</a:t>
            </a:r>
            <a:r>
              <a:rPr lang="en-US" altLang="en-US" sz="2800" dirty="0">
                <a:cs typeface="Times New Roman" pitchFamily="18" charset="0"/>
              </a:rPr>
              <a:t>NO</a:t>
            </a:r>
            <a:r>
              <a:rPr lang="en-US" altLang="en-US" sz="2800" baseline="-25000" dirty="0">
                <a:cs typeface="Times New Roman" pitchFamily="18" charset="0"/>
              </a:rPr>
              <a:t>2</a:t>
            </a:r>
            <a:r>
              <a:rPr lang="en-US" altLang="en-US" sz="2800" dirty="0">
                <a:cs typeface="Times New Roman" pitchFamily="18" charset="0"/>
              </a:rPr>
              <a:t>, NH</a:t>
            </a:r>
            <a:r>
              <a:rPr lang="en-US" altLang="en-US" sz="2800" baseline="-25000" dirty="0">
                <a:cs typeface="Times New Roman" pitchFamily="18" charset="0"/>
              </a:rPr>
              <a:t>4</a:t>
            </a:r>
            <a:r>
              <a:rPr lang="en-US" altLang="en-US" sz="2800" dirty="0">
                <a:cs typeface="Times New Roman" pitchFamily="18" charset="0"/>
              </a:rPr>
              <a:t>NO</a:t>
            </a:r>
            <a:r>
              <a:rPr lang="en-US" altLang="en-US" sz="2800" baseline="-25000" dirty="0">
                <a:cs typeface="Times New Roman" pitchFamily="18" charset="0"/>
              </a:rPr>
              <a:t>3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52400" y="152400"/>
            <a:ext cx="71134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Acid-base properties of salt solutions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11" name="TextBox 16"/>
          <p:cNvSpPr txBox="1">
            <a:spLocks noChangeArrowheads="1"/>
          </p:cNvSpPr>
          <p:nvPr/>
        </p:nvSpPr>
        <p:spPr bwMode="auto">
          <a:xfrm>
            <a:off x="364049" y="3440055"/>
            <a:ext cx="1524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8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Solution: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034544"/>
              </p:ext>
            </p:extLst>
          </p:nvPr>
        </p:nvGraphicFramePr>
        <p:xfrm>
          <a:off x="1087284" y="3990076"/>
          <a:ext cx="7169624" cy="261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2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1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31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3088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NaNO</a:t>
                      </a:r>
                      <a:r>
                        <a:rPr lang="en-US" sz="2800" baseline="-25000" dirty="0"/>
                        <a:t>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Fe(NO</a:t>
                      </a:r>
                      <a:r>
                        <a:rPr lang="en-US" sz="2800" baseline="-25000" dirty="0"/>
                        <a:t>3</a:t>
                      </a:r>
                      <a:r>
                        <a:rPr lang="en-US" sz="2800" dirty="0"/>
                        <a:t>)</a:t>
                      </a:r>
                      <a:r>
                        <a:rPr lang="en-US" sz="2800" baseline="-25000" dirty="0"/>
                        <a:t>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08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Na</a:t>
                      </a:r>
                      <a:r>
                        <a:rPr lang="en-US" sz="28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  <a:r>
                        <a:rPr lang="en-US" sz="2800" baseline="-25000" dirty="0"/>
                        <a:t>3</a:t>
                      </a:r>
                      <a:r>
                        <a:rPr lang="en-US" sz="2800" baseline="30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Fe</a:t>
                      </a:r>
                      <a:r>
                        <a:rPr lang="en-US" sz="2800" baseline="30000" dirty="0"/>
                        <a:t>3+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  <a:r>
                        <a:rPr lang="en-US" sz="2800" baseline="-25000" dirty="0"/>
                        <a:t>3</a:t>
                      </a:r>
                      <a:r>
                        <a:rPr lang="en-US" sz="2800" baseline="300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08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NaOH</a:t>
                      </a:r>
                      <a:r>
                        <a:rPr lang="en-US" sz="2800" dirty="0"/>
                        <a:t> /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HNO</a:t>
                      </a:r>
                      <a:r>
                        <a:rPr lang="en-US" sz="2800" baseline="-25000" dirty="0"/>
                        <a:t>3</a:t>
                      </a:r>
                      <a:r>
                        <a:rPr lang="en-US" sz="2800" dirty="0"/>
                        <a:t> /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Fe(OH)</a:t>
                      </a:r>
                      <a:r>
                        <a:rPr lang="en-US" sz="2800" baseline="-25000" dirty="0"/>
                        <a:t>3</a:t>
                      </a:r>
                      <a:r>
                        <a:rPr lang="en-US" sz="2800" dirty="0"/>
                        <a:t> / 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HNO</a:t>
                      </a:r>
                      <a:r>
                        <a:rPr lang="en-US" sz="2800" baseline="-25000" dirty="0"/>
                        <a:t>3</a:t>
                      </a:r>
                      <a:r>
                        <a:rPr lang="en-US" sz="2800" dirty="0"/>
                        <a:t> /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08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088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Neutral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Acidic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9558" y="3985147"/>
            <a:ext cx="546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a)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671248" y="2088106"/>
            <a:ext cx="5447272" cy="1384995"/>
            <a:chOff x="3671248" y="2088106"/>
            <a:chExt cx="5447272" cy="1384995"/>
          </a:xfrm>
        </p:grpSpPr>
        <p:sp>
          <p:nvSpPr>
            <p:cNvPr id="10" name="Rectangle 9"/>
            <p:cNvSpPr/>
            <p:nvPr/>
          </p:nvSpPr>
          <p:spPr>
            <a:xfrm>
              <a:off x="3671248" y="2142699"/>
              <a:ext cx="5377218" cy="13238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39483" y="2088106"/>
              <a:ext cx="5379037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u="sng" dirty="0">
                  <a:solidFill>
                    <a:schemeClr val="accent1">
                      <a:lumMod val="75000"/>
                    </a:schemeClr>
                  </a:solidFill>
                </a:rPr>
                <a:t>Note these abbreviations</a:t>
              </a:r>
              <a:r>
                <a:rPr lang="en-US" sz="2800" dirty="0">
                  <a:solidFill>
                    <a:schemeClr val="accent1">
                      <a:lumMod val="75000"/>
                    </a:schemeClr>
                  </a:solidFill>
                </a:rPr>
                <a:t>:</a:t>
              </a:r>
            </a:p>
            <a:p>
              <a:r>
                <a:rPr lang="en-US" sz="2800" b="1" dirty="0">
                  <a:solidFill>
                    <a:schemeClr val="accent1">
                      <a:lumMod val="75000"/>
                    </a:schemeClr>
                  </a:solidFill>
                </a:rPr>
                <a:t>S</a:t>
              </a:r>
              <a:r>
                <a:rPr lang="en-US" sz="2800" dirty="0">
                  <a:solidFill>
                    <a:schemeClr val="accent1">
                      <a:lumMod val="75000"/>
                    </a:schemeClr>
                  </a:solidFill>
                </a:rPr>
                <a:t>: strong 	</a:t>
              </a:r>
              <a:r>
                <a:rPr lang="en-US" sz="2800" b="1" dirty="0">
                  <a:solidFill>
                    <a:schemeClr val="accent1">
                      <a:lumMod val="75000"/>
                    </a:schemeClr>
                  </a:solidFill>
                </a:rPr>
                <a:t>W</a:t>
              </a:r>
              <a:r>
                <a:rPr lang="en-US" sz="2800" dirty="0">
                  <a:solidFill>
                    <a:schemeClr val="accent1">
                      <a:lumMod val="75000"/>
                    </a:schemeClr>
                  </a:solidFill>
                </a:rPr>
                <a:t>: weak</a:t>
              </a:r>
            </a:p>
            <a:p>
              <a:r>
                <a:rPr lang="en-US" sz="2800" b="1" dirty="0">
                  <a:solidFill>
                    <a:schemeClr val="accent1">
                      <a:lumMod val="75000"/>
                    </a:schemeClr>
                  </a:solidFill>
                </a:rPr>
                <a:t>A</a:t>
              </a:r>
              <a:r>
                <a:rPr lang="en-US" sz="2800" dirty="0">
                  <a:solidFill>
                    <a:schemeClr val="accent1">
                      <a:lumMod val="75000"/>
                    </a:schemeClr>
                  </a:solidFill>
                </a:rPr>
                <a:t>: acidic	</a:t>
              </a:r>
              <a:r>
                <a:rPr lang="en-US" sz="2800" b="1" dirty="0">
                  <a:solidFill>
                    <a:schemeClr val="accent1">
                      <a:lumMod val="75000"/>
                    </a:schemeClr>
                  </a:solidFill>
                </a:rPr>
                <a:t>B</a:t>
              </a:r>
              <a:r>
                <a:rPr lang="en-US" sz="2800" dirty="0">
                  <a:solidFill>
                    <a:schemeClr val="accent1">
                      <a:lumMod val="75000"/>
                    </a:schemeClr>
                  </a:solidFill>
                </a:rPr>
                <a:t>: Basic	</a:t>
              </a:r>
              <a:r>
                <a:rPr lang="en-US" sz="2800" b="1" dirty="0">
                  <a:solidFill>
                    <a:schemeClr val="accent1">
                      <a:lumMod val="75000"/>
                    </a:schemeClr>
                  </a:solidFill>
                </a:rPr>
                <a:t>N</a:t>
              </a:r>
              <a:r>
                <a:rPr lang="en-US" sz="2800" dirty="0">
                  <a:solidFill>
                    <a:schemeClr val="accent1">
                      <a:lumMod val="75000"/>
                    </a:schemeClr>
                  </a:solidFill>
                </a:rPr>
                <a:t>: Neutral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194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3772" y="750617"/>
            <a:ext cx="8775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800" b="1" dirty="0">
                <a:solidFill>
                  <a:srgbClr val="FF0000"/>
                </a:solidFill>
                <a:cs typeface="Times New Roman" pitchFamily="18" charset="0"/>
              </a:rPr>
              <a:t>Example:</a:t>
            </a:r>
          </a:p>
        </p:txBody>
      </p:sp>
      <p:sp>
        <p:nvSpPr>
          <p:cNvPr id="7" name="Rectangle 6"/>
          <p:cNvSpPr/>
          <p:nvPr/>
        </p:nvSpPr>
        <p:spPr>
          <a:xfrm>
            <a:off x="238835" y="1183016"/>
            <a:ext cx="86458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800" dirty="0">
                <a:cs typeface="Times New Roman" pitchFamily="18" charset="0"/>
              </a:rPr>
              <a:t>In each of the following, indicate which salt will form the </a:t>
            </a:r>
          </a:p>
          <a:p>
            <a:pPr>
              <a:spcBef>
                <a:spcPct val="0"/>
              </a:spcBef>
            </a:pPr>
            <a:r>
              <a:rPr lang="en-US" altLang="en-US" sz="2800" dirty="0">
                <a:cs typeface="Times New Roman" pitchFamily="18" charset="0"/>
              </a:rPr>
              <a:t>more acidic (or less basic) </a:t>
            </a:r>
            <a:r>
              <a:rPr lang="en-US" altLang="en-US" sz="2800" b="1" i="1" dirty="0">
                <a:solidFill>
                  <a:srgbClr val="FF3300"/>
                </a:solidFill>
                <a:cs typeface="Times New Roman" pitchFamily="18" charset="0"/>
              </a:rPr>
              <a:t>0.01 M</a:t>
            </a:r>
            <a:r>
              <a:rPr lang="en-US" altLang="en-US" sz="2800" dirty="0">
                <a:cs typeface="Times New Roman" pitchFamily="18" charset="0"/>
              </a:rPr>
              <a:t> solution:</a:t>
            </a:r>
          </a:p>
          <a:p>
            <a:pPr>
              <a:spcBef>
                <a:spcPct val="0"/>
              </a:spcBef>
            </a:pPr>
            <a:r>
              <a:rPr lang="en-US" altLang="en-US" sz="2800" dirty="0">
                <a:cs typeface="Times New Roman" pitchFamily="18" charset="0"/>
              </a:rPr>
              <a:t>  a) NaNO</a:t>
            </a:r>
            <a:r>
              <a:rPr lang="en-US" altLang="en-US" sz="2800" baseline="-25000" dirty="0">
                <a:cs typeface="Times New Roman" pitchFamily="18" charset="0"/>
              </a:rPr>
              <a:t>3</a:t>
            </a:r>
            <a:r>
              <a:rPr lang="en-US" altLang="en-US" sz="2800" dirty="0">
                <a:cs typeface="Times New Roman" pitchFamily="18" charset="0"/>
              </a:rPr>
              <a:t>, Fe(NO</a:t>
            </a:r>
            <a:r>
              <a:rPr lang="en-US" altLang="en-US" sz="2800" baseline="-25000" dirty="0">
                <a:cs typeface="Times New Roman" pitchFamily="18" charset="0"/>
              </a:rPr>
              <a:t>3</a:t>
            </a:r>
            <a:r>
              <a:rPr lang="en-US" altLang="en-US" sz="2800" dirty="0">
                <a:cs typeface="Times New Roman" pitchFamily="18" charset="0"/>
              </a:rPr>
              <a:t>)</a:t>
            </a:r>
            <a:r>
              <a:rPr lang="en-US" altLang="en-US" sz="2800" baseline="-25000" dirty="0">
                <a:cs typeface="Times New Roman" pitchFamily="18" charset="0"/>
              </a:rPr>
              <a:t>3</a:t>
            </a:r>
          </a:p>
          <a:p>
            <a:pPr>
              <a:spcBef>
                <a:spcPct val="0"/>
              </a:spcBef>
            </a:pPr>
            <a:r>
              <a:rPr lang="en-US" altLang="en-US" sz="2800" b="1" dirty="0">
                <a:cs typeface="Times New Roman" pitchFamily="18" charset="0"/>
              </a:rPr>
              <a:t>  b) CH</a:t>
            </a:r>
            <a:r>
              <a:rPr lang="en-US" altLang="en-US" sz="2800" b="1" baseline="-25000" dirty="0">
                <a:cs typeface="Times New Roman" pitchFamily="18" charset="0"/>
              </a:rPr>
              <a:t>3</a:t>
            </a:r>
            <a:r>
              <a:rPr lang="en-US" altLang="en-US" sz="2800" b="1" dirty="0">
                <a:cs typeface="Times New Roman" pitchFamily="18" charset="0"/>
              </a:rPr>
              <a:t>NH</a:t>
            </a:r>
            <a:r>
              <a:rPr lang="en-US" altLang="en-US" sz="2800" b="1" baseline="-25000" dirty="0">
                <a:cs typeface="Times New Roman" pitchFamily="18" charset="0"/>
              </a:rPr>
              <a:t>3</a:t>
            </a:r>
            <a:r>
              <a:rPr lang="en-US" altLang="en-US" sz="2800" b="1" dirty="0">
                <a:cs typeface="Times New Roman" pitchFamily="18" charset="0"/>
              </a:rPr>
              <a:t>Cl, BaCl</a:t>
            </a:r>
            <a:r>
              <a:rPr lang="en-US" altLang="en-US" sz="2800" b="1" baseline="-25000" dirty="0">
                <a:cs typeface="Times New Roman" pitchFamily="18" charset="0"/>
              </a:rPr>
              <a:t>2</a:t>
            </a:r>
          </a:p>
          <a:p>
            <a:pPr>
              <a:spcBef>
                <a:spcPct val="0"/>
              </a:spcBef>
            </a:pPr>
            <a:r>
              <a:rPr lang="en-US" altLang="en-US" sz="2800" dirty="0">
                <a:cs typeface="Times New Roman" pitchFamily="18" charset="0"/>
              </a:rPr>
              <a:t>  c) NH</a:t>
            </a:r>
            <a:r>
              <a:rPr lang="en-US" altLang="en-US" sz="2800" baseline="-25000" dirty="0">
                <a:cs typeface="Times New Roman" pitchFamily="18" charset="0"/>
              </a:rPr>
              <a:t>4</a:t>
            </a:r>
            <a:r>
              <a:rPr lang="en-US" altLang="en-US" sz="2800" dirty="0">
                <a:cs typeface="Times New Roman" pitchFamily="18" charset="0"/>
              </a:rPr>
              <a:t>NO</a:t>
            </a:r>
            <a:r>
              <a:rPr lang="en-US" altLang="en-US" sz="2800" baseline="-25000" dirty="0">
                <a:cs typeface="Times New Roman" pitchFamily="18" charset="0"/>
              </a:rPr>
              <a:t>2</a:t>
            </a:r>
            <a:r>
              <a:rPr lang="en-US" altLang="en-US" sz="2800" dirty="0">
                <a:cs typeface="Times New Roman" pitchFamily="18" charset="0"/>
              </a:rPr>
              <a:t>, NH</a:t>
            </a:r>
            <a:r>
              <a:rPr lang="en-US" altLang="en-US" sz="2800" baseline="-25000" dirty="0">
                <a:cs typeface="Times New Roman" pitchFamily="18" charset="0"/>
              </a:rPr>
              <a:t>4</a:t>
            </a:r>
            <a:r>
              <a:rPr lang="en-US" altLang="en-US" sz="2800" dirty="0">
                <a:cs typeface="Times New Roman" pitchFamily="18" charset="0"/>
              </a:rPr>
              <a:t>NO</a:t>
            </a:r>
            <a:r>
              <a:rPr lang="en-US" altLang="en-US" sz="2800" baseline="-25000" dirty="0">
                <a:cs typeface="Times New Roman" pitchFamily="18" charset="0"/>
              </a:rPr>
              <a:t>3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52400" y="152400"/>
            <a:ext cx="71134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Acid-base properties of salt solutions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11" name="TextBox 16"/>
          <p:cNvSpPr txBox="1">
            <a:spLocks noChangeArrowheads="1"/>
          </p:cNvSpPr>
          <p:nvPr/>
        </p:nvSpPr>
        <p:spPr bwMode="auto">
          <a:xfrm>
            <a:off x="364049" y="3440055"/>
            <a:ext cx="1524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8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Solution: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481899"/>
              </p:ext>
            </p:extLst>
          </p:nvPr>
        </p:nvGraphicFramePr>
        <p:xfrm>
          <a:off x="1087284" y="3990076"/>
          <a:ext cx="7169624" cy="261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7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7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2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24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308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en-US" sz="2800" dirty="0">
                          <a:cs typeface="Times New Roman" pitchFamily="18" charset="0"/>
                        </a:rPr>
                        <a:t>CH</a:t>
                      </a:r>
                      <a:r>
                        <a:rPr lang="en-US" altLang="en-US" sz="2800" baseline="-25000" dirty="0">
                          <a:cs typeface="Times New Roman" pitchFamily="18" charset="0"/>
                        </a:rPr>
                        <a:t>3</a:t>
                      </a:r>
                      <a:r>
                        <a:rPr lang="en-US" altLang="en-US" sz="2800" dirty="0">
                          <a:cs typeface="Times New Roman" pitchFamily="18" charset="0"/>
                        </a:rPr>
                        <a:t>NH</a:t>
                      </a:r>
                      <a:r>
                        <a:rPr lang="en-US" altLang="en-US" sz="2800" baseline="-25000" dirty="0">
                          <a:cs typeface="Times New Roman" pitchFamily="18" charset="0"/>
                        </a:rPr>
                        <a:t>3</a:t>
                      </a:r>
                      <a:r>
                        <a:rPr lang="en-US" altLang="en-US" sz="2800" dirty="0">
                          <a:cs typeface="Times New Roman" pitchFamily="18" charset="0"/>
                        </a:rPr>
                        <a:t>Cl</a:t>
                      </a:r>
                      <a:endParaRPr lang="en-US" sz="2800" baseline="-25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ct val="0"/>
                        </a:spcBef>
                      </a:pPr>
                      <a:r>
                        <a:rPr lang="en-US" altLang="en-US" sz="2800" dirty="0">
                          <a:cs typeface="Times New Roman" pitchFamily="18" charset="0"/>
                        </a:rPr>
                        <a:t>BaCl</a:t>
                      </a:r>
                      <a:r>
                        <a:rPr lang="en-US" altLang="en-US" sz="2800" baseline="-25000" dirty="0"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08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CH</a:t>
                      </a:r>
                      <a:r>
                        <a:rPr lang="en-US" sz="2800" baseline="-25000" dirty="0"/>
                        <a:t>3</a:t>
                      </a:r>
                      <a:r>
                        <a:rPr lang="en-US" sz="2800" dirty="0"/>
                        <a:t>NH</a:t>
                      </a:r>
                      <a:r>
                        <a:rPr lang="en-US" sz="2800" baseline="-25000" dirty="0"/>
                        <a:t>3</a:t>
                      </a:r>
                      <a:r>
                        <a:rPr lang="en-US" sz="28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Cl</a:t>
                      </a:r>
                      <a:r>
                        <a:rPr lang="en-US" sz="2800" baseline="30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Ba</a:t>
                      </a:r>
                      <a:r>
                        <a:rPr lang="en-US" sz="2800" baseline="30000" dirty="0"/>
                        <a:t>2+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Cl</a:t>
                      </a:r>
                      <a:r>
                        <a:rPr lang="en-US" sz="2800" baseline="300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08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CH</a:t>
                      </a:r>
                      <a:r>
                        <a:rPr lang="en-US" sz="2800" baseline="-25000" dirty="0"/>
                        <a:t>3</a:t>
                      </a:r>
                      <a:r>
                        <a:rPr lang="en-US" sz="2800" dirty="0"/>
                        <a:t>NH</a:t>
                      </a:r>
                      <a:r>
                        <a:rPr lang="en-US" sz="2800" baseline="-25000" dirty="0"/>
                        <a:t>3</a:t>
                      </a:r>
                      <a:r>
                        <a:rPr lang="en-US" sz="2800" dirty="0"/>
                        <a:t>OH/W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HCl</a:t>
                      </a:r>
                      <a:r>
                        <a:rPr lang="en-US" sz="2800" dirty="0"/>
                        <a:t> /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Ba(OH)</a:t>
                      </a:r>
                      <a:r>
                        <a:rPr lang="en-US" sz="2800" baseline="-25000" dirty="0"/>
                        <a:t>2</a:t>
                      </a:r>
                      <a:r>
                        <a:rPr lang="en-US" sz="2800" dirty="0"/>
                        <a:t> 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HCl</a:t>
                      </a:r>
                      <a:r>
                        <a:rPr lang="en-US" sz="2800" dirty="0"/>
                        <a:t> /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08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088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Acidic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Neutral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9558" y="3985147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b)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71248" y="2088106"/>
            <a:ext cx="5447272" cy="1384995"/>
            <a:chOff x="3671248" y="2088106"/>
            <a:chExt cx="5447272" cy="1384995"/>
          </a:xfrm>
        </p:grpSpPr>
        <p:sp>
          <p:nvSpPr>
            <p:cNvPr id="10" name="Rectangle 9"/>
            <p:cNvSpPr/>
            <p:nvPr/>
          </p:nvSpPr>
          <p:spPr>
            <a:xfrm>
              <a:off x="3671248" y="2142699"/>
              <a:ext cx="5377218" cy="13238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39483" y="2088106"/>
              <a:ext cx="5379037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u="sng" dirty="0">
                  <a:solidFill>
                    <a:schemeClr val="accent1">
                      <a:lumMod val="75000"/>
                    </a:schemeClr>
                  </a:solidFill>
                </a:rPr>
                <a:t>Note these abbreviations</a:t>
              </a:r>
              <a:r>
                <a:rPr lang="en-US" sz="2800" dirty="0">
                  <a:solidFill>
                    <a:schemeClr val="accent1">
                      <a:lumMod val="75000"/>
                    </a:schemeClr>
                  </a:solidFill>
                </a:rPr>
                <a:t>:</a:t>
              </a:r>
            </a:p>
            <a:p>
              <a:r>
                <a:rPr lang="en-US" sz="2800" b="1" dirty="0">
                  <a:solidFill>
                    <a:schemeClr val="accent1">
                      <a:lumMod val="75000"/>
                    </a:schemeClr>
                  </a:solidFill>
                </a:rPr>
                <a:t>S</a:t>
              </a:r>
              <a:r>
                <a:rPr lang="en-US" sz="2800" dirty="0">
                  <a:solidFill>
                    <a:schemeClr val="accent1">
                      <a:lumMod val="75000"/>
                    </a:schemeClr>
                  </a:solidFill>
                </a:rPr>
                <a:t>: strong 	</a:t>
              </a:r>
              <a:r>
                <a:rPr lang="en-US" sz="2800" b="1" dirty="0">
                  <a:solidFill>
                    <a:schemeClr val="accent1">
                      <a:lumMod val="75000"/>
                    </a:schemeClr>
                  </a:solidFill>
                </a:rPr>
                <a:t>W</a:t>
              </a:r>
              <a:r>
                <a:rPr lang="en-US" sz="2800" dirty="0">
                  <a:solidFill>
                    <a:schemeClr val="accent1">
                      <a:lumMod val="75000"/>
                    </a:schemeClr>
                  </a:solidFill>
                </a:rPr>
                <a:t>: weak</a:t>
              </a:r>
            </a:p>
            <a:p>
              <a:r>
                <a:rPr lang="en-US" sz="2800" b="1" dirty="0">
                  <a:solidFill>
                    <a:schemeClr val="accent1">
                      <a:lumMod val="75000"/>
                    </a:schemeClr>
                  </a:solidFill>
                </a:rPr>
                <a:t>A</a:t>
              </a:r>
              <a:r>
                <a:rPr lang="en-US" sz="2800" dirty="0">
                  <a:solidFill>
                    <a:schemeClr val="accent1">
                      <a:lumMod val="75000"/>
                    </a:schemeClr>
                  </a:solidFill>
                </a:rPr>
                <a:t>: acidic	</a:t>
              </a:r>
              <a:r>
                <a:rPr lang="en-US" sz="2800" b="1" dirty="0">
                  <a:solidFill>
                    <a:schemeClr val="accent1">
                      <a:lumMod val="75000"/>
                    </a:schemeClr>
                  </a:solidFill>
                </a:rPr>
                <a:t>B</a:t>
              </a:r>
              <a:r>
                <a:rPr lang="en-US" sz="2800" dirty="0">
                  <a:solidFill>
                    <a:schemeClr val="accent1">
                      <a:lumMod val="75000"/>
                    </a:schemeClr>
                  </a:solidFill>
                </a:rPr>
                <a:t>: Basic	</a:t>
              </a:r>
              <a:r>
                <a:rPr lang="en-US" sz="2800" b="1" dirty="0">
                  <a:solidFill>
                    <a:schemeClr val="accent1">
                      <a:lumMod val="75000"/>
                    </a:schemeClr>
                  </a:solidFill>
                </a:rPr>
                <a:t>N</a:t>
              </a:r>
              <a:r>
                <a:rPr lang="en-US" sz="2800" dirty="0">
                  <a:solidFill>
                    <a:schemeClr val="accent1">
                      <a:lumMod val="75000"/>
                    </a:schemeClr>
                  </a:solidFill>
                </a:rPr>
                <a:t>: Neutral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225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3772" y="750617"/>
            <a:ext cx="8775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800" b="1" dirty="0">
                <a:solidFill>
                  <a:srgbClr val="FF0000"/>
                </a:solidFill>
                <a:cs typeface="Times New Roman" pitchFamily="18" charset="0"/>
              </a:rPr>
              <a:t>Example:</a:t>
            </a:r>
          </a:p>
        </p:txBody>
      </p:sp>
      <p:sp>
        <p:nvSpPr>
          <p:cNvPr id="7" name="Rectangle 6"/>
          <p:cNvSpPr/>
          <p:nvPr/>
        </p:nvSpPr>
        <p:spPr>
          <a:xfrm>
            <a:off x="238835" y="1183016"/>
            <a:ext cx="86458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800" dirty="0">
                <a:cs typeface="Times New Roman" pitchFamily="18" charset="0"/>
              </a:rPr>
              <a:t>In each of the following, indicate which salt will form the </a:t>
            </a:r>
          </a:p>
          <a:p>
            <a:pPr>
              <a:spcBef>
                <a:spcPct val="0"/>
              </a:spcBef>
            </a:pPr>
            <a:r>
              <a:rPr lang="en-US" altLang="en-US" sz="2800" dirty="0">
                <a:cs typeface="Times New Roman" pitchFamily="18" charset="0"/>
              </a:rPr>
              <a:t>more acidic (or less basic) </a:t>
            </a:r>
            <a:r>
              <a:rPr lang="en-US" altLang="en-US" sz="2800" b="1" i="1" dirty="0">
                <a:solidFill>
                  <a:srgbClr val="FF3300"/>
                </a:solidFill>
                <a:cs typeface="Times New Roman" pitchFamily="18" charset="0"/>
              </a:rPr>
              <a:t>0.01 M</a:t>
            </a:r>
            <a:r>
              <a:rPr lang="en-US" altLang="en-US" sz="2800" dirty="0">
                <a:cs typeface="Times New Roman" pitchFamily="18" charset="0"/>
              </a:rPr>
              <a:t> solution:</a:t>
            </a:r>
          </a:p>
          <a:p>
            <a:pPr>
              <a:spcBef>
                <a:spcPct val="0"/>
              </a:spcBef>
            </a:pPr>
            <a:r>
              <a:rPr lang="en-US" altLang="en-US" sz="2800" dirty="0">
                <a:cs typeface="Times New Roman" pitchFamily="18" charset="0"/>
              </a:rPr>
              <a:t>  a) NaNO</a:t>
            </a:r>
            <a:r>
              <a:rPr lang="en-US" altLang="en-US" sz="2800" baseline="-25000" dirty="0">
                <a:cs typeface="Times New Roman" pitchFamily="18" charset="0"/>
              </a:rPr>
              <a:t>3</a:t>
            </a:r>
            <a:r>
              <a:rPr lang="en-US" altLang="en-US" sz="2800" dirty="0">
                <a:cs typeface="Times New Roman" pitchFamily="18" charset="0"/>
              </a:rPr>
              <a:t>, Fe(NO</a:t>
            </a:r>
            <a:r>
              <a:rPr lang="en-US" altLang="en-US" sz="2800" baseline="-25000" dirty="0">
                <a:cs typeface="Times New Roman" pitchFamily="18" charset="0"/>
              </a:rPr>
              <a:t>3</a:t>
            </a:r>
            <a:r>
              <a:rPr lang="en-US" altLang="en-US" sz="2800" dirty="0">
                <a:cs typeface="Times New Roman" pitchFamily="18" charset="0"/>
              </a:rPr>
              <a:t>)</a:t>
            </a:r>
            <a:r>
              <a:rPr lang="en-US" altLang="en-US" sz="2800" baseline="-25000" dirty="0">
                <a:cs typeface="Times New Roman" pitchFamily="18" charset="0"/>
              </a:rPr>
              <a:t>3</a:t>
            </a:r>
          </a:p>
          <a:p>
            <a:pPr>
              <a:spcBef>
                <a:spcPct val="0"/>
              </a:spcBef>
            </a:pPr>
            <a:r>
              <a:rPr lang="en-US" altLang="en-US" sz="2800" dirty="0">
                <a:cs typeface="Times New Roman" pitchFamily="18" charset="0"/>
              </a:rPr>
              <a:t>  b) CH</a:t>
            </a:r>
            <a:r>
              <a:rPr lang="en-US" altLang="en-US" sz="2800" baseline="-25000" dirty="0">
                <a:cs typeface="Times New Roman" pitchFamily="18" charset="0"/>
              </a:rPr>
              <a:t>3</a:t>
            </a:r>
            <a:r>
              <a:rPr lang="en-US" altLang="en-US" sz="2800" dirty="0">
                <a:cs typeface="Times New Roman" pitchFamily="18" charset="0"/>
              </a:rPr>
              <a:t>NH</a:t>
            </a:r>
            <a:r>
              <a:rPr lang="en-US" altLang="en-US" sz="2800" baseline="-25000" dirty="0">
                <a:cs typeface="Times New Roman" pitchFamily="18" charset="0"/>
              </a:rPr>
              <a:t>3</a:t>
            </a:r>
            <a:r>
              <a:rPr lang="en-US" altLang="en-US" sz="2800" dirty="0">
                <a:cs typeface="Times New Roman" pitchFamily="18" charset="0"/>
              </a:rPr>
              <a:t>Cl, BaCl</a:t>
            </a:r>
            <a:r>
              <a:rPr lang="en-US" altLang="en-US" sz="2800" baseline="-25000" dirty="0">
                <a:cs typeface="Times New Roman" pitchFamily="18" charset="0"/>
              </a:rPr>
              <a:t>2</a:t>
            </a:r>
          </a:p>
          <a:p>
            <a:pPr>
              <a:spcBef>
                <a:spcPct val="0"/>
              </a:spcBef>
            </a:pPr>
            <a:r>
              <a:rPr lang="en-US" altLang="en-US" sz="2800" b="1" dirty="0">
                <a:cs typeface="Times New Roman" pitchFamily="18" charset="0"/>
              </a:rPr>
              <a:t>  c) NH</a:t>
            </a:r>
            <a:r>
              <a:rPr lang="en-US" altLang="en-US" sz="2800" b="1" baseline="-25000" dirty="0">
                <a:cs typeface="Times New Roman" pitchFamily="18" charset="0"/>
              </a:rPr>
              <a:t>4</a:t>
            </a:r>
            <a:r>
              <a:rPr lang="en-US" altLang="en-US" sz="2800" b="1" dirty="0">
                <a:cs typeface="Times New Roman" pitchFamily="18" charset="0"/>
              </a:rPr>
              <a:t>NO</a:t>
            </a:r>
            <a:r>
              <a:rPr lang="en-US" altLang="en-US" sz="2800" b="1" baseline="-25000" dirty="0">
                <a:cs typeface="Times New Roman" pitchFamily="18" charset="0"/>
              </a:rPr>
              <a:t>2</a:t>
            </a:r>
            <a:r>
              <a:rPr lang="en-US" altLang="en-US" sz="2800" b="1" dirty="0">
                <a:cs typeface="Times New Roman" pitchFamily="18" charset="0"/>
              </a:rPr>
              <a:t>, NH</a:t>
            </a:r>
            <a:r>
              <a:rPr lang="en-US" altLang="en-US" sz="2800" b="1" baseline="-25000" dirty="0">
                <a:cs typeface="Times New Roman" pitchFamily="18" charset="0"/>
              </a:rPr>
              <a:t>4</a:t>
            </a:r>
            <a:r>
              <a:rPr lang="en-US" altLang="en-US" sz="2800" b="1" dirty="0">
                <a:cs typeface="Times New Roman" pitchFamily="18" charset="0"/>
              </a:rPr>
              <a:t>NO</a:t>
            </a:r>
            <a:r>
              <a:rPr lang="en-US" altLang="en-US" sz="2800" b="1" baseline="-25000" dirty="0">
                <a:cs typeface="Times New Roman" pitchFamily="18" charset="0"/>
              </a:rPr>
              <a:t>3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52400" y="152400"/>
            <a:ext cx="71134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Acid-base properties of salt solutions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11" name="TextBox 16"/>
          <p:cNvSpPr txBox="1">
            <a:spLocks noChangeArrowheads="1"/>
          </p:cNvSpPr>
          <p:nvPr/>
        </p:nvSpPr>
        <p:spPr bwMode="auto">
          <a:xfrm>
            <a:off x="364049" y="3440055"/>
            <a:ext cx="1524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2800" b="1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Solution: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427484"/>
              </p:ext>
            </p:extLst>
          </p:nvPr>
        </p:nvGraphicFramePr>
        <p:xfrm>
          <a:off x="1087284" y="3990076"/>
          <a:ext cx="7169624" cy="261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7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7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8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308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en-US" sz="2800" dirty="0">
                          <a:cs typeface="Times New Roman" pitchFamily="18" charset="0"/>
                        </a:rPr>
                        <a:t>NH</a:t>
                      </a:r>
                      <a:r>
                        <a:rPr lang="en-US" altLang="en-US" sz="2800" baseline="-25000" dirty="0">
                          <a:cs typeface="Times New Roman" pitchFamily="18" charset="0"/>
                        </a:rPr>
                        <a:t>4</a:t>
                      </a:r>
                      <a:r>
                        <a:rPr lang="en-US" altLang="en-US" sz="2800" dirty="0">
                          <a:cs typeface="Times New Roman" pitchFamily="18" charset="0"/>
                        </a:rPr>
                        <a:t>NO</a:t>
                      </a:r>
                      <a:r>
                        <a:rPr lang="en-US" altLang="en-US" sz="2800" baseline="-25000" dirty="0">
                          <a:cs typeface="Times New Roman" pitchFamily="18" charset="0"/>
                        </a:rPr>
                        <a:t>2</a:t>
                      </a:r>
                      <a:endParaRPr lang="en-US" sz="2800" baseline="-25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en-US" sz="2800" dirty="0">
                          <a:cs typeface="Times New Roman" pitchFamily="18" charset="0"/>
                        </a:rPr>
                        <a:t>NH</a:t>
                      </a:r>
                      <a:r>
                        <a:rPr lang="en-US" altLang="en-US" sz="2800" baseline="-25000" dirty="0">
                          <a:cs typeface="Times New Roman" pitchFamily="18" charset="0"/>
                        </a:rPr>
                        <a:t>4</a:t>
                      </a:r>
                      <a:r>
                        <a:rPr lang="en-US" altLang="en-US" sz="2800" dirty="0">
                          <a:cs typeface="Times New Roman" pitchFamily="18" charset="0"/>
                        </a:rPr>
                        <a:t>NO</a:t>
                      </a:r>
                      <a:r>
                        <a:rPr lang="en-US" altLang="en-US" sz="2800" baseline="-25000" dirty="0">
                          <a:cs typeface="Times New Roman" pitchFamily="18" charset="0"/>
                        </a:rPr>
                        <a:t>3</a:t>
                      </a:r>
                      <a:endParaRPr lang="en-US" sz="2800" baseline="-25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08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NH</a:t>
                      </a:r>
                      <a:r>
                        <a:rPr lang="en-US" sz="2800" baseline="-25000" dirty="0"/>
                        <a:t>4</a:t>
                      </a:r>
                      <a:r>
                        <a:rPr lang="en-US" sz="28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  <a:r>
                        <a:rPr lang="en-US" sz="2800" baseline="-25000" dirty="0"/>
                        <a:t>2</a:t>
                      </a:r>
                      <a:r>
                        <a:rPr lang="en-US" sz="2800" baseline="30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NH</a:t>
                      </a:r>
                      <a:r>
                        <a:rPr lang="en-US" sz="2800" baseline="-25000" dirty="0"/>
                        <a:t>4</a:t>
                      </a:r>
                      <a:r>
                        <a:rPr lang="en-US" sz="2800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  <a:r>
                        <a:rPr lang="en-US" sz="2800" baseline="-25000" dirty="0"/>
                        <a:t>3</a:t>
                      </a:r>
                      <a:r>
                        <a:rPr lang="en-US" sz="2800" baseline="300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08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NH</a:t>
                      </a:r>
                      <a:r>
                        <a:rPr lang="en-US" sz="2800" baseline="-25000" dirty="0"/>
                        <a:t>4</a:t>
                      </a:r>
                      <a:r>
                        <a:rPr lang="en-US" sz="2800" dirty="0"/>
                        <a:t>OH / 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HNO</a:t>
                      </a:r>
                      <a:r>
                        <a:rPr lang="en-US" sz="2800" baseline="-25000" dirty="0"/>
                        <a:t>2</a:t>
                      </a:r>
                      <a:r>
                        <a:rPr lang="en-US" sz="2800" dirty="0"/>
                        <a:t>/W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NH</a:t>
                      </a:r>
                      <a:r>
                        <a:rPr lang="en-US" sz="2800" baseline="-25000" dirty="0"/>
                        <a:t>4</a:t>
                      </a:r>
                      <a:r>
                        <a:rPr lang="en-US" sz="2800" dirty="0"/>
                        <a:t>OH / 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HNO</a:t>
                      </a:r>
                      <a:r>
                        <a:rPr lang="en-US" sz="2800" baseline="-25000" dirty="0"/>
                        <a:t>3</a:t>
                      </a:r>
                      <a:r>
                        <a:rPr lang="en-US" sz="2800" dirty="0"/>
                        <a:t> /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08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088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Depends on </a:t>
                      </a:r>
                      <a:r>
                        <a:rPr lang="en-US" sz="2800" b="1" i="1" dirty="0" err="1"/>
                        <a:t>K</a:t>
                      </a:r>
                      <a:r>
                        <a:rPr lang="en-US" sz="2800" b="1" i="1" baseline="-25000" dirty="0" err="1"/>
                        <a:t>a</a:t>
                      </a:r>
                      <a:r>
                        <a:rPr lang="en-US" sz="2800" b="1" dirty="0"/>
                        <a:t> &amp; </a:t>
                      </a:r>
                      <a:r>
                        <a:rPr lang="en-US" sz="2800" b="1" i="1" dirty="0"/>
                        <a:t>K</a:t>
                      </a:r>
                      <a:r>
                        <a:rPr lang="en-US" sz="2800" b="1" i="1" baseline="-25000" dirty="0"/>
                        <a:t>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Acidic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9558" y="3985147"/>
            <a:ext cx="527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c)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71248" y="2088106"/>
            <a:ext cx="5447272" cy="1384995"/>
            <a:chOff x="3671248" y="2088106"/>
            <a:chExt cx="5447272" cy="1384995"/>
          </a:xfrm>
        </p:grpSpPr>
        <p:sp>
          <p:nvSpPr>
            <p:cNvPr id="10" name="Rectangle 9"/>
            <p:cNvSpPr/>
            <p:nvPr/>
          </p:nvSpPr>
          <p:spPr>
            <a:xfrm>
              <a:off x="3671248" y="2142699"/>
              <a:ext cx="5377218" cy="13238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39483" y="2088106"/>
              <a:ext cx="5379037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u="sng" dirty="0">
                  <a:solidFill>
                    <a:schemeClr val="accent1">
                      <a:lumMod val="75000"/>
                    </a:schemeClr>
                  </a:solidFill>
                </a:rPr>
                <a:t>Note these abbreviations</a:t>
              </a:r>
              <a:r>
                <a:rPr lang="en-US" sz="2800" dirty="0">
                  <a:solidFill>
                    <a:schemeClr val="accent1">
                      <a:lumMod val="75000"/>
                    </a:schemeClr>
                  </a:solidFill>
                </a:rPr>
                <a:t>:</a:t>
              </a:r>
            </a:p>
            <a:p>
              <a:r>
                <a:rPr lang="en-US" sz="2800" b="1" dirty="0">
                  <a:solidFill>
                    <a:schemeClr val="accent1">
                      <a:lumMod val="75000"/>
                    </a:schemeClr>
                  </a:solidFill>
                </a:rPr>
                <a:t>S</a:t>
              </a:r>
              <a:r>
                <a:rPr lang="en-US" sz="2800" dirty="0">
                  <a:solidFill>
                    <a:schemeClr val="accent1">
                      <a:lumMod val="75000"/>
                    </a:schemeClr>
                  </a:solidFill>
                </a:rPr>
                <a:t>: strong 	</a:t>
              </a:r>
              <a:r>
                <a:rPr lang="en-US" sz="2800" b="1" dirty="0">
                  <a:solidFill>
                    <a:schemeClr val="accent1">
                      <a:lumMod val="75000"/>
                    </a:schemeClr>
                  </a:solidFill>
                </a:rPr>
                <a:t>W</a:t>
              </a:r>
              <a:r>
                <a:rPr lang="en-US" sz="2800" dirty="0">
                  <a:solidFill>
                    <a:schemeClr val="accent1">
                      <a:lumMod val="75000"/>
                    </a:schemeClr>
                  </a:solidFill>
                </a:rPr>
                <a:t>: weak</a:t>
              </a:r>
            </a:p>
            <a:p>
              <a:r>
                <a:rPr lang="en-US" sz="2800" b="1" dirty="0">
                  <a:solidFill>
                    <a:schemeClr val="accent1">
                      <a:lumMod val="75000"/>
                    </a:schemeClr>
                  </a:solidFill>
                </a:rPr>
                <a:t>A</a:t>
              </a:r>
              <a:r>
                <a:rPr lang="en-US" sz="2800" dirty="0">
                  <a:solidFill>
                    <a:schemeClr val="accent1">
                      <a:lumMod val="75000"/>
                    </a:schemeClr>
                  </a:solidFill>
                </a:rPr>
                <a:t>: acidic	</a:t>
              </a:r>
              <a:r>
                <a:rPr lang="en-US" sz="2800" b="1" dirty="0">
                  <a:solidFill>
                    <a:schemeClr val="accent1">
                      <a:lumMod val="75000"/>
                    </a:schemeClr>
                  </a:solidFill>
                </a:rPr>
                <a:t>B</a:t>
              </a:r>
              <a:r>
                <a:rPr lang="en-US" sz="2800" dirty="0">
                  <a:solidFill>
                    <a:schemeClr val="accent1">
                      <a:lumMod val="75000"/>
                    </a:schemeClr>
                  </a:solidFill>
                </a:rPr>
                <a:t>: Basic	</a:t>
              </a:r>
              <a:r>
                <a:rPr lang="en-US" sz="2800" b="1" dirty="0">
                  <a:solidFill>
                    <a:schemeClr val="accent1">
                      <a:lumMod val="75000"/>
                    </a:schemeClr>
                  </a:solidFill>
                </a:rPr>
                <a:t>N</a:t>
              </a:r>
              <a:r>
                <a:rPr lang="en-US" sz="2800" dirty="0">
                  <a:solidFill>
                    <a:schemeClr val="accent1">
                      <a:lumMod val="75000"/>
                    </a:schemeClr>
                  </a:solidFill>
                </a:rPr>
                <a:t>: Neutral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795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3"/>
          <p:cNvSpPr txBox="1">
            <a:spLocks noChangeArrowheads="1"/>
          </p:cNvSpPr>
          <p:nvPr/>
        </p:nvSpPr>
        <p:spPr bwMode="auto">
          <a:xfrm>
            <a:off x="609600" y="57912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099" name="TextBox 4"/>
          <p:cNvSpPr txBox="1">
            <a:spLocks noChangeArrowheads="1"/>
          </p:cNvSpPr>
          <p:nvPr/>
        </p:nvSpPr>
        <p:spPr bwMode="auto">
          <a:xfrm>
            <a:off x="373063" y="5008563"/>
            <a:ext cx="394954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96875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End of Chapter 16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38200" y="381000"/>
            <a:ext cx="7351776" cy="4419600"/>
            <a:chOff x="838200" y="381000"/>
            <a:chExt cx="7351776" cy="4419600"/>
          </a:xfrm>
        </p:grpSpPr>
        <p:pic>
          <p:nvPicPr>
            <p:cNvPr id="7" name="Picture 2" descr="Related imag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81000"/>
              <a:ext cx="7351776" cy="44196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838200" y="2595563"/>
              <a:ext cx="7315200" cy="1747837"/>
            </a:xfrm>
            <a:prstGeom prst="rect">
              <a:avLst/>
            </a:prstGeom>
            <a:solidFill>
              <a:srgbClr val="BBE0E3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rtl="1"/>
              <a:endParaRPr lang="en-US" altLang="en-US" b="1">
                <a:latin typeface="Arial" charset="0"/>
              </a:endParaRPr>
            </a:p>
          </p:txBody>
        </p:sp>
        <p:sp>
          <p:nvSpPr>
            <p:cNvPr id="9" name="TextBox 3"/>
            <p:cNvSpPr txBox="1">
              <a:spLocks noChangeArrowheads="1"/>
            </p:cNvSpPr>
            <p:nvPr/>
          </p:nvSpPr>
          <p:spPr bwMode="auto">
            <a:xfrm>
              <a:off x="1066800" y="2819400"/>
              <a:ext cx="6981976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altLang="en-US" sz="4400" dirty="0">
                  <a:latin typeface="Copperplate Gothic Bold" pitchFamily="34" charset="0"/>
                </a:rPr>
                <a:t>Acid-base Equilibrium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2470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2400" y="152400"/>
            <a:ext cx="59296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3600" dirty="0"/>
              <a:t>Acids and bases: a brief review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399" y="800878"/>
            <a:ext cx="7610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>
                <a:solidFill>
                  <a:srgbClr val="FF0000"/>
                </a:solidFill>
                <a:cs typeface="Times New Roman" pitchFamily="18" charset="0"/>
              </a:rPr>
              <a:t>Conjugate acid and conjugate base:</a:t>
            </a:r>
            <a:endParaRPr lang="en-US" sz="3200" u="sng" dirty="0">
              <a:solidFill>
                <a:srgbClr val="FF0000"/>
              </a:solidFill>
            </a:endParaRPr>
          </a:p>
        </p:txBody>
      </p:sp>
      <p:pic>
        <p:nvPicPr>
          <p:cNvPr id="4" name="Picture 2" descr="Image result for definition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445077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54969" y="1454019"/>
            <a:ext cx="76837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u="sng" dirty="0"/>
              <a:t>conjugate acid </a:t>
            </a:r>
            <a:r>
              <a:rPr lang="en-US" sz="2800" dirty="0"/>
              <a:t>is the result of a base accepting a proton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9" name="Picture 5" descr="16_03-01U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48"/>
          <a:stretch>
            <a:fillRect/>
          </a:stretch>
        </p:blipFill>
        <p:spPr>
          <a:xfrm>
            <a:off x="727791" y="3582678"/>
            <a:ext cx="7543968" cy="3248912"/>
          </a:xfrm>
          <a:prstGeom prst="rect">
            <a:avLst/>
          </a:prstGeom>
        </p:spPr>
      </p:pic>
      <p:pic>
        <p:nvPicPr>
          <p:cNvPr id="10" name="Picture 2" descr="Image result for definition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62" y="2567849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258081" y="2576791"/>
            <a:ext cx="76837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u="sng" dirty="0"/>
              <a:t>conjugate base </a:t>
            </a:r>
            <a:r>
              <a:rPr lang="en-US" sz="2800" dirty="0"/>
              <a:t>is the result of an acid losing a proton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38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6788</Words>
  <Application>Microsoft Office PowerPoint</Application>
  <PresentationFormat>On-screen Show (4:3)</PresentationFormat>
  <Paragraphs>958</Paragraphs>
  <Slides>87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87</vt:i4>
      </vt:variant>
    </vt:vector>
  </HeadingPairs>
  <TitlesOfParts>
    <vt:vector size="97" baseType="lpstr">
      <vt:lpstr>Arial</vt:lpstr>
      <vt:lpstr>Calibri</vt:lpstr>
      <vt:lpstr>Copperplate Gothic Bold</vt:lpstr>
      <vt:lpstr>Courier New</vt:lpstr>
      <vt:lpstr>Symbol</vt:lpstr>
      <vt:lpstr>Times New Roman</vt:lpstr>
      <vt:lpstr>Wingdings</vt:lpstr>
      <vt:lpstr>Office Theme</vt:lpstr>
      <vt:lpstr>Document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Yaser Elhanafy Afifi</dc:creator>
  <cp:lastModifiedBy>Mohamad Toutounji</cp:lastModifiedBy>
  <cp:revision>12</cp:revision>
  <dcterms:created xsi:type="dcterms:W3CDTF">2017-12-28T18:54:48Z</dcterms:created>
  <dcterms:modified xsi:type="dcterms:W3CDTF">2024-04-17T07:42:12Z</dcterms:modified>
</cp:coreProperties>
</file>