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hya\Desktop\Sca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Scaling Performance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Instance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Sheet1!$C$19:$C$25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ED-4CAA-8121-0F40F56A3031}"/>
            </c:ext>
          </c:extLst>
        </c:ser>
        <c:ser>
          <c:idx val="1"/>
          <c:order val="1"/>
          <c:tx>
            <c:strRef>
              <c:f>Sheet1!$D$18</c:f>
              <c:strCache>
                <c:ptCount val="1"/>
                <c:pt idx="0">
                  <c:v>Network Out (MB)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Sheet1!$D$19:$D$25</c:f>
              <c:numCache>
                <c:formatCode>#,##0.000</c:formatCode>
                <c:ptCount val="7"/>
                <c:pt idx="0">
                  <c:v>4.0129999999999999E-2</c:v>
                </c:pt>
                <c:pt idx="1">
                  <c:v>4.1230000000000003E-2</c:v>
                </c:pt>
                <c:pt idx="2">
                  <c:v>0.34993000000000002</c:v>
                </c:pt>
                <c:pt idx="3">
                  <c:v>2.5683699999999998</c:v>
                </c:pt>
                <c:pt idx="4">
                  <c:v>0.89132999999999996</c:v>
                </c:pt>
                <c:pt idx="5">
                  <c:v>2.8612600000000001</c:v>
                </c:pt>
                <c:pt idx="6">
                  <c:v>1.8756999999999999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ED-4CAA-8121-0F40F56A3031}"/>
            </c:ext>
          </c:extLst>
        </c:ser>
        <c:ser>
          <c:idx val="2"/>
          <c:order val="2"/>
          <c:tx>
            <c:strRef>
              <c:f>Sheet1!$E$18</c:f>
              <c:strCache>
                <c:ptCount val="1"/>
                <c:pt idx="0">
                  <c:v>Network In (MB)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Sheet1!$E$19:$E$25</c:f>
              <c:numCache>
                <c:formatCode>#,##0.000</c:formatCode>
                <c:ptCount val="7"/>
                <c:pt idx="0">
                  <c:v>3.5460000000000001E-3</c:v>
                </c:pt>
                <c:pt idx="1">
                  <c:v>3.6099999999999999E-3</c:v>
                </c:pt>
                <c:pt idx="2">
                  <c:v>12.570297</c:v>
                </c:pt>
                <c:pt idx="3">
                  <c:v>30.063745999999998</c:v>
                </c:pt>
                <c:pt idx="4">
                  <c:v>3.3340000000000002E-2</c:v>
                </c:pt>
                <c:pt idx="5">
                  <c:v>9.2137229999999999</c:v>
                </c:pt>
                <c:pt idx="6">
                  <c:v>0.39847500000000002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ED-4CAA-8121-0F40F56A3031}"/>
            </c:ext>
          </c:extLst>
        </c:ser>
        <c:ser>
          <c:idx val="3"/>
          <c:order val="3"/>
          <c:tx>
            <c:strRef>
              <c:f>Sheet1!$F$18</c:f>
              <c:strCache>
                <c:ptCount val="1"/>
                <c:pt idx="0">
                  <c:v>CPU Usage (%)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Sheet1!$F$19:$F$25</c:f>
              <c:numCache>
                <c:formatCode>General</c:formatCode>
                <c:ptCount val="7"/>
                <c:pt idx="0">
                  <c:v>0.63</c:v>
                </c:pt>
                <c:pt idx="1">
                  <c:v>0.63</c:v>
                </c:pt>
                <c:pt idx="2">
                  <c:v>6.9</c:v>
                </c:pt>
                <c:pt idx="3">
                  <c:v>6.9</c:v>
                </c:pt>
                <c:pt idx="4">
                  <c:v>9.8000000000000007</c:v>
                </c:pt>
                <c:pt idx="5">
                  <c:v>9.6999999999999993</c:v>
                </c:pt>
                <c:pt idx="6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ED-4CAA-8121-0F40F56A3031}"/>
            </c:ext>
          </c:extLst>
        </c:ser>
        <c:ser>
          <c:idx val="4"/>
          <c:order val="4"/>
          <c:tx>
            <c:strRef>
              <c:f>Sheet1!$G$18</c:f>
              <c:strCache>
                <c:ptCount val="1"/>
                <c:pt idx="0">
                  <c:v>Network Out Threshold (MB)</c:v>
                </c:pt>
              </c:strCache>
            </c:strRef>
          </c:tx>
          <c:spPr>
            <a:ln w="28575" cap="rnd">
              <a:solidFill>
                <a:srgbClr val="7030A0">
                  <a:alpha val="50000"/>
                </a:srgb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Sheet1!$G$19:$G$25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ED-4CAA-8121-0F40F56A3031}"/>
            </c:ext>
          </c:extLst>
        </c:ser>
        <c:ser>
          <c:idx val="5"/>
          <c:order val="5"/>
          <c:tx>
            <c:strRef>
              <c:f>Sheet1!$H$18</c:f>
              <c:strCache>
                <c:ptCount val="1"/>
                <c:pt idx="0">
                  <c:v>Network In Threshold (MB)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  <a:alpha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Sheet1!$H$19:$H$25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5ED-4CAA-8121-0F40F56A3031}"/>
            </c:ext>
          </c:extLst>
        </c:ser>
        <c:ser>
          <c:idx val="6"/>
          <c:order val="6"/>
          <c:tx>
            <c:strRef>
              <c:f>Sheet1!$I$18</c:f>
              <c:strCache>
                <c:ptCount val="1"/>
                <c:pt idx="0">
                  <c:v>CPU Usage Threshold (%)</c:v>
                </c:pt>
              </c:strCache>
            </c:strRef>
          </c:tx>
          <c:spPr>
            <a:ln w="28575" cap="flat">
              <a:solidFill>
                <a:schemeClr val="accent2">
                  <a:lumMod val="60000"/>
                  <a:lumOff val="40000"/>
                  <a:alpha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Sheet1!$I$19:$I$25</c:f>
              <c:numCache>
                <c:formatCode>General</c:formatCode>
                <c:ptCount val="7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ED-4CAA-8121-0F40F56A3031}"/>
            </c:ext>
          </c:extLst>
        </c:ser>
        <c:ser>
          <c:idx val="7"/>
          <c:order val="7"/>
          <c:tx>
            <c:strRef>
              <c:f>Sheet1!$J$18</c:f>
              <c:strCache>
                <c:ptCount val="1"/>
                <c:pt idx="0">
                  <c:v>Target Response Time (ms)</c:v>
                </c:pt>
              </c:strCache>
            </c:strRef>
          </c:tx>
          <c:spPr>
            <a:ln w="28575" cap="rnd">
              <a:solidFill>
                <a:srgbClr val="FF0000">
                  <a:alpha val="5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>
                  <a:alpha val="50000"/>
                </a:srgbClr>
              </a:solidFill>
              <a:ln w="9525">
                <a:noFill/>
              </a:ln>
              <a:effectLst/>
            </c:spPr>
          </c:marker>
          <c:cat>
            <c:numRef>
              <c:f>Sheet1!$B$19:$B$25</c:f>
              <c:numCache>
                <c:formatCode>[$-F400]h:mm:ss\ AM/PM</c:formatCode>
                <c:ptCount val="7"/>
                <c:pt idx="0">
                  <c:v>0.87152777777777779</c:v>
                </c:pt>
                <c:pt idx="1">
                  <c:v>0.875</c:v>
                </c:pt>
                <c:pt idx="2">
                  <c:v>0.87847222222222221</c:v>
                </c:pt>
                <c:pt idx="3">
                  <c:v>0.88194444444444453</c:v>
                </c:pt>
                <c:pt idx="4">
                  <c:v>0.88541666666666663</c:v>
                </c:pt>
                <c:pt idx="5">
                  <c:v>0.88888888888888884</c:v>
                </c:pt>
                <c:pt idx="6">
                  <c:v>0.89236111111111116</c:v>
                </c:pt>
              </c:numCache>
            </c:numRef>
          </c:cat>
          <c:val>
            <c:numRef>
              <c:f>Sheet1!$J$19:$J$25</c:f>
              <c:numCache>
                <c:formatCode>General</c:formatCode>
                <c:ptCount val="7"/>
                <c:pt idx="0">
                  <c:v>4.53</c:v>
                </c:pt>
                <c:pt idx="1">
                  <c:v>4.5</c:v>
                </c:pt>
                <c:pt idx="2">
                  <c:v>6.21</c:v>
                </c:pt>
                <c:pt idx="3">
                  <c:v>12.176</c:v>
                </c:pt>
                <c:pt idx="4">
                  <c:v>4.53</c:v>
                </c:pt>
                <c:pt idx="5">
                  <c:v>5.18</c:v>
                </c:pt>
                <c:pt idx="6">
                  <c:v>4.49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ED-4CAA-8121-0F40F56A3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8750496"/>
        <c:axId val="1390108992"/>
      </c:lineChart>
      <c:catAx>
        <c:axId val="1498750496"/>
        <c:scaling>
          <c:orientation val="minMax"/>
        </c:scaling>
        <c:delete val="0"/>
        <c:axPos val="b"/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08992"/>
        <c:crosses val="autoZero"/>
        <c:auto val="1"/>
        <c:lblAlgn val="ctr"/>
        <c:lblOffset val="100"/>
        <c:noMultiLvlLbl val="0"/>
      </c:catAx>
      <c:valAx>
        <c:axId val="13901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7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6077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6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CE5D53-794E-4272-AC7F-D3F1D628F79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7E4A16A-03C4-4E10-A747-8F41B0B2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855D-B427-4A54-9932-A09E3018E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Music </a:t>
            </a:r>
            <a:r>
              <a:rPr lang="id-ID" dirty="0" err="1"/>
              <a:t>Sentiment</a:t>
            </a:r>
            <a:r>
              <a:rPr lang="id-ID" dirty="0"/>
              <a:t> </a:t>
            </a:r>
            <a:r>
              <a:rPr lang="id-ID" dirty="0" err="1"/>
              <a:t>Analyzer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507E9-7DD6-477E-80A7-2EB3717FC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Yonathan Cahyadi (n10149953)</a:t>
            </a:r>
          </a:p>
          <a:p>
            <a:r>
              <a:rPr lang="en-AU" dirty="0" err="1"/>
              <a:t>Yanmei</a:t>
            </a:r>
            <a:r>
              <a:rPr lang="en-AU" dirty="0"/>
              <a:t>(Kiki) </a:t>
            </a:r>
            <a:r>
              <a:rPr lang="en-AU"/>
              <a:t>Zeng </a:t>
            </a:r>
            <a:r>
              <a:rPr lang="id-ID"/>
              <a:t>(</a:t>
            </a:r>
            <a:r>
              <a:rPr lang="en-AU" dirty="0"/>
              <a:t>n10307389</a:t>
            </a:r>
            <a:r>
              <a:rPr lang="id-ID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B2BCE-DB29-4383-B65B-5D2E63E4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App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A23FAD4-A9D0-49DB-8358-DCB184AA3940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14773" y="640080"/>
            <a:ext cx="7025573" cy="39120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E8EA6-F366-4815-B8BF-D276D543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4187" y="2287375"/>
            <a:ext cx="3280324" cy="389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Allowing User to search for music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Allowing User to see the lyric of the music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the sentiment of the music based on the lyric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490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DD0A-5FCB-4964-B0B5-6F83BCBE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</a:t>
            </a:r>
            <a:r>
              <a:rPr lang="id-ID" dirty="0" err="1"/>
              <a:t>Architecture</a:t>
            </a:r>
            <a:endParaRPr lang="en-US" dirty="0"/>
          </a:p>
        </p:txBody>
      </p:sp>
      <p:pic>
        <p:nvPicPr>
          <p:cNvPr id="9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5DFF68CB-3844-413E-BBB6-F7580544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402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2928-301F-433B-8FDE-07FA6EC2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Scaling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8B68BA-5426-4445-9F3C-C97507885A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834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Music Sentiment Analyzer</vt:lpstr>
      <vt:lpstr>The App</vt:lpstr>
      <vt:lpstr>The Architecture</vt:lpstr>
      <vt:lpstr>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Sentiment Analyzer</dc:title>
  <dc:creator>Yonathan Cahyadi</dc:creator>
  <cp:lastModifiedBy>Yonathan Cahyadi</cp:lastModifiedBy>
  <cp:revision>1</cp:revision>
  <dcterms:created xsi:type="dcterms:W3CDTF">2020-10-24T14:19:48Z</dcterms:created>
  <dcterms:modified xsi:type="dcterms:W3CDTF">2020-10-24T14:20:58Z</dcterms:modified>
</cp:coreProperties>
</file>