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20"/>
  </p:normalViewPr>
  <p:slideViewPr>
    <p:cSldViewPr snapToGrid="0" snapToObjects="1">
      <p:cViewPr varScale="1">
        <p:scale>
          <a:sx n="105" d="100"/>
          <a:sy n="105" d="100"/>
        </p:scale>
        <p:origin x="64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E7A779-856C-4E23-B7DE-C75B08588FA3}" type="doc">
      <dgm:prSet loTypeId="urn:microsoft.com/office/officeart/2005/8/layout/default" loCatId="list" qsTypeId="urn:microsoft.com/office/officeart/2005/8/quickstyle/simple4" qsCatId="simple" csTypeId="urn:microsoft.com/office/officeart/2005/8/colors/colorful5" csCatId="colorful"/>
      <dgm:spPr/>
      <dgm:t>
        <a:bodyPr/>
        <a:lstStyle/>
        <a:p>
          <a:endParaRPr lang="en-US"/>
        </a:p>
      </dgm:t>
    </dgm:pt>
    <dgm:pt modelId="{D34AFF2F-19B3-4CFC-B5BF-7CE62C0A6D1E}">
      <dgm:prSet/>
      <dgm:spPr/>
      <dgm:t>
        <a:bodyPr/>
        <a:lstStyle/>
        <a:p>
          <a:r>
            <a:rPr lang="en-US"/>
            <a:t>Based on the findings, the following recommendations are proposed:</a:t>
          </a:r>
        </a:p>
      </dgm:t>
    </dgm:pt>
    <dgm:pt modelId="{FF15548D-11AC-48D6-A777-E1049459D8C1}" type="parTrans" cxnId="{E5B0F85A-2919-45A4-B445-E713E612DBE2}">
      <dgm:prSet/>
      <dgm:spPr/>
      <dgm:t>
        <a:bodyPr/>
        <a:lstStyle/>
        <a:p>
          <a:endParaRPr lang="en-US"/>
        </a:p>
      </dgm:t>
    </dgm:pt>
    <dgm:pt modelId="{FA27C9C4-9DAC-4A1B-8CF5-AB7E11918DC7}" type="sibTrans" cxnId="{E5B0F85A-2919-45A4-B445-E713E612DBE2}">
      <dgm:prSet/>
      <dgm:spPr/>
      <dgm:t>
        <a:bodyPr/>
        <a:lstStyle/>
        <a:p>
          <a:endParaRPr lang="en-US"/>
        </a:p>
      </dgm:t>
    </dgm:pt>
    <dgm:pt modelId="{62983AFA-16DA-4C69-A8DF-35124A53CFC1}">
      <dgm:prSet/>
      <dgm:spPr/>
      <dgm:t>
        <a:bodyPr/>
        <a:lstStyle/>
        <a:p>
          <a:r>
            <a:rPr lang="en-US"/>
            <a:t>- Focus on social integration policies for immigrants to foster economic contributions.</a:t>
          </a:r>
        </a:p>
      </dgm:t>
    </dgm:pt>
    <dgm:pt modelId="{FB870B7C-8CA0-48FD-988A-5F8149CFB296}" type="parTrans" cxnId="{C281F540-F442-44CF-B122-B8BE9355CD2A}">
      <dgm:prSet/>
      <dgm:spPr/>
      <dgm:t>
        <a:bodyPr/>
        <a:lstStyle/>
        <a:p>
          <a:endParaRPr lang="en-US"/>
        </a:p>
      </dgm:t>
    </dgm:pt>
    <dgm:pt modelId="{ED5DA63B-7FD4-4B82-B8BE-327077EF5036}" type="sibTrans" cxnId="{C281F540-F442-44CF-B122-B8BE9355CD2A}">
      <dgm:prSet/>
      <dgm:spPr/>
      <dgm:t>
        <a:bodyPr/>
        <a:lstStyle/>
        <a:p>
          <a:endParaRPr lang="en-US"/>
        </a:p>
      </dgm:t>
    </dgm:pt>
    <dgm:pt modelId="{D4AD4860-B8AF-4930-ADE4-5A782A65CC10}">
      <dgm:prSet/>
      <dgm:spPr/>
      <dgm:t>
        <a:bodyPr/>
        <a:lstStyle/>
        <a:p>
          <a:r>
            <a:rPr lang="en-US"/>
            <a:t>- Invest in education and employment opportunities to mitigate crime regardless of economic growth trends.</a:t>
          </a:r>
        </a:p>
      </dgm:t>
    </dgm:pt>
    <dgm:pt modelId="{2A48062E-0114-45A7-8D99-A0FDDDAC1115}" type="parTrans" cxnId="{2F0D89D2-C0A2-424D-A4C1-8EF05BBBC68E}">
      <dgm:prSet/>
      <dgm:spPr/>
      <dgm:t>
        <a:bodyPr/>
        <a:lstStyle/>
        <a:p>
          <a:endParaRPr lang="en-US"/>
        </a:p>
      </dgm:t>
    </dgm:pt>
    <dgm:pt modelId="{946F14F5-2C02-40AF-A2C1-78F6D87D5D44}" type="sibTrans" cxnId="{2F0D89D2-C0A2-424D-A4C1-8EF05BBBC68E}">
      <dgm:prSet/>
      <dgm:spPr/>
      <dgm:t>
        <a:bodyPr/>
        <a:lstStyle/>
        <a:p>
          <a:endParaRPr lang="en-US"/>
        </a:p>
      </dgm:t>
    </dgm:pt>
    <dgm:pt modelId="{B1B54845-50E9-47EB-9DB9-39D42A4FB963}">
      <dgm:prSet/>
      <dgm:spPr/>
      <dgm:t>
        <a:bodyPr/>
        <a:lstStyle/>
        <a:p>
          <a:r>
            <a:rPr lang="en-US"/>
            <a:t>- Further research is needed to understand the complex relationship between immigration, crime, and economic development.</a:t>
          </a:r>
        </a:p>
      </dgm:t>
    </dgm:pt>
    <dgm:pt modelId="{2CB81F70-66E1-4025-984F-2D608809EF3B}" type="parTrans" cxnId="{7692B5BB-D678-40C0-942A-9FE4DCA7BD29}">
      <dgm:prSet/>
      <dgm:spPr/>
      <dgm:t>
        <a:bodyPr/>
        <a:lstStyle/>
        <a:p>
          <a:endParaRPr lang="en-US"/>
        </a:p>
      </dgm:t>
    </dgm:pt>
    <dgm:pt modelId="{910DB290-6D1A-44FA-9B22-9D020A92FFA3}" type="sibTrans" cxnId="{7692B5BB-D678-40C0-942A-9FE4DCA7BD29}">
      <dgm:prSet/>
      <dgm:spPr/>
      <dgm:t>
        <a:bodyPr/>
        <a:lstStyle/>
        <a:p>
          <a:endParaRPr lang="en-US"/>
        </a:p>
      </dgm:t>
    </dgm:pt>
    <dgm:pt modelId="{CD6A16EC-9FFB-1147-A5A0-49757AB7182F}" type="pres">
      <dgm:prSet presAssocID="{D2E7A779-856C-4E23-B7DE-C75B08588FA3}" presName="diagram" presStyleCnt="0">
        <dgm:presLayoutVars>
          <dgm:dir/>
          <dgm:resizeHandles val="exact"/>
        </dgm:presLayoutVars>
      </dgm:prSet>
      <dgm:spPr/>
    </dgm:pt>
    <dgm:pt modelId="{EB88A638-0A52-E942-A72C-26651D2CF2C4}" type="pres">
      <dgm:prSet presAssocID="{D34AFF2F-19B3-4CFC-B5BF-7CE62C0A6D1E}" presName="node" presStyleLbl="node1" presStyleIdx="0" presStyleCnt="4">
        <dgm:presLayoutVars>
          <dgm:bulletEnabled val="1"/>
        </dgm:presLayoutVars>
      </dgm:prSet>
      <dgm:spPr/>
    </dgm:pt>
    <dgm:pt modelId="{BF540A0C-DF69-E24B-8630-565829042F83}" type="pres">
      <dgm:prSet presAssocID="{FA27C9C4-9DAC-4A1B-8CF5-AB7E11918DC7}" presName="sibTrans" presStyleCnt="0"/>
      <dgm:spPr/>
    </dgm:pt>
    <dgm:pt modelId="{4FB507C1-1A2E-D545-B1AE-F18BCBF0EF5C}" type="pres">
      <dgm:prSet presAssocID="{62983AFA-16DA-4C69-A8DF-35124A53CFC1}" presName="node" presStyleLbl="node1" presStyleIdx="1" presStyleCnt="4">
        <dgm:presLayoutVars>
          <dgm:bulletEnabled val="1"/>
        </dgm:presLayoutVars>
      </dgm:prSet>
      <dgm:spPr/>
    </dgm:pt>
    <dgm:pt modelId="{264FA1E1-0192-AD4B-B883-D12FC92364F7}" type="pres">
      <dgm:prSet presAssocID="{ED5DA63B-7FD4-4B82-B8BE-327077EF5036}" presName="sibTrans" presStyleCnt="0"/>
      <dgm:spPr/>
    </dgm:pt>
    <dgm:pt modelId="{25997A36-7F36-254C-BDC9-030CE9FB73C8}" type="pres">
      <dgm:prSet presAssocID="{D4AD4860-B8AF-4930-ADE4-5A782A65CC10}" presName="node" presStyleLbl="node1" presStyleIdx="2" presStyleCnt="4">
        <dgm:presLayoutVars>
          <dgm:bulletEnabled val="1"/>
        </dgm:presLayoutVars>
      </dgm:prSet>
      <dgm:spPr/>
    </dgm:pt>
    <dgm:pt modelId="{14309AC2-6F5A-E147-94ED-B37979E52434}" type="pres">
      <dgm:prSet presAssocID="{946F14F5-2C02-40AF-A2C1-78F6D87D5D44}" presName="sibTrans" presStyleCnt="0"/>
      <dgm:spPr/>
    </dgm:pt>
    <dgm:pt modelId="{DCA4F778-AE20-7D44-A291-4DB7486193ED}" type="pres">
      <dgm:prSet presAssocID="{B1B54845-50E9-47EB-9DB9-39D42A4FB963}" presName="node" presStyleLbl="node1" presStyleIdx="3" presStyleCnt="4">
        <dgm:presLayoutVars>
          <dgm:bulletEnabled val="1"/>
        </dgm:presLayoutVars>
      </dgm:prSet>
      <dgm:spPr/>
    </dgm:pt>
  </dgm:ptLst>
  <dgm:cxnLst>
    <dgm:cxn modelId="{7B06AF3B-8F95-1845-B9C3-EC5CF510CF72}" type="presOf" srcId="{B1B54845-50E9-47EB-9DB9-39D42A4FB963}" destId="{DCA4F778-AE20-7D44-A291-4DB7486193ED}" srcOrd="0" destOrd="0" presId="urn:microsoft.com/office/officeart/2005/8/layout/default"/>
    <dgm:cxn modelId="{C281F540-F442-44CF-B122-B8BE9355CD2A}" srcId="{D2E7A779-856C-4E23-B7DE-C75B08588FA3}" destId="{62983AFA-16DA-4C69-A8DF-35124A53CFC1}" srcOrd="1" destOrd="0" parTransId="{FB870B7C-8CA0-48FD-988A-5F8149CFB296}" sibTransId="{ED5DA63B-7FD4-4B82-B8BE-327077EF5036}"/>
    <dgm:cxn modelId="{D31C094A-0FC7-C149-B6C9-9A8B2CC06DAE}" type="presOf" srcId="{D4AD4860-B8AF-4930-ADE4-5A782A65CC10}" destId="{25997A36-7F36-254C-BDC9-030CE9FB73C8}" srcOrd="0" destOrd="0" presId="urn:microsoft.com/office/officeart/2005/8/layout/default"/>
    <dgm:cxn modelId="{E5B0F85A-2919-45A4-B445-E713E612DBE2}" srcId="{D2E7A779-856C-4E23-B7DE-C75B08588FA3}" destId="{D34AFF2F-19B3-4CFC-B5BF-7CE62C0A6D1E}" srcOrd="0" destOrd="0" parTransId="{FF15548D-11AC-48D6-A777-E1049459D8C1}" sibTransId="{FA27C9C4-9DAC-4A1B-8CF5-AB7E11918DC7}"/>
    <dgm:cxn modelId="{42A7CB8B-FBEF-5D4A-A359-371E9FE4A180}" type="presOf" srcId="{D2E7A779-856C-4E23-B7DE-C75B08588FA3}" destId="{CD6A16EC-9FFB-1147-A5A0-49757AB7182F}" srcOrd="0" destOrd="0" presId="urn:microsoft.com/office/officeart/2005/8/layout/default"/>
    <dgm:cxn modelId="{7692B5BB-D678-40C0-942A-9FE4DCA7BD29}" srcId="{D2E7A779-856C-4E23-B7DE-C75B08588FA3}" destId="{B1B54845-50E9-47EB-9DB9-39D42A4FB963}" srcOrd="3" destOrd="0" parTransId="{2CB81F70-66E1-4025-984F-2D608809EF3B}" sibTransId="{910DB290-6D1A-44FA-9B22-9D020A92FFA3}"/>
    <dgm:cxn modelId="{FAECB4BD-B6B9-5B48-9553-07C4CB90F203}" type="presOf" srcId="{D34AFF2F-19B3-4CFC-B5BF-7CE62C0A6D1E}" destId="{EB88A638-0A52-E942-A72C-26651D2CF2C4}" srcOrd="0" destOrd="0" presId="urn:microsoft.com/office/officeart/2005/8/layout/default"/>
    <dgm:cxn modelId="{2F0D89D2-C0A2-424D-A4C1-8EF05BBBC68E}" srcId="{D2E7A779-856C-4E23-B7DE-C75B08588FA3}" destId="{D4AD4860-B8AF-4930-ADE4-5A782A65CC10}" srcOrd="2" destOrd="0" parTransId="{2A48062E-0114-45A7-8D99-A0FDDDAC1115}" sibTransId="{946F14F5-2C02-40AF-A2C1-78F6D87D5D44}"/>
    <dgm:cxn modelId="{FA73CBD5-3A48-5242-9BFA-259708D0423A}" type="presOf" srcId="{62983AFA-16DA-4C69-A8DF-35124A53CFC1}" destId="{4FB507C1-1A2E-D545-B1AE-F18BCBF0EF5C}" srcOrd="0" destOrd="0" presId="urn:microsoft.com/office/officeart/2005/8/layout/default"/>
    <dgm:cxn modelId="{FB809A3E-4887-CA43-AE4E-B93AC85935C5}" type="presParOf" srcId="{CD6A16EC-9FFB-1147-A5A0-49757AB7182F}" destId="{EB88A638-0A52-E942-A72C-26651D2CF2C4}" srcOrd="0" destOrd="0" presId="urn:microsoft.com/office/officeart/2005/8/layout/default"/>
    <dgm:cxn modelId="{040B2731-FEA9-694D-BEF2-5985865CA6F4}" type="presParOf" srcId="{CD6A16EC-9FFB-1147-A5A0-49757AB7182F}" destId="{BF540A0C-DF69-E24B-8630-565829042F83}" srcOrd="1" destOrd="0" presId="urn:microsoft.com/office/officeart/2005/8/layout/default"/>
    <dgm:cxn modelId="{CDBCC0EE-C4AF-A041-9CFF-34EF6CD74A83}" type="presParOf" srcId="{CD6A16EC-9FFB-1147-A5A0-49757AB7182F}" destId="{4FB507C1-1A2E-D545-B1AE-F18BCBF0EF5C}" srcOrd="2" destOrd="0" presId="urn:microsoft.com/office/officeart/2005/8/layout/default"/>
    <dgm:cxn modelId="{BAFF2792-6D11-8E43-A05B-48D0DDD5506B}" type="presParOf" srcId="{CD6A16EC-9FFB-1147-A5A0-49757AB7182F}" destId="{264FA1E1-0192-AD4B-B883-D12FC92364F7}" srcOrd="3" destOrd="0" presId="urn:microsoft.com/office/officeart/2005/8/layout/default"/>
    <dgm:cxn modelId="{522B0E9C-9B36-7348-B452-3D0D4D125073}" type="presParOf" srcId="{CD6A16EC-9FFB-1147-A5A0-49757AB7182F}" destId="{25997A36-7F36-254C-BDC9-030CE9FB73C8}" srcOrd="4" destOrd="0" presId="urn:microsoft.com/office/officeart/2005/8/layout/default"/>
    <dgm:cxn modelId="{49C1FCA6-CC16-6C46-98C6-B596995A9ED8}" type="presParOf" srcId="{CD6A16EC-9FFB-1147-A5A0-49757AB7182F}" destId="{14309AC2-6F5A-E147-94ED-B37979E52434}" srcOrd="5" destOrd="0" presId="urn:microsoft.com/office/officeart/2005/8/layout/default"/>
    <dgm:cxn modelId="{DE0E0043-A4E2-D443-BC0E-6D1897E37569}" type="presParOf" srcId="{CD6A16EC-9FFB-1147-A5A0-49757AB7182F}" destId="{DCA4F778-AE20-7D44-A291-4DB7486193ED}"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E5BE1C-D868-42AD-8410-D25577288D5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872CE4F4-5BD2-4201-8D7F-D7F33C10ADC1}">
      <dgm:prSet/>
      <dgm:spPr/>
      <dgm:t>
        <a:bodyPr/>
        <a:lstStyle/>
        <a:p>
          <a:r>
            <a:rPr lang="en-US"/>
            <a:t>Future research could explore the following areas:</a:t>
          </a:r>
        </a:p>
      </dgm:t>
    </dgm:pt>
    <dgm:pt modelId="{17261DB2-F6CF-473B-A4A7-71374A7174DC}" type="parTrans" cxnId="{03B86162-3ED4-489F-B960-9372A17B5E60}">
      <dgm:prSet/>
      <dgm:spPr/>
      <dgm:t>
        <a:bodyPr/>
        <a:lstStyle/>
        <a:p>
          <a:endParaRPr lang="en-US"/>
        </a:p>
      </dgm:t>
    </dgm:pt>
    <dgm:pt modelId="{B2A06759-5C18-4942-8C0B-3F15570AD7E6}" type="sibTrans" cxnId="{03B86162-3ED4-489F-B960-9372A17B5E60}">
      <dgm:prSet/>
      <dgm:spPr/>
      <dgm:t>
        <a:bodyPr/>
        <a:lstStyle/>
        <a:p>
          <a:endParaRPr lang="en-US"/>
        </a:p>
      </dgm:t>
    </dgm:pt>
    <dgm:pt modelId="{D4829A15-8EC5-4AC5-BA76-1E5AE4C2DF4F}">
      <dgm:prSet/>
      <dgm:spPr/>
      <dgm:t>
        <a:bodyPr/>
        <a:lstStyle/>
        <a:p>
          <a:r>
            <a:rPr lang="en-US"/>
            <a:t>- Impact of specific immigrant demographics on economic and social factors.</a:t>
          </a:r>
        </a:p>
      </dgm:t>
    </dgm:pt>
    <dgm:pt modelId="{A42E10ED-01C6-41DE-A539-73D975A4565A}" type="parTrans" cxnId="{73103C6C-6C88-4D16-885A-D6F2D15BCBD6}">
      <dgm:prSet/>
      <dgm:spPr/>
      <dgm:t>
        <a:bodyPr/>
        <a:lstStyle/>
        <a:p>
          <a:endParaRPr lang="en-US"/>
        </a:p>
      </dgm:t>
    </dgm:pt>
    <dgm:pt modelId="{6895096E-2085-4125-8965-E7A9DC660A60}" type="sibTrans" cxnId="{73103C6C-6C88-4D16-885A-D6F2D15BCBD6}">
      <dgm:prSet/>
      <dgm:spPr/>
      <dgm:t>
        <a:bodyPr/>
        <a:lstStyle/>
        <a:p>
          <a:endParaRPr lang="en-US"/>
        </a:p>
      </dgm:t>
    </dgm:pt>
    <dgm:pt modelId="{D821028A-192D-4D02-9592-ED37C9C12C23}">
      <dgm:prSet/>
      <dgm:spPr/>
      <dgm:t>
        <a:bodyPr/>
        <a:lstStyle/>
        <a:p>
          <a:r>
            <a:rPr lang="en-US"/>
            <a:t>- Longitudinal studies on the effect of second-generation immigrants.</a:t>
          </a:r>
        </a:p>
      </dgm:t>
    </dgm:pt>
    <dgm:pt modelId="{FAFB4455-98E6-4C29-8631-38EBC17E0BAB}" type="parTrans" cxnId="{9A70991E-B31F-413F-B7C6-C031ADEA01D5}">
      <dgm:prSet/>
      <dgm:spPr/>
      <dgm:t>
        <a:bodyPr/>
        <a:lstStyle/>
        <a:p>
          <a:endParaRPr lang="en-US"/>
        </a:p>
      </dgm:t>
    </dgm:pt>
    <dgm:pt modelId="{3C96B24F-F854-412E-B492-3CEB2AA5CEA5}" type="sibTrans" cxnId="{9A70991E-B31F-413F-B7C6-C031ADEA01D5}">
      <dgm:prSet/>
      <dgm:spPr/>
      <dgm:t>
        <a:bodyPr/>
        <a:lstStyle/>
        <a:p>
          <a:endParaRPr lang="en-US"/>
        </a:p>
      </dgm:t>
    </dgm:pt>
    <dgm:pt modelId="{13114C82-573F-46C9-B80A-37DC89C4911E}">
      <dgm:prSet/>
      <dgm:spPr/>
      <dgm:t>
        <a:bodyPr/>
        <a:lstStyle/>
        <a:p>
          <a:r>
            <a:rPr lang="en-US"/>
            <a:t>- Comparative analysis with other countries beyond Europe.</a:t>
          </a:r>
        </a:p>
      </dgm:t>
    </dgm:pt>
    <dgm:pt modelId="{512A2751-1FBF-4057-B450-0DC7EA52F45C}" type="parTrans" cxnId="{217BF5FE-DB7E-47A5-9FA2-6DE96A7420F5}">
      <dgm:prSet/>
      <dgm:spPr/>
      <dgm:t>
        <a:bodyPr/>
        <a:lstStyle/>
        <a:p>
          <a:endParaRPr lang="en-US"/>
        </a:p>
      </dgm:t>
    </dgm:pt>
    <dgm:pt modelId="{A216D441-D3EE-4A1E-AFDD-D9F2C268637A}" type="sibTrans" cxnId="{217BF5FE-DB7E-47A5-9FA2-6DE96A7420F5}">
      <dgm:prSet/>
      <dgm:spPr/>
      <dgm:t>
        <a:bodyPr/>
        <a:lstStyle/>
        <a:p>
          <a:endParaRPr lang="en-US"/>
        </a:p>
      </dgm:t>
    </dgm:pt>
    <dgm:pt modelId="{0510035B-6A28-114C-A9FB-7F9DF430EE0A}" type="pres">
      <dgm:prSet presAssocID="{7AE5BE1C-D868-42AD-8410-D25577288D5A}" presName="linear" presStyleCnt="0">
        <dgm:presLayoutVars>
          <dgm:animLvl val="lvl"/>
          <dgm:resizeHandles val="exact"/>
        </dgm:presLayoutVars>
      </dgm:prSet>
      <dgm:spPr/>
    </dgm:pt>
    <dgm:pt modelId="{12CD8CCD-82DA-F440-90B2-4CD0453BF58E}" type="pres">
      <dgm:prSet presAssocID="{872CE4F4-5BD2-4201-8D7F-D7F33C10ADC1}" presName="parentText" presStyleLbl="node1" presStyleIdx="0" presStyleCnt="4">
        <dgm:presLayoutVars>
          <dgm:chMax val="0"/>
          <dgm:bulletEnabled val="1"/>
        </dgm:presLayoutVars>
      </dgm:prSet>
      <dgm:spPr/>
    </dgm:pt>
    <dgm:pt modelId="{CA7C845A-9312-1B46-96A6-8ED7A6DD0C35}" type="pres">
      <dgm:prSet presAssocID="{B2A06759-5C18-4942-8C0B-3F15570AD7E6}" presName="spacer" presStyleCnt="0"/>
      <dgm:spPr/>
    </dgm:pt>
    <dgm:pt modelId="{C3897793-43CB-0A40-8262-075B0F9A272B}" type="pres">
      <dgm:prSet presAssocID="{D4829A15-8EC5-4AC5-BA76-1E5AE4C2DF4F}" presName="parentText" presStyleLbl="node1" presStyleIdx="1" presStyleCnt="4">
        <dgm:presLayoutVars>
          <dgm:chMax val="0"/>
          <dgm:bulletEnabled val="1"/>
        </dgm:presLayoutVars>
      </dgm:prSet>
      <dgm:spPr/>
    </dgm:pt>
    <dgm:pt modelId="{00EC9DF5-6DF6-EA4A-A019-31560B868BFA}" type="pres">
      <dgm:prSet presAssocID="{6895096E-2085-4125-8965-E7A9DC660A60}" presName="spacer" presStyleCnt="0"/>
      <dgm:spPr/>
    </dgm:pt>
    <dgm:pt modelId="{2C8C7996-F573-4246-B996-2E6F47CD2BF4}" type="pres">
      <dgm:prSet presAssocID="{D821028A-192D-4D02-9592-ED37C9C12C23}" presName="parentText" presStyleLbl="node1" presStyleIdx="2" presStyleCnt="4">
        <dgm:presLayoutVars>
          <dgm:chMax val="0"/>
          <dgm:bulletEnabled val="1"/>
        </dgm:presLayoutVars>
      </dgm:prSet>
      <dgm:spPr/>
    </dgm:pt>
    <dgm:pt modelId="{118F978D-6271-5D44-B7C0-A574992CFB48}" type="pres">
      <dgm:prSet presAssocID="{3C96B24F-F854-412E-B492-3CEB2AA5CEA5}" presName="spacer" presStyleCnt="0"/>
      <dgm:spPr/>
    </dgm:pt>
    <dgm:pt modelId="{214177CC-6B91-0542-992A-0C7172F2AED8}" type="pres">
      <dgm:prSet presAssocID="{13114C82-573F-46C9-B80A-37DC89C4911E}" presName="parentText" presStyleLbl="node1" presStyleIdx="3" presStyleCnt="4">
        <dgm:presLayoutVars>
          <dgm:chMax val="0"/>
          <dgm:bulletEnabled val="1"/>
        </dgm:presLayoutVars>
      </dgm:prSet>
      <dgm:spPr/>
    </dgm:pt>
  </dgm:ptLst>
  <dgm:cxnLst>
    <dgm:cxn modelId="{9A70991E-B31F-413F-B7C6-C031ADEA01D5}" srcId="{7AE5BE1C-D868-42AD-8410-D25577288D5A}" destId="{D821028A-192D-4D02-9592-ED37C9C12C23}" srcOrd="2" destOrd="0" parTransId="{FAFB4455-98E6-4C29-8631-38EBC17E0BAB}" sibTransId="{3C96B24F-F854-412E-B492-3CEB2AA5CEA5}"/>
    <dgm:cxn modelId="{03B86162-3ED4-489F-B960-9372A17B5E60}" srcId="{7AE5BE1C-D868-42AD-8410-D25577288D5A}" destId="{872CE4F4-5BD2-4201-8D7F-D7F33C10ADC1}" srcOrd="0" destOrd="0" parTransId="{17261DB2-F6CF-473B-A4A7-71374A7174DC}" sibTransId="{B2A06759-5C18-4942-8C0B-3F15570AD7E6}"/>
    <dgm:cxn modelId="{73103C6C-6C88-4D16-885A-D6F2D15BCBD6}" srcId="{7AE5BE1C-D868-42AD-8410-D25577288D5A}" destId="{D4829A15-8EC5-4AC5-BA76-1E5AE4C2DF4F}" srcOrd="1" destOrd="0" parTransId="{A42E10ED-01C6-41DE-A539-73D975A4565A}" sibTransId="{6895096E-2085-4125-8965-E7A9DC660A60}"/>
    <dgm:cxn modelId="{E0145E90-A031-FB49-A416-F2D888C80B93}" type="presOf" srcId="{D821028A-192D-4D02-9592-ED37C9C12C23}" destId="{2C8C7996-F573-4246-B996-2E6F47CD2BF4}" srcOrd="0" destOrd="0" presId="urn:microsoft.com/office/officeart/2005/8/layout/vList2"/>
    <dgm:cxn modelId="{83B914B5-7287-E241-9507-78A81562D1BD}" type="presOf" srcId="{7AE5BE1C-D868-42AD-8410-D25577288D5A}" destId="{0510035B-6A28-114C-A9FB-7F9DF430EE0A}" srcOrd="0" destOrd="0" presId="urn:microsoft.com/office/officeart/2005/8/layout/vList2"/>
    <dgm:cxn modelId="{FC1ED9B5-4491-5846-A88E-5DC5B9100F75}" type="presOf" srcId="{872CE4F4-5BD2-4201-8D7F-D7F33C10ADC1}" destId="{12CD8CCD-82DA-F440-90B2-4CD0453BF58E}" srcOrd="0" destOrd="0" presId="urn:microsoft.com/office/officeart/2005/8/layout/vList2"/>
    <dgm:cxn modelId="{2E5987E2-B24B-C440-85EB-A2A5EB81519A}" type="presOf" srcId="{D4829A15-8EC5-4AC5-BA76-1E5AE4C2DF4F}" destId="{C3897793-43CB-0A40-8262-075B0F9A272B}" srcOrd="0" destOrd="0" presId="urn:microsoft.com/office/officeart/2005/8/layout/vList2"/>
    <dgm:cxn modelId="{303CADFA-32C4-424F-8E1B-3AF76A97268F}" type="presOf" srcId="{13114C82-573F-46C9-B80A-37DC89C4911E}" destId="{214177CC-6B91-0542-992A-0C7172F2AED8}" srcOrd="0" destOrd="0" presId="urn:microsoft.com/office/officeart/2005/8/layout/vList2"/>
    <dgm:cxn modelId="{217BF5FE-DB7E-47A5-9FA2-6DE96A7420F5}" srcId="{7AE5BE1C-D868-42AD-8410-D25577288D5A}" destId="{13114C82-573F-46C9-B80A-37DC89C4911E}" srcOrd="3" destOrd="0" parTransId="{512A2751-1FBF-4057-B450-0DC7EA52F45C}" sibTransId="{A216D441-D3EE-4A1E-AFDD-D9F2C268637A}"/>
    <dgm:cxn modelId="{7CEDBEA1-D72E-1B43-B487-2E0B2168DCC1}" type="presParOf" srcId="{0510035B-6A28-114C-A9FB-7F9DF430EE0A}" destId="{12CD8CCD-82DA-F440-90B2-4CD0453BF58E}" srcOrd="0" destOrd="0" presId="urn:microsoft.com/office/officeart/2005/8/layout/vList2"/>
    <dgm:cxn modelId="{662161E5-3063-FF4C-8D1F-9B41F199B1B5}" type="presParOf" srcId="{0510035B-6A28-114C-A9FB-7F9DF430EE0A}" destId="{CA7C845A-9312-1B46-96A6-8ED7A6DD0C35}" srcOrd="1" destOrd="0" presId="urn:microsoft.com/office/officeart/2005/8/layout/vList2"/>
    <dgm:cxn modelId="{73A4B77C-EFFE-CE4B-B900-A5FAE32B6312}" type="presParOf" srcId="{0510035B-6A28-114C-A9FB-7F9DF430EE0A}" destId="{C3897793-43CB-0A40-8262-075B0F9A272B}" srcOrd="2" destOrd="0" presId="urn:microsoft.com/office/officeart/2005/8/layout/vList2"/>
    <dgm:cxn modelId="{969ED067-F551-7949-BD19-96FF421EDEAC}" type="presParOf" srcId="{0510035B-6A28-114C-A9FB-7F9DF430EE0A}" destId="{00EC9DF5-6DF6-EA4A-A019-31560B868BFA}" srcOrd="3" destOrd="0" presId="urn:microsoft.com/office/officeart/2005/8/layout/vList2"/>
    <dgm:cxn modelId="{2FEC500E-7721-7F44-8232-EDBDA870BAD7}" type="presParOf" srcId="{0510035B-6A28-114C-A9FB-7F9DF430EE0A}" destId="{2C8C7996-F573-4246-B996-2E6F47CD2BF4}" srcOrd="4" destOrd="0" presId="urn:microsoft.com/office/officeart/2005/8/layout/vList2"/>
    <dgm:cxn modelId="{01E62665-4E43-604E-A5C9-5C3208A76CBC}" type="presParOf" srcId="{0510035B-6A28-114C-A9FB-7F9DF430EE0A}" destId="{118F978D-6271-5D44-B7C0-A574992CFB48}" srcOrd="5" destOrd="0" presId="urn:microsoft.com/office/officeart/2005/8/layout/vList2"/>
    <dgm:cxn modelId="{52EEBFB8-B947-C34C-85DB-E775BD2E56FD}" type="presParOf" srcId="{0510035B-6A28-114C-A9FB-7F9DF430EE0A}" destId="{214177CC-6B91-0542-992A-0C7172F2AED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3DECA4-51BB-40A1-AEBD-CDE00EE078FD}" type="doc">
      <dgm:prSet loTypeId="urn:microsoft.com/office/officeart/2008/layout/LinedList" loCatId="list" qsTypeId="urn:microsoft.com/office/officeart/2005/8/quickstyle/simple4" qsCatId="simple" csTypeId="urn:microsoft.com/office/officeart/2005/8/colors/accent2_2" csCatId="accent2"/>
      <dgm:spPr/>
      <dgm:t>
        <a:bodyPr/>
        <a:lstStyle/>
        <a:p>
          <a:endParaRPr lang="en-US"/>
        </a:p>
      </dgm:t>
    </dgm:pt>
    <dgm:pt modelId="{4A4F2358-CBD6-485C-A85B-9EC5A2087379}">
      <dgm:prSet/>
      <dgm:spPr/>
      <dgm:t>
        <a:bodyPr/>
        <a:lstStyle/>
        <a:p>
          <a:r>
            <a:rPr lang="en-US"/>
            <a:t>Data Sources:</a:t>
          </a:r>
        </a:p>
      </dgm:t>
    </dgm:pt>
    <dgm:pt modelId="{4DB7BD04-DA87-45E9-9D40-9C07EA5288CC}" type="parTrans" cxnId="{5C1B943E-5878-4E4B-BC5E-A03A5C1D3062}">
      <dgm:prSet/>
      <dgm:spPr/>
      <dgm:t>
        <a:bodyPr/>
        <a:lstStyle/>
        <a:p>
          <a:endParaRPr lang="en-US"/>
        </a:p>
      </dgm:t>
    </dgm:pt>
    <dgm:pt modelId="{5283347B-A94E-478B-9223-9576C6E3BBF4}" type="sibTrans" cxnId="{5C1B943E-5878-4E4B-BC5E-A03A5C1D3062}">
      <dgm:prSet/>
      <dgm:spPr/>
      <dgm:t>
        <a:bodyPr/>
        <a:lstStyle/>
        <a:p>
          <a:endParaRPr lang="en-US"/>
        </a:p>
      </dgm:t>
    </dgm:pt>
    <dgm:pt modelId="{72EA77F9-AB6A-44CF-81C8-A6094D04FEA3}">
      <dgm:prSet/>
      <dgm:spPr/>
      <dgm:t>
        <a:bodyPr/>
        <a:lstStyle/>
        <a:p>
          <a:r>
            <a:rPr lang="en-US"/>
            <a:t>- Eurostat</a:t>
          </a:r>
        </a:p>
      </dgm:t>
    </dgm:pt>
    <dgm:pt modelId="{294F64E2-E874-4F34-B677-DEEBEEAB3162}" type="parTrans" cxnId="{C9756BB4-F4C1-44A8-9785-8141617BDCE8}">
      <dgm:prSet/>
      <dgm:spPr/>
      <dgm:t>
        <a:bodyPr/>
        <a:lstStyle/>
        <a:p>
          <a:endParaRPr lang="en-US"/>
        </a:p>
      </dgm:t>
    </dgm:pt>
    <dgm:pt modelId="{23C18B2E-5F3F-4E98-8553-CC7921F19F76}" type="sibTrans" cxnId="{C9756BB4-F4C1-44A8-9785-8141617BDCE8}">
      <dgm:prSet/>
      <dgm:spPr/>
      <dgm:t>
        <a:bodyPr/>
        <a:lstStyle/>
        <a:p>
          <a:endParaRPr lang="en-US"/>
        </a:p>
      </dgm:t>
    </dgm:pt>
    <dgm:pt modelId="{FC5D04A8-7608-4282-B4C0-99EDB3D27338}">
      <dgm:prSet/>
      <dgm:spPr/>
      <dgm:t>
        <a:bodyPr/>
        <a:lstStyle/>
        <a:p>
          <a:r>
            <a:rPr lang="en-US"/>
            <a:t>- World Bank</a:t>
          </a:r>
        </a:p>
      </dgm:t>
    </dgm:pt>
    <dgm:pt modelId="{883DEFFA-E935-47C0-BDE3-4A2B7B91FF35}" type="parTrans" cxnId="{EE030193-0A65-4406-84A8-C9EA306BF2F1}">
      <dgm:prSet/>
      <dgm:spPr/>
      <dgm:t>
        <a:bodyPr/>
        <a:lstStyle/>
        <a:p>
          <a:endParaRPr lang="en-US"/>
        </a:p>
      </dgm:t>
    </dgm:pt>
    <dgm:pt modelId="{4AE9C37C-7744-4509-9D73-C0270B3A436A}" type="sibTrans" cxnId="{EE030193-0A65-4406-84A8-C9EA306BF2F1}">
      <dgm:prSet/>
      <dgm:spPr/>
      <dgm:t>
        <a:bodyPr/>
        <a:lstStyle/>
        <a:p>
          <a:endParaRPr lang="en-US"/>
        </a:p>
      </dgm:t>
    </dgm:pt>
    <dgm:pt modelId="{697599F1-67DB-4BA9-98A4-B85DF813C1DF}">
      <dgm:prSet/>
      <dgm:spPr/>
      <dgm:t>
        <a:bodyPr/>
        <a:lstStyle/>
        <a:p>
          <a:r>
            <a:rPr lang="en-US"/>
            <a:t>Special thanks to all contributors and researchers involved in the project.</a:t>
          </a:r>
        </a:p>
      </dgm:t>
    </dgm:pt>
    <dgm:pt modelId="{65092E61-4D12-4D06-B786-4C19A8CFE7DD}" type="parTrans" cxnId="{16DFC68E-E6F7-45D2-8F74-69905BCA5FA4}">
      <dgm:prSet/>
      <dgm:spPr/>
      <dgm:t>
        <a:bodyPr/>
        <a:lstStyle/>
        <a:p>
          <a:endParaRPr lang="en-US"/>
        </a:p>
      </dgm:t>
    </dgm:pt>
    <dgm:pt modelId="{A561457D-E59A-4FD4-8EC3-4F4F167B863A}" type="sibTrans" cxnId="{16DFC68E-E6F7-45D2-8F74-69905BCA5FA4}">
      <dgm:prSet/>
      <dgm:spPr/>
      <dgm:t>
        <a:bodyPr/>
        <a:lstStyle/>
        <a:p>
          <a:endParaRPr lang="en-US"/>
        </a:p>
      </dgm:t>
    </dgm:pt>
    <dgm:pt modelId="{7C4E9FFC-0008-834E-9655-5B8E7AE79505}" type="pres">
      <dgm:prSet presAssocID="{8D3DECA4-51BB-40A1-AEBD-CDE00EE078FD}" presName="vert0" presStyleCnt="0">
        <dgm:presLayoutVars>
          <dgm:dir/>
          <dgm:animOne val="branch"/>
          <dgm:animLvl val="lvl"/>
        </dgm:presLayoutVars>
      </dgm:prSet>
      <dgm:spPr/>
    </dgm:pt>
    <dgm:pt modelId="{B04CBD1A-A9B4-A34A-B16F-6B6F201440FB}" type="pres">
      <dgm:prSet presAssocID="{4A4F2358-CBD6-485C-A85B-9EC5A2087379}" presName="thickLine" presStyleLbl="alignNode1" presStyleIdx="0" presStyleCnt="4"/>
      <dgm:spPr/>
    </dgm:pt>
    <dgm:pt modelId="{EC4ADD89-5DCB-344A-853D-B51BF1F8E3E3}" type="pres">
      <dgm:prSet presAssocID="{4A4F2358-CBD6-485C-A85B-9EC5A2087379}" presName="horz1" presStyleCnt="0"/>
      <dgm:spPr/>
    </dgm:pt>
    <dgm:pt modelId="{65F76912-A9C3-004D-ABCD-75B283E1E4F8}" type="pres">
      <dgm:prSet presAssocID="{4A4F2358-CBD6-485C-A85B-9EC5A2087379}" presName="tx1" presStyleLbl="revTx" presStyleIdx="0" presStyleCnt="4"/>
      <dgm:spPr/>
    </dgm:pt>
    <dgm:pt modelId="{847ACDDD-8C67-3B49-86BD-F7282EAA273C}" type="pres">
      <dgm:prSet presAssocID="{4A4F2358-CBD6-485C-A85B-9EC5A2087379}" presName="vert1" presStyleCnt="0"/>
      <dgm:spPr/>
    </dgm:pt>
    <dgm:pt modelId="{54F04E01-9B97-1C4A-958E-288F54D54EF1}" type="pres">
      <dgm:prSet presAssocID="{72EA77F9-AB6A-44CF-81C8-A6094D04FEA3}" presName="thickLine" presStyleLbl="alignNode1" presStyleIdx="1" presStyleCnt="4"/>
      <dgm:spPr/>
    </dgm:pt>
    <dgm:pt modelId="{4A7D2C66-70B8-954F-B1E1-BC17E475884F}" type="pres">
      <dgm:prSet presAssocID="{72EA77F9-AB6A-44CF-81C8-A6094D04FEA3}" presName="horz1" presStyleCnt="0"/>
      <dgm:spPr/>
    </dgm:pt>
    <dgm:pt modelId="{DC853141-DB7A-2F49-A8F4-3CEC80982DC5}" type="pres">
      <dgm:prSet presAssocID="{72EA77F9-AB6A-44CF-81C8-A6094D04FEA3}" presName="tx1" presStyleLbl="revTx" presStyleIdx="1" presStyleCnt="4"/>
      <dgm:spPr/>
    </dgm:pt>
    <dgm:pt modelId="{0D5A2BC9-B39F-D94D-A33F-2101CA72E42C}" type="pres">
      <dgm:prSet presAssocID="{72EA77F9-AB6A-44CF-81C8-A6094D04FEA3}" presName="vert1" presStyleCnt="0"/>
      <dgm:spPr/>
    </dgm:pt>
    <dgm:pt modelId="{422733B0-3DF0-3249-98BE-3956A6A6BBD6}" type="pres">
      <dgm:prSet presAssocID="{FC5D04A8-7608-4282-B4C0-99EDB3D27338}" presName="thickLine" presStyleLbl="alignNode1" presStyleIdx="2" presStyleCnt="4"/>
      <dgm:spPr/>
    </dgm:pt>
    <dgm:pt modelId="{68B71070-4F65-6449-8BCB-78164D04A0E9}" type="pres">
      <dgm:prSet presAssocID="{FC5D04A8-7608-4282-B4C0-99EDB3D27338}" presName="horz1" presStyleCnt="0"/>
      <dgm:spPr/>
    </dgm:pt>
    <dgm:pt modelId="{F8F8C9C5-E64E-6F4F-B2AD-5FF4FE66B220}" type="pres">
      <dgm:prSet presAssocID="{FC5D04A8-7608-4282-B4C0-99EDB3D27338}" presName="tx1" presStyleLbl="revTx" presStyleIdx="2" presStyleCnt="4"/>
      <dgm:spPr/>
    </dgm:pt>
    <dgm:pt modelId="{300C03D7-7C71-A94D-BD0E-34DE17203CAD}" type="pres">
      <dgm:prSet presAssocID="{FC5D04A8-7608-4282-B4C0-99EDB3D27338}" presName="vert1" presStyleCnt="0"/>
      <dgm:spPr/>
    </dgm:pt>
    <dgm:pt modelId="{713DE4AB-AA9C-3344-BD6C-91F2B4D914B9}" type="pres">
      <dgm:prSet presAssocID="{697599F1-67DB-4BA9-98A4-B85DF813C1DF}" presName="thickLine" presStyleLbl="alignNode1" presStyleIdx="3" presStyleCnt="4"/>
      <dgm:spPr/>
    </dgm:pt>
    <dgm:pt modelId="{6DAD36F1-1B75-0E4E-B4B1-0623FD441821}" type="pres">
      <dgm:prSet presAssocID="{697599F1-67DB-4BA9-98A4-B85DF813C1DF}" presName="horz1" presStyleCnt="0"/>
      <dgm:spPr/>
    </dgm:pt>
    <dgm:pt modelId="{E6BC8483-37B2-FB49-855D-C118384977BA}" type="pres">
      <dgm:prSet presAssocID="{697599F1-67DB-4BA9-98A4-B85DF813C1DF}" presName="tx1" presStyleLbl="revTx" presStyleIdx="3" presStyleCnt="4"/>
      <dgm:spPr/>
    </dgm:pt>
    <dgm:pt modelId="{7DCA7AF6-7F20-7342-8314-0D57B855499F}" type="pres">
      <dgm:prSet presAssocID="{697599F1-67DB-4BA9-98A4-B85DF813C1DF}" presName="vert1" presStyleCnt="0"/>
      <dgm:spPr/>
    </dgm:pt>
  </dgm:ptLst>
  <dgm:cxnLst>
    <dgm:cxn modelId="{8CBE6E15-9853-0A4A-BCD5-517383B51AFD}" type="presOf" srcId="{697599F1-67DB-4BA9-98A4-B85DF813C1DF}" destId="{E6BC8483-37B2-FB49-855D-C118384977BA}" srcOrd="0" destOrd="0" presId="urn:microsoft.com/office/officeart/2008/layout/LinedList"/>
    <dgm:cxn modelId="{5C1B943E-5878-4E4B-BC5E-A03A5C1D3062}" srcId="{8D3DECA4-51BB-40A1-AEBD-CDE00EE078FD}" destId="{4A4F2358-CBD6-485C-A85B-9EC5A2087379}" srcOrd="0" destOrd="0" parTransId="{4DB7BD04-DA87-45E9-9D40-9C07EA5288CC}" sibTransId="{5283347B-A94E-478B-9223-9576C6E3BBF4}"/>
    <dgm:cxn modelId="{C2FA0667-1BF8-2443-B85F-5FF69E781292}" type="presOf" srcId="{4A4F2358-CBD6-485C-A85B-9EC5A2087379}" destId="{65F76912-A9C3-004D-ABCD-75B283E1E4F8}" srcOrd="0" destOrd="0" presId="urn:microsoft.com/office/officeart/2008/layout/LinedList"/>
    <dgm:cxn modelId="{096ED175-7F7A-F845-8ACE-4497A4B8F273}" type="presOf" srcId="{72EA77F9-AB6A-44CF-81C8-A6094D04FEA3}" destId="{DC853141-DB7A-2F49-A8F4-3CEC80982DC5}" srcOrd="0" destOrd="0" presId="urn:microsoft.com/office/officeart/2008/layout/LinedList"/>
    <dgm:cxn modelId="{5E597386-A434-774D-BE64-85A7943A12C1}" type="presOf" srcId="{8D3DECA4-51BB-40A1-AEBD-CDE00EE078FD}" destId="{7C4E9FFC-0008-834E-9655-5B8E7AE79505}" srcOrd="0" destOrd="0" presId="urn:microsoft.com/office/officeart/2008/layout/LinedList"/>
    <dgm:cxn modelId="{16DFC68E-E6F7-45D2-8F74-69905BCA5FA4}" srcId="{8D3DECA4-51BB-40A1-AEBD-CDE00EE078FD}" destId="{697599F1-67DB-4BA9-98A4-B85DF813C1DF}" srcOrd="3" destOrd="0" parTransId="{65092E61-4D12-4D06-B786-4C19A8CFE7DD}" sibTransId="{A561457D-E59A-4FD4-8EC3-4F4F167B863A}"/>
    <dgm:cxn modelId="{EE030193-0A65-4406-84A8-C9EA306BF2F1}" srcId="{8D3DECA4-51BB-40A1-AEBD-CDE00EE078FD}" destId="{FC5D04A8-7608-4282-B4C0-99EDB3D27338}" srcOrd="2" destOrd="0" parTransId="{883DEFFA-E935-47C0-BDE3-4A2B7B91FF35}" sibTransId="{4AE9C37C-7744-4509-9D73-C0270B3A436A}"/>
    <dgm:cxn modelId="{0F04DA9F-094F-F349-AD53-8852B0BCDDD1}" type="presOf" srcId="{FC5D04A8-7608-4282-B4C0-99EDB3D27338}" destId="{F8F8C9C5-E64E-6F4F-B2AD-5FF4FE66B220}" srcOrd="0" destOrd="0" presId="urn:microsoft.com/office/officeart/2008/layout/LinedList"/>
    <dgm:cxn modelId="{C9756BB4-F4C1-44A8-9785-8141617BDCE8}" srcId="{8D3DECA4-51BB-40A1-AEBD-CDE00EE078FD}" destId="{72EA77F9-AB6A-44CF-81C8-A6094D04FEA3}" srcOrd="1" destOrd="0" parTransId="{294F64E2-E874-4F34-B677-DEEBEEAB3162}" sibTransId="{23C18B2E-5F3F-4E98-8553-CC7921F19F76}"/>
    <dgm:cxn modelId="{2F687586-1D53-D843-A7B4-D6908E22AD73}" type="presParOf" srcId="{7C4E9FFC-0008-834E-9655-5B8E7AE79505}" destId="{B04CBD1A-A9B4-A34A-B16F-6B6F201440FB}" srcOrd="0" destOrd="0" presId="urn:microsoft.com/office/officeart/2008/layout/LinedList"/>
    <dgm:cxn modelId="{7E4878CA-ACA2-E94B-9ED3-A85E913EFCF1}" type="presParOf" srcId="{7C4E9FFC-0008-834E-9655-5B8E7AE79505}" destId="{EC4ADD89-5DCB-344A-853D-B51BF1F8E3E3}" srcOrd="1" destOrd="0" presId="urn:microsoft.com/office/officeart/2008/layout/LinedList"/>
    <dgm:cxn modelId="{FDCBB2E0-74E9-B444-B6E4-51DADF109B8B}" type="presParOf" srcId="{EC4ADD89-5DCB-344A-853D-B51BF1F8E3E3}" destId="{65F76912-A9C3-004D-ABCD-75B283E1E4F8}" srcOrd="0" destOrd="0" presId="urn:microsoft.com/office/officeart/2008/layout/LinedList"/>
    <dgm:cxn modelId="{5A8D91A3-68DD-2742-B70A-06F1FB758F9B}" type="presParOf" srcId="{EC4ADD89-5DCB-344A-853D-B51BF1F8E3E3}" destId="{847ACDDD-8C67-3B49-86BD-F7282EAA273C}" srcOrd="1" destOrd="0" presId="urn:microsoft.com/office/officeart/2008/layout/LinedList"/>
    <dgm:cxn modelId="{E014C94F-21E6-084C-98C5-031BEE47332B}" type="presParOf" srcId="{7C4E9FFC-0008-834E-9655-5B8E7AE79505}" destId="{54F04E01-9B97-1C4A-958E-288F54D54EF1}" srcOrd="2" destOrd="0" presId="urn:microsoft.com/office/officeart/2008/layout/LinedList"/>
    <dgm:cxn modelId="{267CF900-A681-7B48-B678-4CD64A33377F}" type="presParOf" srcId="{7C4E9FFC-0008-834E-9655-5B8E7AE79505}" destId="{4A7D2C66-70B8-954F-B1E1-BC17E475884F}" srcOrd="3" destOrd="0" presId="urn:microsoft.com/office/officeart/2008/layout/LinedList"/>
    <dgm:cxn modelId="{D0578C29-C350-8047-B5FB-EB4E3500A0EF}" type="presParOf" srcId="{4A7D2C66-70B8-954F-B1E1-BC17E475884F}" destId="{DC853141-DB7A-2F49-A8F4-3CEC80982DC5}" srcOrd="0" destOrd="0" presId="urn:microsoft.com/office/officeart/2008/layout/LinedList"/>
    <dgm:cxn modelId="{7C8EEF1C-877F-3647-9B03-B9738C5F5201}" type="presParOf" srcId="{4A7D2C66-70B8-954F-B1E1-BC17E475884F}" destId="{0D5A2BC9-B39F-D94D-A33F-2101CA72E42C}" srcOrd="1" destOrd="0" presId="urn:microsoft.com/office/officeart/2008/layout/LinedList"/>
    <dgm:cxn modelId="{54F89EF0-7707-4B41-B20F-177852B633DD}" type="presParOf" srcId="{7C4E9FFC-0008-834E-9655-5B8E7AE79505}" destId="{422733B0-3DF0-3249-98BE-3956A6A6BBD6}" srcOrd="4" destOrd="0" presId="urn:microsoft.com/office/officeart/2008/layout/LinedList"/>
    <dgm:cxn modelId="{B787B0DB-7BA7-6B4E-93D5-1DB029460CF3}" type="presParOf" srcId="{7C4E9FFC-0008-834E-9655-5B8E7AE79505}" destId="{68B71070-4F65-6449-8BCB-78164D04A0E9}" srcOrd="5" destOrd="0" presId="urn:microsoft.com/office/officeart/2008/layout/LinedList"/>
    <dgm:cxn modelId="{64487A71-9E8C-2348-B254-A1339D57CCB7}" type="presParOf" srcId="{68B71070-4F65-6449-8BCB-78164D04A0E9}" destId="{F8F8C9C5-E64E-6F4F-B2AD-5FF4FE66B220}" srcOrd="0" destOrd="0" presId="urn:microsoft.com/office/officeart/2008/layout/LinedList"/>
    <dgm:cxn modelId="{5E076445-C7B5-2E41-9431-D7F5975FC1C7}" type="presParOf" srcId="{68B71070-4F65-6449-8BCB-78164D04A0E9}" destId="{300C03D7-7C71-A94D-BD0E-34DE17203CAD}" srcOrd="1" destOrd="0" presId="urn:microsoft.com/office/officeart/2008/layout/LinedList"/>
    <dgm:cxn modelId="{491A5698-706B-674F-B958-30608CDB3957}" type="presParOf" srcId="{7C4E9FFC-0008-834E-9655-5B8E7AE79505}" destId="{713DE4AB-AA9C-3344-BD6C-91F2B4D914B9}" srcOrd="6" destOrd="0" presId="urn:microsoft.com/office/officeart/2008/layout/LinedList"/>
    <dgm:cxn modelId="{DC9457FE-014F-A34C-B0DF-4E1CA9618C23}" type="presParOf" srcId="{7C4E9FFC-0008-834E-9655-5B8E7AE79505}" destId="{6DAD36F1-1B75-0E4E-B4B1-0623FD441821}" srcOrd="7" destOrd="0" presId="urn:microsoft.com/office/officeart/2008/layout/LinedList"/>
    <dgm:cxn modelId="{FBA18C51-8B5E-284B-AAB8-7563A172C380}" type="presParOf" srcId="{6DAD36F1-1B75-0E4E-B4B1-0623FD441821}" destId="{E6BC8483-37B2-FB49-855D-C118384977BA}" srcOrd="0" destOrd="0" presId="urn:microsoft.com/office/officeart/2008/layout/LinedList"/>
    <dgm:cxn modelId="{679B2032-284B-5248-9795-9BE59D19E446}" type="presParOf" srcId="{6DAD36F1-1B75-0E4E-B4B1-0623FD441821}" destId="{7DCA7AF6-7F20-7342-8314-0D57B855499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88A638-0A52-E942-A72C-26651D2CF2C4}">
      <dsp:nvSpPr>
        <dsp:cNvPr id="0" name=""/>
        <dsp:cNvSpPr/>
      </dsp:nvSpPr>
      <dsp:spPr>
        <a:xfrm>
          <a:off x="610" y="1179680"/>
          <a:ext cx="2380430" cy="1428258"/>
        </a:xfrm>
        <a:prstGeom prst="rect">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Based on the findings, the following recommendations are proposed:</a:t>
          </a:r>
        </a:p>
      </dsp:txBody>
      <dsp:txXfrm>
        <a:off x="610" y="1179680"/>
        <a:ext cx="2380430" cy="1428258"/>
      </dsp:txXfrm>
    </dsp:sp>
    <dsp:sp modelId="{4FB507C1-1A2E-D545-B1AE-F18BCBF0EF5C}">
      <dsp:nvSpPr>
        <dsp:cNvPr id="0" name=""/>
        <dsp:cNvSpPr/>
      </dsp:nvSpPr>
      <dsp:spPr>
        <a:xfrm>
          <a:off x="2619083" y="1179680"/>
          <a:ext cx="2380430" cy="1428258"/>
        </a:xfrm>
        <a:prstGeom prst="rect">
          <a:avLst/>
        </a:prstGeom>
        <a:gradFill rotWithShape="0">
          <a:gsLst>
            <a:gs pos="0">
              <a:schemeClr val="accent5">
                <a:hueOff val="-3311292"/>
                <a:satOff val="13270"/>
                <a:lumOff val="2876"/>
                <a:alphaOff val="0"/>
                <a:tint val="100000"/>
                <a:shade val="100000"/>
                <a:satMod val="130000"/>
              </a:schemeClr>
            </a:gs>
            <a:gs pos="100000">
              <a:schemeClr val="accent5">
                <a:hueOff val="-3311292"/>
                <a:satOff val="13270"/>
                <a:lumOff val="2876"/>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Focus on social integration policies for immigrants to foster economic contributions.</a:t>
          </a:r>
        </a:p>
      </dsp:txBody>
      <dsp:txXfrm>
        <a:off x="2619083" y="1179680"/>
        <a:ext cx="2380430" cy="1428258"/>
      </dsp:txXfrm>
    </dsp:sp>
    <dsp:sp modelId="{25997A36-7F36-254C-BDC9-030CE9FB73C8}">
      <dsp:nvSpPr>
        <dsp:cNvPr id="0" name=""/>
        <dsp:cNvSpPr/>
      </dsp:nvSpPr>
      <dsp:spPr>
        <a:xfrm>
          <a:off x="610" y="2845981"/>
          <a:ext cx="2380430" cy="1428258"/>
        </a:xfrm>
        <a:prstGeom prst="rect">
          <a:avLst/>
        </a:prstGeom>
        <a:gradFill rotWithShape="0">
          <a:gsLst>
            <a:gs pos="0">
              <a:schemeClr val="accent5">
                <a:hueOff val="-6622584"/>
                <a:satOff val="26541"/>
                <a:lumOff val="5752"/>
                <a:alphaOff val="0"/>
                <a:tint val="100000"/>
                <a:shade val="100000"/>
                <a:satMod val="130000"/>
              </a:schemeClr>
            </a:gs>
            <a:gs pos="100000">
              <a:schemeClr val="accent5">
                <a:hueOff val="-6622584"/>
                <a:satOff val="26541"/>
                <a:lumOff val="5752"/>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Invest in education and employment opportunities to mitigate crime regardless of economic growth trends.</a:t>
          </a:r>
        </a:p>
      </dsp:txBody>
      <dsp:txXfrm>
        <a:off x="610" y="2845981"/>
        <a:ext cx="2380430" cy="1428258"/>
      </dsp:txXfrm>
    </dsp:sp>
    <dsp:sp modelId="{DCA4F778-AE20-7D44-A291-4DB7486193ED}">
      <dsp:nvSpPr>
        <dsp:cNvPr id="0" name=""/>
        <dsp:cNvSpPr/>
      </dsp:nvSpPr>
      <dsp:spPr>
        <a:xfrm>
          <a:off x="2619083" y="2845981"/>
          <a:ext cx="2380430" cy="1428258"/>
        </a:xfrm>
        <a:prstGeom prst="rect">
          <a:avLst/>
        </a:prstGeom>
        <a:gradFill rotWithShape="0">
          <a:gsLst>
            <a:gs pos="0">
              <a:schemeClr val="accent5">
                <a:hueOff val="-9933876"/>
                <a:satOff val="39811"/>
                <a:lumOff val="8628"/>
                <a:alphaOff val="0"/>
                <a:tint val="100000"/>
                <a:shade val="100000"/>
                <a:satMod val="130000"/>
              </a:schemeClr>
            </a:gs>
            <a:gs pos="100000">
              <a:schemeClr val="accent5">
                <a:hueOff val="-9933876"/>
                <a:satOff val="39811"/>
                <a:lumOff val="862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Further research is needed to understand the complex relationship between immigration, crime, and economic development.</a:t>
          </a:r>
        </a:p>
      </dsp:txBody>
      <dsp:txXfrm>
        <a:off x="2619083" y="2845981"/>
        <a:ext cx="2380430" cy="14282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CD8CCD-82DA-F440-90B2-4CD0453BF58E}">
      <dsp:nvSpPr>
        <dsp:cNvPr id="0" name=""/>
        <dsp:cNvSpPr/>
      </dsp:nvSpPr>
      <dsp:spPr>
        <a:xfrm>
          <a:off x="0" y="54331"/>
          <a:ext cx="5000124" cy="1286634"/>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Future research could explore the following areas:</a:t>
          </a:r>
        </a:p>
      </dsp:txBody>
      <dsp:txXfrm>
        <a:off x="62808" y="117139"/>
        <a:ext cx="4874508" cy="1161018"/>
      </dsp:txXfrm>
    </dsp:sp>
    <dsp:sp modelId="{C3897793-43CB-0A40-8262-075B0F9A272B}">
      <dsp:nvSpPr>
        <dsp:cNvPr id="0" name=""/>
        <dsp:cNvSpPr/>
      </dsp:nvSpPr>
      <dsp:spPr>
        <a:xfrm>
          <a:off x="0" y="1407205"/>
          <a:ext cx="5000124" cy="1286634"/>
        </a:xfrm>
        <a:prstGeom prst="roundRect">
          <a:avLst/>
        </a:prstGeom>
        <a:gradFill rotWithShape="0">
          <a:gsLst>
            <a:gs pos="0">
              <a:schemeClr val="accent2">
                <a:hueOff val="1560506"/>
                <a:satOff val="-1946"/>
                <a:lumOff val="458"/>
                <a:alphaOff val="0"/>
                <a:tint val="100000"/>
                <a:shade val="100000"/>
                <a:satMod val="130000"/>
              </a:schemeClr>
            </a:gs>
            <a:gs pos="100000">
              <a:schemeClr val="accent2">
                <a:hueOff val="1560506"/>
                <a:satOff val="-1946"/>
                <a:lumOff val="45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Impact of specific immigrant demographics on economic and social factors.</a:t>
          </a:r>
        </a:p>
      </dsp:txBody>
      <dsp:txXfrm>
        <a:off x="62808" y="1470013"/>
        <a:ext cx="4874508" cy="1161018"/>
      </dsp:txXfrm>
    </dsp:sp>
    <dsp:sp modelId="{2C8C7996-F573-4246-B996-2E6F47CD2BF4}">
      <dsp:nvSpPr>
        <dsp:cNvPr id="0" name=""/>
        <dsp:cNvSpPr/>
      </dsp:nvSpPr>
      <dsp:spPr>
        <a:xfrm>
          <a:off x="0" y="2760080"/>
          <a:ext cx="5000124" cy="1286634"/>
        </a:xfrm>
        <a:prstGeom prst="roundRect">
          <a:avLst/>
        </a:prstGeom>
        <a:gradFill rotWithShape="0">
          <a:gsLst>
            <a:gs pos="0">
              <a:schemeClr val="accent2">
                <a:hueOff val="3121013"/>
                <a:satOff val="-3893"/>
                <a:lumOff val="915"/>
                <a:alphaOff val="0"/>
                <a:tint val="100000"/>
                <a:shade val="100000"/>
                <a:satMod val="130000"/>
              </a:schemeClr>
            </a:gs>
            <a:gs pos="100000">
              <a:schemeClr val="accent2">
                <a:hueOff val="3121013"/>
                <a:satOff val="-3893"/>
                <a:lumOff val="915"/>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Longitudinal studies on the effect of second-generation immigrants.</a:t>
          </a:r>
        </a:p>
      </dsp:txBody>
      <dsp:txXfrm>
        <a:off x="62808" y="2822888"/>
        <a:ext cx="4874508" cy="1161018"/>
      </dsp:txXfrm>
    </dsp:sp>
    <dsp:sp modelId="{214177CC-6B91-0542-992A-0C7172F2AED8}">
      <dsp:nvSpPr>
        <dsp:cNvPr id="0" name=""/>
        <dsp:cNvSpPr/>
      </dsp:nvSpPr>
      <dsp:spPr>
        <a:xfrm>
          <a:off x="0" y="4112954"/>
          <a:ext cx="5000124" cy="1286634"/>
        </a:xfrm>
        <a:prstGeom prst="roundRect">
          <a:avLst/>
        </a:prstGeom>
        <a:gradFill rotWithShape="0">
          <a:gsLst>
            <a:gs pos="0">
              <a:schemeClr val="accent2">
                <a:hueOff val="4681519"/>
                <a:satOff val="-5839"/>
                <a:lumOff val="1373"/>
                <a:alphaOff val="0"/>
                <a:tint val="100000"/>
                <a:shade val="100000"/>
                <a:satMod val="130000"/>
              </a:schemeClr>
            </a:gs>
            <a:gs pos="100000">
              <a:schemeClr val="accent2">
                <a:hueOff val="4681519"/>
                <a:satOff val="-5839"/>
                <a:lumOff val="1373"/>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Comparative analysis with other countries beyond Europe.</a:t>
          </a:r>
        </a:p>
      </dsp:txBody>
      <dsp:txXfrm>
        <a:off x="62808" y="4175762"/>
        <a:ext cx="4874508" cy="11610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CBD1A-A9B4-A34A-B16F-6B6F201440FB}">
      <dsp:nvSpPr>
        <dsp:cNvPr id="0" name=""/>
        <dsp:cNvSpPr/>
      </dsp:nvSpPr>
      <dsp:spPr>
        <a:xfrm>
          <a:off x="0" y="0"/>
          <a:ext cx="5000124"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5F76912-A9C3-004D-ABCD-75B283E1E4F8}">
      <dsp:nvSpPr>
        <dsp:cNvPr id="0" name=""/>
        <dsp:cNvSpPr/>
      </dsp:nvSpPr>
      <dsp:spPr>
        <a:xfrm>
          <a:off x="0" y="0"/>
          <a:ext cx="5000124"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Data Sources:</a:t>
          </a:r>
        </a:p>
      </dsp:txBody>
      <dsp:txXfrm>
        <a:off x="0" y="0"/>
        <a:ext cx="5000124" cy="1363480"/>
      </dsp:txXfrm>
    </dsp:sp>
    <dsp:sp modelId="{54F04E01-9B97-1C4A-958E-288F54D54EF1}">
      <dsp:nvSpPr>
        <dsp:cNvPr id="0" name=""/>
        <dsp:cNvSpPr/>
      </dsp:nvSpPr>
      <dsp:spPr>
        <a:xfrm>
          <a:off x="0" y="1363480"/>
          <a:ext cx="5000124"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C853141-DB7A-2F49-A8F4-3CEC80982DC5}">
      <dsp:nvSpPr>
        <dsp:cNvPr id="0" name=""/>
        <dsp:cNvSpPr/>
      </dsp:nvSpPr>
      <dsp:spPr>
        <a:xfrm>
          <a:off x="0" y="1363480"/>
          <a:ext cx="5000124"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 Eurostat</a:t>
          </a:r>
        </a:p>
      </dsp:txBody>
      <dsp:txXfrm>
        <a:off x="0" y="1363480"/>
        <a:ext cx="5000124" cy="1363480"/>
      </dsp:txXfrm>
    </dsp:sp>
    <dsp:sp modelId="{422733B0-3DF0-3249-98BE-3956A6A6BBD6}">
      <dsp:nvSpPr>
        <dsp:cNvPr id="0" name=""/>
        <dsp:cNvSpPr/>
      </dsp:nvSpPr>
      <dsp:spPr>
        <a:xfrm>
          <a:off x="0" y="2726960"/>
          <a:ext cx="5000124"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8F8C9C5-E64E-6F4F-B2AD-5FF4FE66B220}">
      <dsp:nvSpPr>
        <dsp:cNvPr id="0" name=""/>
        <dsp:cNvSpPr/>
      </dsp:nvSpPr>
      <dsp:spPr>
        <a:xfrm>
          <a:off x="0" y="2726960"/>
          <a:ext cx="5000124"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 World Bank</a:t>
          </a:r>
        </a:p>
      </dsp:txBody>
      <dsp:txXfrm>
        <a:off x="0" y="2726960"/>
        <a:ext cx="5000124" cy="1363480"/>
      </dsp:txXfrm>
    </dsp:sp>
    <dsp:sp modelId="{713DE4AB-AA9C-3344-BD6C-91F2B4D914B9}">
      <dsp:nvSpPr>
        <dsp:cNvPr id="0" name=""/>
        <dsp:cNvSpPr/>
      </dsp:nvSpPr>
      <dsp:spPr>
        <a:xfrm>
          <a:off x="0" y="4090440"/>
          <a:ext cx="5000124"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6BC8483-37B2-FB49-855D-C118384977BA}">
      <dsp:nvSpPr>
        <dsp:cNvPr id="0" name=""/>
        <dsp:cNvSpPr/>
      </dsp:nvSpPr>
      <dsp:spPr>
        <a:xfrm>
          <a:off x="0" y="4090440"/>
          <a:ext cx="5000124"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Special thanks to all contributors and researchers involved in the project.</a:t>
          </a:r>
        </a:p>
      </dsp:txBody>
      <dsp:txXfrm>
        <a:off x="0" y="4090440"/>
        <a:ext cx="5000124" cy="136348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9/26/24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59983" y="741391"/>
            <a:ext cx="2526926" cy="1616203"/>
          </a:xfrm>
        </p:spPr>
        <p:txBody>
          <a:bodyPr anchor="b">
            <a:normAutofit/>
          </a:bodyPr>
          <a:lstStyle/>
          <a:p>
            <a:pPr>
              <a:lnSpc>
                <a:spcPct val="90000"/>
              </a:lnSpc>
            </a:pPr>
            <a:r>
              <a:rPr lang="it-IT" sz="2200" dirty="0" err="1"/>
              <a:t>Immigration</a:t>
            </a:r>
            <a:r>
              <a:rPr lang="it-IT" sz="2200" dirty="0"/>
              <a:t>, Crime, and GDP Analysis</a:t>
            </a:r>
            <a:br>
              <a:rPr lang="it-IT" sz="2200" dirty="0"/>
            </a:br>
            <a:r>
              <a:rPr lang="it-IT" sz="2200" dirty="0"/>
              <a:t>by Mirko Yonathan Ciotta</a:t>
            </a:r>
          </a:p>
        </p:txBody>
      </p:sp>
      <p:pic>
        <p:nvPicPr>
          <p:cNvPr id="5" name="Picture 4" descr="Colourful carved figures of humans">
            <a:extLst>
              <a:ext uri="{FF2B5EF4-FFF2-40B4-BE49-F238E27FC236}">
                <a16:creationId xmlns:a16="http://schemas.microsoft.com/office/drawing/2014/main" id="{B91FE009-AEFD-1928-D62B-CDAFC4D5DE6A}"/>
              </a:ext>
            </a:extLst>
          </p:cNvPr>
          <p:cNvPicPr>
            <a:picLocks noChangeAspect="1"/>
          </p:cNvPicPr>
          <p:nvPr/>
        </p:nvPicPr>
        <p:blipFill>
          <a:blip r:embed="rId2"/>
          <a:srcRect l="21507" r="20908" b="-1"/>
          <a:stretch/>
        </p:blipFill>
        <p:spPr>
          <a:xfrm>
            <a:off x="20" y="10"/>
            <a:ext cx="5542677" cy="6857990"/>
          </a:xfrm>
          <a:prstGeom prst="rect">
            <a:avLst/>
          </a:prstGeom>
        </p:spPr>
      </p:pic>
      <p:sp>
        <p:nvSpPr>
          <p:cNvPr id="18" name="Rectangle 17">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955894" y="3271199"/>
            <a:ext cx="1630908" cy="5542697"/>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2296081" y="2296080"/>
            <a:ext cx="6854280" cy="226211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Rectangle 21">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346242" y="4425055"/>
            <a:ext cx="2196454"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 name="Content Placeholder 2"/>
          <p:cNvSpPr>
            <a:spLocks noGrp="1"/>
          </p:cNvSpPr>
          <p:nvPr>
            <p:ph idx="1"/>
          </p:nvPr>
        </p:nvSpPr>
        <p:spPr>
          <a:xfrm>
            <a:off x="6059983" y="2533476"/>
            <a:ext cx="2526926" cy="3447832"/>
          </a:xfrm>
        </p:spPr>
        <p:txBody>
          <a:bodyPr anchor="t">
            <a:normAutofit/>
          </a:bodyPr>
          <a:lstStyle/>
          <a:p>
            <a:r>
              <a:rPr lang="it-IT" sz="1700"/>
              <a:t>This presentation explores the relationship between immigration, crime, and GDP growth in Italy, Germany, and France.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48131DAF-69C2-7FBF-7544-1CBD26FF8EBA}"/>
              </a:ext>
            </a:extLst>
          </p:cNvPr>
          <p:cNvPicPr>
            <a:picLocks noChangeAspect="1"/>
          </p:cNvPicPr>
          <p:nvPr/>
        </p:nvPicPr>
        <p:blipFill>
          <a:blip r:embed="rId2"/>
          <a:srcRect l="12494" r="43057" b="-1"/>
          <a:stretch/>
        </p:blipFill>
        <p:spPr>
          <a:xfrm>
            <a:off x="4577270" y="10"/>
            <a:ext cx="4566728"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328512"/>
            <a:ext cx="3583791" cy="1628970"/>
          </a:xfrm>
        </p:spPr>
        <p:txBody>
          <a:bodyPr anchor="ctr">
            <a:normAutofit/>
          </a:bodyPr>
          <a:lstStyle/>
          <a:p>
            <a:r>
              <a:rPr lang="it-IT" sz="3500"/>
              <a:t>Methodology and Data Preparation</a:t>
            </a:r>
          </a:p>
        </p:txBody>
      </p:sp>
      <p:sp>
        <p:nvSpPr>
          <p:cNvPr id="3" name="Content Placeholder 2"/>
          <p:cNvSpPr>
            <a:spLocks noGrp="1"/>
          </p:cNvSpPr>
          <p:nvPr>
            <p:ph idx="1"/>
          </p:nvPr>
        </p:nvSpPr>
        <p:spPr>
          <a:xfrm>
            <a:off x="571350" y="2884929"/>
            <a:ext cx="3494817" cy="3374137"/>
          </a:xfrm>
        </p:spPr>
        <p:txBody>
          <a:bodyPr anchor="ctr">
            <a:normAutofit/>
          </a:bodyPr>
          <a:lstStyle/>
          <a:p>
            <a:pPr>
              <a:lnSpc>
                <a:spcPct val="90000"/>
              </a:lnSpc>
            </a:pPr>
            <a:r>
              <a:rPr lang="it-IT" sz="1400"/>
              <a:t>Data from Eurostat and other official sources was used. Crime, immigration, and GDP data were normalized and prepared for analysis.</a:t>
            </a:r>
          </a:p>
          <a:p>
            <a:pPr>
              <a:lnSpc>
                <a:spcPct val="90000"/>
              </a:lnSpc>
            </a:pPr>
            <a:endParaRPr lang="it-IT" sz="1400"/>
          </a:p>
          <a:p>
            <a:pPr>
              <a:lnSpc>
                <a:spcPct val="90000"/>
              </a:lnSpc>
            </a:pPr>
            <a:r>
              <a:rPr lang="it-IT" sz="1400"/>
              <a:t>Key Variables:</a:t>
            </a:r>
          </a:p>
          <a:p>
            <a:pPr>
              <a:lnSpc>
                <a:spcPct val="90000"/>
              </a:lnSpc>
            </a:pPr>
            <a:r>
              <a:rPr lang="it-IT" sz="1400"/>
              <a:t>- Crime Growth: Year-over-year percentage change in crime counts.</a:t>
            </a:r>
          </a:p>
          <a:p>
            <a:pPr>
              <a:lnSpc>
                <a:spcPct val="90000"/>
              </a:lnSpc>
            </a:pPr>
            <a:r>
              <a:rPr lang="it-IT" sz="1400"/>
              <a:t>- Immigration Growth: Year-over-year percentage change in immigrant counts.</a:t>
            </a:r>
          </a:p>
          <a:p>
            <a:pPr>
              <a:lnSpc>
                <a:spcPct val="90000"/>
              </a:lnSpc>
            </a:pPr>
            <a:r>
              <a:rPr lang="it-IT" sz="1400"/>
              <a:t>- GDP Growth: Annual GDP growth rate for each country.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519" y="741391"/>
            <a:ext cx="2591866" cy="1616203"/>
          </a:xfrm>
        </p:spPr>
        <p:txBody>
          <a:bodyPr anchor="b">
            <a:normAutofit/>
          </a:bodyPr>
          <a:lstStyle/>
          <a:p>
            <a:pPr>
              <a:lnSpc>
                <a:spcPct val="90000"/>
              </a:lnSpc>
            </a:pPr>
            <a:r>
              <a:rPr lang="it-IT" sz="2600"/>
              <a:t>Visualization 1 - Crime Growth vs. Immigration Growth</a:t>
            </a:r>
          </a:p>
        </p:txBody>
      </p:sp>
      <p:sp>
        <p:nvSpPr>
          <p:cNvPr id="3" name="Content Placeholder 2"/>
          <p:cNvSpPr>
            <a:spLocks noGrp="1"/>
          </p:cNvSpPr>
          <p:nvPr>
            <p:ph idx="1"/>
          </p:nvPr>
        </p:nvSpPr>
        <p:spPr>
          <a:xfrm>
            <a:off x="657519" y="2533476"/>
            <a:ext cx="2591866" cy="3447832"/>
          </a:xfrm>
        </p:spPr>
        <p:txBody>
          <a:bodyPr anchor="t">
            <a:normAutofit/>
          </a:bodyPr>
          <a:lstStyle/>
          <a:p>
            <a:r>
              <a:rPr lang="it-IT" sz="1700"/>
              <a:t>This visualization shows the relationship between crime growth and immigration growth. We can observe that the trends do not always correlate directly, indicating that immigration growth does not necessarily lead to a proportional increase in crime.</a:t>
            </a:r>
          </a:p>
        </p:txBody>
      </p:sp>
      <p:pic>
        <p:nvPicPr>
          <p:cNvPr id="4" name="Picture 3" descr="Crime_vs_Immigration_Growth.png"/>
          <p:cNvPicPr>
            <a:picLocks noChangeAspect="1"/>
          </p:cNvPicPr>
          <p:nvPr/>
        </p:nvPicPr>
        <p:blipFill>
          <a:blip r:embed="rId2"/>
          <a:stretch>
            <a:fillRect/>
          </a:stretch>
        </p:blipFill>
        <p:spPr>
          <a:xfrm>
            <a:off x="3740754" y="1834322"/>
            <a:ext cx="4792009" cy="3198666"/>
          </a:xfrm>
          <a:prstGeom prst="rect">
            <a:avLst/>
          </a:prstGeom>
        </p:spPr>
      </p:pic>
      <p:grpSp>
        <p:nvGrpSpPr>
          <p:cNvPr id="9" name="Group 8">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51478" y="0"/>
            <a:ext cx="92522" cy="6858000"/>
            <a:chOff x="12068638" y="0"/>
            <a:chExt cx="123362" cy="6858000"/>
          </a:xfrm>
        </p:grpSpPr>
        <p:sp>
          <p:nvSpPr>
            <p:cNvPr id="10" name="Rectangle 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32713" y="741391"/>
            <a:ext cx="2582636" cy="1616203"/>
          </a:xfrm>
        </p:spPr>
        <p:txBody>
          <a:bodyPr anchor="b">
            <a:normAutofit/>
          </a:bodyPr>
          <a:lstStyle/>
          <a:p>
            <a:r>
              <a:rPr lang="it-IT" sz="2600"/>
              <a:t>Visualization 2 - Immigration Rate vs. GDP Growth</a:t>
            </a:r>
          </a:p>
        </p:txBody>
      </p:sp>
      <p:pic>
        <p:nvPicPr>
          <p:cNvPr id="4" name="Picture 3" descr="Immigration_vs_GDP_Growth.png"/>
          <p:cNvPicPr>
            <a:picLocks noChangeAspect="1"/>
          </p:cNvPicPr>
          <p:nvPr/>
        </p:nvPicPr>
        <p:blipFill>
          <a:blip r:embed="rId2"/>
          <a:stretch>
            <a:fillRect/>
          </a:stretch>
        </p:blipFill>
        <p:spPr>
          <a:xfrm>
            <a:off x="590335" y="1942531"/>
            <a:ext cx="4837162" cy="2902296"/>
          </a:xfrm>
          <a:prstGeom prst="rect">
            <a:avLst/>
          </a:prstGeom>
        </p:spPr>
      </p:pic>
      <p:sp>
        <p:nvSpPr>
          <p:cNvPr id="3" name="Content Placeholder 2"/>
          <p:cNvSpPr>
            <a:spLocks noGrp="1"/>
          </p:cNvSpPr>
          <p:nvPr>
            <p:ph idx="1"/>
          </p:nvPr>
        </p:nvSpPr>
        <p:spPr>
          <a:xfrm>
            <a:off x="5932713" y="2533476"/>
            <a:ext cx="2582636" cy="3447832"/>
          </a:xfrm>
        </p:spPr>
        <p:txBody>
          <a:bodyPr anchor="t">
            <a:normAutofit/>
          </a:bodyPr>
          <a:lstStyle/>
          <a:p>
            <a:r>
              <a:rPr lang="it-IT" sz="1700"/>
              <a:t>This visualization highlights the relationship between the immigration rate and GDP growth. The analysis shows that there is no clear linear relationship between the immigration rate and GDP growth across the studied countries.</a:t>
            </a:r>
          </a:p>
        </p:txBody>
      </p:sp>
      <p:grpSp>
        <p:nvGrpSpPr>
          <p:cNvPr id="9" name="Group 8">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68" y="6737718"/>
            <a:ext cx="9155399" cy="123363"/>
            <a:chOff x="-5025" y="6737718"/>
            <a:chExt cx="12207200" cy="123363"/>
          </a:xfrm>
        </p:grpSpPr>
        <p:sp>
          <p:nvSpPr>
            <p:cNvPr id="10" name="Rectangle 9">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278320" y="1161288"/>
            <a:ext cx="2578608" cy="1239012"/>
          </a:xfrm>
        </p:spPr>
        <p:txBody>
          <a:bodyPr anchor="ctr">
            <a:normAutofit/>
          </a:bodyPr>
          <a:lstStyle/>
          <a:p>
            <a:r>
              <a:rPr lang="it-IT" sz="2400"/>
              <a:t>Visualization 3 - GDP Growth vs. Crime Growth</a:t>
            </a:r>
          </a:p>
        </p:txBody>
      </p:sp>
      <p:sp>
        <p:nvSpPr>
          <p:cNvPr id="15"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2443480"/>
            <a:ext cx="25374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278320" y="2718054"/>
            <a:ext cx="2579180" cy="3207258"/>
          </a:xfrm>
        </p:spPr>
        <p:txBody>
          <a:bodyPr anchor="t">
            <a:normAutofit/>
          </a:bodyPr>
          <a:lstStyle/>
          <a:p>
            <a:r>
              <a:rPr lang="it-IT" sz="1500"/>
              <a:t>This visualization compares GDP growth with crime growth. We observe that economic growth does not always translate to reduced crime rates, suggesting the presence of other influencing factors.</a:t>
            </a:r>
          </a:p>
        </p:txBody>
      </p:sp>
      <p:pic>
        <p:nvPicPr>
          <p:cNvPr id="4" name="Picture 3" descr="GDP_vs_Crime_Growth.png"/>
          <p:cNvPicPr>
            <a:picLocks noChangeAspect="1"/>
          </p:cNvPicPr>
          <p:nvPr/>
        </p:nvPicPr>
        <p:blipFill>
          <a:blip r:embed="rId2"/>
          <a:stretch>
            <a:fillRect/>
          </a:stretch>
        </p:blipFill>
        <p:spPr>
          <a:xfrm>
            <a:off x="3675888" y="1746627"/>
            <a:ext cx="5191506" cy="34653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it-IT" sz="3400">
                <a:solidFill>
                  <a:srgbClr val="FFFFFF"/>
                </a:solidFill>
              </a:rPr>
              <a:t>Synthesis and Conclusions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a:lnSpc>
                <a:spcPct val="90000"/>
              </a:lnSpc>
            </a:pPr>
            <a:r>
              <a:rPr lang="it-IT" sz="2200"/>
              <a:t>1. Crime vs Immigration:</a:t>
            </a:r>
          </a:p>
          <a:p>
            <a:pPr>
              <a:lnSpc>
                <a:spcPct val="90000"/>
              </a:lnSpc>
            </a:pPr>
            <a:r>
              <a:rPr lang="it-IT" sz="2200"/>
              <a:t>- The data suggests that there is no direct linear correlation between immigration growth and crime growth.</a:t>
            </a:r>
          </a:p>
          <a:p>
            <a:pPr>
              <a:lnSpc>
                <a:spcPct val="90000"/>
              </a:lnSpc>
            </a:pPr>
            <a:endParaRPr lang="it-IT" sz="2200"/>
          </a:p>
          <a:p>
            <a:pPr>
              <a:lnSpc>
                <a:spcPct val="90000"/>
              </a:lnSpc>
            </a:pPr>
            <a:r>
              <a:rPr lang="it-IT" sz="2200"/>
              <a:t>2. Immigration vs GDP:</a:t>
            </a:r>
          </a:p>
          <a:p>
            <a:pPr>
              <a:lnSpc>
                <a:spcPct val="90000"/>
              </a:lnSpc>
            </a:pPr>
            <a:r>
              <a:rPr lang="it-IT" sz="2200"/>
              <a:t>- No consistent pattern observed between immigration growth and GDP growth.</a:t>
            </a:r>
          </a:p>
          <a:p>
            <a:pPr>
              <a:lnSpc>
                <a:spcPct val="90000"/>
              </a:lnSpc>
            </a:pPr>
            <a:endParaRPr lang="it-IT" sz="2200"/>
          </a:p>
          <a:p>
            <a:pPr>
              <a:lnSpc>
                <a:spcPct val="90000"/>
              </a:lnSpc>
            </a:pPr>
            <a:r>
              <a:rPr lang="it-IT" sz="2200"/>
              <a:t>3. GDP vs Crime:</a:t>
            </a:r>
          </a:p>
          <a:p>
            <a:pPr>
              <a:lnSpc>
                <a:spcPct val="90000"/>
              </a:lnSpc>
            </a:pPr>
            <a:r>
              <a:rPr lang="it-IT" sz="2200"/>
              <a:t>- Economic growth does not directly translate into reduced crime rates, highlighting the complexity of socio-economic factors involved.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r>
              <a:rPr lang="it-IT" sz="2200">
                <a:solidFill>
                  <a:srgbClr val="FFFFFF"/>
                </a:solidFill>
              </a:rPr>
              <a:t>Policy Recommendations</a:t>
            </a:r>
          </a:p>
        </p:txBody>
      </p:sp>
      <p:graphicFrame>
        <p:nvGraphicFramePr>
          <p:cNvPr id="5" name="Content Placeholder 2">
            <a:extLst>
              <a:ext uri="{FF2B5EF4-FFF2-40B4-BE49-F238E27FC236}">
                <a16:creationId xmlns:a16="http://schemas.microsoft.com/office/drawing/2014/main" id="{20941AC7-E4CA-7B0F-3E88-60926585190E}"/>
              </a:ext>
            </a:extLst>
          </p:cNvPr>
          <p:cNvGraphicFramePr>
            <a:graphicFrameLocks noGrp="1"/>
          </p:cNvGraphicFramePr>
          <p:nvPr>
            <p:ph idx="1"/>
            <p:extLst>
              <p:ext uri="{D42A27DB-BD31-4B8C-83A1-F6EECF244321}">
                <p14:modId xmlns:p14="http://schemas.microsoft.com/office/powerpoint/2010/main" val="469088985"/>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r>
              <a:rPr lang="it-IT" sz="3500">
                <a:solidFill>
                  <a:srgbClr val="FFFFFF"/>
                </a:solidFill>
              </a:rPr>
              <a:t>Future Research</a:t>
            </a:r>
          </a:p>
        </p:txBody>
      </p:sp>
      <p:graphicFrame>
        <p:nvGraphicFramePr>
          <p:cNvPr id="5" name="Content Placeholder 2">
            <a:extLst>
              <a:ext uri="{FF2B5EF4-FFF2-40B4-BE49-F238E27FC236}">
                <a16:creationId xmlns:a16="http://schemas.microsoft.com/office/drawing/2014/main" id="{86012C1D-F766-7D6F-E45F-D9EBE4A5961C}"/>
              </a:ext>
            </a:extLst>
          </p:cNvPr>
          <p:cNvGraphicFramePr>
            <a:graphicFrameLocks noGrp="1"/>
          </p:cNvGraphicFramePr>
          <p:nvPr>
            <p:ph idx="1"/>
            <p:extLst>
              <p:ext uri="{D42A27DB-BD31-4B8C-83A1-F6EECF244321}">
                <p14:modId xmlns:p14="http://schemas.microsoft.com/office/powerpoint/2010/main" val="2190911812"/>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r>
              <a:rPr lang="it-IT" sz="2200">
                <a:solidFill>
                  <a:srgbClr val="FFFFFF"/>
                </a:solidFill>
              </a:rPr>
              <a:t>Acknowledgments and References</a:t>
            </a:r>
          </a:p>
        </p:txBody>
      </p:sp>
      <p:graphicFrame>
        <p:nvGraphicFramePr>
          <p:cNvPr id="5" name="Content Placeholder 2">
            <a:extLst>
              <a:ext uri="{FF2B5EF4-FFF2-40B4-BE49-F238E27FC236}">
                <a16:creationId xmlns:a16="http://schemas.microsoft.com/office/drawing/2014/main" id="{5DEF7D15-2561-2CC2-9E35-71D0EB60805D}"/>
              </a:ext>
            </a:extLst>
          </p:cNvPr>
          <p:cNvGraphicFramePr>
            <a:graphicFrameLocks noGrp="1"/>
          </p:cNvGraphicFramePr>
          <p:nvPr>
            <p:ph idx="1"/>
            <p:extLst>
              <p:ext uri="{D42A27DB-BD31-4B8C-83A1-F6EECF244321}">
                <p14:modId xmlns:p14="http://schemas.microsoft.com/office/powerpoint/2010/main" val="2941138047"/>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TotalTime>
  <Words>426</Words>
  <Application>Microsoft Macintosh PowerPoint</Application>
  <PresentationFormat>Presentazione su schermo (4:3)</PresentationFormat>
  <Paragraphs>39</Paragraphs>
  <Slides>9</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9</vt:i4>
      </vt:variant>
    </vt:vector>
  </HeadingPairs>
  <TitlesOfParts>
    <vt:vector size="12" baseType="lpstr">
      <vt:lpstr>Arial</vt:lpstr>
      <vt:lpstr>Calibri</vt:lpstr>
      <vt:lpstr>Office Theme</vt:lpstr>
      <vt:lpstr>Immigration, Crime, and GDP Analysis by Mirko Yonathan Ciotta</vt:lpstr>
      <vt:lpstr>Methodology and Data Preparation</vt:lpstr>
      <vt:lpstr>Visualization 1 - Crime Growth vs. Immigration Growth</vt:lpstr>
      <vt:lpstr>Visualization 2 - Immigration Rate vs. GDP Growth</vt:lpstr>
      <vt:lpstr>Visualization 3 - GDP Growth vs. Crime Growth</vt:lpstr>
      <vt:lpstr>Synthesis and Conclusions</vt:lpstr>
      <vt:lpstr>Policy Recommendations</vt:lpstr>
      <vt:lpstr>Future Research</vt:lpstr>
      <vt:lpstr>Acknowledgments and 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Immigration, Crime, and GDP Analysis by Mirko Yonathan Ciotta</dc:title>
  <dc:subject/>
  <dc:creator/>
  <cp:keywords/>
  <dc:description>generated using python-pptx</dc:description>
  <cp:lastModifiedBy>mirko ciotta</cp:lastModifiedBy>
  <cp:revision>2</cp:revision>
  <dcterms:created xsi:type="dcterms:W3CDTF">2013-01-27T09:14:16Z</dcterms:created>
  <dcterms:modified xsi:type="dcterms:W3CDTF">2024-09-26T09:28:59Z</dcterms:modified>
  <cp:category/>
</cp:coreProperties>
</file>