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20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4" r:id="rId16"/>
    <p:sldId id="272" r:id="rId17"/>
    <p:sldId id="270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1" autoAdjust="0"/>
    <p:restoredTop sz="81329" autoAdjust="0"/>
  </p:normalViewPr>
  <p:slideViewPr>
    <p:cSldViewPr snapToGrid="0">
      <p:cViewPr varScale="1">
        <p:scale>
          <a:sx n="60" d="100"/>
          <a:sy n="60" d="100"/>
        </p:scale>
        <p:origin x="564" y="78"/>
      </p:cViewPr>
      <p:guideLst/>
    </p:cSldViewPr>
  </p:slideViewPr>
  <p:outlineViewPr>
    <p:cViewPr>
      <p:scale>
        <a:sx n="33" d="100"/>
        <a:sy n="33" d="100"/>
      </p:scale>
      <p:origin x="0" y="-49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Nicolas\Dropbox\Projet%20d'informatique%20-%20M1B\Documentations\Graphique\Excel%20-%20distance%20-%20ang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Taux</a:t>
            </a:r>
            <a:r>
              <a:rPr lang="fr-FR" baseline="0"/>
              <a:t> de corrélation en fonction de la distance</a:t>
            </a:r>
            <a:endParaRPr lang="fr-FR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'Echelle 1.2'!$C$28</c:f>
              <c:strCache>
                <c:ptCount val="1"/>
                <c:pt idx="0">
                  <c:v>FLECHE_DEVANT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'Echelle 1.2'!$B$29:$B$39</c:f>
              <c:numCache>
                <c:formatCode>General</c:formatCode>
                <c:ptCount val="11"/>
                <c:pt idx="0">
                  <c:v>60</c:v>
                </c:pt>
                <c:pt idx="1">
                  <c:v>70</c:v>
                </c:pt>
                <c:pt idx="2">
                  <c:v>80</c:v>
                </c:pt>
                <c:pt idx="3">
                  <c:v>90</c:v>
                </c:pt>
                <c:pt idx="4">
                  <c:v>100</c:v>
                </c:pt>
                <c:pt idx="5">
                  <c:v>110</c:v>
                </c:pt>
                <c:pt idx="6">
                  <c:v>120</c:v>
                </c:pt>
                <c:pt idx="7">
                  <c:v>130</c:v>
                </c:pt>
                <c:pt idx="8">
                  <c:v>140</c:v>
                </c:pt>
                <c:pt idx="9">
                  <c:v>150</c:v>
                </c:pt>
                <c:pt idx="10">
                  <c:v>200</c:v>
                </c:pt>
              </c:numCache>
            </c:numRef>
          </c:cat>
          <c:val>
            <c:numRef>
              <c:f>'Echelle 1.2'!$C$29:$C$39</c:f>
              <c:numCache>
                <c:formatCode>General</c:formatCode>
                <c:ptCount val="11"/>
                <c:pt idx="0">
                  <c:v>63</c:v>
                </c:pt>
                <c:pt idx="1">
                  <c:v>74</c:v>
                </c:pt>
                <c:pt idx="2">
                  <c:v>81</c:v>
                </c:pt>
                <c:pt idx="3">
                  <c:v>88</c:v>
                </c:pt>
                <c:pt idx="4">
                  <c:v>92</c:v>
                </c:pt>
                <c:pt idx="5">
                  <c:v>92</c:v>
                </c:pt>
                <c:pt idx="6">
                  <c:v>77</c:v>
                </c:pt>
                <c:pt idx="7">
                  <c:v>70</c:v>
                </c:pt>
                <c:pt idx="8">
                  <c:v>64</c:v>
                </c:pt>
                <c:pt idx="9">
                  <c:v>59</c:v>
                </c:pt>
                <c:pt idx="10">
                  <c:v>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'Echelle 1.2'!$D$28</c:f>
              <c:strCache>
                <c:ptCount val="1"/>
                <c:pt idx="0">
                  <c:v>FLECHE_DERRIERE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'Echelle 1.2'!$B$29:$B$39</c:f>
              <c:numCache>
                <c:formatCode>General</c:formatCode>
                <c:ptCount val="11"/>
                <c:pt idx="0">
                  <c:v>60</c:v>
                </c:pt>
                <c:pt idx="1">
                  <c:v>70</c:v>
                </c:pt>
                <c:pt idx="2">
                  <c:v>80</c:v>
                </c:pt>
                <c:pt idx="3">
                  <c:v>90</c:v>
                </c:pt>
                <c:pt idx="4">
                  <c:v>100</c:v>
                </c:pt>
                <c:pt idx="5">
                  <c:v>110</c:v>
                </c:pt>
                <c:pt idx="6">
                  <c:v>120</c:v>
                </c:pt>
                <c:pt idx="7">
                  <c:v>130</c:v>
                </c:pt>
                <c:pt idx="8">
                  <c:v>140</c:v>
                </c:pt>
                <c:pt idx="9">
                  <c:v>150</c:v>
                </c:pt>
                <c:pt idx="10">
                  <c:v>200</c:v>
                </c:pt>
              </c:numCache>
            </c:numRef>
          </c:cat>
          <c:val>
            <c:numRef>
              <c:f>'Echelle 1.2'!$D$29:$D$39</c:f>
              <c:numCache>
                <c:formatCode>General</c:formatCode>
                <c:ptCount val="11"/>
                <c:pt idx="0">
                  <c:v>48</c:v>
                </c:pt>
                <c:pt idx="1">
                  <c:v>53</c:v>
                </c:pt>
                <c:pt idx="2">
                  <c:v>54</c:v>
                </c:pt>
                <c:pt idx="3">
                  <c:v>57</c:v>
                </c:pt>
                <c:pt idx="4">
                  <c:v>53</c:v>
                </c:pt>
                <c:pt idx="5">
                  <c:v>54</c:v>
                </c:pt>
                <c:pt idx="6">
                  <c:v>47</c:v>
                </c:pt>
                <c:pt idx="7">
                  <c:v>40</c:v>
                </c:pt>
                <c:pt idx="8">
                  <c:v>41</c:v>
                </c:pt>
                <c:pt idx="9">
                  <c:v>37</c:v>
                </c:pt>
                <c:pt idx="10">
                  <c:v>28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'Echelle 1.2'!$E$28</c:f>
              <c:strCache>
                <c:ptCount val="1"/>
                <c:pt idx="0">
                  <c:v>FLECHE_DROITE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'Echelle 1.2'!$B$29:$B$39</c:f>
              <c:numCache>
                <c:formatCode>General</c:formatCode>
                <c:ptCount val="11"/>
                <c:pt idx="0">
                  <c:v>60</c:v>
                </c:pt>
                <c:pt idx="1">
                  <c:v>70</c:v>
                </c:pt>
                <c:pt idx="2">
                  <c:v>80</c:v>
                </c:pt>
                <c:pt idx="3">
                  <c:v>90</c:v>
                </c:pt>
                <c:pt idx="4">
                  <c:v>100</c:v>
                </c:pt>
                <c:pt idx="5">
                  <c:v>110</c:v>
                </c:pt>
                <c:pt idx="6">
                  <c:v>120</c:v>
                </c:pt>
                <c:pt idx="7">
                  <c:v>130</c:v>
                </c:pt>
                <c:pt idx="8">
                  <c:v>140</c:v>
                </c:pt>
                <c:pt idx="9">
                  <c:v>150</c:v>
                </c:pt>
                <c:pt idx="10">
                  <c:v>200</c:v>
                </c:pt>
              </c:numCache>
            </c:numRef>
          </c:cat>
          <c:val>
            <c:numRef>
              <c:f>'Echelle 1.2'!$E$29:$E$39</c:f>
              <c:numCache>
                <c:formatCode>General</c:formatCode>
                <c:ptCount val="11"/>
                <c:pt idx="0">
                  <c:v>48</c:v>
                </c:pt>
                <c:pt idx="1">
                  <c:v>53</c:v>
                </c:pt>
                <c:pt idx="2">
                  <c:v>54</c:v>
                </c:pt>
                <c:pt idx="3">
                  <c:v>57</c:v>
                </c:pt>
                <c:pt idx="4">
                  <c:v>51</c:v>
                </c:pt>
                <c:pt idx="5">
                  <c:v>56</c:v>
                </c:pt>
                <c:pt idx="6">
                  <c:v>46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31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'Echelle 1.2'!$F$28</c:f>
              <c:strCache>
                <c:ptCount val="1"/>
                <c:pt idx="0">
                  <c:v>FLECHE_GAUCHE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'Echelle 1.2'!$B$29:$B$39</c:f>
              <c:numCache>
                <c:formatCode>General</c:formatCode>
                <c:ptCount val="11"/>
                <c:pt idx="0">
                  <c:v>60</c:v>
                </c:pt>
                <c:pt idx="1">
                  <c:v>70</c:v>
                </c:pt>
                <c:pt idx="2">
                  <c:v>80</c:v>
                </c:pt>
                <c:pt idx="3">
                  <c:v>90</c:v>
                </c:pt>
                <c:pt idx="4">
                  <c:v>100</c:v>
                </c:pt>
                <c:pt idx="5">
                  <c:v>110</c:v>
                </c:pt>
                <c:pt idx="6">
                  <c:v>120</c:v>
                </c:pt>
                <c:pt idx="7">
                  <c:v>130</c:v>
                </c:pt>
                <c:pt idx="8">
                  <c:v>140</c:v>
                </c:pt>
                <c:pt idx="9">
                  <c:v>150</c:v>
                </c:pt>
                <c:pt idx="10">
                  <c:v>200</c:v>
                </c:pt>
              </c:numCache>
            </c:numRef>
          </c:cat>
          <c:val>
            <c:numRef>
              <c:f>'Echelle 1.2'!$F$29:$F$39</c:f>
              <c:numCache>
                <c:formatCode>General</c:formatCode>
                <c:ptCount val="11"/>
                <c:pt idx="0">
                  <c:v>51</c:v>
                </c:pt>
                <c:pt idx="1">
                  <c:v>47</c:v>
                </c:pt>
                <c:pt idx="2">
                  <c:v>46</c:v>
                </c:pt>
                <c:pt idx="3">
                  <c:v>52</c:v>
                </c:pt>
                <c:pt idx="4">
                  <c:v>54</c:v>
                </c:pt>
                <c:pt idx="5">
                  <c:v>56</c:v>
                </c:pt>
                <c:pt idx="6">
                  <c:v>50</c:v>
                </c:pt>
                <c:pt idx="7">
                  <c:v>45</c:v>
                </c:pt>
                <c:pt idx="8">
                  <c:v>42</c:v>
                </c:pt>
                <c:pt idx="9">
                  <c:v>38</c:v>
                </c:pt>
                <c:pt idx="10">
                  <c:v>35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'Echelle 1.2'!$G$28</c:f>
              <c:strCache>
                <c:ptCount val="1"/>
                <c:pt idx="0">
                  <c:v>CARRE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'Echelle 1.2'!$B$29:$B$39</c:f>
              <c:numCache>
                <c:formatCode>General</c:formatCode>
                <c:ptCount val="11"/>
                <c:pt idx="0">
                  <c:v>60</c:v>
                </c:pt>
                <c:pt idx="1">
                  <c:v>70</c:v>
                </c:pt>
                <c:pt idx="2">
                  <c:v>80</c:v>
                </c:pt>
                <c:pt idx="3">
                  <c:v>90</c:v>
                </c:pt>
                <c:pt idx="4">
                  <c:v>100</c:v>
                </c:pt>
                <c:pt idx="5">
                  <c:v>110</c:v>
                </c:pt>
                <c:pt idx="6">
                  <c:v>120</c:v>
                </c:pt>
                <c:pt idx="7">
                  <c:v>130</c:v>
                </c:pt>
                <c:pt idx="8">
                  <c:v>140</c:v>
                </c:pt>
                <c:pt idx="9">
                  <c:v>150</c:v>
                </c:pt>
                <c:pt idx="10">
                  <c:v>200</c:v>
                </c:pt>
              </c:numCache>
            </c:numRef>
          </c:cat>
          <c:val>
            <c:numRef>
              <c:f>'Echelle 1.2'!$G$29:$G$39</c:f>
              <c:numCache>
                <c:formatCode>General</c:formatCode>
                <c:ptCount val="11"/>
                <c:pt idx="0">
                  <c:v>40</c:v>
                </c:pt>
                <c:pt idx="1">
                  <c:v>45</c:v>
                </c:pt>
                <c:pt idx="2">
                  <c:v>47</c:v>
                </c:pt>
                <c:pt idx="3">
                  <c:v>56</c:v>
                </c:pt>
                <c:pt idx="4">
                  <c:v>49</c:v>
                </c:pt>
                <c:pt idx="5">
                  <c:v>42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42</c:v>
                </c:pt>
                <c:pt idx="10">
                  <c:v>30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'Echelle 1.2'!$H$28</c:f>
              <c:strCache>
                <c:ptCount val="1"/>
                <c:pt idx="0">
                  <c:v>TRIANGLE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'Echelle 1.2'!$B$29:$B$39</c:f>
              <c:numCache>
                <c:formatCode>General</c:formatCode>
                <c:ptCount val="11"/>
                <c:pt idx="0">
                  <c:v>60</c:v>
                </c:pt>
                <c:pt idx="1">
                  <c:v>70</c:v>
                </c:pt>
                <c:pt idx="2">
                  <c:v>80</c:v>
                </c:pt>
                <c:pt idx="3">
                  <c:v>90</c:v>
                </c:pt>
                <c:pt idx="4">
                  <c:v>100</c:v>
                </c:pt>
                <c:pt idx="5">
                  <c:v>110</c:v>
                </c:pt>
                <c:pt idx="6">
                  <c:v>120</c:v>
                </c:pt>
                <c:pt idx="7">
                  <c:v>130</c:v>
                </c:pt>
                <c:pt idx="8">
                  <c:v>140</c:v>
                </c:pt>
                <c:pt idx="9">
                  <c:v>150</c:v>
                </c:pt>
                <c:pt idx="10">
                  <c:v>200</c:v>
                </c:pt>
              </c:numCache>
            </c:numRef>
          </c:cat>
          <c:val>
            <c:numRef>
              <c:f>'Echelle 1.2'!$H$29:$H$39</c:f>
              <c:numCache>
                <c:formatCode>General</c:formatCode>
                <c:ptCount val="11"/>
                <c:pt idx="0">
                  <c:v>65</c:v>
                </c:pt>
                <c:pt idx="1">
                  <c:v>62</c:v>
                </c:pt>
                <c:pt idx="2">
                  <c:v>60</c:v>
                </c:pt>
                <c:pt idx="3">
                  <c:v>55</c:v>
                </c:pt>
                <c:pt idx="4">
                  <c:v>50</c:v>
                </c:pt>
                <c:pt idx="5">
                  <c:v>42</c:v>
                </c:pt>
                <c:pt idx="6">
                  <c:v>40</c:v>
                </c:pt>
                <c:pt idx="7">
                  <c:v>38</c:v>
                </c:pt>
                <c:pt idx="8">
                  <c:v>40</c:v>
                </c:pt>
                <c:pt idx="9">
                  <c:v>38</c:v>
                </c:pt>
                <c:pt idx="10">
                  <c:v>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522064"/>
        <c:axId val="200522624"/>
      </c:lineChart>
      <c:catAx>
        <c:axId val="20052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0522624"/>
        <c:crosses val="autoZero"/>
        <c:auto val="1"/>
        <c:lblAlgn val="ctr"/>
        <c:lblOffset val="100"/>
        <c:noMultiLvlLbl val="0"/>
      </c:catAx>
      <c:valAx>
        <c:axId val="20052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052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0.00398</cdr:x>
      <cdr:y>0.34553</cdr:y>
    </cdr:from>
    <cdr:to>
      <cdr:x>1</cdr:x>
      <cdr:y>0.34922</cdr:y>
    </cdr:to>
    <cdr:cxnSp macro="">
      <cdr:nvCxnSpPr>
        <cdr:cNvPr id="3" name="Connecteur droit 2"/>
        <cdr:cNvCxnSpPr/>
      </cdr:nvCxnSpPr>
      <cdr:spPr>
        <a:xfrm xmlns:a="http://schemas.openxmlformats.org/drawingml/2006/main">
          <a:off x="69891" y="1620796"/>
          <a:ext cx="12936682" cy="17318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  <a:prstDash val="dash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3BB6C-9D9F-416C-9443-6FC9D4A11B86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CB3A2-5B71-4AFC-893E-9D4E69D0B3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43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CB3A2-5B71-4AFC-893E-9D4E69D0B3B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306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CB3A2-5B71-4AFC-893E-9D4E69D0B3B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208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CB3A2-5B71-4AFC-893E-9D4E69D0B3B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775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CB3A2-5B71-4AFC-893E-9D4E69D0B3B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914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CB3A2-5B71-4AFC-893E-9D4E69D0B3B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06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CB3A2-5B71-4AFC-893E-9D4E69D0B3B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290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CB3A2-5B71-4AFC-893E-9D4E69D0B3B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20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CB3A2-5B71-4AFC-893E-9D4E69D0B3B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67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CB3A2-5B71-4AFC-893E-9D4E69D0B3B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718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CB3A2-5B71-4AFC-893E-9D4E69D0B3B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504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CB3A2-5B71-4AFC-893E-9D4E69D0B3B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594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CB3A2-5B71-4AFC-893E-9D4E69D0B3B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29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513F-C684-4DC8-AAE1-DB183CCD208D}" type="datetime1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1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75B0-AF19-4676-BC24-4E1EF3EB1506}" type="datetime1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2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FB39-34A6-420A-AAC1-63078A9648E1}" type="datetime1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7211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3AAE-A04C-49A1-8EF8-CE1F35B7E262}" type="datetime1">
              <a:rPr lang="en-US" smtClean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31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DC97-F0E1-4280-BAA9-3FE4DADE87E6}" type="datetime1">
              <a:rPr lang="en-US" smtClean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9533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9B9F-AF1B-4D75-B3D0-C3DB20334893}" type="datetime1">
              <a:rPr lang="en-US" smtClean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09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D55-AE85-4071-B53F-8B55A16156DB}" type="datetime1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14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7B04-B8F6-4281-98D1-FA200B0DAB25}" type="datetime1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4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D8BB-D679-4DEF-BCE0-333C12BAA91C}" type="datetime1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6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5ACC-BEEA-4084-A615-DD593D033CE8}" type="datetime1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2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8867-2859-49EA-887D-B84A67D782E9}" type="datetime1">
              <a:rPr lang="en-US" smtClean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3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C4AC-4F96-412E-87DA-1084FACB50B3}" type="datetime1">
              <a:rPr lang="en-US" smtClean="0"/>
              <a:t>5/19/2014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5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993B-857A-44E3-B1B7-D2B7132A29B1}" type="datetime1">
              <a:rPr lang="en-US" smtClean="0"/>
              <a:t>5/19/2014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2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E992-C094-4417-9DDF-8C745A26CA24}" type="datetime1">
              <a:rPr lang="en-US" smtClean="0"/>
              <a:t>5/19/2014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8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00ED-7BB0-4E07-A997-BA8B2C7480D2}" type="datetime1">
              <a:rPr lang="en-US" smtClean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4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D864-9AAC-4A74-ADC9-B89B2B944D03}" type="datetime1">
              <a:rPr lang="en-US" smtClean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3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B4AE7-8DF1-407B-AB54-CFFC9137E2AC}" type="datetime1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2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3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4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11" Type="http://schemas.openxmlformats.org/officeDocument/2006/relationships/image" Target="../media/image33.jpeg"/><Relationship Id="rId5" Type="http://schemas.openxmlformats.org/officeDocument/2006/relationships/image" Target="../media/image27.png"/><Relationship Id="rId10" Type="http://schemas.openxmlformats.org/officeDocument/2006/relationships/image" Target="../media/image32.jpeg"/><Relationship Id="rId4" Type="http://schemas.openxmlformats.org/officeDocument/2006/relationships/image" Target="../media/image26.jpeg"/><Relationship Id="rId9" Type="http://schemas.openxmlformats.org/officeDocument/2006/relationships/image" Target="../media/image3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DRONE - ELVIS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Programmation d’un Engin Léger Véhiculé par Indication au Sol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07" y="188801"/>
            <a:ext cx="1493849" cy="8579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stA="63000" endPos="48000" dist="5000" dir="5400000" sy="-100000" algn="bl" rotWithShape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704" y="188800"/>
            <a:ext cx="2682073" cy="20089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31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aphique 11"/>
          <p:cNvGraphicFramePr/>
          <p:nvPr>
            <p:extLst>
              <p:ext uri="{D42A27DB-BD31-4B8C-83A1-F6EECF244321}">
                <p14:modId xmlns:p14="http://schemas.microsoft.com/office/powerpoint/2010/main" val="2586019861"/>
              </p:ext>
            </p:extLst>
          </p:nvPr>
        </p:nvGraphicFramePr>
        <p:xfrm>
          <a:off x="1096206" y="2947676"/>
          <a:ext cx="7285794" cy="3910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Traitement d’images :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 smtClean="0"/>
              <a:t>Synthèse et analyse</a:t>
            </a:r>
          </a:p>
          <a:p>
            <a:pPr lvl="1"/>
            <a:r>
              <a:rPr lang="fr-FR" dirty="0" smtClean="0"/>
              <a:t>La corrélation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La couleur 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La forme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Points d’intérêt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835" y="2319336"/>
            <a:ext cx="2387392" cy="340614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931" y="395510"/>
            <a:ext cx="790469" cy="9743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 8" descr="C:\Users\Arnaud\Desktop\Programme Color 2\Projet Color\Resultat final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835" y="2319336"/>
            <a:ext cx="2419931" cy="340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1230" y="2788910"/>
            <a:ext cx="3831139" cy="2467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936" y="2455754"/>
            <a:ext cx="2525189" cy="3133311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0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2" grpId="1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Le Drone: 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2415" y="1482064"/>
            <a:ext cx="6591985" cy="4429158"/>
          </a:xfrm>
        </p:spPr>
        <p:txBody>
          <a:bodyPr/>
          <a:lstStyle/>
          <a:p>
            <a:r>
              <a:rPr lang="fr-FR" sz="2000" dirty="0"/>
              <a:t>API fournie par Parrot</a:t>
            </a:r>
          </a:p>
          <a:p>
            <a:r>
              <a:rPr lang="fr-FR" sz="2000" dirty="0" smtClean="0"/>
              <a:t>Ar Drone 2.0 - caractéristiques</a:t>
            </a:r>
          </a:p>
          <a:p>
            <a:pPr lvl="1"/>
            <a:r>
              <a:rPr lang="fr-FR" sz="1800" dirty="0" smtClean="0"/>
              <a:t>4 moteurs </a:t>
            </a:r>
            <a:r>
              <a:rPr lang="fr-FR" sz="1800" dirty="0" err="1" smtClean="0"/>
              <a:t>brushless</a:t>
            </a:r>
            <a:endParaRPr lang="fr-FR" sz="1800" dirty="0" smtClean="0"/>
          </a:p>
          <a:p>
            <a:pPr lvl="1"/>
            <a:r>
              <a:rPr lang="fr-FR" sz="1800" dirty="0" smtClean="0"/>
              <a:t>2 caméras : frontale et ventrale</a:t>
            </a:r>
          </a:p>
          <a:p>
            <a:pPr lvl="1"/>
            <a:r>
              <a:rPr lang="fr-FR" sz="1800" dirty="0"/>
              <a:t>Système embarqué : Linux </a:t>
            </a:r>
            <a:r>
              <a:rPr lang="fr-FR" sz="1800" dirty="0" smtClean="0"/>
              <a:t>OS. ARM </a:t>
            </a:r>
            <a:r>
              <a:rPr lang="fr-FR" sz="1800" dirty="0"/>
              <a:t>Cortex 1 </a:t>
            </a:r>
            <a:r>
              <a:rPr lang="fr-FR" sz="1800" dirty="0" err="1"/>
              <a:t>Ghz</a:t>
            </a:r>
            <a:r>
              <a:rPr lang="fr-FR" sz="1800" dirty="0"/>
              <a:t>, 1 Go de RAM, Wi-Fi</a:t>
            </a:r>
          </a:p>
          <a:p>
            <a:pPr lvl="1"/>
            <a:r>
              <a:rPr lang="fr-FR" sz="1800" dirty="0" smtClean="0"/>
              <a:t>Système de guidage : Accéléromètre, Capteur ultrason, Capteur de pression</a:t>
            </a:r>
          </a:p>
          <a:p>
            <a:pPr lvl="1"/>
            <a:r>
              <a:rPr lang="fr-FR" sz="1800" dirty="0" smtClean="0"/>
              <a:t>Vitesse max du drone : 18 km/h</a:t>
            </a:r>
          </a:p>
          <a:p>
            <a:pPr lvl="1"/>
            <a:r>
              <a:rPr lang="fr-FR" sz="1800" dirty="0" smtClean="0"/>
              <a:t>Autonomie : 20 min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879" y="70097"/>
            <a:ext cx="1857864" cy="1125541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317" y="12031"/>
            <a:ext cx="2165684" cy="181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3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066" y="195133"/>
            <a:ext cx="1493849" cy="8579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stA="63000" endPos="48000" dist="5000" dir="5400000" sy="-100000" algn="bl" rotWithShape="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Les différents mouvements :</a:t>
            </a:r>
            <a:endParaRPr lang="fr-FR" u="sng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94" y="2286000"/>
            <a:ext cx="6594702" cy="3403982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5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Déroulement du déplacement: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nitialisation</a:t>
            </a:r>
          </a:p>
          <a:p>
            <a:endParaRPr lang="fr-FR" dirty="0" smtClean="0"/>
          </a:p>
          <a:p>
            <a:r>
              <a:rPr lang="fr-FR" dirty="0"/>
              <a:t>D</a:t>
            </a:r>
            <a:r>
              <a:rPr lang="fr-FR" dirty="0" smtClean="0"/>
              <a:t>écollage</a:t>
            </a:r>
          </a:p>
          <a:p>
            <a:endParaRPr lang="fr-FR" dirty="0" smtClean="0"/>
          </a:p>
          <a:p>
            <a:r>
              <a:rPr lang="fr-FR" dirty="0" smtClean="0"/>
              <a:t>Reconnaissance de la flèche</a:t>
            </a:r>
          </a:p>
          <a:p>
            <a:endParaRPr lang="fr-FR" dirty="0" smtClean="0"/>
          </a:p>
          <a:p>
            <a:r>
              <a:rPr lang="fr-FR" dirty="0" smtClean="0"/>
              <a:t>Déplacement du drone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19" y="3129493"/>
            <a:ext cx="2183096" cy="148913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567" y="2707793"/>
            <a:ext cx="1808900" cy="233252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064" y="2783550"/>
            <a:ext cx="1849401" cy="218101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4749" y="3086137"/>
            <a:ext cx="2968398" cy="191630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5105" y="150307"/>
            <a:ext cx="1493849" cy="8579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stA="63000" endPos="48000" dist="5000" dir="5400000" sy="-100000" algn="bl" rotWithShape="0"/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Interface :</a:t>
            </a:r>
            <a:endParaRPr lang="fr-FR" u="sng" dirty="0"/>
          </a:p>
        </p:txBody>
      </p:sp>
      <p:sp>
        <p:nvSpPr>
          <p:cNvPr id="8" name="Rectangle 7"/>
          <p:cNvSpPr/>
          <p:nvPr/>
        </p:nvSpPr>
        <p:spPr>
          <a:xfrm>
            <a:off x="2752233" y="2174358"/>
            <a:ext cx="4164858" cy="42511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Interface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Cylindre 3"/>
          <p:cNvSpPr/>
          <p:nvPr/>
        </p:nvSpPr>
        <p:spPr>
          <a:xfrm>
            <a:off x="7436731" y="2936383"/>
            <a:ext cx="1213013" cy="7083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Image</a:t>
            </a:r>
            <a:endParaRPr lang="fr-FR" dirty="0"/>
          </a:p>
        </p:txBody>
      </p:sp>
      <p:sp>
        <p:nvSpPr>
          <p:cNvPr id="12" name="Rogner un rectangle à un seul coin 11"/>
          <p:cNvSpPr/>
          <p:nvPr/>
        </p:nvSpPr>
        <p:spPr>
          <a:xfrm>
            <a:off x="7456868" y="3928056"/>
            <a:ext cx="1287887" cy="78561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Altitude</a:t>
            </a:r>
            <a:endParaRPr lang="fr-FR" dirty="0"/>
          </a:p>
        </p:txBody>
      </p:sp>
      <p:sp>
        <p:nvSpPr>
          <p:cNvPr id="13" name="Cylindre 12"/>
          <p:cNvSpPr/>
          <p:nvPr/>
        </p:nvSpPr>
        <p:spPr>
          <a:xfrm>
            <a:off x="4228155" y="2308960"/>
            <a:ext cx="1335518" cy="7083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Work.png</a:t>
            </a:r>
            <a:endParaRPr lang="fr-FR" dirty="0"/>
          </a:p>
        </p:txBody>
      </p:sp>
      <p:sp>
        <p:nvSpPr>
          <p:cNvPr id="14" name="Rogner un rectangle à un seul coin 13"/>
          <p:cNvSpPr/>
          <p:nvPr/>
        </p:nvSpPr>
        <p:spPr>
          <a:xfrm>
            <a:off x="4251970" y="3293868"/>
            <a:ext cx="1466250" cy="78561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Altitude.txt</a:t>
            </a:r>
            <a:endParaRPr lang="fr-FR" dirty="0"/>
          </a:p>
        </p:txBody>
      </p:sp>
      <p:sp>
        <p:nvSpPr>
          <p:cNvPr id="15" name="Rogner un rectangle à un seul coin 14"/>
          <p:cNvSpPr/>
          <p:nvPr/>
        </p:nvSpPr>
        <p:spPr>
          <a:xfrm>
            <a:off x="435364" y="5146279"/>
            <a:ext cx="1636988" cy="78561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Direction.txt</a:t>
            </a:r>
            <a:endParaRPr lang="fr-FR" dirty="0"/>
          </a:p>
        </p:txBody>
      </p:sp>
      <p:sp>
        <p:nvSpPr>
          <p:cNvPr id="16" name="Rogner un rectangle à un seul coin 15"/>
          <p:cNvSpPr/>
          <p:nvPr/>
        </p:nvSpPr>
        <p:spPr>
          <a:xfrm>
            <a:off x="4097423" y="5101275"/>
            <a:ext cx="1466250" cy="78561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Direction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105" y="150307"/>
            <a:ext cx="1493849" cy="8579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stA="63000" endPos="48000" dist="5000" dir="5400000" sy="-100000" algn="bl" rotWithShape="0"/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4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-0.34809 -0.1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13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-0.34653 -0.0902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6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36667 0.0907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33" y="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 L -0.36493 0.0803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47" y="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4099 -0.0004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8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07407E-6 L 0.35903 0.003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4" grpId="1" animBg="1"/>
      <p:bldP spid="4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Programmes de traitement d’images</a:t>
            </a:r>
          </a:p>
          <a:p>
            <a:r>
              <a:rPr lang="fr-FR" dirty="0" smtClean="0"/>
              <a:t>Ar Drone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490" y="360704"/>
            <a:ext cx="1493849" cy="8579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stA="63000" endPos="48000" dist="5000" dir="5400000" sy="-100000" algn="bl" rotWithShape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457" y="302486"/>
            <a:ext cx="790469" cy="9743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Nous remercions nos différents encadrants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8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329784" y="-314793"/>
            <a:ext cx="9668656" cy="76545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0814" y="3032154"/>
            <a:ext cx="3847459" cy="960668"/>
          </a:xfrm>
        </p:spPr>
        <p:txBody>
          <a:bodyPr>
            <a:normAutofit fontScale="90000"/>
          </a:bodyPr>
          <a:lstStyle/>
          <a:p>
            <a:r>
              <a:rPr lang="fr-FR" sz="3000" b="1" u="sng" dirty="0">
                <a:solidFill>
                  <a:schemeClr val="tx1"/>
                </a:solidFill>
              </a:rPr>
              <a:t>Place aux questions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Calcul d’angle :</a:t>
            </a:r>
            <a:endParaRPr lang="fr-FR" b="1" u="sng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4555"/>
            <a:ext cx="9146820" cy="5593445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911" y="1572638"/>
            <a:ext cx="6686549" cy="1101600"/>
          </a:xfrm>
        </p:spPr>
        <p:txBody>
          <a:bodyPr/>
          <a:lstStyle/>
          <a:p>
            <a:r>
              <a:rPr lang="fr-FR" u="sng" dirty="0" smtClean="0"/>
              <a:t>Problématique :</a:t>
            </a:r>
            <a:endParaRPr lang="fr-FR" u="sng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Comment piloter un drone avec des images ?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0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30" y="0"/>
            <a:ext cx="2914670" cy="16503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000" u="sng" dirty="0"/>
              <a:t>Introduction 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201" y="3643890"/>
            <a:ext cx="1310744" cy="16157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642" y="1905000"/>
            <a:ext cx="1870853" cy="1401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4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4696" y="1325332"/>
            <a:ext cx="6683765" cy="646343"/>
          </a:xfrm>
        </p:spPr>
        <p:txBody>
          <a:bodyPr/>
          <a:lstStyle/>
          <a:p>
            <a:r>
              <a:rPr lang="fr-FR" u="sng" dirty="0" smtClean="0"/>
              <a:t>Objectifs :</a:t>
            </a:r>
            <a:endParaRPr lang="fr-FR" u="sng" dirty="0"/>
          </a:p>
        </p:txBody>
      </p:sp>
      <p:sp>
        <p:nvSpPr>
          <p:cNvPr id="9" name="Rectangle 8"/>
          <p:cNvSpPr/>
          <p:nvPr/>
        </p:nvSpPr>
        <p:spPr>
          <a:xfrm>
            <a:off x="6632620" y="1971675"/>
            <a:ext cx="1995841" cy="41844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Programme du drone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31194" y="1971675"/>
            <a:ext cx="1995841" cy="41844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Traitement d’images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81907" y="1971675"/>
            <a:ext cx="1995841" cy="41844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Interface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257302" y="1971675"/>
            <a:ext cx="653994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Traitement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d’images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Détecter la flèche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Définir une direction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Envoyer des commandes au drone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Contrôle du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drone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Obtenir le flux vidéo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Obtenir la hauteur du drone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Commander le déplacement du drone</a:t>
            </a:r>
          </a:p>
          <a:p>
            <a:pPr lvl="1"/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Interface C++/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NodeJS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Transférer des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données</a:t>
            </a:r>
          </a:p>
          <a:p>
            <a:pPr lvl="1"/>
            <a:endParaRPr lang="fr-FR" sz="1350" dirty="0"/>
          </a:p>
          <a:p>
            <a:pPr marL="557213" lvl="1" indent="-214313">
              <a:buFont typeface="Wingdings" panose="05000000000000000000" pitchFamily="2" charset="2"/>
              <a:buChar char="Ø"/>
            </a:pPr>
            <a:endParaRPr lang="fr-FR" sz="1350" dirty="0"/>
          </a:p>
        </p:txBody>
      </p:sp>
      <p:sp>
        <p:nvSpPr>
          <p:cNvPr id="12" name="Flèche gauche 11"/>
          <p:cNvSpPr/>
          <p:nvPr/>
        </p:nvSpPr>
        <p:spPr>
          <a:xfrm>
            <a:off x="5877748" y="2040196"/>
            <a:ext cx="754872" cy="6310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gauche 12"/>
          <p:cNvSpPr/>
          <p:nvPr/>
        </p:nvSpPr>
        <p:spPr>
          <a:xfrm>
            <a:off x="3127034" y="2040196"/>
            <a:ext cx="754872" cy="6310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gauche 14"/>
          <p:cNvSpPr/>
          <p:nvPr/>
        </p:nvSpPr>
        <p:spPr>
          <a:xfrm rot="10800000">
            <a:off x="3127035" y="5387995"/>
            <a:ext cx="754872" cy="6310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gauche 15"/>
          <p:cNvSpPr/>
          <p:nvPr/>
        </p:nvSpPr>
        <p:spPr>
          <a:xfrm rot="10800000">
            <a:off x="5887395" y="5387995"/>
            <a:ext cx="754872" cy="6310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Cylindre 20"/>
          <p:cNvSpPr/>
          <p:nvPr/>
        </p:nvSpPr>
        <p:spPr>
          <a:xfrm>
            <a:off x="7057429" y="466590"/>
            <a:ext cx="1146220" cy="806035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Image</a:t>
            </a:r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929" y="440630"/>
            <a:ext cx="1493849" cy="8579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4" name="Connecteur droit avec flèche 23"/>
          <p:cNvCxnSpPr>
            <a:stCxn id="21" idx="3"/>
            <a:endCxn id="9" idx="0"/>
          </p:cNvCxnSpPr>
          <p:nvPr/>
        </p:nvCxnSpPr>
        <p:spPr>
          <a:xfrm>
            <a:off x="7630539" y="1272625"/>
            <a:ext cx="2" cy="69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8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64 -0.00023 C -0.12864 0.03287 -0.10156 0.05972 -0.06857 0.05972 C -0.02968 0.05972 -0.01562 0.02986 -0.00972 0.01181 L -0.00364 -0.01227 C 0.00243 -0.03032 0.01737 -0.06018 0.06129 -0.06018 C 0.08941 -0.06018 0.12136 -0.03333 0.12136 -0.00023 C 0.12136 0.03287 0.08941 0.05972 0.06129 0.05972 C 0.01737 0.05972 0.00243 0.02986 -0.00364 0.01181 L -0.00972 -0.01227 C -0.01562 -0.03032 -0.02968 -0.06018 -0.06857 -0.06018 C -0.10156 -0.06018 -0.12864 -0.03333 -0.12864 -0.00023 Z " pathEditMode="relative" rAng="0" ptsTypes="AAAAAAAAAAA">
                                      <p:cBhvr>
                                        <p:cTn id="118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3" grpId="0" build="allAtOnce"/>
      <p:bldP spid="12" grpId="0" animBg="1"/>
      <p:bldP spid="13" grpId="0" animBg="1"/>
      <p:bldP spid="15" grpId="0" animBg="1"/>
      <p:bldP spid="16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Définition d’une image: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Image numérique</a:t>
            </a:r>
          </a:p>
          <a:p>
            <a:r>
              <a:rPr lang="fr-FR" dirty="0"/>
              <a:t>RGB (</a:t>
            </a:r>
            <a:r>
              <a:rPr lang="fr-FR" dirty="0" err="1"/>
              <a:t>Red</a:t>
            </a:r>
            <a:r>
              <a:rPr lang="fr-FR" dirty="0"/>
              <a:t>, Green, Blue</a:t>
            </a:r>
            <a:r>
              <a:rPr lang="fr-FR" dirty="0" smtClean="0"/>
              <a:t>)</a:t>
            </a:r>
          </a:p>
          <a:p>
            <a:r>
              <a:rPr lang="fr-FR" dirty="0" smtClean="0"/>
              <a:t>Image matricielle définie par </a:t>
            </a:r>
          </a:p>
          <a:p>
            <a:pPr lvl="1"/>
            <a:r>
              <a:rPr lang="fr-FR" dirty="0" smtClean="0"/>
              <a:t>Sa qualité</a:t>
            </a:r>
          </a:p>
          <a:p>
            <a:pPr lvl="1"/>
            <a:r>
              <a:rPr lang="fr-FR" dirty="0" smtClean="0"/>
              <a:t>Sa taille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551" y="3975227"/>
            <a:ext cx="4709264" cy="184486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749" y="3193802"/>
            <a:ext cx="3469711" cy="262629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886" y="4208080"/>
            <a:ext cx="5373342" cy="137915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5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361" y="2437528"/>
            <a:ext cx="5003299" cy="4166448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182" y="2531254"/>
            <a:ext cx="2816944" cy="417499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Traitement d’images :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573741"/>
          </a:xfrm>
        </p:spPr>
        <p:txBody>
          <a:bodyPr/>
          <a:lstStyle/>
          <a:p>
            <a:r>
              <a:rPr lang="fr-FR" dirty="0" smtClean="0"/>
              <a:t>Méthode de détection par corrélation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3931" y="395510"/>
            <a:ext cx="790469" cy="9743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2779914" y="83455"/>
            <a:ext cx="3281082" cy="624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Charger des photos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>
          <a:xfrm>
            <a:off x="2779914" y="955486"/>
            <a:ext cx="3281082" cy="624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Redimensionnement des photos</a:t>
            </a:r>
            <a:endParaRPr lang="fr-FR" b="1" dirty="0"/>
          </a:p>
        </p:txBody>
      </p:sp>
      <p:sp>
        <p:nvSpPr>
          <p:cNvPr id="13" name="Rectangle 12"/>
          <p:cNvSpPr/>
          <p:nvPr/>
        </p:nvSpPr>
        <p:spPr>
          <a:xfrm>
            <a:off x="2779914" y="1837765"/>
            <a:ext cx="3281082" cy="624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Corrélations</a:t>
            </a:r>
            <a:endParaRPr lang="fr-FR" b="1" dirty="0"/>
          </a:p>
        </p:txBody>
      </p:sp>
      <p:sp>
        <p:nvSpPr>
          <p:cNvPr id="15" name="Ellipse 14"/>
          <p:cNvSpPr/>
          <p:nvPr/>
        </p:nvSpPr>
        <p:spPr>
          <a:xfrm>
            <a:off x="897022" y="446689"/>
            <a:ext cx="1485900" cy="87203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Image Drone</a:t>
            </a:r>
            <a:endParaRPr lang="fr-FR" b="1" dirty="0"/>
          </a:p>
        </p:txBody>
      </p:sp>
      <p:sp>
        <p:nvSpPr>
          <p:cNvPr id="16" name="Organigramme : Décision 15"/>
          <p:cNvSpPr/>
          <p:nvPr/>
        </p:nvSpPr>
        <p:spPr>
          <a:xfrm>
            <a:off x="796107" y="1697555"/>
            <a:ext cx="1687730" cy="904530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Work.png ?</a:t>
            </a:r>
            <a:endParaRPr lang="fr-FR" b="1" dirty="0"/>
          </a:p>
        </p:txBody>
      </p:sp>
      <p:sp>
        <p:nvSpPr>
          <p:cNvPr id="17" name="Rectangle 16"/>
          <p:cNvSpPr/>
          <p:nvPr/>
        </p:nvSpPr>
        <p:spPr>
          <a:xfrm>
            <a:off x="2779914" y="2707341"/>
            <a:ext cx="3281082" cy="624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Valeur max de corrélation</a:t>
            </a:r>
            <a:endParaRPr lang="fr-FR" b="1" dirty="0"/>
          </a:p>
        </p:txBody>
      </p:sp>
      <p:sp>
        <p:nvSpPr>
          <p:cNvPr id="18" name="Rectangle 17"/>
          <p:cNvSpPr/>
          <p:nvPr/>
        </p:nvSpPr>
        <p:spPr>
          <a:xfrm>
            <a:off x="2779914" y="3576170"/>
            <a:ext cx="3281082" cy="624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Comparaison des 3 meilleures corrélations</a:t>
            </a:r>
            <a:endParaRPr lang="fr-FR" b="1" dirty="0"/>
          </a:p>
        </p:txBody>
      </p:sp>
      <p:sp>
        <p:nvSpPr>
          <p:cNvPr id="19" name="Organigramme : Décision 18"/>
          <p:cNvSpPr/>
          <p:nvPr/>
        </p:nvSpPr>
        <p:spPr>
          <a:xfrm>
            <a:off x="2755925" y="4429292"/>
            <a:ext cx="1051975" cy="477803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 ?</a:t>
            </a:r>
            <a:endParaRPr lang="fr-FR" b="1" dirty="0"/>
          </a:p>
        </p:txBody>
      </p:sp>
      <p:sp>
        <p:nvSpPr>
          <p:cNvPr id="20" name="Organigramme : Décision 19"/>
          <p:cNvSpPr/>
          <p:nvPr/>
        </p:nvSpPr>
        <p:spPr>
          <a:xfrm>
            <a:off x="3706820" y="4824956"/>
            <a:ext cx="1017645" cy="477803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2</a:t>
            </a:r>
            <a:r>
              <a:rPr lang="fr-FR" b="1" dirty="0" smtClean="0"/>
              <a:t> ?</a:t>
            </a:r>
            <a:endParaRPr lang="fr-FR" b="1" dirty="0"/>
          </a:p>
        </p:txBody>
      </p:sp>
      <p:sp>
        <p:nvSpPr>
          <p:cNvPr id="21" name="Organigramme : Décision 20"/>
          <p:cNvSpPr/>
          <p:nvPr/>
        </p:nvSpPr>
        <p:spPr>
          <a:xfrm>
            <a:off x="4616102" y="5173893"/>
            <a:ext cx="1044691" cy="477803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3</a:t>
            </a:r>
            <a:r>
              <a:rPr lang="fr-FR" b="1" dirty="0" smtClean="0"/>
              <a:t> ?</a:t>
            </a:r>
            <a:endParaRPr lang="fr-FR" b="1" dirty="0"/>
          </a:p>
        </p:txBody>
      </p:sp>
      <p:sp>
        <p:nvSpPr>
          <p:cNvPr id="22" name="Rectangle 21"/>
          <p:cNvSpPr/>
          <p:nvPr/>
        </p:nvSpPr>
        <p:spPr>
          <a:xfrm>
            <a:off x="2755925" y="5785632"/>
            <a:ext cx="3281082" cy="624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Direction.txt</a:t>
            </a:r>
            <a:endParaRPr lang="fr-FR" b="1" dirty="0"/>
          </a:p>
        </p:txBody>
      </p:sp>
      <p:cxnSp>
        <p:nvCxnSpPr>
          <p:cNvPr id="24" name="Connecteur droit avec flèche 23"/>
          <p:cNvCxnSpPr>
            <a:stCxn id="6" idx="2"/>
            <a:endCxn id="12" idx="0"/>
          </p:cNvCxnSpPr>
          <p:nvPr/>
        </p:nvCxnSpPr>
        <p:spPr>
          <a:xfrm>
            <a:off x="4420455" y="707565"/>
            <a:ext cx="0" cy="24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2" idx="2"/>
            <a:endCxn id="13" idx="0"/>
          </p:cNvCxnSpPr>
          <p:nvPr/>
        </p:nvCxnSpPr>
        <p:spPr>
          <a:xfrm>
            <a:off x="4420455" y="1579596"/>
            <a:ext cx="0" cy="25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3" idx="2"/>
            <a:endCxn id="17" idx="0"/>
          </p:cNvCxnSpPr>
          <p:nvPr/>
        </p:nvCxnSpPr>
        <p:spPr>
          <a:xfrm>
            <a:off x="4420455" y="2461875"/>
            <a:ext cx="0" cy="24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420455" y="3330704"/>
            <a:ext cx="0" cy="24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endCxn id="19" idx="0"/>
          </p:cNvCxnSpPr>
          <p:nvPr/>
        </p:nvCxnSpPr>
        <p:spPr>
          <a:xfrm>
            <a:off x="3277455" y="4211819"/>
            <a:ext cx="4458" cy="21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9" idx="2"/>
          </p:cNvCxnSpPr>
          <p:nvPr/>
        </p:nvCxnSpPr>
        <p:spPr>
          <a:xfrm flipH="1">
            <a:off x="3277455" y="4907095"/>
            <a:ext cx="4458" cy="88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ngle 37"/>
          <p:cNvCxnSpPr>
            <a:stCxn id="19" idx="3"/>
            <a:endCxn id="20" idx="0"/>
          </p:cNvCxnSpPr>
          <p:nvPr/>
        </p:nvCxnSpPr>
        <p:spPr>
          <a:xfrm>
            <a:off x="3807900" y="4668194"/>
            <a:ext cx="407743" cy="156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ngle 39"/>
          <p:cNvCxnSpPr>
            <a:endCxn id="21" idx="0"/>
          </p:cNvCxnSpPr>
          <p:nvPr/>
        </p:nvCxnSpPr>
        <p:spPr>
          <a:xfrm>
            <a:off x="4714060" y="5064164"/>
            <a:ext cx="424388" cy="109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20" idx="2"/>
          </p:cNvCxnSpPr>
          <p:nvPr/>
        </p:nvCxnSpPr>
        <p:spPr>
          <a:xfrm flipH="1">
            <a:off x="4208359" y="5302759"/>
            <a:ext cx="7284" cy="47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21" idx="2"/>
          </p:cNvCxnSpPr>
          <p:nvPr/>
        </p:nvCxnSpPr>
        <p:spPr>
          <a:xfrm>
            <a:off x="5138448" y="5651696"/>
            <a:ext cx="0" cy="13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en angle 51"/>
          <p:cNvCxnSpPr>
            <a:stCxn id="21" idx="3"/>
            <a:endCxn id="18" idx="3"/>
          </p:cNvCxnSpPr>
          <p:nvPr/>
        </p:nvCxnSpPr>
        <p:spPr>
          <a:xfrm flipV="1">
            <a:off x="5660793" y="3888225"/>
            <a:ext cx="400203" cy="1524570"/>
          </a:xfrm>
          <a:prstGeom prst="bentConnector3">
            <a:avLst>
              <a:gd name="adj1" fmla="val 157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15" idx="4"/>
            <a:endCxn id="16" idx="0"/>
          </p:cNvCxnSpPr>
          <p:nvPr/>
        </p:nvCxnSpPr>
        <p:spPr>
          <a:xfrm>
            <a:off x="1639972" y="1318720"/>
            <a:ext cx="0" cy="37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16" idx="3"/>
            <a:endCxn id="13" idx="1"/>
          </p:cNvCxnSpPr>
          <p:nvPr/>
        </p:nvCxnSpPr>
        <p:spPr>
          <a:xfrm>
            <a:off x="2483837" y="2149820"/>
            <a:ext cx="296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ngle 65"/>
          <p:cNvCxnSpPr>
            <a:stCxn id="16" idx="1"/>
          </p:cNvCxnSpPr>
          <p:nvPr/>
        </p:nvCxnSpPr>
        <p:spPr>
          <a:xfrm rot="10800000" flipH="1">
            <a:off x="796106" y="1508138"/>
            <a:ext cx="843865" cy="641683"/>
          </a:xfrm>
          <a:prstGeom prst="bentConnector3">
            <a:avLst>
              <a:gd name="adj1" fmla="val -27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5879" y="2727654"/>
            <a:ext cx="710572" cy="625980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905" y="3436814"/>
            <a:ext cx="710572" cy="62598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4465" y="2123879"/>
            <a:ext cx="3380952" cy="1066667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5329" y="4675877"/>
            <a:ext cx="1687920" cy="1975226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2496" y="4856284"/>
            <a:ext cx="1993587" cy="1726589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95204" y="4792267"/>
            <a:ext cx="2173963" cy="1919354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9299" y="4146308"/>
            <a:ext cx="710572" cy="625980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2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0.36407 -0.2277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94" y="-1138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6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96296E-6 L 0.4526 -0.0030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22" y="-162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5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66667E-6 7.40741E-7 L -0.41024 0.00393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21" y="185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3.33333E-6 -1.48148E-6 L 0.40764 0.00764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82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6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965" y="1706413"/>
            <a:ext cx="2381250" cy="419100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445" y="1502234"/>
            <a:ext cx="2154988" cy="3774141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1089" y="755705"/>
            <a:ext cx="6324982" cy="45950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Traitement d’images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7180" y="1598500"/>
            <a:ext cx="6591985" cy="535100"/>
          </a:xfrm>
        </p:spPr>
        <p:txBody>
          <a:bodyPr/>
          <a:lstStyle/>
          <a:p>
            <a:r>
              <a:rPr lang="fr-FR" dirty="0" smtClean="0"/>
              <a:t>Méthode de détection de forme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3931" y="395510"/>
            <a:ext cx="790469" cy="9743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/>
          <p:cNvSpPr/>
          <p:nvPr/>
        </p:nvSpPr>
        <p:spPr>
          <a:xfrm>
            <a:off x="3746500" y="0"/>
            <a:ext cx="1206500" cy="624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Image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1759" y="1805719"/>
            <a:ext cx="1950903" cy="34427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04900" y="882705"/>
            <a:ext cx="2046801" cy="624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Passage en niveau de gris</a:t>
            </a:r>
            <a:endParaRPr lang="fr-FR" b="1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2995" y="1555826"/>
            <a:ext cx="2139638" cy="370410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7657" y="1434410"/>
            <a:ext cx="2112622" cy="41608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75300" y="882705"/>
            <a:ext cx="2019300" cy="624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Isolation du rouge</a:t>
            </a:r>
            <a:endParaRPr lang="fr-FR" b="1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1235" y="2003025"/>
            <a:ext cx="3344440" cy="252119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08171" y="1697059"/>
            <a:ext cx="2033570" cy="373021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89405" y="2462315"/>
            <a:ext cx="2804546" cy="32622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04899" y="1772425"/>
            <a:ext cx="2046801" cy="624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Segmentation par seuillage</a:t>
            </a:r>
            <a:endParaRPr lang="fr-FR" b="1" dirty="0"/>
          </a:p>
        </p:txBody>
      </p:sp>
      <p:sp>
        <p:nvSpPr>
          <p:cNvPr id="15" name="Rectangle 14"/>
          <p:cNvSpPr/>
          <p:nvPr/>
        </p:nvSpPr>
        <p:spPr>
          <a:xfrm>
            <a:off x="1104899" y="2656565"/>
            <a:ext cx="2046801" cy="624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Lissage par filtre morphologique</a:t>
            </a:r>
            <a:endParaRPr lang="fr-FR" b="1" dirty="0"/>
          </a:p>
        </p:txBody>
      </p:sp>
      <p:sp>
        <p:nvSpPr>
          <p:cNvPr id="17" name="Rectangle 16"/>
          <p:cNvSpPr/>
          <p:nvPr/>
        </p:nvSpPr>
        <p:spPr>
          <a:xfrm>
            <a:off x="1104898" y="3540705"/>
            <a:ext cx="2046801" cy="84427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Recherche de contours fermés + barycentre</a:t>
            </a:r>
            <a:endParaRPr lang="fr-FR" b="1" dirty="0"/>
          </a:p>
        </p:txBody>
      </p:sp>
      <p:sp>
        <p:nvSpPr>
          <p:cNvPr id="19" name="Losange 18"/>
          <p:cNvSpPr/>
          <p:nvPr/>
        </p:nvSpPr>
        <p:spPr>
          <a:xfrm>
            <a:off x="778402" y="4645009"/>
            <a:ext cx="2682814" cy="1917700"/>
          </a:xfrm>
          <a:prstGeom prst="diamon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Critères de détection de la flèche</a:t>
            </a:r>
            <a:endParaRPr lang="fr-FR" b="1" dirty="0"/>
          </a:p>
        </p:txBody>
      </p:sp>
      <p:sp>
        <p:nvSpPr>
          <p:cNvPr id="20" name="Rectangle 19"/>
          <p:cNvSpPr/>
          <p:nvPr/>
        </p:nvSpPr>
        <p:spPr>
          <a:xfrm>
            <a:off x="3819771" y="6077713"/>
            <a:ext cx="2046801" cy="624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Calcul de l’angle</a:t>
            </a:r>
            <a:endParaRPr lang="fr-FR" b="1" dirty="0"/>
          </a:p>
        </p:txBody>
      </p:sp>
      <p:sp>
        <p:nvSpPr>
          <p:cNvPr id="21" name="Rectangle 20"/>
          <p:cNvSpPr/>
          <p:nvPr/>
        </p:nvSpPr>
        <p:spPr>
          <a:xfrm>
            <a:off x="6487599" y="6077713"/>
            <a:ext cx="2046801" cy="624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Angle.txt</a:t>
            </a:r>
            <a:endParaRPr lang="fr-FR" b="1" dirty="0"/>
          </a:p>
        </p:txBody>
      </p:sp>
      <p:cxnSp>
        <p:nvCxnSpPr>
          <p:cNvPr id="24" name="Connecteur en angle 23"/>
          <p:cNvCxnSpPr>
            <a:stCxn id="4" idx="1"/>
            <a:endCxn id="8" idx="0"/>
          </p:cNvCxnSpPr>
          <p:nvPr/>
        </p:nvCxnSpPr>
        <p:spPr>
          <a:xfrm rot="10800000" flipV="1">
            <a:off x="2128302" y="312055"/>
            <a:ext cx="1618199" cy="5706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8" idx="2"/>
            <a:endCxn id="12" idx="0"/>
          </p:cNvCxnSpPr>
          <p:nvPr/>
        </p:nvCxnSpPr>
        <p:spPr>
          <a:xfrm flipH="1">
            <a:off x="2128300" y="1506815"/>
            <a:ext cx="1" cy="26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2454" y="1956804"/>
            <a:ext cx="1950903" cy="3442770"/>
          </a:xfrm>
          <a:prstGeom prst="rect">
            <a:avLst/>
          </a:prstGeom>
        </p:spPr>
      </p:pic>
      <p:cxnSp>
        <p:nvCxnSpPr>
          <p:cNvPr id="28" name="Connecteur droit avec flèche 27"/>
          <p:cNvCxnSpPr>
            <a:stCxn id="12" idx="2"/>
            <a:endCxn id="15" idx="0"/>
          </p:cNvCxnSpPr>
          <p:nvPr/>
        </p:nvCxnSpPr>
        <p:spPr>
          <a:xfrm>
            <a:off x="2128300" y="2396535"/>
            <a:ext cx="0" cy="26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5" idx="2"/>
            <a:endCxn id="17" idx="0"/>
          </p:cNvCxnSpPr>
          <p:nvPr/>
        </p:nvCxnSpPr>
        <p:spPr>
          <a:xfrm flipH="1">
            <a:off x="2128299" y="3280675"/>
            <a:ext cx="1" cy="26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7" idx="2"/>
            <a:endCxn id="19" idx="0"/>
          </p:cNvCxnSpPr>
          <p:nvPr/>
        </p:nvCxnSpPr>
        <p:spPr>
          <a:xfrm flipH="1">
            <a:off x="2119809" y="4384979"/>
            <a:ext cx="8490" cy="26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stCxn id="19" idx="1"/>
            <a:endCxn id="17" idx="1"/>
          </p:cNvCxnSpPr>
          <p:nvPr/>
        </p:nvCxnSpPr>
        <p:spPr>
          <a:xfrm rot="10800000" flipH="1">
            <a:off x="778402" y="3962843"/>
            <a:ext cx="326496" cy="1641017"/>
          </a:xfrm>
          <a:prstGeom prst="bentConnector3">
            <a:avLst>
              <a:gd name="adj1" fmla="val -700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>
            <a:stCxn id="19" idx="3"/>
            <a:endCxn id="20" idx="0"/>
          </p:cNvCxnSpPr>
          <p:nvPr/>
        </p:nvCxnSpPr>
        <p:spPr>
          <a:xfrm>
            <a:off x="3461216" y="5603859"/>
            <a:ext cx="1381956" cy="473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>
            <a:stCxn id="4" idx="3"/>
            <a:endCxn id="9" idx="0"/>
          </p:cNvCxnSpPr>
          <p:nvPr/>
        </p:nvCxnSpPr>
        <p:spPr>
          <a:xfrm>
            <a:off x="4953000" y="312055"/>
            <a:ext cx="1631950" cy="5706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582557" y="1759297"/>
            <a:ext cx="2019300" cy="624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Canny</a:t>
            </a:r>
            <a:r>
              <a:rPr lang="fr-FR" b="1" dirty="0" smtClean="0"/>
              <a:t> + morphologique</a:t>
            </a:r>
            <a:endParaRPr lang="fr-FR" b="1" dirty="0"/>
          </a:p>
        </p:txBody>
      </p:sp>
      <p:cxnSp>
        <p:nvCxnSpPr>
          <p:cNvPr id="45" name="Connecteur droit avec flèche 44"/>
          <p:cNvCxnSpPr>
            <a:stCxn id="9" idx="2"/>
            <a:endCxn id="43" idx="0"/>
          </p:cNvCxnSpPr>
          <p:nvPr/>
        </p:nvCxnSpPr>
        <p:spPr>
          <a:xfrm>
            <a:off x="6584950" y="1506815"/>
            <a:ext cx="7257" cy="25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 4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89404" y="2477534"/>
            <a:ext cx="2793460" cy="3077007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5575300" y="2664665"/>
            <a:ext cx="2019300" cy="624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Détection de cercle (</a:t>
            </a:r>
            <a:r>
              <a:rPr lang="fr-FR" b="1" dirty="0" err="1" smtClean="0"/>
              <a:t>Hough</a:t>
            </a:r>
            <a:r>
              <a:rPr lang="fr-FR" b="1" dirty="0" smtClean="0"/>
              <a:t>)</a:t>
            </a:r>
            <a:endParaRPr lang="fr-FR" b="1" dirty="0"/>
          </a:p>
        </p:txBody>
      </p:sp>
      <p:cxnSp>
        <p:nvCxnSpPr>
          <p:cNvPr id="49" name="Connecteur droit avec flèche 48"/>
          <p:cNvCxnSpPr>
            <a:stCxn id="43" idx="2"/>
            <a:endCxn id="47" idx="0"/>
          </p:cNvCxnSpPr>
          <p:nvPr/>
        </p:nvCxnSpPr>
        <p:spPr>
          <a:xfrm flipH="1">
            <a:off x="6584950" y="2383407"/>
            <a:ext cx="7257" cy="28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rganigramme : Décision 50"/>
          <p:cNvSpPr/>
          <p:nvPr/>
        </p:nvSpPr>
        <p:spPr>
          <a:xfrm>
            <a:off x="5473065" y="3599354"/>
            <a:ext cx="2245026" cy="1427854"/>
          </a:xfrm>
          <a:prstGeom prst="flowChartDecis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Cercle détecté ?</a:t>
            </a:r>
            <a:endParaRPr lang="fr-FR" b="1" dirty="0"/>
          </a:p>
        </p:txBody>
      </p:sp>
      <p:cxnSp>
        <p:nvCxnSpPr>
          <p:cNvPr id="53" name="Connecteur droit avec flèche 52"/>
          <p:cNvCxnSpPr>
            <a:stCxn id="47" idx="2"/>
            <a:endCxn id="51" idx="0"/>
          </p:cNvCxnSpPr>
          <p:nvPr/>
        </p:nvCxnSpPr>
        <p:spPr>
          <a:xfrm>
            <a:off x="6584950" y="3288775"/>
            <a:ext cx="10628" cy="3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ngle 55"/>
          <p:cNvCxnSpPr>
            <a:endCxn id="47" idx="3"/>
          </p:cNvCxnSpPr>
          <p:nvPr/>
        </p:nvCxnSpPr>
        <p:spPr>
          <a:xfrm rot="16200000" flipV="1">
            <a:off x="7000986" y="3570335"/>
            <a:ext cx="1336561" cy="149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en angle 57"/>
          <p:cNvCxnSpPr>
            <a:stCxn id="51" idx="2"/>
            <a:endCxn id="20" idx="0"/>
          </p:cNvCxnSpPr>
          <p:nvPr/>
        </p:nvCxnSpPr>
        <p:spPr>
          <a:xfrm rot="5400000">
            <a:off x="5194123" y="4676257"/>
            <a:ext cx="1050505" cy="17524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20" idx="3"/>
            <a:endCxn id="21" idx="1"/>
          </p:cNvCxnSpPr>
          <p:nvPr/>
        </p:nvCxnSpPr>
        <p:spPr>
          <a:xfrm>
            <a:off x="5866572" y="6389768"/>
            <a:ext cx="621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3" grpId="2" build="p"/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2" grpId="0" animBg="1"/>
      <p:bldP spid="12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  <p:bldP spid="20" grpId="0" animBg="1"/>
      <p:bldP spid="21" grpId="0" animBg="1"/>
      <p:bldP spid="43" grpId="0" animBg="1"/>
      <p:bldP spid="43" grpId="1" animBg="1"/>
      <p:bldP spid="47" grpId="0" animBg="1"/>
      <p:bldP spid="47" grpId="1" animBg="1"/>
      <p:bldP spid="51" grpId="0" animBg="1"/>
      <p:bldP spid="5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Traitement d’images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2415" y="3467725"/>
            <a:ext cx="6591985" cy="579620"/>
          </a:xfrm>
        </p:spPr>
        <p:txBody>
          <a:bodyPr/>
          <a:lstStyle/>
          <a:p>
            <a:r>
              <a:rPr lang="fr-FR" dirty="0" smtClean="0"/>
              <a:t>Méthode de détection par la couleur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931" y="395510"/>
            <a:ext cx="790469" cy="9743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3087974" y="0"/>
            <a:ext cx="2293495" cy="624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Charger photo</a:t>
            </a:r>
            <a:endParaRPr lang="fr-FR" b="1" dirty="0"/>
          </a:p>
        </p:txBody>
      </p:sp>
      <p:pic>
        <p:nvPicPr>
          <p:cNvPr id="7" name="Image 6" descr="C:\Users\Arnaud\Dropbox\Projet d'informatique - M1B\Documentations\Flèches\Flèche de couleur\fleche_devant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299" y="1905000"/>
            <a:ext cx="3177915" cy="41146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3087973" y="1048660"/>
            <a:ext cx="2293495" cy="624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Isolation du bleu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453319" y="1071377"/>
            <a:ext cx="2293495" cy="624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Isolation du rouge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5722627" y="1071377"/>
            <a:ext cx="2293495" cy="624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Isolation du vert</a:t>
            </a:r>
            <a:endParaRPr lang="fr-FR" b="1" dirty="0"/>
          </a:p>
        </p:txBody>
      </p:sp>
      <p:pic>
        <p:nvPicPr>
          <p:cNvPr id="11" name="Image 10" descr="C:\Users\Arnaud\Desktop\Programme Color 2\Projet Color\isolation du bleu 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838" y="2306979"/>
            <a:ext cx="2749956" cy="3635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 descr="C:\Users\Arnaud\Desktop\Programme Color 2\Projet Color\isolation du Rouge.jp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34" y="2306979"/>
            <a:ext cx="2549380" cy="3613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 descr="C:\Users\Arnaud\Desktop\Programme Color 2\Projet Color\isolation du vert.jp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912" y="2317229"/>
            <a:ext cx="2513629" cy="363531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1659777" y="2213327"/>
            <a:ext cx="2293495" cy="624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Addition bleu et rouge</a:t>
            </a:r>
            <a:endParaRPr lang="fr-FR" b="1" dirty="0"/>
          </a:p>
        </p:txBody>
      </p:sp>
      <p:sp>
        <p:nvSpPr>
          <p:cNvPr id="15" name="Rectangle 14"/>
          <p:cNvSpPr/>
          <p:nvPr/>
        </p:nvSpPr>
        <p:spPr>
          <a:xfrm>
            <a:off x="4575879" y="2213327"/>
            <a:ext cx="2293495" cy="624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Addition bleu et vert</a:t>
            </a:r>
            <a:endParaRPr lang="fr-FR" b="1" dirty="0"/>
          </a:p>
        </p:txBody>
      </p:sp>
      <p:pic>
        <p:nvPicPr>
          <p:cNvPr id="16" name="Image 15" descr="C:\Users\Arnaud\Desktop\Programme Color 2\Projet Color\Bleu et  Rouge.jp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973" y="3009045"/>
            <a:ext cx="2741473" cy="3544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16" descr="C:\Users\Arnaud\Desktop\Programme Color 2\Projet Color\Bleu et  Vert .jp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922" y="3009045"/>
            <a:ext cx="2672347" cy="3544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 18" descr="C:\Users\Arnaud\Desktop\Programme Color 2\Projet Color\Fleche Complte Som BVRB.jp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933" y="3009045"/>
            <a:ext cx="2747585" cy="361660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20"/>
          <p:cNvSpPr/>
          <p:nvPr/>
        </p:nvSpPr>
        <p:spPr>
          <a:xfrm>
            <a:off x="2982955" y="3296117"/>
            <a:ext cx="2594492" cy="624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Addition des 2 images précédentes</a:t>
            </a:r>
            <a:endParaRPr lang="fr-FR" b="1" dirty="0"/>
          </a:p>
        </p:txBody>
      </p:sp>
      <p:sp>
        <p:nvSpPr>
          <p:cNvPr id="22" name="Rectangle 21"/>
          <p:cNvSpPr/>
          <p:nvPr/>
        </p:nvSpPr>
        <p:spPr>
          <a:xfrm>
            <a:off x="2722403" y="4332456"/>
            <a:ext cx="3107299" cy="1119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Recherche des centres des 2 cercles </a:t>
            </a:r>
          </a:p>
          <a:p>
            <a:pPr algn="ctr"/>
            <a:r>
              <a:rPr lang="fr-FR" b="1" dirty="0" smtClean="0"/>
              <a:t>Détection de la flèche</a:t>
            </a:r>
            <a:endParaRPr lang="fr-FR" b="1" dirty="0"/>
          </a:p>
        </p:txBody>
      </p:sp>
      <p:pic>
        <p:nvPicPr>
          <p:cNvPr id="23" name="Image 22" descr="C:\Users\Arnaud\Desktop\Programme Color 2\Projet Color\Resultat final.jp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275" y="2825452"/>
            <a:ext cx="2944553" cy="391192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/>
        </p:nvSpPr>
        <p:spPr>
          <a:xfrm>
            <a:off x="2974520" y="5946648"/>
            <a:ext cx="2594492" cy="624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Calcul de l’angle</a:t>
            </a:r>
            <a:endParaRPr lang="fr-FR" b="1" dirty="0"/>
          </a:p>
        </p:txBody>
      </p:sp>
      <p:sp>
        <p:nvSpPr>
          <p:cNvPr id="26" name="Rectangle 25"/>
          <p:cNvSpPr/>
          <p:nvPr/>
        </p:nvSpPr>
        <p:spPr>
          <a:xfrm>
            <a:off x="6140690" y="5939464"/>
            <a:ext cx="2594492" cy="624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Angle.txt</a:t>
            </a:r>
            <a:endParaRPr lang="fr-FR" b="1" dirty="0"/>
          </a:p>
        </p:txBody>
      </p:sp>
      <p:cxnSp>
        <p:nvCxnSpPr>
          <p:cNvPr id="28" name="Connecteur en angle 27"/>
          <p:cNvCxnSpPr>
            <a:stCxn id="6" idx="1"/>
            <a:endCxn id="9" idx="0"/>
          </p:cNvCxnSpPr>
          <p:nvPr/>
        </p:nvCxnSpPr>
        <p:spPr>
          <a:xfrm rot="10800000" flipV="1">
            <a:off x="1600068" y="312055"/>
            <a:ext cx="1487907" cy="759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9"/>
          <p:cNvCxnSpPr>
            <a:stCxn id="6" idx="3"/>
            <a:endCxn id="10" idx="0"/>
          </p:cNvCxnSpPr>
          <p:nvPr/>
        </p:nvCxnSpPr>
        <p:spPr>
          <a:xfrm>
            <a:off x="5381469" y="312055"/>
            <a:ext cx="1487906" cy="759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ngle 31"/>
          <p:cNvCxnSpPr>
            <a:stCxn id="6" idx="2"/>
            <a:endCxn id="8" idx="0"/>
          </p:cNvCxnSpPr>
          <p:nvPr/>
        </p:nvCxnSpPr>
        <p:spPr>
          <a:xfrm rot="5400000">
            <a:off x="4022447" y="836385"/>
            <a:ext cx="42455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ngle 33"/>
          <p:cNvCxnSpPr>
            <a:stCxn id="9" idx="2"/>
            <a:endCxn id="14" idx="0"/>
          </p:cNvCxnSpPr>
          <p:nvPr/>
        </p:nvCxnSpPr>
        <p:spPr>
          <a:xfrm rot="16200000" flipH="1">
            <a:off x="1944376" y="1351178"/>
            <a:ext cx="517840" cy="12064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ngle 35"/>
          <p:cNvCxnSpPr>
            <a:stCxn id="8" idx="2"/>
            <a:endCxn id="14" idx="0"/>
          </p:cNvCxnSpPr>
          <p:nvPr/>
        </p:nvCxnSpPr>
        <p:spPr>
          <a:xfrm rot="5400000">
            <a:off x="3250345" y="1228950"/>
            <a:ext cx="540557" cy="1428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ngle 37"/>
          <p:cNvCxnSpPr>
            <a:stCxn id="8" idx="2"/>
            <a:endCxn id="15" idx="0"/>
          </p:cNvCxnSpPr>
          <p:nvPr/>
        </p:nvCxnSpPr>
        <p:spPr>
          <a:xfrm rot="16200000" flipH="1">
            <a:off x="4708396" y="1199095"/>
            <a:ext cx="540557" cy="14879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ngle 39"/>
          <p:cNvCxnSpPr>
            <a:stCxn id="10" idx="2"/>
            <a:endCxn id="15" idx="0"/>
          </p:cNvCxnSpPr>
          <p:nvPr/>
        </p:nvCxnSpPr>
        <p:spPr>
          <a:xfrm rot="5400000">
            <a:off x="6037081" y="1381033"/>
            <a:ext cx="517840" cy="11467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41"/>
          <p:cNvCxnSpPr>
            <a:stCxn id="14" idx="2"/>
            <a:endCxn id="21" idx="0"/>
          </p:cNvCxnSpPr>
          <p:nvPr/>
        </p:nvCxnSpPr>
        <p:spPr>
          <a:xfrm rot="16200000" flipH="1">
            <a:off x="3314023" y="2329939"/>
            <a:ext cx="458680" cy="1473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ngle 43"/>
          <p:cNvCxnSpPr>
            <a:stCxn id="15" idx="2"/>
            <a:endCxn id="21" idx="0"/>
          </p:cNvCxnSpPr>
          <p:nvPr/>
        </p:nvCxnSpPr>
        <p:spPr>
          <a:xfrm rot="5400000">
            <a:off x="4772074" y="2345564"/>
            <a:ext cx="458680" cy="14424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ngle 45"/>
          <p:cNvCxnSpPr>
            <a:stCxn id="21" idx="2"/>
            <a:endCxn id="22" idx="0"/>
          </p:cNvCxnSpPr>
          <p:nvPr/>
        </p:nvCxnSpPr>
        <p:spPr>
          <a:xfrm rot="5400000">
            <a:off x="4072013" y="4124267"/>
            <a:ext cx="412229" cy="4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22" idx="2"/>
            <a:endCxn id="25" idx="0"/>
          </p:cNvCxnSpPr>
          <p:nvPr/>
        </p:nvCxnSpPr>
        <p:spPr>
          <a:xfrm flipH="1">
            <a:off x="4271766" y="5451563"/>
            <a:ext cx="4287" cy="49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endCxn id="26" idx="1"/>
          </p:cNvCxnSpPr>
          <p:nvPr/>
        </p:nvCxnSpPr>
        <p:spPr>
          <a:xfrm>
            <a:off x="5609287" y="6251519"/>
            <a:ext cx="531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7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8" grpId="0" animBg="1"/>
      <p:bldP spid="9" grpId="0" animBg="1"/>
      <p:bldP spid="10" grpId="0" animBg="1"/>
      <p:bldP spid="14" grpId="0" animBg="1"/>
      <p:bldP spid="15" grpId="0" animBg="1"/>
      <p:bldP spid="21" grpId="0" animBg="1"/>
      <p:bldP spid="22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5731"/>
            <a:ext cx="8991600" cy="423807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Traitement d’images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2414" y="1562724"/>
            <a:ext cx="6591985" cy="684551"/>
          </a:xfrm>
        </p:spPr>
        <p:txBody>
          <a:bodyPr/>
          <a:lstStyle/>
          <a:p>
            <a:r>
              <a:rPr lang="fr-FR" dirty="0" smtClean="0"/>
              <a:t>Méthode de détection par points d’intérêt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931" y="483150"/>
            <a:ext cx="790469" cy="9743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1818201" y="0"/>
            <a:ext cx="2057400" cy="624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Image </a:t>
            </a:r>
            <a:r>
              <a:rPr lang="fr-FR" b="1" dirty="0" err="1" smtClean="0"/>
              <a:t>ref</a:t>
            </a:r>
            <a:r>
              <a:rPr lang="fr-FR" b="1" dirty="0" smtClean="0"/>
              <a:t>.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2401" y="1904999"/>
            <a:ext cx="2492009" cy="43468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45601" y="0"/>
            <a:ext cx="2057400" cy="624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Image drone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3233766" y="895617"/>
            <a:ext cx="2639499" cy="75685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Détection de points clés + extraction</a:t>
            </a:r>
            <a:endParaRPr lang="fr-FR" b="1" dirty="0"/>
          </a:p>
        </p:txBody>
      </p:sp>
      <p:cxnSp>
        <p:nvCxnSpPr>
          <p:cNvPr id="12" name="Connecteur en angle 11"/>
          <p:cNvCxnSpPr>
            <a:stCxn id="6" idx="2"/>
            <a:endCxn id="10" idx="0"/>
          </p:cNvCxnSpPr>
          <p:nvPr/>
        </p:nvCxnSpPr>
        <p:spPr>
          <a:xfrm rot="16200000" flipH="1">
            <a:off x="3564455" y="-93445"/>
            <a:ext cx="271507" cy="1706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ngle 13"/>
          <p:cNvCxnSpPr>
            <a:stCxn id="9" idx="2"/>
            <a:endCxn id="10" idx="0"/>
          </p:cNvCxnSpPr>
          <p:nvPr/>
        </p:nvCxnSpPr>
        <p:spPr>
          <a:xfrm rot="5400000">
            <a:off x="5228156" y="-50529"/>
            <a:ext cx="271507" cy="1620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1001" y="1980365"/>
            <a:ext cx="2514600" cy="377190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257" y="2660360"/>
            <a:ext cx="8257143" cy="392380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233765" y="1834230"/>
            <a:ext cx="2639499" cy="6443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Mise en correspondance</a:t>
            </a:r>
            <a:endParaRPr lang="fr-FR" b="1" dirty="0"/>
          </a:p>
        </p:txBody>
      </p:sp>
      <p:sp>
        <p:nvSpPr>
          <p:cNvPr id="20" name="Rectangle 19"/>
          <p:cNvSpPr/>
          <p:nvPr/>
        </p:nvSpPr>
        <p:spPr>
          <a:xfrm>
            <a:off x="3233764" y="2688282"/>
            <a:ext cx="2639499" cy="6443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Tableau de correspondance</a:t>
            </a:r>
            <a:endParaRPr lang="fr-FR" b="1" dirty="0"/>
          </a:p>
        </p:txBody>
      </p:sp>
      <p:sp>
        <p:nvSpPr>
          <p:cNvPr id="21" name="Organigramme : Décision 20"/>
          <p:cNvSpPr/>
          <p:nvPr/>
        </p:nvSpPr>
        <p:spPr>
          <a:xfrm>
            <a:off x="3581999" y="3532966"/>
            <a:ext cx="1943030" cy="1433198"/>
          </a:xfrm>
          <a:prstGeom prst="flowChartDecis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Choix de la </a:t>
            </a:r>
            <a:r>
              <a:rPr lang="fr-FR" b="1" dirty="0" err="1" smtClean="0"/>
              <a:t>corres</a:t>
            </a:r>
            <a:r>
              <a:rPr lang="fr-FR" dirty="0" smtClean="0"/>
              <a:t>.</a:t>
            </a:r>
            <a:endParaRPr lang="fr-FR" dirty="0"/>
          </a:p>
        </p:txBody>
      </p:sp>
      <p:cxnSp>
        <p:nvCxnSpPr>
          <p:cNvPr id="29" name="Connecteur en angle 28"/>
          <p:cNvCxnSpPr>
            <a:stCxn id="10" idx="2"/>
            <a:endCxn id="16" idx="0"/>
          </p:cNvCxnSpPr>
          <p:nvPr/>
        </p:nvCxnSpPr>
        <p:spPr>
          <a:xfrm rot="5400000">
            <a:off x="4462638" y="1743351"/>
            <a:ext cx="18175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6" idx="2"/>
            <a:endCxn id="20" idx="0"/>
          </p:cNvCxnSpPr>
          <p:nvPr/>
        </p:nvCxnSpPr>
        <p:spPr>
          <a:xfrm flipH="1">
            <a:off x="4553514" y="2478603"/>
            <a:ext cx="1" cy="209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20" idx="2"/>
            <a:endCxn id="21" idx="0"/>
          </p:cNvCxnSpPr>
          <p:nvPr/>
        </p:nvCxnSpPr>
        <p:spPr>
          <a:xfrm>
            <a:off x="4553514" y="3332655"/>
            <a:ext cx="0" cy="20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rganigramme : Décision 39"/>
          <p:cNvSpPr/>
          <p:nvPr/>
        </p:nvSpPr>
        <p:spPr>
          <a:xfrm>
            <a:off x="983163" y="5336642"/>
            <a:ext cx="1695627" cy="830435"/>
          </a:xfrm>
          <a:prstGeom prst="flowChartDecis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 &gt; 4</a:t>
            </a:r>
            <a:endParaRPr lang="fr-FR" dirty="0"/>
          </a:p>
        </p:txBody>
      </p:sp>
      <p:sp>
        <p:nvSpPr>
          <p:cNvPr id="45" name="Rectangle 44"/>
          <p:cNvSpPr/>
          <p:nvPr/>
        </p:nvSpPr>
        <p:spPr>
          <a:xfrm>
            <a:off x="2885530" y="5428551"/>
            <a:ext cx="2639499" cy="6443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Calcul d’angle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511228" y="3926973"/>
            <a:ext cx="2639499" cy="6443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Tableau de correspondance</a:t>
            </a:r>
            <a:endParaRPr lang="fr-FR" b="1" dirty="0"/>
          </a:p>
        </p:txBody>
      </p:sp>
      <p:cxnSp>
        <p:nvCxnSpPr>
          <p:cNvPr id="54" name="Connecteur droit avec flèche 53"/>
          <p:cNvCxnSpPr>
            <a:stCxn id="21" idx="1"/>
            <a:endCxn id="49" idx="3"/>
          </p:cNvCxnSpPr>
          <p:nvPr/>
        </p:nvCxnSpPr>
        <p:spPr>
          <a:xfrm flipH="1" flipV="1">
            <a:off x="3150727" y="4249160"/>
            <a:ext cx="431272" cy="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49" idx="2"/>
            <a:endCxn id="40" idx="0"/>
          </p:cNvCxnSpPr>
          <p:nvPr/>
        </p:nvCxnSpPr>
        <p:spPr>
          <a:xfrm flipH="1">
            <a:off x="1830977" y="4571346"/>
            <a:ext cx="1" cy="76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40" idx="3"/>
            <a:endCxn id="45" idx="1"/>
          </p:cNvCxnSpPr>
          <p:nvPr/>
        </p:nvCxnSpPr>
        <p:spPr>
          <a:xfrm flipV="1">
            <a:off x="2678790" y="5750738"/>
            <a:ext cx="206740" cy="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ngle 64"/>
          <p:cNvCxnSpPr>
            <a:stCxn id="21" idx="3"/>
            <a:endCxn id="20" idx="3"/>
          </p:cNvCxnSpPr>
          <p:nvPr/>
        </p:nvCxnSpPr>
        <p:spPr>
          <a:xfrm flipV="1">
            <a:off x="5525029" y="3010469"/>
            <a:ext cx="348234" cy="1239096"/>
          </a:xfrm>
          <a:prstGeom prst="bentConnector3">
            <a:avLst>
              <a:gd name="adj1" fmla="val 165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en angle 66"/>
          <p:cNvCxnSpPr>
            <a:stCxn id="40" idx="1"/>
            <a:endCxn id="49" idx="1"/>
          </p:cNvCxnSpPr>
          <p:nvPr/>
        </p:nvCxnSpPr>
        <p:spPr>
          <a:xfrm rot="10800000">
            <a:off x="511229" y="4249160"/>
            <a:ext cx="471935" cy="1502700"/>
          </a:xfrm>
          <a:prstGeom prst="bentConnector3">
            <a:avLst>
              <a:gd name="adj1" fmla="val 148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23296" y="5428551"/>
            <a:ext cx="2639499" cy="6443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Angle.txt</a:t>
            </a:r>
            <a:endParaRPr lang="fr-FR" b="1" dirty="0"/>
          </a:p>
        </p:txBody>
      </p:sp>
      <p:cxnSp>
        <p:nvCxnSpPr>
          <p:cNvPr id="13" name="Connecteur droit avec flèche 12"/>
          <p:cNvCxnSpPr>
            <a:stCxn id="45" idx="3"/>
            <a:endCxn id="30" idx="1"/>
          </p:cNvCxnSpPr>
          <p:nvPr/>
        </p:nvCxnSpPr>
        <p:spPr>
          <a:xfrm>
            <a:off x="5525029" y="5750738"/>
            <a:ext cx="398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52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28784 -0.13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6" grpId="1" animBg="1"/>
      <p:bldP spid="9" grpId="0" animBg="1"/>
      <p:bldP spid="10" grpId="0" animBg="1"/>
      <p:bldP spid="10" grpId="1" animBg="1"/>
      <p:bldP spid="16" grpId="0" animBg="1"/>
      <p:bldP spid="16" grpId="1" animBg="1"/>
      <p:bldP spid="20" grpId="0" animBg="1"/>
      <p:bldP spid="20" grpId="1" animBg="1"/>
      <p:bldP spid="21" grpId="0" animBg="1"/>
      <p:bldP spid="21" grpId="1" animBg="1"/>
      <p:bldP spid="40" grpId="0" animBg="1"/>
      <p:bldP spid="40" grpId="1" animBg="1"/>
      <p:bldP spid="45" grpId="0" animBg="1"/>
      <p:bldP spid="45" grpId="1" animBg="1"/>
      <p:bldP spid="49" grpId="0" animBg="1"/>
      <p:bldP spid="49" grpId="1" animBg="1"/>
      <p:bldP spid="30" grpId="0" animBg="1"/>
      <p:bldP spid="30" grpId="1" animBg="1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8027</TotalTime>
  <Words>426</Words>
  <Application>Microsoft Office PowerPoint</Application>
  <PresentationFormat>Affichage à l'écran (4:3)</PresentationFormat>
  <Paragraphs>154</Paragraphs>
  <Slides>18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3</vt:lpstr>
      <vt:lpstr>Brin</vt:lpstr>
      <vt:lpstr>DRONE - ELVIS</vt:lpstr>
      <vt:lpstr>Problématique :</vt:lpstr>
      <vt:lpstr>Introduction :</vt:lpstr>
      <vt:lpstr>Objectifs :</vt:lpstr>
      <vt:lpstr>Définition d’une image:</vt:lpstr>
      <vt:lpstr>Traitement d’images :</vt:lpstr>
      <vt:lpstr>Traitement d’images :</vt:lpstr>
      <vt:lpstr>Traitement d’images :</vt:lpstr>
      <vt:lpstr>Traitement d’images :</vt:lpstr>
      <vt:lpstr>Traitement d’images :</vt:lpstr>
      <vt:lpstr>Le Drone: </vt:lpstr>
      <vt:lpstr>Les différents mouvements :</vt:lpstr>
      <vt:lpstr>Déroulement du déplacement:</vt:lpstr>
      <vt:lpstr>Interface :</vt:lpstr>
      <vt:lpstr>Démonstration</vt:lpstr>
      <vt:lpstr>Conclusion</vt:lpstr>
      <vt:lpstr>Place aux questions !</vt:lpstr>
      <vt:lpstr>Calcul d’angle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- ELVIS</dc:title>
  <dc:creator>Arnaud</dc:creator>
  <cp:lastModifiedBy>Arnaud</cp:lastModifiedBy>
  <cp:revision>117</cp:revision>
  <dcterms:created xsi:type="dcterms:W3CDTF">2014-05-03T15:45:55Z</dcterms:created>
  <dcterms:modified xsi:type="dcterms:W3CDTF">2014-05-19T18:37:13Z</dcterms:modified>
</cp:coreProperties>
</file>