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9" r:id="rId4"/>
    <p:sldId id="260" r:id="rId5"/>
    <p:sldId id="273" r:id="rId6"/>
    <p:sldId id="280" r:id="rId7"/>
    <p:sldId id="269" r:id="rId8"/>
    <p:sldId id="272" r:id="rId9"/>
    <p:sldId id="274" r:id="rId10"/>
    <p:sldId id="270" r:id="rId11"/>
    <p:sldId id="275" r:id="rId12"/>
    <p:sldId id="276" r:id="rId13"/>
    <p:sldId id="277" r:id="rId14"/>
    <p:sldId id="278" r:id="rId15"/>
    <p:sldId id="26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4660"/>
  </p:normalViewPr>
  <p:slideViewPr>
    <p:cSldViewPr>
      <p:cViewPr varScale="1">
        <p:scale>
          <a:sx n="64" d="100"/>
          <a:sy n="64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C3A0E1-0A5A-472F-B8D7-0B5F2D102550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A0E1-0A5A-472F-B8D7-0B5F2D102550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3429000"/>
            <a:ext cx="5940425" cy="13684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3240088"/>
            <a:ext cx="6048375" cy="1109662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4100513"/>
            <a:ext cx="6048375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10388" y="1557338"/>
            <a:ext cx="1909762" cy="48942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6338" y="1557338"/>
            <a:ext cx="5581650" cy="48942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6338" y="2133600"/>
            <a:ext cx="37449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73650" y="2133600"/>
            <a:ext cx="3746500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557338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133600"/>
            <a:ext cx="764381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645024"/>
            <a:ext cx="6120928" cy="1008112"/>
          </a:xfrm>
          <a:noFill/>
        </p:spPr>
        <p:txBody>
          <a:bodyPr/>
          <a:lstStyle/>
          <a:p>
            <a:r>
              <a:rPr lang="fr-FR" sz="4000" dirty="0">
                <a:cs typeface="Arial" pitchFamily="34" charset="0"/>
              </a:rPr>
              <a:t>Suivi de contours d'objets en </a:t>
            </a:r>
            <a:r>
              <a:rPr lang="fr-FR" sz="4000" dirty="0" smtClean="0">
                <a:cs typeface="Arial" pitchFamily="34" charset="0"/>
              </a:rPr>
              <a:t>mouvement</a:t>
            </a:r>
            <a:endParaRPr lang="uk-UA" sz="4000" dirty="0"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35696" y="623731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22/05/13   </a:t>
            </a:r>
            <a:r>
              <a:rPr lang="en-US" b="1" dirty="0" err="1" smtClean="0">
                <a:solidFill>
                  <a:schemeClr val="accent3"/>
                </a:solidFill>
              </a:rPr>
              <a:t>Groupe</a:t>
            </a:r>
            <a:r>
              <a:rPr lang="en-US" b="1" dirty="0" smtClean="0">
                <a:solidFill>
                  <a:schemeClr val="accent3"/>
                </a:solidFill>
              </a:rPr>
              <a:t> B3AD207 </a:t>
            </a:r>
            <a:r>
              <a:rPr lang="en-US" b="1" dirty="0" err="1" smtClean="0">
                <a:solidFill>
                  <a:schemeClr val="accent3"/>
                </a:solidFill>
              </a:rPr>
              <a:t>Guez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Vieloszynski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Bourouis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16416" y="6381328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1/15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b="1" u="sng" dirty="0" smtClean="0">
                <a:solidFill>
                  <a:schemeClr val="bg2"/>
                </a:solidFill>
              </a:rPr>
              <a:t>Contour de l’objet </a:t>
            </a:r>
            <a:endParaRPr lang="fr-FR" sz="4800" b="1" u="sng" dirty="0">
              <a:solidFill>
                <a:schemeClr val="bg2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619672" y="0"/>
          <a:ext cx="5827588" cy="7533579"/>
        </p:xfrm>
        <a:graphic>
          <a:graphicData uri="http://schemas.openxmlformats.org/presentationml/2006/ole">
            <p:oleObj spid="_x0000_s3075" name="Acrobat Document" r:id="rId3" imgW="5667139" imgH="8019997" progId="AcroExch.Document.7">
              <p:embed/>
            </p:oleObj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10/15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b="1" u="sng" dirty="0" smtClean="0">
                <a:solidFill>
                  <a:schemeClr val="bg2"/>
                </a:solidFill>
              </a:rPr>
              <a:t>Améliorations:</a:t>
            </a:r>
            <a:endParaRPr lang="fr-FR" sz="4800" b="1" u="sng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132856"/>
            <a:ext cx="7643812" cy="4318000"/>
          </a:xfrm>
        </p:spPr>
        <p:txBody>
          <a:bodyPr/>
          <a:lstStyle/>
          <a:p>
            <a:pPr>
              <a:buClr>
                <a:schemeClr val="accent1"/>
              </a:buClr>
              <a:buNone/>
            </a:pPr>
            <a:endParaRPr lang="fr-FR" dirty="0" smtClean="0">
              <a:solidFill>
                <a:schemeClr val="bg2"/>
              </a:solidFill>
            </a:endParaRPr>
          </a:p>
          <a:p>
            <a:pPr>
              <a:buClr>
                <a:schemeClr val="accent1"/>
              </a:buClr>
            </a:pPr>
            <a:r>
              <a:rPr lang="fr-FR" dirty="0" smtClean="0">
                <a:solidFill>
                  <a:schemeClr val="bg2"/>
                </a:solidFill>
              </a:rPr>
              <a:t>Background 2 : rafraîchit l’image pris en référence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126" name="Picture 6" descr="C:\Users\Nicolas\Desktop\corrigé background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0"/>
            <a:ext cx="5184576" cy="6891013"/>
          </a:xfrm>
          <a:prstGeom prst="rect">
            <a:avLst/>
          </a:prstGeom>
          <a:noFill/>
        </p:spPr>
      </p:pic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051720" y="0"/>
          <a:ext cx="5251525" cy="7024072"/>
        </p:xfrm>
        <a:graphic>
          <a:graphicData uri="http://schemas.openxmlformats.org/presentationml/2006/ole">
            <p:oleObj spid="_x0000_s5127" name="Acrobat Document" r:id="rId4" imgW="5667139" imgH="8019997" progId="AcroExch.Document.7">
              <p:embed/>
            </p:oleObj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11/15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0"/>
            <a:ext cx="51170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b="1" u="sng" dirty="0" err="1" smtClean="0">
                <a:solidFill>
                  <a:schemeClr val="bg2"/>
                </a:solidFill>
              </a:rPr>
              <a:t>Kalman</a:t>
            </a:r>
            <a:r>
              <a:rPr lang="fr-FR" sz="4800" b="1" u="sng" dirty="0" smtClean="0">
                <a:solidFill>
                  <a:schemeClr val="bg2"/>
                </a:solidFill>
              </a:rPr>
              <a:t>:</a:t>
            </a:r>
            <a:endParaRPr lang="fr-FR" sz="4800" b="1" u="sng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636912"/>
            <a:ext cx="7643812" cy="4653136"/>
          </a:xfrm>
        </p:spPr>
        <p:txBody>
          <a:bodyPr/>
          <a:lstStyle/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fr-FR" dirty="0" smtClean="0">
                <a:solidFill>
                  <a:schemeClr val="bg2"/>
                </a:solidFill>
              </a:rPr>
              <a:t>C’est une autre méthode de suivi d’un objet plus complexe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fr-FR" dirty="0" smtClean="0">
                <a:solidFill>
                  <a:schemeClr val="bg2"/>
                </a:solidFill>
              </a:rPr>
              <a:t>Exemple : Application de </a:t>
            </a:r>
            <a:r>
              <a:rPr lang="fr-FR" dirty="0" err="1" smtClean="0">
                <a:solidFill>
                  <a:schemeClr val="bg2"/>
                </a:solidFill>
              </a:rPr>
              <a:t>Kalman</a:t>
            </a:r>
            <a:r>
              <a:rPr lang="fr-FR" dirty="0" smtClean="0">
                <a:solidFill>
                  <a:schemeClr val="bg2"/>
                </a:solidFill>
              </a:rPr>
              <a:t> s’intéressant au rouge 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fr-FR" dirty="0" smtClean="0">
                <a:solidFill>
                  <a:schemeClr val="bg2"/>
                </a:solidFill>
              </a:rPr>
              <a:t> Observation: Il ne reconnait qu’un objet précis et choisi (forme, couleur …)</a:t>
            </a:r>
          </a:p>
        </p:txBody>
      </p:sp>
      <p:pic>
        <p:nvPicPr>
          <p:cNvPr id="5124" name="Picture 4" descr="C:\Users\Nicolas\Desktop\image\kalman rou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44000" cy="4062761"/>
          </a:xfrm>
          <a:prstGeom prst="rect">
            <a:avLst/>
          </a:prstGeom>
          <a:noFill/>
        </p:spPr>
      </p:pic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23728" y="-364958"/>
          <a:ext cx="5104035" cy="7222958"/>
        </p:xfrm>
        <a:graphic>
          <a:graphicData uri="http://schemas.openxmlformats.org/presentationml/2006/ole">
            <p:oleObj spid="_x0000_s8195" name="Acrobat Document" r:id="rId4" imgW="5667139" imgH="8019997" progId="AcroExch.Document.7">
              <p:embed/>
            </p:oleObj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12/15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75656" y="692696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u="sng" dirty="0" smtClean="0">
                <a:solidFill>
                  <a:schemeClr val="bg2"/>
                </a:solidFill>
              </a:rPr>
              <a:t>Choix 3</a:t>
            </a:r>
            <a:endParaRPr lang="fr-FR" sz="4400" b="1" u="sng" dirty="0"/>
          </a:p>
        </p:txBody>
      </p:sp>
      <p:pic>
        <p:nvPicPr>
          <p:cNvPr id="2" name="Picture 2" descr="C:\Users\Nicolas\Desktop\image\kalaman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3464385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13/15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0"/>
            <a:ext cx="5112568" cy="706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484784"/>
            <a:ext cx="6553200" cy="508000"/>
          </a:xfrm>
        </p:spPr>
        <p:txBody>
          <a:bodyPr/>
          <a:lstStyle/>
          <a:p>
            <a:pPr algn="ctr"/>
            <a:r>
              <a:rPr lang="fr-FR" sz="5400" b="1" u="sng" dirty="0" smtClean="0">
                <a:solidFill>
                  <a:schemeClr val="bg2"/>
                </a:solidFill>
              </a:rPr>
              <a:t>Démonstration:</a:t>
            </a:r>
            <a:r>
              <a:rPr lang="fr-FR" sz="5400" dirty="0" smtClean="0"/>
              <a:t> 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2540000"/>
            <a:ext cx="7643812" cy="4318000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bg2"/>
                </a:solidFill>
              </a:rPr>
              <a:t> Détection de contour sans filtre 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bg2"/>
                </a:solidFill>
              </a:rPr>
              <a:t> Effet de chaque filtre 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bg2"/>
                </a:solidFill>
              </a:rPr>
              <a:t> Effet de l’amélioration background 2 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bg2"/>
                </a:solidFill>
              </a:rPr>
              <a:t> </a:t>
            </a:r>
            <a:r>
              <a:rPr lang="fr-FR" dirty="0" err="1" smtClean="0">
                <a:solidFill>
                  <a:schemeClr val="bg2"/>
                </a:solidFill>
              </a:rPr>
              <a:t>Kalman</a:t>
            </a:r>
            <a:r>
              <a:rPr lang="fr-FR" dirty="0" smtClean="0">
                <a:solidFill>
                  <a:schemeClr val="bg2"/>
                </a:solidFill>
              </a:rPr>
              <a:t> 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bg2"/>
                </a:solidFill>
              </a:rPr>
              <a:t> </a:t>
            </a:r>
            <a:r>
              <a:rPr lang="fr-FR" dirty="0" err="1" smtClean="0">
                <a:solidFill>
                  <a:schemeClr val="bg2"/>
                </a:solidFill>
              </a:rPr>
              <a:t>Kalman</a:t>
            </a:r>
            <a:r>
              <a:rPr lang="fr-FR" dirty="0" smtClean="0">
                <a:solidFill>
                  <a:schemeClr val="bg2"/>
                </a:solidFill>
              </a:rPr>
              <a:t> + background 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fr-FR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14/15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060848"/>
            <a:ext cx="6553200" cy="508000"/>
          </a:xfrm>
        </p:spPr>
        <p:txBody>
          <a:bodyPr/>
          <a:lstStyle/>
          <a:p>
            <a:pPr algn="ctr"/>
            <a:r>
              <a:rPr lang="en-US" sz="5400" b="1" u="sng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Conclusion</a:t>
            </a:r>
            <a:endParaRPr lang="en-US" sz="5400" b="1" u="sng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35696" y="6237312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22/05/13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Groupe</a:t>
            </a:r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B3AD207   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Guez</a:t>
            </a:r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Vieloszynski</a:t>
            </a:r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Bourouis</a:t>
            </a:r>
            <a:endParaRPr lang="en-US" sz="1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899592" y="3212976"/>
            <a:ext cx="7643812" cy="14668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fr-FR" sz="3600" dirty="0" smtClean="0">
                <a:solidFill>
                  <a:schemeClr val="bg2"/>
                </a:solidFill>
              </a:rPr>
              <a:t>Remerciements à nos </a:t>
            </a:r>
            <a:r>
              <a:rPr lang="fr-FR" sz="3600" dirty="0" err="1" smtClean="0">
                <a:solidFill>
                  <a:schemeClr val="bg2"/>
                </a:solidFill>
              </a:rPr>
              <a:t>encadrants</a:t>
            </a:r>
            <a:endParaRPr lang="fr-FR" sz="3600" dirty="0" smtClean="0">
              <a:solidFill>
                <a:schemeClr val="bg2"/>
              </a:solidFill>
            </a:endParaRPr>
          </a:p>
          <a:p>
            <a:pPr>
              <a:buClr>
                <a:schemeClr val="accent1"/>
              </a:buClr>
            </a:pP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15/15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2492896"/>
            <a:ext cx="7632700" cy="3960440"/>
          </a:xfrm>
        </p:spPr>
        <p:txBody>
          <a:bodyPr/>
          <a:lstStyle/>
          <a:p>
            <a:r>
              <a:rPr lang="fr-FR" sz="4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Objectifs</a:t>
            </a:r>
          </a:p>
          <a:p>
            <a:r>
              <a:rPr lang="fr-FR" sz="4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Définitions </a:t>
            </a:r>
          </a:p>
          <a:p>
            <a:r>
              <a:rPr lang="fr-FR" sz="4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Fonctions et filtres utilisés</a:t>
            </a:r>
          </a:p>
          <a:p>
            <a:r>
              <a:rPr lang="fr-FR" sz="4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Démonstration</a:t>
            </a:r>
          </a:p>
          <a:p>
            <a:r>
              <a:rPr lang="fr-FR" sz="4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  <a:p>
            <a:pPr>
              <a:lnSpc>
                <a:spcPct val="80000"/>
              </a:lnSpc>
            </a:pPr>
            <a:endParaRPr lang="uk-UA" sz="2000" dirty="0">
              <a:solidFill>
                <a:schemeClr val="bg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9632" y="1340768"/>
            <a:ext cx="6553200" cy="508000"/>
          </a:xfrm>
        </p:spPr>
        <p:txBody>
          <a:bodyPr/>
          <a:lstStyle/>
          <a:p>
            <a:pPr algn="ctr"/>
            <a:r>
              <a:rPr lang="fr-FR" sz="6000" b="1" u="sng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Plan :</a:t>
            </a:r>
            <a:endParaRPr lang="fr-FR" sz="6000" b="1" u="sng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35696" y="6237312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22/05/13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Groupe</a:t>
            </a:r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B3AD207   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Guez</a:t>
            </a:r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Vieloszynski</a:t>
            </a:r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Bourouis</a:t>
            </a:r>
            <a:endParaRPr lang="en-US" sz="1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2/15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888" y="1340768"/>
            <a:ext cx="6553200" cy="724570"/>
          </a:xfrm>
        </p:spPr>
        <p:txBody>
          <a:bodyPr/>
          <a:lstStyle/>
          <a:p>
            <a:pPr algn="ctr"/>
            <a:r>
              <a:rPr lang="fr-FR" sz="5400" b="1" u="sng" dirty="0" smtClean="0">
                <a:solidFill>
                  <a:schemeClr val="bg2"/>
                </a:solidFill>
              </a:rPr>
              <a:t>Objectifs</a:t>
            </a:r>
            <a:endParaRPr lang="fr-FR" sz="5400" b="1" u="sng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3068960"/>
            <a:ext cx="8280598" cy="2807568"/>
          </a:xfrm>
        </p:spPr>
        <p:txBody>
          <a:bodyPr/>
          <a:lstStyle/>
          <a:p>
            <a:pPr algn="ctr">
              <a:buNone/>
            </a:pPr>
            <a:r>
              <a:rPr lang="fr-FR" sz="4800" dirty="0" smtClean="0">
                <a:solidFill>
                  <a:schemeClr val="bg2"/>
                </a:solidFill>
              </a:rPr>
              <a:t>«</a:t>
            </a:r>
            <a:r>
              <a:rPr lang="fr-FR" dirty="0" smtClean="0">
                <a:solidFill>
                  <a:schemeClr val="bg2"/>
                </a:solidFill>
              </a:rPr>
              <a:t> </a:t>
            </a:r>
            <a:r>
              <a:rPr lang="fr-FR" sz="4800" dirty="0" smtClean="0">
                <a:solidFill>
                  <a:schemeClr val="bg2"/>
                </a:solidFill>
              </a:rPr>
              <a:t>Suivre et tracer le contour d’un objet en mouvement »</a:t>
            </a:r>
            <a:endParaRPr lang="fr-FR" sz="4800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3/15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556792"/>
            <a:ext cx="6553200" cy="508000"/>
          </a:xfrm>
        </p:spPr>
        <p:txBody>
          <a:bodyPr/>
          <a:lstStyle/>
          <a:p>
            <a:pPr algn="ctr"/>
            <a:r>
              <a:rPr lang="fr-FR" sz="4400" b="1" u="sng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Définitions:</a:t>
            </a:r>
            <a:endParaRPr lang="fr-FR" sz="4400" b="1" u="sng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2060848"/>
            <a:ext cx="7643812" cy="4318000"/>
          </a:xfrm>
        </p:spPr>
        <p:txBody>
          <a:bodyPr/>
          <a:lstStyle/>
          <a:p>
            <a:endParaRPr lang="fr-FR" dirty="0" smtClean="0">
              <a:solidFill>
                <a:schemeClr val="bg2"/>
              </a:solidFill>
            </a:endParaRPr>
          </a:p>
          <a:p>
            <a:pPr>
              <a:buClr>
                <a:schemeClr val="accent1"/>
              </a:buClr>
            </a:pPr>
            <a:r>
              <a:rPr lang="fr-FR" dirty="0" smtClean="0">
                <a:solidFill>
                  <a:schemeClr val="bg2"/>
                </a:solidFill>
              </a:rPr>
              <a:t>Définition d’un objet :</a:t>
            </a:r>
          </a:p>
          <a:p>
            <a:pPr>
              <a:buClr>
                <a:schemeClr val="accent1"/>
              </a:buClr>
            </a:pPr>
            <a:r>
              <a:rPr lang="fr-FR" dirty="0" smtClean="0">
                <a:solidFill>
                  <a:schemeClr val="bg2"/>
                </a:solidFill>
              </a:rPr>
              <a:t>Définition d’un suivi de contour:</a:t>
            </a:r>
          </a:p>
          <a:p>
            <a:pPr>
              <a:buClr>
                <a:schemeClr val="accent1"/>
              </a:buClr>
            </a:pPr>
            <a:r>
              <a:rPr lang="fr-FR" dirty="0" smtClean="0">
                <a:solidFill>
                  <a:schemeClr val="bg2"/>
                </a:solidFill>
              </a:rPr>
              <a:t>Détection d’un objet en mouvement: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35696" y="6237312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22/05/13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Groupe</a:t>
            </a:r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B3AD207   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Guez</a:t>
            </a:r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Vieloszynski</a:t>
            </a:r>
            <a:r>
              <a:rPr lang="en-US" sz="1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Bourouis</a:t>
            </a:r>
            <a:endParaRPr lang="en-US" sz="1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 4" descr="400px-Sobel-edges-sacrecoe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7788605" cy="36606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2982763" cy="240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772816"/>
            <a:ext cx="3024336" cy="241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772816"/>
            <a:ext cx="3059832" cy="244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4/15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424936" cy="1156618"/>
          </a:xfrm>
        </p:spPr>
        <p:txBody>
          <a:bodyPr/>
          <a:lstStyle/>
          <a:p>
            <a:r>
              <a:rPr lang="fr-FR" sz="4400" b="1" u="sng" dirty="0" smtClean="0">
                <a:solidFill>
                  <a:schemeClr val="bg2"/>
                </a:solidFill>
              </a:rPr>
              <a:t>L’enregistrement d’une image </a:t>
            </a:r>
            <a:endParaRPr lang="fr-FR" sz="4400" b="1" u="sng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348880"/>
            <a:ext cx="7643812" cy="43180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fr-FR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Définition </a:t>
            </a:r>
          </a:p>
          <a:p>
            <a:endParaRPr lang="fr-FR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1"/>
              </a:buClr>
            </a:pPr>
            <a:r>
              <a:rPr lang="fr-FR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Représentation matricielle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q"/>
            </a:pPr>
            <a:r>
              <a:rPr lang="fr-FR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 ligne, colonne et pixel 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fr-FR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Class Mat()</a:t>
            </a:r>
          </a:p>
          <a:p>
            <a:pPr>
              <a:buNone/>
            </a:pPr>
            <a:endParaRPr lang="fr-FR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Image enregistrée sous forme de matrice </a:t>
            </a:r>
          </a:p>
        </p:txBody>
      </p:sp>
      <p:pic>
        <p:nvPicPr>
          <p:cNvPr id="4" name="Image 3" descr="exemple d enregistrement de coul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 descr="enregistrement d une image dans m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268760"/>
            <a:ext cx="9144000" cy="2880321"/>
          </a:xfrm>
          <a:prstGeom prst="rect">
            <a:avLst/>
          </a:prstGeom>
        </p:spPr>
      </p:pic>
      <p:pic>
        <p:nvPicPr>
          <p:cNvPr id="6" name="Image 5" descr="enregistrement d une image dans mat 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124744"/>
            <a:ext cx="9144000" cy="352219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5/15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u="sng" dirty="0" smtClean="0">
                <a:solidFill>
                  <a:schemeClr val="bg2"/>
                </a:solidFill>
              </a:rPr>
              <a:t>Déroulement du programme</a:t>
            </a:r>
            <a:endParaRPr lang="fr-FR" sz="4400" b="1" u="sng" dirty="0">
              <a:solidFill>
                <a:schemeClr val="bg2"/>
              </a:solidFill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547664" y="-146960"/>
          <a:ext cx="5827588" cy="8246893"/>
        </p:xfrm>
        <a:graphic>
          <a:graphicData uri="http://schemas.openxmlformats.org/presentationml/2006/ole">
            <p:oleObj spid="_x0000_s4099" name="Acrobat Document" r:id="rId3" imgW="5667139" imgH="8019997" progId="AcroExch.Document.7">
              <p:embed/>
            </p:oleObj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0" y="260648"/>
          <a:ext cx="8892480" cy="10201444"/>
        </p:xfrm>
        <a:graphic>
          <a:graphicData uri="http://schemas.openxmlformats.org/presentationml/2006/ole">
            <p:oleObj spid="_x0000_s4100" name="Acrobat Document" r:id="rId4" imgW="5667139" imgH="8019997" progId="AcroExch.Document.7">
              <p:embed/>
            </p:oleObj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6/15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1124744"/>
            <a:ext cx="6553200" cy="1732682"/>
          </a:xfrm>
        </p:spPr>
        <p:txBody>
          <a:bodyPr/>
          <a:lstStyle/>
          <a:p>
            <a:pPr algn="ctr"/>
            <a:r>
              <a:rPr lang="fr-FR" sz="4400" b="1" u="sng" dirty="0" smtClean="0">
                <a:solidFill>
                  <a:schemeClr val="bg2"/>
                </a:solidFill>
              </a:rPr>
              <a:t>Technique de détection de mouvement :</a:t>
            </a:r>
            <a:endParaRPr lang="fr-FR" sz="4400" b="1" u="sng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3116064"/>
            <a:ext cx="7643812" cy="3741936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fr-FR" dirty="0" smtClean="0">
                <a:solidFill>
                  <a:schemeClr val="bg2"/>
                </a:solidFill>
              </a:rPr>
              <a:t>On a utilisé la soustraction du fond par le plan : background </a:t>
            </a:r>
            <a:r>
              <a:rPr lang="fr-FR" dirty="0" err="1" smtClean="0">
                <a:solidFill>
                  <a:schemeClr val="bg2"/>
                </a:solidFill>
              </a:rPr>
              <a:t>subtractor</a:t>
            </a:r>
            <a:endParaRPr lang="fr-FR" dirty="0" smtClean="0">
              <a:solidFill>
                <a:schemeClr val="bg2"/>
              </a:solidFill>
            </a:endParaRPr>
          </a:p>
          <a:p>
            <a:pPr>
              <a:buClr>
                <a:schemeClr val="accent1"/>
              </a:buClr>
            </a:pPr>
            <a:endParaRPr lang="fr-FR" dirty="0" smtClean="0">
              <a:solidFill>
                <a:schemeClr val="bg2"/>
              </a:solidFill>
            </a:endParaRPr>
          </a:p>
          <a:p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2999527" cy="223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96952"/>
            <a:ext cx="2954748" cy="227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1659" y="2996952"/>
            <a:ext cx="30723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C:\Users\Nicolas\Desktop\image\diagramme isolation f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25" y="0"/>
            <a:ext cx="9063975" cy="6858000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7/15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0"/>
            <a:ext cx="5072211" cy="69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07704" y="-312866"/>
          <a:ext cx="5328592" cy="7031230"/>
        </p:xfrm>
        <a:graphic>
          <a:graphicData uri="http://schemas.openxmlformats.org/presentationml/2006/ole">
            <p:oleObj spid="_x0000_s7170" name="Acrobat Document" r:id="rId3" imgW="5667139" imgH="8019997" progId="AcroExch.Document.7">
              <p:embed/>
            </p:oleObj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8/15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u="sng" dirty="0" smtClean="0">
                <a:solidFill>
                  <a:schemeClr val="bg2"/>
                </a:solidFill>
              </a:rPr>
              <a:t>Les filtres 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Le filtre de </a:t>
            </a:r>
            <a:r>
              <a:rPr lang="fr-FR" dirty="0" err="1" smtClean="0">
                <a:solidFill>
                  <a:schemeClr val="bg2"/>
                </a:solidFill>
              </a:rPr>
              <a:t>canny</a:t>
            </a:r>
            <a:r>
              <a:rPr lang="fr-FR" dirty="0" smtClean="0">
                <a:solidFill>
                  <a:schemeClr val="bg2"/>
                </a:solidFill>
              </a:rPr>
              <a:t> </a:t>
            </a:r>
          </a:p>
          <a:p>
            <a:r>
              <a:rPr lang="fr-FR" dirty="0" smtClean="0">
                <a:solidFill>
                  <a:schemeClr val="bg2"/>
                </a:solidFill>
              </a:rPr>
              <a:t>Le filtre de dilatation</a:t>
            </a:r>
          </a:p>
          <a:p>
            <a:r>
              <a:rPr lang="fr-FR" dirty="0" smtClean="0">
                <a:solidFill>
                  <a:schemeClr val="bg2"/>
                </a:solidFill>
              </a:rPr>
              <a:t>Le filtre d’</a:t>
            </a:r>
            <a:r>
              <a:rPr lang="fr-FR" dirty="0" err="1" smtClean="0">
                <a:solidFill>
                  <a:schemeClr val="bg2"/>
                </a:solidFill>
              </a:rPr>
              <a:t>erode</a:t>
            </a:r>
            <a:endParaRPr lang="fr-FR" dirty="0" smtClean="0">
              <a:solidFill>
                <a:schemeClr val="bg2"/>
              </a:solidFill>
            </a:endParaRPr>
          </a:p>
          <a:p>
            <a:r>
              <a:rPr lang="fr-FR" dirty="0" smtClean="0">
                <a:solidFill>
                  <a:schemeClr val="bg2"/>
                </a:solidFill>
              </a:rPr>
              <a:t>Le filtre morphologique (définit le squelette : </a:t>
            </a:r>
            <a:r>
              <a:rPr lang="fr-FR" dirty="0" err="1" smtClean="0">
                <a:solidFill>
                  <a:schemeClr val="bg2"/>
                </a:solidFill>
              </a:rPr>
              <a:t>erode</a:t>
            </a:r>
            <a:r>
              <a:rPr lang="fr-FR" dirty="0" smtClean="0">
                <a:solidFill>
                  <a:schemeClr val="bg2"/>
                </a:solidFill>
              </a:rPr>
              <a:t> et dilatation)</a:t>
            </a:r>
          </a:p>
          <a:p>
            <a:r>
              <a:rPr lang="fr-FR" dirty="0" smtClean="0">
                <a:solidFill>
                  <a:schemeClr val="bg2"/>
                </a:solidFill>
              </a:rPr>
              <a:t>Le filtre médian</a:t>
            </a:r>
          </a:p>
          <a:p>
            <a:pPr>
              <a:buNone/>
            </a:pPr>
            <a:r>
              <a:rPr lang="fr-FR" dirty="0" smtClean="0">
                <a:solidFill>
                  <a:schemeClr val="bg2"/>
                </a:solidFill>
              </a:rPr>
              <a:t>Chaque filtre est adapté à une utilisation </a:t>
            </a:r>
            <a:r>
              <a:rPr lang="fr-FR" dirty="0" smtClean="0">
                <a:solidFill>
                  <a:schemeClr val="bg2"/>
                </a:solidFill>
              </a:rPr>
              <a:t>en particulier</a:t>
            </a:r>
            <a:endParaRPr lang="fr-FR" dirty="0" smtClean="0">
              <a:solidFill>
                <a:schemeClr val="bg2"/>
              </a:solidFill>
            </a:endParaRPr>
          </a:p>
          <a:p>
            <a:r>
              <a:rPr lang="fr-FR" dirty="0" smtClean="0">
                <a:solidFill>
                  <a:schemeClr val="bg2"/>
                </a:solidFill>
              </a:rPr>
              <a:t>Plusieurs </a:t>
            </a:r>
            <a:r>
              <a:rPr lang="fr-FR" dirty="0" smtClean="0">
                <a:solidFill>
                  <a:schemeClr val="bg2"/>
                </a:solidFill>
              </a:rPr>
              <a:t>filtres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3074" name="Picture 2" descr="C:\Users\Nicolas\Desktop\image\dilatatio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8820472" cy="3384600"/>
          </a:xfrm>
          <a:prstGeom prst="rect">
            <a:avLst/>
          </a:prstGeom>
          <a:noFill/>
        </p:spPr>
      </p:pic>
      <p:pic>
        <p:nvPicPr>
          <p:cNvPr id="3075" name="Picture 3" descr="C:\Users\Nicolas\Desktop\image\erod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40568" y="980728"/>
            <a:ext cx="10051923" cy="3585939"/>
          </a:xfrm>
          <a:prstGeom prst="rect">
            <a:avLst/>
          </a:prstGeom>
          <a:noFill/>
        </p:spPr>
      </p:pic>
      <p:pic>
        <p:nvPicPr>
          <p:cNvPr id="3076" name="Picture 4" descr="C:\Users\Nicolas\Desktop\image\morpho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593" y="0"/>
            <a:ext cx="9041407" cy="5824220"/>
          </a:xfrm>
          <a:prstGeom prst="rect">
            <a:avLst/>
          </a:prstGeom>
          <a:noFill/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19672" y="-389460"/>
          <a:ext cx="5832648" cy="7247460"/>
        </p:xfrm>
        <a:graphic>
          <a:graphicData uri="http://schemas.openxmlformats.org/presentationml/2006/ole">
            <p:oleObj spid="_x0000_s1027" name="Acrobat Document" r:id="rId6" imgW="5667139" imgH="8019997" progId="AcroExch.Document.7">
              <p:embed/>
            </p:oleObj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9/15</a:t>
            </a:r>
            <a:endParaRPr lang="fr-F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Personnalisé 2">
      <a:dk1>
        <a:srgbClr val="4D4D4D"/>
      </a:dk1>
      <a:lt1>
        <a:srgbClr val="CCECFF"/>
      </a:lt1>
      <a:dk2>
        <a:srgbClr val="4D4D4D"/>
      </a:dk2>
      <a:lt2>
        <a:srgbClr val="000000"/>
      </a:lt2>
      <a:accent1>
        <a:srgbClr val="3366CC"/>
      </a:accent1>
      <a:accent2>
        <a:srgbClr val="3399FF"/>
      </a:accent2>
      <a:accent3>
        <a:srgbClr val="FFFFFF"/>
      </a:accent3>
      <a:accent4>
        <a:srgbClr val="404040"/>
      </a:accent4>
      <a:accent5>
        <a:srgbClr val="ADB8E2"/>
      </a:accent5>
      <a:accent6>
        <a:srgbClr val="2D8AE7"/>
      </a:accent6>
      <a:hlink>
        <a:srgbClr val="FF6600"/>
      </a:hlink>
      <a:folHlink>
        <a:srgbClr val="CCECF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B8E2"/>
        </a:accent5>
        <a:accent6>
          <a:srgbClr val="2D8AE7"/>
        </a:accent6>
        <a:hlink>
          <a:srgbClr val="33CC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339933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3399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4209</TotalTime>
  <Words>234</Words>
  <Application>Microsoft Office PowerPoint</Application>
  <PresentationFormat>Affichage à l'écran (4:3)</PresentationFormat>
  <Paragraphs>70</Paragraphs>
  <Slides>15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template</vt:lpstr>
      <vt:lpstr>Acrobat Document</vt:lpstr>
      <vt:lpstr>Suivi de contours d'objets en mouvement</vt:lpstr>
      <vt:lpstr>Plan :</vt:lpstr>
      <vt:lpstr>Objectifs</vt:lpstr>
      <vt:lpstr>Définitions:</vt:lpstr>
      <vt:lpstr>L’enregistrement d’une image </vt:lpstr>
      <vt:lpstr>Déroulement du programme</vt:lpstr>
      <vt:lpstr>Technique de détection de mouvement :</vt:lpstr>
      <vt:lpstr>Diapositive 8</vt:lpstr>
      <vt:lpstr>Les filtres : </vt:lpstr>
      <vt:lpstr>Contour de l’objet </vt:lpstr>
      <vt:lpstr>Améliorations:</vt:lpstr>
      <vt:lpstr>Kalman:</vt:lpstr>
      <vt:lpstr>Diapositive 13</vt:lpstr>
      <vt:lpstr>Démonstration: </vt:lpstr>
      <vt:lpstr>Conclusion</vt:lpstr>
    </vt:vector>
  </TitlesOfParts>
  <Company>XTLabs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Nicolas VIELOSZYNSKI</dc:creator>
  <cp:lastModifiedBy>Nicolas VIELOSZYNSKI</cp:lastModifiedBy>
  <cp:revision>108</cp:revision>
  <dcterms:created xsi:type="dcterms:W3CDTF">2013-05-15T22:00:36Z</dcterms:created>
  <dcterms:modified xsi:type="dcterms:W3CDTF">2013-05-21T19:24:04Z</dcterms:modified>
</cp:coreProperties>
</file>