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EE88A-9C1E-47D8-AB47-FDC4141DF6D3}" type="datetimeFigureOut">
              <a:rPr lang="tr-TR" smtClean="0"/>
              <a:t>18.2.2015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D443A-82FA-4499-BB48-E55763CAA2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890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2176-B3FE-4198-98BA-32763A166D7B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36D5-6532-4156-9574-F50B9DF0998A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59FC-BAAA-4EBB-B10C-49F220064227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E2BA-FABC-4F6B-A809-99F9FD3758AB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9FA5-867C-4F35-9408-AD089869970B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84F9-4C06-406A-9AB9-416570D82C86}" type="datetime1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5B9F-1DE4-4F21-BC68-392FE383E99E}" type="datetime1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316B-8653-4642-8C12-3C270B0DF877}" type="datetime1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CF6B-A152-44E5-A219-56984A935E22}" type="datetime1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6D9C-C269-46FA-8DF8-A32A69F7D9A0}" type="datetime1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86A2-6656-4439-A0C4-F345C523E2A5}" type="datetime1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43DEF-B6A2-4937-8E5D-D7E00F6B5B7F}" type="datetime1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285998"/>
          </a:xfrm>
        </p:spPr>
        <p:txBody>
          <a:bodyPr>
            <a:normAutofit/>
          </a:bodyPr>
          <a:lstStyle/>
          <a:p>
            <a:r>
              <a:rPr lang="tr-TR" sz="3200" dirty="0" smtClean="0">
                <a:latin typeface="Calibri" panose="020F0502020204030204" pitchFamily="34" charset="0"/>
              </a:rPr>
              <a:t>MS SQL İLE VERİ TABANI MODELLEME</a:t>
            </a:r>
            <a:endParaRPr lang="tr-TR" sz="32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C:\Users\Yonca\Desktop\2.0-BigSQL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276600"/>
            <a:ext cx="1905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21920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tr-TR" sz="3200" dirty="0" smtClean="0"/>
              <a:t>TSQL NEDİR ?</a:t>
            </a:r>
            <a:endParaRPr lang="tr-TR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Microsoft’un veri tabanı sorgulama dilidir. </a:t>
            </a:r>
            <a:endParaRPr lang="tr-TR" dirty="0" smtClean="0"/>
          </a:p>
          <a:p>
            <a:r>
              <a:rPr lang="tr-TR" dirty="0" smtClean="0"/>
              <a:t>Transact-SQL</a:t>
            </a:r>
            <a:r>
              <a:rPr lang="tr-TR" dirty="0"/>
              <a:t>, SQL Server ve istemci (client) arasında iletişimi sağlayan SQL sorgulama dilinin gelişmiş bir versiyonudur. </a:t>
            </a:r>
            <a:endParaRPr lang="tr-TR" dirty="0" smtClean="0"/>
          </a:p>
          <a:p>
            <a:r>
              <a:rPr lang="tr-TR" dirty="0"/>
              <a:t> T-SQL ile döngü veya mantıksal işlemler yapmak için bir derleyiciye gerek yoktur. 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 </a:t>
            </a:r>
            <a:endParaRPr lang="tr-TR" dirty="0"/>
          </a:p>
        </p:txBody>
      </p:sp>
      <p:pic>
        <p:nvPicPr>
          <p:cNvPr id="3074" name="Picture 2" descr="C:\Users\Yonca\Desktop\t-sql_emresupc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7200"/>
            <a:ext cx="2971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973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834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138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096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8578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4672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55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500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1882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3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-1"/>
            <a:ext cx="9144000" cy="685799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tr-TR" sz="3200" dirty="0" smtClean="0"/>
              <a:t>TSQL içinde 3 bünye barındırır:</a:t>
            </a:r>
            <a:endParaRPr lang="tr-TR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400" dirty="0">
                <a:latin typeface="Calibri" panose="020F0502020204030204" pitchFamily="34" charset="0"/>
              </a:rPr>
              <a:t>SQL Veri İşleme Dili (Data Manipulation Language – DML</a:t>
            </a:r>
            <a:r>
              <a:rPr lang="it-IT" sz="2400" dirty="0" smtClean="0">
                <a:latin typeface="Calibri" panose="020F0502020204030204" pitchFamily="34" charset="0"/>
              </a:rPr>
              <a:t>)</a:t>
            </a:r>
            <a:endParaRPr lang="tr-TR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tr-TR" sz="2400" dirty="0" smtClean="0">
              <a:latin typeface="Calibri" panose="020F0502020204030204" pitchFamily="34" charset="0"/>
            </a:endParaRPr>
          </a:p>
          <a:p>
            <a:pPr marL="457200" indent="-457200">
              <a:buAutoNum type="arabicPeriod" startAt="2"/>
            </a:pPr>
            <a:r>
              <a:rPr lang="it-IT" sz="2400" dirty="0" smtClean="0">
                <a:latin typeface="Calibri" panose="020F0502020204030204" pitchFamily="34" charset="0"/>
              </a:rPr>
              <a:t>SQL </a:t>
            </a:r>
            <a:r>
              <a:rPr lang="it-IT" sz="2400" dirty="0">
                <a:latin typeface="Calibri" panose="020F0502020204030204" pitchFamily="34" charset="0"/>
              </a:rPr>
              <a:t>Veri Tanımlama Dili (Data Definition Language – DDL</a:t>
            </a:r>
            <a:r>
              <a:rPr lang="it-IT" sz="2400" dirty="0" smtClean="0">
                <a:latin typeface="Calibri" panose="020F0502020204030204" pitchFamily="34" charset="0"/>
              </a:rPr>
              <a:t>)</a:t>
            </a:r>
            <a:endParaRPr lang="tr-TR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tr-TR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400" dirty="0" smtClean="0">
                <a:latin typeface="Calibri" panose="020F0502020204030204" pitchFamily="34" charset="0"/>
              </a:rPr>
              <a:t>3.    </a:t>
            </a:r>
            <a:r>
              <a:rPr lang="it-IT" sz="2400" dirty="0" smtClean="0">
                <a:latin typeface="Calibri" panose="020F0502020204030204" pitchFamily="34" charset="0"/>
              </a:rPr>
              <a:t>SQL </a:t>
            </a:r>
            <a:r>
              <a:rPr lang="it-IT" sz="2400" dirty="0">
                <a:latin typeface="Calibri" panose="020F0502020204030204" pitchFamily="34" charset="0"/>
              </a:rPr>
              <a:t>Veri Kontrol Dili (Data Control Language – DCL)</a:t>
            </a:r>
            <a:endParaRPr lang="tr-TR" sz="24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2912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6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3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tr-TR" sz="3200" dirty="0" smtClean="0"/>
              <a:t>MS SQL NEDİR ?</a:t>
            </a:r>
            <a:endParaRPr lang="tr-TR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>
            <a:normAutofit fontScale="92500" lnSpcReduction="10000"/>
          </a:bodyPr>
          <a:lstStyle/>
          <a:p>
            <a:r>
              <a:rPr lang="tr-TR" sz="3000" dirty="0"/>
              <a:t>MicroSoft </a:t>
            </a:r>
            <a:r>
              <a:rPr lang="tr-TR" sz="3000" dirty="0" smtClean="0"/>
              <a:t>Sql Server,</a:t>
            </a:r>
            <a:r>
              <a:rPr lang="tr-TR" sz="3000" dirty="0"/>
              <a:t> </a:t>
            </a:r>
            <a:r>
              <a:rPr lang="tr-TR" sz="3000" dirty="0" smtClean="0"/>
              <a:t>veritabanı </a:t>
            </a:r>
            <a:r>
              <a:rPr lang="tr-TR" sz="3000" dirty="0"/>
              <a:t>sunucu yazılımıdır. Veritabanlarının oluşturulmasını ve yönetilmesini sağlar. </a:t>
            </a:r>
            <a:endParaRPr lang="tr-TR" sz="3000" dirty="0" smtClean="0"/>
          </a:p>
          <a:p>
            <a:r>
              <a:rPr lang="tr-TR" sz="3000" dirty="0" smtClean="0"/>
              <a:t>Verilerin </a:t>
            </a:r>
            <a:r>
              <a:rPr lang="tr-TR" sz="3000" dirty="0"/>
              <a:t>organizasyonunu merkezi olarak yapan Sql Server </a:t>
            </a:r>
            <a:r>
              <a:rPr lang="tr-TR" sz="3000" dirty="0" smtClean="0"/>
              <a:t>client( istemci)</a:t>
            </a:r>
            <a:r>
              <a:rPr lang="tr-TR" sz="3000" dirty="0"/>
              <a:t> uygulamaların server üzerindeki verilere erişmesinide sağlar.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>
                <a:latin typeface="Calibri" panose="020F0502020204030204" pitchFamily="34" charset="0"/>
              </a:rPr>
              <a:t>MS SQL SERVER SÜRÜMLERİ NELERDİR ?</a:t>
            </a:r>
            <a:r>
              <a:rPr lang="tr-TR" dirty="0">
                <a:latin typeface="Calibri" panose="020F0502020204030204" pitchFamily="34" charset="0"/>
              </a:rPr>
              <a:t/>
            </a:r>
            <a:br>
              <a:rPr lang="tr-TR" dirty="0">
                <a:latin typeface="Calibri" panose="020F0502020204030204" pitchFamily="34" charset="0"/>
              </a:rPr>
            </a:br>
            <a:endParaRPr lang="tr-TR" dirty="0"/>
          </a:p>
        </p:txBody>
      </p:sp>
      <p:pic>
        <p:nvPicPr>
          <p:cNvPr id="4098" name="Picture 2" descr="C:\Users\Yonca\Desktop\08120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620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1"/>
            <a:ext cx="5181600" cy="2666998"/>
          </a:xfrm>
        </p:spPr>
        <p:txBody>
          <a:bodyPr>
            <a:normAutofit/>
          </a:bodyPr>
          <a:lstStyle/>
          <a:p>
            <a:r>
              <a:rPr lang="tr-TR" sz="3200" dirty="0" smtClean="0">
                <a:latin typeface="Calibri" panose="020F0502020204030204" pitchFamily="34" charset="0"/>
              </a:rPr>
              <a:t>PROJE :</a:t>
            </a:r>
            <a:br>
              <a:rPr lang="tr-TR" sz="3200" dirty="0" smtClean="0">
                <a:latin typeface="Calibri" panose="020F0502020204030204" pitchFamily="34" charset="0"/>
              </a:rPr>
            </a:br>
            <a:r>
              <a:rPr lang="tr-TR" sz="3200" dirty="0" smtClean="0">
                <a:latin typeface="Calibri" panose="020F0502020204030204" pitchFamily="34" charset="0"/>
              </a:rPr>
              <a:t>FİLM DÜKKANI</a:t>
            </a:r>
            <a:endParaRPr lang="tr-TR" sz="32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pPr marL="3657600" lvl="8" indent="0">
              <a:buNone/>
            </a:pPr>
            <a:endParaRPr lang="tr-TR" dirty="0" smtClean="0"/>
          </a:p>
          <a:p>
            <a:pPr marL="3657600" lvl="8" indent="0">
              <a:buNone/>
            </a:pPr>
            <a:endParaRPr lang="tr-TR" dirty="0"/>
          </a:p>
          <a:p>
            <a:pPr marL="3657600" lvl="8" indent="0">
              <a:buNone/>
            </a:pPr>
            <a:r>
              <a:rPr lang="tr-TR" dirty="0" smtClean="0">
                <a:latin typeface="Calibri" panose="020F0502020204030204" pitchFamily="34" charset="0"/>
              </a:rPr>
              <a:t> Kariyer Koçu : Serkan KAYADUMAN</a:t>
            </a:r>
          </a:p>
          <a:p>
            <a:pPr marL="3657600" lvl="8" indent="0">
              <a:buNone/>
            </a:pPr>
            <a:endParaRPr lang="tr-TR" dirty="0">
              <a:latin typeface="Calibri" panose="020F0502020204030204" pitchFamily="34" charset="0"/>
            </a:endParaRPr>
          </a:p>
          <a:p>
            <a:pPr marL="3657600" lvl="8" indent="0">
              <a:buNone/>
            </a:pPr>
            <a:r>
              <a:rPr lang="tr-TR" dirty="0" smtClean="0">
                <a:latin typeface="Calibri" panose="020F0502020204030204" pitchFamily="34" charset="0"/>
              </a:rPr>
              <a:t>		Ekin CEYLAN</a:t>
            </a:r>
          </a:p>
          <a:p>
            <a:pPr marL="3657600" lvl="8" indent="0">
              <a:buNone/>
            </a:pPr>
            <a:r>
              <a:rPr lang="tr-TR" dirty="0" smtClean="0">
                <a:latin typeface="Calibri" panose="020F0502020204030204" pitchFamily="34" charset="0"/>
              </a:rPr>
              <a:t>		Fırat KÜÇÜKERDEN</a:t>
            </a:r>
          </a:p>
          <a:p>
            <a:pPr marL="3657600" lvl="8" indent="0">
              <a:buNone/>
            </a:pPr>
            <a:r>
              <a:rPr lang="tr-TR" dirty="0" smtClean="0">
                <a:latin typeface="Calibri" panose="020F0502020204030204" pitchFamily="34" charset="0"/>
              </a:rPr>
              <a:t>		Semih KİRAZ</a:t>
            </a:r>
          </a:p>
          <a:p>
            <a:pPr marL="3657600" lvl="8" indent="0">
              <a:buNone/>
            </a:pPr>
            <a:r>
              <a:rPr lang="tr-TR" dirty="0" smtClean="0">
                <a:latin typeface="Calibri" panose="020F0502020204030204" pitchFamily="34" charset="0"/>
              </a:rPr>
              <a:t>		Tuncay KOZAK</a:t>
            </a:r>
          </a:p>
          <a:p>
            <a:pPr marL="3657600" lvl="8" indent="0">
              <a:buNone/>
            </a:pPr>
            <a:r>
              <a:rPr lang="tr-TR" dirty="0" smtClean="0">
                <a:latin typeface="Calibri" panose="020F0502020204030204" pitchFamily="34" charset="0"/>
              </a:rPr>
              <a:t>		Yonca COŞKUN</a:t>
            </a:r>
            <a:endParaRPr lang="tr-T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>
                <a:latin typeface="Calibri" panose="020F0502020204030204" pitchFamily="34" charset="0"/>
              </a:rPr>
              <a:t>VERİ </a:t>
            </a:r>
            <a:r>
              <a:rPr lang="tr-TR" sz="2400" dirty="0" smtClean="0">
                <a:latin typeface="Calibri" panose="020F0502020204030204" pitchFamily="34" charset="0"/>
              </a:rPr>
              <a:t>(DATA) NEDİR </a:t>
            </a:r>
            <a:r>
              <a:rPr lang="tr-TR" sz="2400" dirty="0">
                <a:latin typeface="Calibri" panose="020F0502020204030204" pitchFamily="34" charset="0"/>
              </a:rPr>
              <a:t>?</a:t>
            </a:r>
          </a:p>
          <a:p>
            <a:r>
              <a:rPr lang="tr-TR" sz="2400" dirty="0">
                <a:latin typeface="Calibri" panose="020F0502020204030204" pitchFamily="34" charset="0"/>
              </a:rPr>
              <a:t>VERİ TABANI NEDİR ?</a:t>
            </a:r>
          </a:p>
          <a:p>
            <a:r>
              <a:rPr lang="tr-TR" sz="2400" dirty="0">
                <a:latin typeface="Calibri" panose="020F0502020204030204" pitchFamily="34" charset="0"/>
              </a:rPr>
              <a:t>NEDEN VERİ TABANINA İHTİYAÇ DUYARIZ </a:t>
            </a:r>
            <a:r>
              <a:rPr lang="tr-TR" sz="2400" dirty="0" smtClean="0">
                <a:latin typeface="Calibri" panose="020F0502020204030204" pitchFamily="34" charset="0"/>
              </a:rPr>
              <a:t>?</a:t>
            </a:r>
          </a:p>
          <a:p>
            <a:r>
              <a:rPr lang="tr-TR" sz="2400" dirty="0" smtClean="0">
                <a:latin typeface="Calibri" panose="020F0502020204030204" pitchFamily="34" charset="0"/>
              </a:rPr>
              <a:t>EN ÇOK KULLANILAN VERİ TABANLARI HANGİLERİDİR ?</a:t>
            </a:r>
          </a:p>
          <a:p>
            <a:r>
              <a:rPr lang="tr-TR" sz="2400" dirty="0" smtClean="0">
                <a:latin typeface="Calibri" panose="020F0502020204030204" pitchFamily="34" charset="0"/>
              </a:rPr>
              <a:t>VERİ </a:t>
            </a:r>
            <a:r>
              <a:rPr lang="tr-TR" sz="2400" dirty="0">
                <a:latin typeface="Calibri" panose="020F0502020204030204" pitchFamily="34" charset="0"/>
              </a:rPr>
              <a:t>TABANI MODELLERİ NELERDİR </a:t>
            </a:r>
            <a:r>
              <a:rPr lang="tr-TR" sz="2400" dirty="0" smtClean="0">
                <a:latin typeface="Calibri" panose="020F0502020204030204" pitchFamily="34" charset="0"/>
              </a:rPr>
              <a:t>?</a:t>
            </a:r>
          </a:p>
          <a:p>
            <a:r>
              <a:rPr lang="tr-TR" sz="2400" dirty="0" smtClean="0">
                <a:latin typeface="Calibri" panose="020F0502020204030204" pitchFamily="34" charset="0"/>
              </a:rPr>
              <a:t>SQL NEDİR?</a:t>
            </a:r>
          </a:p>
          <a:p>
            <a:r>
              <a:rPr lang="tr-TR" sz="2400" dirty="0" smtClean="0">
                <a:latin typeface="Calibri" panose="020F0502020204030204" pitchFamily="34" charset="0"/>
              </a:rPr>
              <a:t>TSQL NEDİR ?</a:t>
            </a:r>
          </a:p>
          <a:p>
            <a:r>
              <a:rPr lang="tr-TR" sz="2400" dirty="0" smtClean="0">
                <a:latin typeface="Calibri" panose="020F0502020204030204" pitchFamily="34" charset="0"/>
              </a:rPr>
              <a:t>MS SQL NEDİR?</a:t>
            </a:r>
          </a:p>
          <a:p>
            <a:r>
              <a:rPr lang="tr-TR" sz="2400" dirty="0" smtClean="0">
                <a:latin typeface="Calibri" panose="020F0502020204030204" pitchFamily="34" charset="0"/>
              </a:rPr>
              <a:t>MS SQL SERVER SÜRÜMLERİ NELERDİR ?</a:t>
            </a:r>
          </a:p>
          <a:p>
            <a:pPr marL="0" indent="0">
              <a:buNone/>
            </a:pPr>
            <a:endParaRPr lang="tr-TR" sz="2400" dirty="0" smtClean="0"/>
          </a:p>
          <a:p>
            <a:endParaRPr lang="tr-TR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tr-TR" sz="3100" dirty="0" smtClean="0"/>
              <a:t/>
            </a:r>
            <a:br>
              <a:rPr lang="tr-TR" sz="3100" dirty="0" smtClean="0"/>
            </a:br>
            <a:r>
              <a:rPr lang="tr-TR" sz="3100" dirty="0" smtClean="0"/>
              <a:t>VERİ (DATA) NEDİR?</a:t>
            </a: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286001"/>
            <a:ext cx="8229600" cy="2209800"/>
          </a:xfrm>
        </p:spPr>
        <p:txBody>
          <a:bodyPr/>
          <a:lstStyle/>
          <a:p>
            <a:r>
              <a:rPr lang="en-US" sz="2800" dirty="0" err="1" smtClean="0"/>
              <a:t>Bilgisayarın</a:t>
            </a:r>
            <a:r>
              <a:rPr lang="en-US" sz="2800" dirty="0" smtClean="0"/>
              <a:t> </a:t>
            </a:r>
            <a:r>
              <a:rPr lang="en-US" sz="2800" dirty="0" err="1"/>
              <a:t>alabildiği</a:t>
            </a:r>
            <a:r>
              <a:rPr lang="en-US" sz="2800" dirty="0"/>
              <a:t>, </a:t>
            </a:r>
            <a:r>
              <a:rPr lang="en-US" sz="2800" dirty="0" err="1"/>
              <a:t>işleyebildiği</a:t>
            </a:r>
            <a:r>
              <a:rPr lang="en-US" sz="2800" dirty="0"/>
              <a:t>, </a:t>
            </a:r>
            <a:r>
              <a:rPr lang="en-US" sz="2800" dirty="0" err="1"/>
              <a:t>sonuç</a:t>
            </a:r>
            <a:r>
              <a:rPr lang="en-US" sz="2800" dirty="0"/>
              <a:t> </a:t>
            </a:r>
            <a:r>
              <a:rPr lang="en-US" sz="2800" dirty="0" err="1"/>
              <a:t>üretebildiği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saklayabildiği</a:t>
            </a:r>
            <a:r>
              <a:rPr lang="en-US" sz="2800" dirty="0"/>
              <a:t> </a:t>
            </a:r>
            <a:r>
              <a:rPr lang="en-US" sz="2800" dirty="0" err="1"/>
              <a:t>herşey</a:t>
            </a:r>
            <a:r>
              <a:rPr lang="en-US" sz="2800" dirty="0"/>
              <a:t> data (</a:t>
            </a:r>
            <a:r>
              <a:rPr lang="en-US" sz="2800" dirty="0" err="1"/>
              <a:t>veri</a:t>
            </a:r>
            <a:r>
              <a:rPr lang="en-US" sz="2800" dirty="0"/>
              <a:t>) </a:t>
            </a:r>
            <a:r>
              <a:rPr lang="en-US" sz="2800" dirty="0" err="1" smtClean="0"/>
              <a:t>olara</a:t>
            </a:r>
            <a:r>
              <a:rPr lang="tr-TR" sz="2800" dirty="0"/>
              <a:t>k</a:t>
            </a:r>
            <a:r>
              <a:rPr lang="en-US" sz="2800" dirty="0" smtClean="0"/>
              <a:t> </a:t>
            </a:r>
            <a:r>
              <a:rPr lang="en-US" sz="2800" dirty="0" err="1" smtClean="0"/>
              <a:t>bilinir</a:t>
            </a:r>
            <a:r>
              <a:rPr lang="tr-TR" sz="2800" dirty="0"/>
              <a:t>.</a:t>
            </a:r>
            <a:endParaRPr lang="en-US" sz="2800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5122" name="Picture 2" descr="C:\Users\Yonca\Desktop\yazılımmadencilig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31580"/>
            <a:ext cx="2819400" cy="279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2" y="-1"/>
            <a:ext cx="9144000" cy="685799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tr-TR" sz="2800" dirty="0" smtClean="0"/>
              <a:t>VERİ TABANI NEDİR?</a:t>
            </a:r>
            <a:endParaRPr lang="tr-TR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/>
          </a:bodyPr>
          <a:lstStyle/>
          <a:p>
            <a:r>
              <a:rPr lang="tr-TR" sz="2800" dirty="0"/>
              <a:t>Veri tabanı, verileri derli toplu olarak saklamaya yarayan dosya ve dosyalar kümesidir</a:t>
            </a:r>
            <a:r>
              <a:rPr lang="tr-TR" sz="2800" dirty="0" smtClean="0"/>
              <a:t>.</a:t>
            </a:r>
          </a:p>
          <a:p>
            <a:endParaRPr lang="tr-TR" sz="2800" dirty="0"/>
          </a:p>
          <a:p>
            <a:r>
              <a:rPr lang="tr-TR" sz="2800" dirty="0" smtClean="0"/>
              <a:t>Örneğin;Türkiye Cumhuriyeti vatandaşlarının bilgilerinin tutulduğu veri tabanları ,bankalardaki mevduat hesapları gibi.</a:t>
            </a:r>
          </a:p>
          <a:p>
            <a:endParaRPr lang="tr-TR" sz="2800" dirty="0" smtClean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38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929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>
                <a:latin typeface="Calibri" panose="020F0502020204030204" pitchFamily="34" charset="0"/>
              </a:rPr>
              <a:t>NEDEN VERİ TABANINA İHTİYAÇ DUYARIZ ?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>
            <a:normAutofit fontScale="85000" lnSpcReduction="20000"/>
          </a:bodyPr>
          <a:lstStyle/>
          <a:p>
            <a:r>
              <a:rPr lang="tr-TR" sz="3300" dirty="0">
                <a:latin typeface="Calibri" panose="020F0502020204030204" pitchFamily="34" charset="0"/>
              </a:rPr>
              <a:t>Verilerin tutulması,saklanması, ve erişilmesine istenilen süre zarfında ulaşmak </a:t>
            </a:r>
            <a:r>
              <a:rPr lang="tr-TR" sz="3300" dirty="0" smtClean="0">
                <a:latin typeface="Calibri" panose="020F0502020204030204" pitchFamily="34" charset="0"/>
              </a:rPr>
              <a:t>isteği</a:t>
            </a:r>
          </a:p>
          <a:p>
            <a:endParaRPr lang="tr-TR" sz="3300" dirty="0">
              <a:latin typeface="Calibri" panose="020F0502020204030204" pitchFamily="34" charset="0"/>
            </a:endParaRPr>
          </a:p>
          <a:p>
            <a:r>
              <a:rPr lang="tr-TR" sz="3300" dirty="0">
                <a:latin typeface="Calibri" panose="020F0502020204030204" pitchFamily="34" charset="0"/>
              </a:rPr>
              <a:t>Verilerin olağandan daha fazla artması ve bu durumda aynı anda veritabanlarına duyulan ihtiyaçtan ötürü veritabanına ihtiyaç duyarız.</a:t>
            </a:r>
          </a:p>
          <a:p>
            <a:pPr marL="0" indent="0">
              <a:buNone/>
            </a:pP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976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470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404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161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495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55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5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137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242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0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058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 smtClean="0">
                <a:latin typeface="Calibri" panose="020F0502020204030204" pitchFamily="34" charset="0"/>
              </a:rPr>
              <a:t>EN ÇOK KULLANILAN VERİ TABANLARI NELERDİR?</a:t>
            </a:r>
            <a:r>
              <a:rPr lang="tr-TR" dirty="0">
                <a:latin typeface="Calibri" panose="020F0502020204030204" pitchFamily="34" charset="0"/>
              </a:rPr>
              <a:t/>
            </a:r>
            <a:br>
              <a:rPr lang="tr-TR" dirty="0">
                <a:latin typeface="Calibri" panose="020F0502020204030204" pitchFamily="34" charset="0"/>
              </a:rPr>
            </a:br>
            <a:endParaRPr lang="tr-TR" dirty="0"/>
          </a:p>
        </p:txBody>
      </p:sp>
      <p:pic>
        <p:nvPicPr>
          <p:cNvPr id="6146" name="Picture 2" descr="C:\Users\Yonca\Desktop\Sybase_4col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74428"/>
            <a:ext cx="2770909" cy="10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Yonca\Desktop\Logo-mysq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063" y="1920047"/>
            <a:ext cx="2133600" cy="155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Yonca\Desktop\postgresql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2493963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Yonca\Desktop\2.0-BigSQL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96639"/>
            <a:ext cx="1752600" cy="192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Yonca\Desktop\indi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2147587"/>
            <a:ext cx="3886200" cy="55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Yonca\Desktop\IBPhoenix_small_logo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975" y="4800600"/>
            <a:ext cx="1431925" cy="155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81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78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738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879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133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434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387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286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633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1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tr-TR" sz="3200" dirty="0" smtClean="0"/>
              <a:t>VERİ TABANI MODELLERİ NELERDİR ?</a:t>
            </a:r>
            <a:endParaRPr lang="tr-TR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fontScale="77500" lnSpcReduction="20000"/>
          </a:bodyPr>
          <a:lstStyle/>
          <a:p>
            <a:r>
              <a:rPr lang="tr-TR" sz="3300" dirty="0" smtClean="0"/>
              <a:t> </a:t>
            </a:r>
            <a:r>
              <a:rPr lang="tr-TR" sz="3300" dirty="0"/>
              <a:t>Dosya </a:t>
            </a:r>
            <a:r>
              <a:rPr lang="tr-TR" sz="3300" dirty="0" smtClean="0"/>
              <a:t>Sistemleri </a:t>
            </a:r>
            <a:r>
              <a:rPr lang="tr-TR" sz="3300" dirty="0"/>
              <a:t>M</a:t>
            </a:r>
            <a:r>
              <a:rPr lang="tr-TR" sz="3300" dirty="0" smtClean="0"/>
              <a:t>odeli</a:t>
            </a:r>
            <a:endParaRPr lang="tr-TR" sz="3300" dirty="0"/>
          </a:p>
          <a:p>
            <a:r>
              <a:rPr lang="tr-TR" sz="3300" dirty="0" smtClean="0"/>
              <a:t> </a:t>
            </a:r>
            <a:r>
              <a:rPr lang="tr-TR" sz="3300" dirty="0"/>
              <a:t>Hiyerarşik </a:t>
            </a:r>
            <a:r>
              <a:rPr lang="tr-TR" sz="3300" dirty="0" smtClean="0"/>
              <a:t>Veri Modeli</a:t>
            </a:r>
            <a:endParaRPr lang="tr-TR" sz="3300" dirty="0"/>
          </a:p>
          <a:p>
            <a:r>
              <a:rPr lang="tr-TR" sz="3300" dirty="0"/>
              <a:t> </a:t>
            </a:r>
            <a:r>
              <a:rPr lang="tr-TR" sz="3300" dirty="0" smtClean="0"/>
              <a:t>Şebeke </a:t>
            </a:r>
            <a:r>
              <a:rPr lang="tr-TR" sz="3300" dirty="0"/>
              <a:t>V</a:t>
            </a:r>
            <a:r>
              <a:rPr lang="tr-TR" sz="3300" dirty="0" smtClean="0"/>
              <a:t>eri </a:t>
            </a:r>
            <a:r>
              <a:rPr lang="tr-TR" sz="3300" dirty="0"/>
              <a:t>T</a:t>
            </a:r>
            <a:r>
              <a:rPr lang="tr-TR" sz="3300" dirty="0" smtClean="0"/>
              <a:t>abanı </a:t>
            </a:r>
            <a:r>
              <a:rPr lang="tr-TR" sz="3300" dirty="0"/>
              <a:t>M</a:t>
            </a:r>
            <a:r>
              <a:rPr lang="tr-TR" sz="3300" dirty="0" smtClean="0"/>
              <a:t>odeli</a:t>
            </a:r>
            <a:endParaRPr lang="tr-TR" sz="3300" dirty="0"/>
          </a:p>
          <a:p>
            <a:r>
              <a:rPr lang="tr-TR" sz="3300" dirty="0" smtClean="0"/>
              <a:t> </a:t>
            </a:r>
            <a:r>
              <a:rPr lang="tr-TR" sz="3300" dirty="0"/>
              <a:t>İlişkisel </a:t>
            </a:r>
            <a:r>
              <a:rPr lang="tr-TR" sz="3300" dirty="0"/>
              <a:t>V</a:t>
            </a:r>
            <a:r>
              <a:rPr lang="tr-TR" sz="3300" dirty="0" smtClean="0"/>
              <a:t>eri </a:t>
            </a:r>
            <a:r>
              <a:rPr lang="tr-TR" sz="3300" dirty="0"/>
              <a:t>T</a:t>
            </a:r>
            <a:r>
              <a:rPr lang="tr-TR" sz="3300" dirty="0" smtClean="0"/>
              <a:t>abanı </a:t>
            </a:r>
            <a:r>
              <a:rPr lang="tr-TR" sz="3300" dirty="0"/>
              <a:t>M</a:t>
            </a:r>
            <a:r>
              <a:rPr lang="tr-TR" sz="3300" dirty="0" smtClean="0"/>
              <a:t>odeli</a:t>
            </a:r>
            <a:endParaRPr lang="tr-TR" sz="3300" dirty="0"/>
          </a:p>
          <a:p>
            <a:r>
              <a:rPr lang="tr-TR" sz="3300" dirty="0" smtClean="0"/>
              <a:t> </a:t>
            </a:r>
            <a:r>
              <a:rPr lang="tr-TR" sz="3300" dirty="0"/>
              <a:t>Nesne </a:t>
            </a:r>
            <a:r>
              <a:rPr lang="tr-TR" sz="3300" dirty="0" smtClean="0"/>
              <a:t>Veri </a:t>
            </a:r>
            <a:r>
              <a:rPr lang="tr-TR" sz="3300" dirty="0"/>
              <a:t>T</a:t>
            </a:r>
            <a:r>
              <a:rPr lang="tr-TR" sz="3300" dirty="0" smtClean="0"/>
              <a:t>abanı </a:t>
            </a:r>
            <a:r>
              <a:rPr lang="tr-TR" sz="3300" dirty="0"/>
              <a:t>M</a:t>
            </a:r>
            <a:r>
              <a:rPr lang="tr-TR" sz="3300" dirty="0" smtClean="0"/>
              <a:t>odeli</a:t>
            </a:r>
            <a:endParaRPr lang="tr-TR" sz="3300" dirty="0"/>
          </a:p>
          <a:p>
            <a:r>
              <a:rPr lang="tr-TR" sz="3300" dirty="0" smtClean="0"/>
              <a:t> </a:t>
            </a:r>
            <a:r>
              <a:rPr lang="tr-TR" sz="3300" dirty="0"/>
              <a:t>Nesne-İlişkisel </a:t>
            </a:r>
            <a:r>
              <a:rPr lang="tr-TR" sz="3300" dirty="0" smtClean="0"/>
              <a:t>Veri </a:t>
            </a:r>
            <a:r>
              <a:rPr lang="tr-TR" sz="3300" dirty="0"/>
              <a:t>T</a:t>
            </a:r>
            <a:r>
              <a:rPr lang="tr-TR" sz="3300" dirty="0" smtClean="0"/>
              <a:t>abanı </a:t>
            </a:r>
            <a:r>
              <a:rPr lang="tr-TR" sz="3300" dirty="0"/>
              <a:t>M</a:t>
            </a:r>
            <a:r>
              <a:rPr lang="tr-TR" sz="3300" dirty="0" smtClean="0"/>
              <a:t>odeli</a:t>
            </a:r>
            <a:endParaRPr lang="tr-TR" sz="3300" dirty="0"/>
          </a:p>
          <a:p>
            <a:pPr marL="0" indent="0">
              <a:buNone/>
            </a:pP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334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015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137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829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822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792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585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900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337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6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34636"/>
            <a:ext cx="9144000" cy="685799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>
                <a:latin typeface="Calibri" panose="020F0502020204030204" pitchFamily="34" charset="0"/>
              </a:rPr>
              <a:t>SQL NEDİR?</a:t>
            </a:r>
            <a:r>
              <a:rPr lang="tr-TR" dirty="0">
                <a:latin typeface="Calibri" panose="020F0502020204030204" pitchFamily="34" charset="0"/>
              </a:rPr>
              <a:t/>
            </a:r>
            <a:br>
              <a:rPr lang="tr-TR" dirty="0">
                <a:latin typeface="Calibri" panose="020F0502020204030204" pitchFamily="34" charset="0"/>
              </a:rPr>
            </a:br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743200"/>
            <a:ext cx="8348662" cy="3276600"/>
          </a:xfrm>
        </p:spPr>
        <p:txBody>
          <a:bodyPr>
            <a:noAutofit/>
          </a:bodyPr>
          <a:lstStyle/>
          <a:p>
            <a:r>
              <a:rPr lang="tr-TR" sz="2800" dirty="0" smtClean="0"/>
              <a:t>Açılımı: Structured Query Language</a:t>
            </a:r>
          </a:p>
          <a:p>
            <a:r>
              <a:rPr lang="tr-TR" sz="2800" dirty="0" smtClean="0"/>
              <a:t>Bir </a:t>
            </a:r>
            <a:r>
              <a:rPr lang="tr-TR" sz="2800" dirty="0"/>
              <a:t>veritabanından bilgi çekmeye, sorgulamaya yarayan bir program dilidir. </a:t>
            </a:r>
            <a:endParaRPr lang="tr-TR" sz="2800" dirty="0" smtClean="0"/>
          </a:p>
          <a:p>
            <a:r>
              <a:rPr lang="tr-TR" sz="2800" dirty="0" smtClean="0"/>
              <a:t>IBM tarafından 1975 yılında yaratılmıştır.</a:t>
            </a:r>
          </a:p>
          <a:p>
            <a:r>
              <a:rPr lang="tr-TR" sz="2800" dirty="0"/>
              <a:t>SQL temelde, nesne-ilişkili (object-relational) veritabanı yönetim sistemlerini desteklemek için tasarlanmıştır. </a:t>
            </a:r>
            <a:br>
              <a:rPr lang="tr-TR" sz="2800" dirty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/>
              <a:t/>
            </a:r>
            <a:br>
              <a:rPr lang="tr-TR" sz="2800" dirty="0"/>
            </a:br>
            <a:endParaRPr lang="tr-TR" sz="2800" dirty="0"/>
          </a:p>
        </p:txBody>
      </p:sp>
      <p:pic>
        <p:nvPicPr>
          <p:cNvPr id="2050" name="Picture 2" descr="C:\Users\Yonca\Desktop\Big-SQL_2722463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600"/>
            <a:ext cx="3395662" cy="228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080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832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047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093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5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032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519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350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001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245</Words>
  <Application>Microsoft Office PowerPoint</Application>
  <PresentationFormat>On-screen Show (4:3)</PresentationFormat>
  <Paragraphs>61</Paragraphs>
  <Slides>112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3" baseType="lpstr">
      <vt:lpstr>Office Theme</vt:lpstr>
      <vt:lpstr>MS SQL İLE VERİ TABANI MODELLEME</vt:lpstr>
      <vt:lpstr>PROJE : FİLM DÜKKANI</vt:lpstr>
      <vt:lpstr>PowerPoint Presentation</vt:lpstr>
      <vt:lpstr> VERİ (DATA) NEDİR? </vt:lpstr>
      <vt:lpstr>VERİ TABANI NEDİR?</vt:lpstr>
      <vt:lpstr>NEDEN VERİ TABANINA İHTİYAÇ DUYARIZ ? </vt:lpstr>
      <vt:lpstr>EN ÇOK KULLANILAN VERİ TABANLARI NELERDİR? </vt:lpstr>
      <vt:lpstr>VERİ TABANI MODELLERİ NELERDİR ?</vt:lpstr>
      <vt:lpstr>SQL NEDİR? </vt:lpstr>
      <vt:lpstr>TSQL NEDİR ?</vt:lpstr>
      <vt:lpstr>TSQL içinde 3 bünye barındırır:</vt:lpstr>
      <vt:lpstr>MS SQL NEDİR ?</vt:lpstr>
      <vt:lpstr>MS SQL SERVER SÜRÜMLERİ NELERDİR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Yonca Coşkun</dc:creator>
  <cp:lastModifiedBy>Yonca Coşkun</cp:lastModifiedBy>
  <cp:revision>15</cp:revision>
  <dcterms:created xsi:type="dcterms:W3CDTF">2006-08-16T00:00:00Z</dcterms:created>
  <dcterms:modified xsi:type="dcterms:W3CDTF">2015-02-18T23:02:38Z</dcterms:modified>
</cp:coreProperties>
</file>