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7"/>
  </p:notesMasterIdLst>
  <p:sldIdLst>
    <p:sldId id="257" r:id="rId2"/>
    <p:sldId id="271" r:id="rId3"/>
    <p:sldId id="261" r:id="rId4"/>
    <p:sldId id="258" r:id="rId5"/>
    <p:sldId id="310" r:id="rId6"/>
    <p:sldId id="263" r:id="rId7"/>
    <p:sldId id="264" r:id="rId8"/>
    <p:sldId id="265" r:id="rId9"/>
    <p:sldId id="308" r:id="rId10"/>
    <p:sldId id="309" r:id="rId11"/>
    <p:sldId id="266" r:id="rId12"/>
    <p:sldId id="311" r:id="rId13"/>
    <p:sldId id="312" r:id="rId14"/>
    <p:sldId id="316" r:id="rId15"/>
    <p:sldId id="317" r:id="rId16"/>
    <p:sldId id="319" r:id="rId17"/>
    <p:sldId id="321" r:id="rId18"/>
    <p:sldId id="267" r:id="rId19"/>
    <p:sldId id="304" r:id="rId20"/>
    <p:sldId id="301" r:id="rId21"/>
    <p:sldId id="302" r:id="rId22"/>
    <p:sldId id="303" r:id="rId23"/>
    <p:sldId id="272" r:id="rId24"/>
    <p:sldId id="314" r:id="rId25"/>
    <p:sldId id="273" r:id="rId26"/>
    <p:sldId id="322" r:id="rId27"/>
    <p:sldId id="323" r:id="rId28"/>
    <p:sldId id="324" r:id="rId29"/>
    <p:sldId id="325" r:id="rId30"/>
    <p:sldId id="274" r:id="rId31"/>
    <p:sldId id="275" r:id="rId32"/>
    <p:sldId id="305" r:id="rId33"/>
    <p:sldId id="306" r:id="rId34"/>
    <p:sldId id="307" r:id="rId35"/>
    <p:sldId id="269" r:id="rId36"/>
  </p:sldIdLst>
  <p:sldSz cx="12192000" cy="6858000"/>
  <p:notesSz cx="6858000" cy="9144000"/>
  <p:embeddedFontLst>
    <p:embeddedFont>
      <p:font typeface="맑은 고딕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3BE8"/>
    <a:srgbClr val="8CC63E"/>
    <a:srgbClr val="456A2C"/>
    <a:srgbClr val="8DBABD"/>
    <a:srgbClr val="D0CECE"/>
    <a:srgbClr val="634EEA"/>
    <a:srgbClr val="00002F"/>
    <a:srgbClr val="BDBD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53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pPr/>
              <a:t>2020-03-07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ongJongBeom/JJB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biinside.co.kr/2019/07/09/app-ape-recip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biinside.co.kr/2019/07/09/app-ape-recip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9917" y="2447473"/>
            <a:ext cx="4068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1000Cook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정종범</a:t>
            </a:r>
          </a:p>
        </p:txBody>
      </p:sp>
    </p:spTree>
    <p:extLst>
      <p:ext uri="{BB962C8B-B14F-4D97-AF65-F5344CB8AC3E}">
        <p14:creationId xmlns=""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28128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563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3089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및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ERD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정의서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_02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hot80\Desktop\포트폴리오\요구사항 정의서\요구사항2.PNG"/>
          <p:cNvPicPr>
            <a:picLocks noChangeAspect="1" noChangeArrowheads="1"/>
          </p:cNvPicPr>
          <p:nvPr/>
        </p:nvPicPr>
        <p:blipFill>
          <a:blip r:embed="rId2"/>
          <a:srcRect l="4051" t="1811" r="4239"/>
          <a:stretch>
            <a:fillRect/>
          </a:stretch>
        </p:blipFill>
        <p:spPr bwMode="auto">
          <a:xfrm>
            <a:off x="1188720" y="1463040"/>
            <a:ext cx="10080000" cy="43303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28128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563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3089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및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ERD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ERD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419EF96-D0B2-48CF-A846-4F1D7257D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69" y="351475"/>
            <a:ext cx="5832691" cy="64424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28128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563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3089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및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ERD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7">
            <a:extLst>
              <a:ext uri="{FF2B5EF4-FFF2-40B4-BE49-F238E27FC236}">
                <a16:creationId xmlns="" xmlns:a16="http://schemas.microsoft.com/office/drawing/2014/main" id="{9EF41065-1699-46BD-9DE5-D6F0F2A3E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4770617"/>
              </p:ext>
            </p:extLst>
          </p:nvPr>
        </p:nvGraphicFramePr>
        <p:xfrm>
          <a:off x="453860" y="1269110"/>
          <a:ext cx="5255767" cy="503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23">
                  <a:extLst>
                    <a:ext uri="{9D8B030D-6E8A-4147-A177-3AD203B41FA5}">
                      <a16:colId xmlns="" xmlns:a16="http://schemas.microsoft.com/office/drawing/2014/main" val="4043366886"/>
                    </a:ext>
                  </a:extLst>
                </a:gridCol>
                <a:gridCol w="996696"/>
                <a:gridCol w="594360">
                  <a:extLst>
                    <a:ext uri="{9D8B030D-6E8A-4147-A177-3AD203B41FA5}">
                      <a16:colId xmlns="" xmlns:a16="http://schemas.microsoft.com/office/drawing/2014/main" val="670685354"/>
                    </a:ext>
                  </a:extLst>
                </a:gridCol>
                <a:gridCol w="512064"/>
                <a:gridCol w="1151297"/>
                <a:gridCol w="1098127">
                  <a:extLst>
                    <a:ext uri="{9D8B030D-6E8A-4147-A177-3AD203B41FA5}">
                      <a16:colId xmlns="" xmlns:a16="http://schemas.microsoft.com/office/drawing/2014/main" val="293906372"/>
                    </a:ext>
                  </a:extLst>
                </a:gridCol>
              </a:tblGrid>
              <a:tr h="273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204097"/>
                  </a:ext>
                </a:extLst>
              </a:tr>
              <a:tr h="2738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tbl_user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회원들의 정보를 저장하기 위한 테이블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78025154"/>
                  </a:ext>
                </a:extLst>
              </a:tr>
              <a:tr h="283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userid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varchar(30)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회원아이디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8395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userpw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varchar(30)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5788343"/>
                  </a:ext>
                </a:extLst>
              </a:tr>
              <a:tr h="328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username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varchar(30)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8952466"/>
                  </a:ext>
                </a:extLst>
              </a:tr>
              <a:tr h="328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nickname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varchar(20)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UNI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1868299"/>
                  </a:ext>
                </a:extLst>
              </a:tr>
              <a:tr h="328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email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varchar(100)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2449274"/>
                  </a:ext>
                </a:extLst>
              </a:tr>
              <a:tr h="328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varchar(50)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주소</a:t>
                      </a:r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5821696"/>
                  </a:ext>
                </a:extLst>
              </a:tr>
              <a:tr h="328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varchar(50)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주소</a:t>
                      </a:r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2197240"/>
                  </a:ext>
                </a:extLst>
              </a:tr>
              <a:tr h="36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varchar(100)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주소</a:t>
                      </a:r>
                      <a:r>
                        <a:rPr lang="en-US" altLang="ko-KR" sz="1050" dirty="0"/>
                        <a:t>3(</a:t>
                      </a:r>
                      <a:r>
                        <a:rPr lang="ko-KR" altLang="en-US" sz="1050" dirty="0"/>
                        <a:t>상세주소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4891452"/>
                  </a:ext>
                </a:extLst>
              </a:tr>
              <a:tr h="328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rdate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timestamp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등록날짜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5109028"/>
                  </a:ext>
                </a:extLst>
              </a:tr>
              <a:tr h="383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updatedate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timestamp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CURRENT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수정날짜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6245437"/>
                  </a:ext>
                </a:extLst>
              </a:tr>
              <a:tr h="328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qualify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int(11)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권한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9574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profileImg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varchar(200)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resources/image</a:t>
                      </a:r>
                      <a:r>
                        <a:rPr lang="en-US" sz="800" dirty="0" smtClean="0"/>
                        <a:t>/</a:t>
                      </a:r>
                    </a:p>
                    <a:p>
                      <a:r>
                        <a:rPr lang="ko-KR" altLang="en-US" sz="800" dirty="0" smtClean="0"/>
                        <a:t>기본 </a:t>
                      </a:r>
                      <a:r>
                        <a:rPr lang="ko-KR" altLang="en-US" sz="800" dirty="0"/>
                        <a:t>아이콘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sz="800" dirty="0" err="1"/>
                        <a:t>png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프로필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072503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080092" y="39418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 명세서</a:t>
            </a:r>
          </a:p>
        </p:txBody>
      </p:sp>
      <p:graphicFrame>
        <p:nvGraphicFramePr>
          <p:cNvPr id="24" name="표 4">
            <a:extLst>
              <a:ext uri="{FF2B5EF4-FFF2-40B4-BE49-F238E27FC236}">
                <a16:creationId xmlns="" xmlns:a16="http://schemas.microsoft.com/office/drawing/2014/main" id="{21BFC0B0-5382-4949-82BF-ADCC80BC7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6442150"/>
              </p:ext>
            </p:extLst>
          </p:nvPr>
        </p:nvGraphicFramePr>
        <p:xfrm>
          <a:off x="6064503" y="1275677"/>
          <a:ext cx="5658105" cy="438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37">
                  <a:extLst>
                    <a:ext uri="{9D8B030D-6E8A-4147-A177-3AD203B41FA5}">
                      <a16:colId xmlns="" xmlns:a16="http://schemas.microsoft.com/office/drawing/2014/main" val="1004036023"/>
                    </a:ext>
                  </a:extLst>
                </a:gridCol>
                <a:gridCol w="1051560"/>
                <a:gridCol w="740664">
                  <a:extLst>
                    <a:ext uri="{9D8B030D-6E8A-4147-A177-3AD203B41FA5}">
                      <a16:colId xmlns="" xmlns:a16="http://schemas.microsoft.com/office/drawing/2014/main" val="787835736"/>
                    </a:ext>
                  </a:extLst>
                </a:gridCol>
                <a:gridCol w="704088"/>
                <a:gridCol w="941832"/>
                <a:gridCol w="11064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9203685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tbl_like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어떤 유저가 어느 </a:t>
                      </a:r>
                      <a:r>
                        <a:rPr lang="ko-KR" altLang="en-US" sz="1100" dirty="0" err="1"/>
                        <a:t>게시글에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좋아요를</a:t>
                      </a:r>
                      <a:r>
                        <a:rPr lang="ko-KR" altLang="en-US" sz="1100" dirty="0"/>
                        <a:t> 눌렀는지 기록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978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userid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회원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052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게시판 구별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8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bno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게시글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0184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follow_user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어떤 유저가 어떤 </a:t>
                      </a:r>
                      <a:r>
                        <a:rPr lang="ko-KR" altLang="en-US" sz="1100" dirty="0" err="1"/>
                        <a:t>쉐프에게</a:t>
                      </a:r>
                      <a:r>
                        <a:rPr lang="ko-KR" altLang="en-US" sz="1100" dirty="0"/>
                        <a:t> 팔로우를 눌렀는지 기록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146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userid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회원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695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chef_followed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쉐프</a:t>
                      </a:r>
                      <a:r>
                        <a:rPr lang="ko-KR" altLang="en-US" sz="1050" dirty="0"/>
                        <a:t>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58899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tbl_search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검색이 될 때마다 기록해주는 테이블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856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userid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회원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462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varchar(200)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검색한 검색어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164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regdate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CURRENT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등록날짜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539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738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28128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563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3089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및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ERD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80092" y="39418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 명세서</a:t>
            </a:r>
          </a:p>
        </p:txBody>
      </p:sp>
      <p:graphicFrame>
        <p:nvGraphicFramePr>
          <p:cNvPr id="23" name="표 2">
            <a:extLst>
              <a:ext uri="{FF2B5EF4-FFF2-40B4-BE49-F238E27FC236}">
                <a16:creationId xmlns="" xmlns:a16="http://schemas.microsoft.com/office/drawing/2014/main" id="{EC2024F5-9506-471F-87EB-BFC5D2D6F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9797040"/>
              </p:ext>
            </p:extLst>
          </p:nvPr>
        </p:nvGraphicFramePr>
        <p:xfrm>
          <a:off x="6668007" y="1275677"/>
          <a:ext cx="4880865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89">
                  <a:extLst>
                    <a:ext uri="{9D8B030D-6E8A-4147-A177-3AD203B41FA5}">
                      <a16:colId xmlns="" xmlns:a16="http://schemas.microsoft.com/office/drawing/2014/main" val="223226368"/>
                    </a:ext>
                  </a:extLst>
                </a:gridCol>
                <a:gridCol w="969264"/>
                <a:gridCol w="594360">
                  <a:extLst>
                    <a:ext uri="{9D8B030D-6E8A-4147-A177-3AD203B41FA5}">
                      <a16:colId xmlns="" xmlns:a16="http://schemas.microsoft.com/office/drawing/2014/main" val="2946014763"/>
                    </a:ext>
                  </a:extLst>
                </a:gridCol>
                <a:gridCol w="466344"/>
                <a:gridCol w="832104"/>
                <a:gridCol w="106070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452036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tbl_recipe_rep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레시피 메뉴의 댓글을 위한 테이블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633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rno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댓글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6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bno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게시판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4916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profileImg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varchar(200)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프로필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10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387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nickname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812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likeno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좋아요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7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댓글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492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게시판 구별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982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regdate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등록날짜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4465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udate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CURRENT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수정날짜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59136760"/>
                  </a:ext>
                </a:extLst>
              </a:tr>
            </a:tbl>
          </a:graphicData>
        </a:graphic>
      </p:graphicFrame>
      <p:graphicFrame>
        <p:nvGraphicFramePr>
          <p:cNvPr id="25" name="표 2">
            <a:extLst>
              <a:ext uri="{FF2B5EF4-FFF2-40B4-BE49-F238E27FC236}">
                <a16:creationId xmlns="" xmlns:a16="http://schemas.microsoft.com/office/drawing/2014/main" id="{8A47204B-3F6A-452F-9C15-E6900E26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17198653"/>
              </p:ext>
            </p:extLst>
          </p:nvPr>
        </p:nvGraphicFramePr>
        <p:xfrm>
          <a:off x="501912" y="1264953"/>
          <a:ext cx="5619287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68">
                  <a:extLst>
                    <a:ext uri="{9D8B030D-6E8A-4147-A177-3AD203B41FA5}">
                      <a16:colId xmlns="" xmlns:a16="http://schemas.microsoft.com/office/drawing/2014/main" val="2993006899"/>
                    </a:ext>
                  </a:extLst>
                </a:gridCol>
                <a:gridCol w="1033272"/>
                <a:gridCol w="576072">
                  <a:extLst>
                    <a:ext uri="{9D8B030D-6E8A-4147-A177-3AD203B41FA5}">
                      <a16:colId xmlns="" xmlns:a16="http://schemas.microsoft.com/office/drawing/2014/main" val="2521908092"/>
                    </a:ext>
                  </a:extLst>
                </a:gridCol>
                <a:gridCol w="475488"/>
                <a:gridCol w="868680"/>
                <a:gridCol w="1822607"/>
              </a:tblGrid>
              <a:tr h="253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2197350"/>
                  </a:ext>
                </a:extLst>
              </a:tr>
              <a:tr h="2539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tbl_recipe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쉐프의</a:t>
                      </a:r>
                      <a:r>
                        <a:rPr lang="ko-KR" altLang="en-US" sz="1100" dirty="0"/>
                        <a:t> 각종 순위를 알 수 있는 </a:t>
                      </a:r>
                      <a:r>
                        <a:rPr lang="ko-KR" altLang="en-US" sz="1100" dirty="0" err="1"/>
                        <a:t>쉐프</a:t>
                      </a:r>
                      <a:r>
                        <a:rPr lang="ko-KR" altLang="en-US" sz="1100" dirty="0"/>
                        <a:t> 메뉴를 위한 테이블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0215023"/>
                  </a:ext>
                </a:extLst>
              </a:tr>
              <a:tr h="2158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bno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게시판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1194849"/>
                  </a:ext>
                </a:extLst>
              </a:tr>
              <a:tr h="2158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카테고리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3446072"/>
                  </a:ext>
                </a:extLst>
              </a:tr>
              <a:tr h="21589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3903474"/>
                  </a:ext>
                </a:extLst>
              </a:tr>
              <a:tr h="21589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longtext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8738341"/>
                  </a:ext>
                </a:extLst>
              </a:tr>
              <a:tr h="21589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countImg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이미지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0025203"/>
                  </a:ext>
                </a:extLst>
              </a:tr>
              <a:tr h="21589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imgname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varchar</a:t>
                      </a:r>
                      <a:r>
                        <a:rPr lang="en-US" sz="1100" dirty="0"/>
                        <a:t>(200)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썸네일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5828550"/>
                  </a:ext>
                </a:extLst>
              </a:tr>
              <a:tr h="21589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nickname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7843635"/>
                  </a:ext>
                </a:extLst>
              </a:tr>
              <a:tr h="21589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profileImg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varchar(200)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프로필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9697933"/>
                  </a:ext>
                </a:extLst>
              </a:tr>
              <a:tr h="21589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regdate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등록날짜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6112928"/>
                  </a:ext>
                </a:extLst>
              </a:tr>
              <a:tr h="21589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게시판 구별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5901886"/>
                  </a:ext>
                </a:extLst>
              </a:tr>
              <a:tr h="21589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296505"/>
                  </a:ext>
                </a:extLst>
              </a:tr>
              <a:tr h="21589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CURRENT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수정날짜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425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userid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3100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722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28128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563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3089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및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ERD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00E7B864-B5C2-491A-A163-5FC57AD6A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25276160"/>
              </p:ext>
            </p:extLst>
          </p:nvPr>
        </p:nvGraphicFramePr>
        <p:xfrm>
          <a:off x="6613143" y="1273048"/>
          <a:ext cx="4789425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505">
                  <a:extLst>
                    <a:ext uri="{9D8B030D-6E8A-4147-A177-3AD203B41FA5}">
                      <a16:colId xmlns="" xmlns:a16="http://schemas.microsoft.com/office/drawing/2014/main" val="3418369773"/>
                    </a:ext>
                  </a:extLst>
                </a:gridCol>
                <a:gridCol w="923544"/>
                <a:gridCol w="630936">
                  <a:extLst>
                    <a:ext uri="{9D8B030D-6E8A-4147-A177-3AD203B41FA5}">
                      <a16:colId xmlns="" xmlns:a16="http://schemas.microsoft.com/office/drawing/2014/main" val="3285324865"/>
                    </a:ext>
                  </a:extLst>
                </a:gridCol>
                <a:gridCol w="475488"/>
                <a:gridCol w="822960"/>
                <a:gridCol w="1078992"/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091164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tbl_talk_rep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토크 메뉴의 댓글을 위한 테이블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641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rno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댓글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964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bno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게시판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311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longtext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629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203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regdate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등록날짜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52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수정날짜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09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nickname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920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likeno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좋아요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7705774"/>
                  </a:ext>
                </a:extLst>
              </a:tr>
              <a:tr h="145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게시판 구별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9538900"/>
                  </a:ext>
                </a:extLst>
              </a:tr>
            </a:tbl>
          </a:graphicData>
        </a:graphic>
      </p:graphicFrame>
      <p:graphicFrame>
        <p:nvGraphicFramePr>
          <p:cNvPr id="22" name="표 4">
            <a:extLst>
              <a:ext uri="{FF2B5EF4-FFF2-40B4-BE49-F238E27FC236}">
                <a16:creationId xmlns="" xmlns:a16="http://schemas.microsoft.com/office/drawing/2014/main" id="{6B7195DD-543D-4EC0-A010-0E10E875A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88628048"/>
              </p:ext>
            </p:extLst>
          </p:nvPr>
        </p:nvGraphicFramePr>
        <p:xfrm>
          <a:off x="669543" y="1284821"/>
          <a:ext cx="5328921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49">
                  <a:extLst>
                    <a:ext uri="{9D8B030D-6E8A-4147-A177-3AD203B41FA5}">
                      <a16:colId xmlns="" xmlns:a16="http://schemas.microsoft.com/office/drawing/2014/main" val="1753953436"/>
                    </a:ext>
                  </a:extLst>
                </a:gridCol>
                <a:gridCol w="1033272"/>
                <a:gridCol w="621792">
                  <a:extLst>
                    <a:ext uri="{9D8B030D-6E8A-4147-A177-3AD203B41FA5}">
                      <a16:colId xmlns="" xmlns:a16="http://schemas.microsoft.com/office/drawing/2014/main" val="2874095987"/>
                    </a:ext>
                  </a:extLst>
                </a:gridCol>
                <a:gridCol w="539496"/>
                <a:gridCol w="859536"/>
                <a:gridCol w="1408176"/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6366896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tbl_talk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유저들의 커뮤니티 공간인 토크 메뉴를 위한 테이블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724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bno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int</a:t>
                      </a:r>
                      <a:r>
                        <a:rPr lang="en-US" sz="1100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게시판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324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profileImg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프로필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062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nickname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972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246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regdate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CURRENT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등록날짜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31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CURRENT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수정날짜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137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363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contentImg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내용 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6885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imgname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varchar(500)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썸네일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70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게시판 구별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239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countImg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 이미지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780872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080092" y="39418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 명세서</a:t>
            </a:r>
          </a:p>
        </p:txBody>
      </p:sp>
    </p:spTree>
    <p:extLst>
      <p:ext uri="{BB962C8B-B14F-4D97-AF65-F5344CB8AC3E}">
        <p14:creationId xmlns="" xmlns:p14="http://schemas.microsoft.com/office/powerpoint/2010/main" val="38988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28128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563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3089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및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ERD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8B886FE3-54E1-4761-A91F-8EF543F38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95946367"/>
              </p:ext>
            </p:extLst>
          </p:nvPr>
        </p:nvGraphicFramePr>
        <p:xfrm>
          <a:off x="550671" y="1291336"/>
          <a:ext cx="5283201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41">
                  <a:extLst>
                    <a:ext uri="{9D8B030D-6E8A-4147-A177-3AD203B41FA5}">
                      <a16:colId xmlns="" xmlns:a16="http://schemas.microsoft.com/office/drawing/2014/main" val="864934135"/>
                    </a:ext>
                  </a:extLst>
                </a:gridCol>
                <a:gridCol w="969264"/>
                <a:gridCol w="649224">
                  <a:extLst>
                    <a:ext uri="{9D8B030D-6E8A-4147-A177-3AD203B41FA5}">
                      <a16:colId xmlns="" xmlns:a16="http://schemas.microsoft.com/office/drawing/2014/main" val="542195913"/>
                    </a:ext>
                  </a:extLst>
                </a:gridCol>
                <a:gridCol w="475488"/>
                <a:gridCol w="896112"/>
                <a:gridCol w="1490472"/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4051976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tbl_board_notice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홈페이지의 공지사항을 알려주는 메뉴를 위한 테이블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521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bno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게시판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554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varchar(200)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355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729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nickname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739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regdate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CURRENT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등록날짜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555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CURRENT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수정날짜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041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511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구역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게시판 구별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425774"/>
                  </a:ext>
                </a:extLst>
              </a:tr>
              <a:tr h="1985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userid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0901245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="" xmlns:a16="http://schemas.microsoft.com/office/drawing/2014/main" id="{4868B711-EE87-4582-8033-C7F30DBC6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37494632"/>
              </p:ext>
            </p:extLst>
          </p:nvPr>
        </p:nvGraphicFramePr>
        <p:xfrm>
          <a:off x="6329679" y="1282192"/>
          <a:ext cx="5365497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85">
                  <a:extLst>
                    <a:ext uri="{9D8B030D-6E8A-4147-A177-3AD203B41FA5}">
                      <a16:colId xmlns="" xmlns:a16="http://schemas.microsoft.com/office/drawing/2014/main" val="138056138"/>
                    </a:ext>
                  </a:extLst>
                </a:gridCol>
                <a:gridCol w="905256"/>
                <a:gridCol w="694944">
                  <a:extLst>
                    <a:ext uri="{9D8B030D-6E8A-4147-A177-3AD203B41FA5}">
                      <a16:colId xmlns="" xmlns:a16="http://schemas.microsoft.com/office/drawing/2014/main" val="308330538"/>
                    </a:ext>
                  </a:extLst>
                </a:gridCol>
                <a:gridCol w="576072"/>
                <a:gridCol w="914400"/>
                <a:gridCol w="1463040">
                  <a:extLst>
                    <a:ext uri="{9D8B030D-6E8A-4147-A177-3AD203B41FA5}">
                      <a16:colId xmlns="" xmlns:a16="http://schemas.microsoft.com/office/drawing/2014/main" val="200396385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43315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tbl_notice_rep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공지사항 테이블의 댓글을 위한 테이블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234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rno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댓글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826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bno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게시글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541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626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nickname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084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534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regdate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등록날짜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747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udate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CURRENT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수정날짜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719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likeno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좋아요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3279510"/>
                  </a:ext>
                </a:extLst>
              </a:tr>
              <a:tr h="1436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게시판 구별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19987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080092" y="39418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 명세서</a:t>
            </a:r>
          </a:p>
        </p:txBody>
      </p:sp>
    </p:spTree>
    <p:extLst>
      <p:ext uri="{BB962C8B-B14F-4D97-AF65-F5344CB8AC3E}">
        <p14:creationId xmlns="" xmlns:p14="http://schemas.microsoft.com/office/powerpoint/2010/main" val="33520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28128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563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3089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및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ERD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70C5BFA3-A3FB-4807-B33D-908950C40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2418604"/>
              </p:ext>
            </p:extLst>
          </p:nvPr>
        </p:nvGraphicFramePr>
        <p:xfrm>
          <a:off x="742695" y="1264920"/>
          <a:ext cx="5027169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17">
                  <a:extLst>
                    <a:ext uri="{9D8B030D-6E8A-4147-A177-3AD203B41FA5}">
                      <a16:colId xmlns="" xmlns:a16="http://schemas.microsoft.com/office/drawing/2014/main" val="371536210"/>
                    </a:ext>
                  </a:extLst>
                </a:gridCol>
                <a:gridCol w="1042416"/>
                <a:gridCol w="612648">
                  <a:extLst>
                    <a:ext uri="{9D8B030D-6E8A-4147-A177-3AD203B41FA5}">
                      <a16:colId xmlns="" xmlns:a16="http://schemas.microsoft.com/office/drawing/2014/main" val="3257621792"/>
                    </a:ext>
                  </a:extLst>
                </a:gridCol>
                <a:gridCol w="649224"/>
                <a:gridCol w="941832"/>
                <a:gridCol w="941832"/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537046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tbl_board_event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각종 이벤트를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진행중인 이벤트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종료된 이벤트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이벤트 당첨자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 알려주는 메뉴를 위한 테이블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485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bno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게시글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338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varchar(200)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336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559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nickname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901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349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regdate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CURRENT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등록날짜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097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CURRENT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수정날짜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69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540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imgname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varchar(200)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썸네일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646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filename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varchar(200)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파일이름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386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게시판 구별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2633307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varchar(40)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이벤트 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4719953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="" xmlns:a16="http://schemas.microsoft.com/office/drawing/2014/main" id="{ACDC14A1-4D71-4AD7-85AA-F9E7303ED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03727453"/>
              </p:ext>
            </p:extLst>
          </p:nvPr>
        </p:nvGraphicFramePr>
        <p:xfrm>
          <a:off x="6393687" y="1264501"/>
          <a:ext cx="4972305" cy="3981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1">
                  <a:extLst>
                    <a:ext uri="{9D8B030D-6E8A-4147-A177-3AD203B41FA5}">
                      <a16:colId xmlns="" xmlns:a16="http://schemas.microsoft.com/office/drawing/2014/main" val="36424248"/>
                    </a:ext>
                  </a:extLst>
                </a:gridCol>
                <a:gridCol w="914400"/>
                <a:gridCol w="658368">
                  <a:extLst>
                    <a:ext uri="{9D8B030D-6E8A-4147-A177-3AD203B41FA5}">
                      <a16:colId xmlns="" xmlns:a16="http://schemas.microsoft.com/office/drawing/2014/main" val="3625240189"/>
                    </a:ext>
                  </a:extLst>
                </a:gridCol>
                <a:gridCol w="521208"/>
                <a:gridCol w="832104"/>
                <a:gridCol w="1152144"/>
              </a:tblGrid>
              <a:tr h="253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074143"/>
                  </a:ext>
                </a:extLst>
              </a:tr>
              <a:tr h="366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tbl_event_rep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이벤트 메뉴의 댓글을 위한 테이블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9651374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rno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댓글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2316131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bno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게시글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2631107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09431517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nickname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5095524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8004576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regdate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등록날짜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8656971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CURRENT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수정날짜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63457940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likeno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좋아요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077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게시판 구별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492949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080092" y="39418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 명세서</a:t>
            </a:r>
          </a:p>
        </p:txBody>
      </p:sp>
    </p:spTree>
    <p:extLst>
      <p:ext uri="{BB962C8B-B14F-4D97-AF65-F5344CB8AC3E}">
        <p14:creationId xmlns="" xmlns:p14="http://schemas.microsoft.com/office/powerpoint/2010/main" val="29849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28128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563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3089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및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ERD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72DF27A8-F469-4BEB-BD80-46527A52D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4262603"/>
              </p:ext>
            </p:extLst>
          </p:nvPr>
        </p:nvGraphicFramePr>
        <p:xfrm>
          <a:off x="578103" y="1270000"/>
          <a:ext cx="5575809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25">
                  <a:extLst>
                    <a:ext uri="{9D8B030D-6E8A-4147-A177-3AD203B41FA5}">
                      <a16:colId xmlns="" xmlns:a16="http://schemas.microsoft.com/office/drawing/2014/main" val="1243529325"/>
                    </a:ext>
                  </a:extLst>
                </a:gridCol>
                <a:gridCol w="969264"/>
                <a:gridCol w="713232">
                  <a:extLst>
                    <a:ext uri="{9D8B030D-6E8A-4147-A177-3AD203B41FA5}">
                      <a16:colId xmlns="" xmlns:a16="http://schemas.microsoft.com/office/drawing/2014/main" val="294452299"/>
                    </a:ext>
                  </a:extLst>
                </a:gridCol>
                <a:gridCol w="537464"/>
                <a:gridCol w="843280"/>
                <a:gridCol w="1609344">
                  <a:extLst>
                    <a:ext uri="{9D8B030D-6E8A-4147-A177-3AD203B41FA5}">
                      <a16:colId xmlns="" xmlns:a16="http://schemas.microsoft.com/office/drawing/2014/main" val="320853564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680347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tbl_chef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쉐프의</a:t>
                      </a:r>
                      <a:r>
                        <a:rPr lang="ko-KR" altLang="en-US" sz="1100" dirty="0"/>
                        <a:t> 각종 순위를 알 수 있는 </a:t>
                      </a:r>
                      <a:r>
                        <a:rPr lang="ko-KR" altLang="en-US" sz="1100" dirty="0" err="1"/>
                        <a:t>쉐프</a:t>
                      </a:r>
                      <a:r>
                        <a:rPr lang="ko-KR" altLang="en-US" sz="1100" dirty="0"/>
                        <a:t> 메뉴를 위한 테이블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810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chefno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쉐프</a:t>
                      </a:r>
                      <a:r>
                        <a:rPr lang="ko-KR" altLang="en-US" sz="1050" dirty="0"/>
                        <a:t>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582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쉐프</a:t>
                      </a:r>
                      <a:r>
                        <a:rPr lang="ko-KR" altLang="en-US" sz="1050" dirty="0"/>
                        <a:t>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272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nickname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쉐프</a:t>
                      </a:r>
                      <a:r>
                        <a:rPr lang="ko-KR" altLang="en-US" sz="1050" dirty="0"/>
                        <a:t>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863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followno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팔로우</a:t>
                      </a:r>
                      <a:r>
                        <a:rPr lang="ko-KR" altLang="en-US" sz="1050" dirty="0"/>
                        <a:t>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23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regdate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쉐프된</a:t>
                      </a:r>
                      <a:r>
                        <a:rPr lang="ko-KR" altLang="en-US" sz="1050" dirty="0"/>
                        <a:t>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3337915"/>
                  </a:ext>
                </a:extLst>
              </a:tr>
              <a:tr h="2229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profileImg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varchar(200)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프로필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5067405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="" xmlns:a16="http://schemas.microsoft.com/office/drawing/2014/main" id="{F6BB77BD-50B2-418B-904D-F57A7DCC8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82689720"/>
              </p:ext>
            </p:extLst>
          </p:nvPr>
        </p:nvGraphicFramePr>
        <p:xfrm>
          <a:off x="6695439" y="1266533"/>
          <a:ext cx="4871721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17">
                  <a:extLst>
                    <a:ext uri="{9D8B030D-6E8A-4147-A177-3AD203B41FA5}">
                      <a16:colId xmlns="" xmlns:a16="http://schemas.microsoft.com/office/drawing/2014/main" val="1297332072"/>
                    </a:ext>
                  </a:extLst>
                </a:gridCol>
                <a:gridCol w="987552"/>
                <a:gridCol w="585216">
                  <a:extLst>
                    <a:ext uri="{9D8B030D-6E8A-4147-A177-3AD203B41FA5}">
                      <a16:colId xmlns="" xmlns:a16="http://schemas.microsoft.com/office/drawing/2014/main" val="2394730750"/>
                    </a:ext>
                  </a:extLst>
                </a:gridCol>
                <a:gridCol w="548640"/>
                <a:gridCol w="877824"/>
                <a:gridCol w="1033272"/>
              </a:tblGrid>
              <a:tr h="223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283427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tbl_help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문의사항 </a:t>
                      </a:r>
                      <a:r>
                        <a:rPr lang="en-US" altLang="ko-KR" sz="1100" dirty="0"/>
                        <a:t>1:1</a:t>
                      </a:r>
                      <a:r>
                        <a:rPr lang="ko-KR" altLang="en-US" sz="1100" dirty="0"/>
                        <a:t>답변을 위한 메뉴를 위한 테이블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426995"/>
                  </a:ext>
                </a:extLst>
              </a:tr>
              <a:tr h="2940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bno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게시글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905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varchar</a:t>
                      </a:r>
                      <a:r>
                        <a:rPr lang="en-US" sz="1100" dirty="0"/>
                        <a:t>(200)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590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longtext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129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varchar</a:t>
                      </a:r>
                      <a:r>
                        <a:rPr lang="en-US" sz="1100" dirty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94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nickname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625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regdate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CURRENT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등록날짜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16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CURRENT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수정날짜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08409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게시판 구별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1299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answer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longtext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답변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186595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080092" y="39418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 명세서</a:t>
            </a:r>
          </a:p>
        </p:txBody>
      </p:sp>
    </p:spTree>
    <p:extLst>
      <p:ext uri="{BB962C8B-B14F-4D97-AF65-F5344CB8AC3E}">
        <p14:creationId xmlns="" xmlns:p14="http://schemas.microsoft.com/office/powerpoint/2010/main" val="24673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</a:p>
        </p:txBody>
      </p:sp>
    </p:spTree>
    <p:extLst>
      <p:ext uri="{BB962C8B-B14F-4D97-AF65-F5344CB8AC3E}">
        <p14:creationId xmlns="" xmlns:p14="http://schemas.microsoft.com/office/powerpoint/2010/main" val="26711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9737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6540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1452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회원정보 수정 페이지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C:\Users\hot80\Desktop\주요기술 이미지\홈페이지\레시피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6430" y="1490853"/>
            <a:ext cx="4082874" cy="3960000"/>
          </a:xfrm>
          <a:prstGeom prst="rect">
            <a:avLst/>
          </a:prstGeom>
          <a:noFill/>
        </p:spPr>
      </p:pic>
      <p:pic>
        <p:nvPicPr>
          <p:cNvPr id="16387" name="Picture 3" descr="C:\Users\hot80\Desktop\주요기술 이미지\홈페이지\메인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1889" y="1478734"/>
            <a:ext cx="3613000" cy="396000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990043" y="5908113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페이지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89931" y="591420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레시피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페이지</a:t>
            </a:r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556" y="195949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4814" y="265557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기획의도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9156" y="195949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44414" y="265557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기본개발환경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8756" y="195949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94014" y="265557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및 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ERD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5332" y="415405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80590" y="485013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59476" y="4152024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64734" y="4848098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주요기술 상세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9076" y="4161168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14334" y="4857242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개발자 테스트</a:t>
            </a:r>
          </a:p>
        </p:txBody>
      </p:sp>
    </p:spTree>
    <p:extLst>
      <p:ext uri="{BB962C8B-B14F-4D97-AF65-F5344CB8AC3E}">
        <p14:creationId xmlns=""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9737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6540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1452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토크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공지사항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페이지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17475" y="5926401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토크 페이지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8491" y="593249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페이지</a:t>
            </a:r>
          </a:p>
        </p:txBody>
      </p:sp>
      <p:pic>
        <p:nvPicPr>
          <p:cNvPr id="17410" name="Picture 2" descr="C:\Users\hot80\Desktop\주요기술 이미지\홈페이지\토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2934" y="1572768"/>
            <a:ext cx="3237966" cy="4125851"/>
          </a:xfrm>
          <a:prstGeom prst="rect">
            <a:avLst/>
          </a:prstGeom>
          <a:noFill/>
        </p:spPr>
      </p:pic>
      <p:pic>
        <p:nvPicPr>
          <p:cNvPr id="17411" name="Picture 3" descr="C:\Users\hot80\Desktop\주요기술 이미지\홈페이지\공지사항 페이지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9456" y="1536191"/>
            <a:ext cx="3600000" cy="1752229"/>
          </a:xfrm>
          <a:prstGeom prst="rect">
            <a:avLst/>
          </a:prstGeom>
          <a:noFill/>
        </p:spPr>
      </p:pic>
      <p:pic>
        <p:nvPicPr>
          <p:cNvPr id="17412" name="Picture 4" descr="C:\Users\hot80\Desktop\주요기술 이미지\홈페이지\이벤트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2280" y="3849624"/>
            <a:ext cx="3600000" cy="1869122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7994859" y="349714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공지사항 페이지</a:t>
            </a:r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9737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6540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1452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쉐프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문의사항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관리자 페이지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51131" y="6337881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문의 사항  페이지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34483" y="4396305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관리자 페이지</a:t>
            </a:r>
          </a:p>
        </p:txBody>
      </p:sp>
      <p:pic>
        <p:nvPicPr>
          <p:cNvPr id="18434" name="Picture 2" descr="C:\Users\hot80\Desktop\주요기술 이미지\홈페이지\쉐프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1556" y="1468131"/>
            <a:ext cx="3600000" cy="2129684"/>
          </a:xfrm>
          <a:prstGeom prst="rect">
            <a:avLst/>
          </a:prstGeom>
          <a:noFill/>
        </p:spPr>
      </p:pic>
      <p:pic>
        <p:nvPicPr>
          <p:cNvPr id="18435" name="Picture 3" descr="C:\Users\hot80\Desktop\주요기술 이미지\홈페이지\문의사항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5668" y="4088865"/>
            <a:ext cx="3600000" cy="2114526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776683" y="375622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쉐프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페이지</a:t>
            </a:r>
          </a:p>
        </p:txBody>
      </p:sp>
      <p:pic>
        <p:nvPicPr>
          <p:cNvPr id="18436" name="Picture 4" descr="C:\Users\hot80\Desktop\주요기술 이미지\홈페이지\관리자 페이지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5121" y="1453896"/>
            <a:ext cx="4782777" cy="27966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9737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6540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1452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회원정보 수정 페이지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4555" y="5908113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 페이지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25923" y="5923353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회원정보 수정 페이지</a:t>
            </a:r>
          </a:p>
        </p:txBody>
      </p:sp>
      <p:pic>
        <p:nvPicPr>
          <p:cNvPr id="19458" name="Picture 2" descr="C:\Users\hot80\Desktop\주요기술 이미지\홈페이지\회원가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6356" y="1545335"/>
            <a:ext cx="4650185" cy="3960000"/>
          </a:xfrm>
          <a:prstGeom prst="rect">
            <a:avLst/>
          </a:prstGeom>
          <a:noFill/>
        </p:spPr>
      </p:pic>
      <p:pic>
        <p:nvPicPr>
          <p:cNvPr id="19459" name="Picture 3" descr="C:\Users\hot80\Desktop\주요기술 이미지\홈페이지\회원정보 수정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3821" y="1541225"/>
            <a:ext cx="5573333" cy="396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주요기술 상세</a:t>
            </a:r>
          </a:p>
        </p:txBody>
      </p:sp>
    </p:spTree>
    <p:extLst>
      <p:ext uri="{BB962C8B-B14F-4D97-AF65-F5344CB8AC3E}">
        <p14:creationId xmlns="" xmlns:p14="http://schemas.microsoft.com/office/powerpoint/2010/main" val="244040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주요기술 상세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29216" y="430857"/>
            <a:ext cx="231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Git_Hub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Address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B686E4A-8D40-4840-B16E-B335F479C4A9}"/>
              </a:ext>
            </a:extLst>
          </p:cNvPr>
          <p:cNvSpPr/>
          <p:nvPr/>
        </p:nvSpPr>
        <p:spPr>
          <a:xfrm>
            <a:off x="3626886" y="2913829"/>
            <a:ext cx="4938228" cy="1030342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linkClick r:id="rId2"/>
              </a:rPr>
              <a:t>https://github.com/JeongJongBeom/JJB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F668215-98B2-4EA5-A3B4-8849A6C7F546}"/>
              </a:ext>
            </a:extLst>
          </p:cNvPr>
          <p:cNvSpPr txBox="1"/>
          <p:nvPr/>
        </p:nvSpPr>
        <p:spPr>
          <a:xfrm>
            <a:off x="5412161" y="4191467"/>
            <a:ext cx="136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깃 허브 주소</a:t>
            </a:r>
          </a:p>
        </p:txBody>
      </p:sp>
    </p:spTree>
    <p:extLst>
      <p:ext uri="{BB962C8B-B14F-4D97-AF65-F5344CB8AC3E}">
        <p14:creationId xmlns="" xmlns:p14="http://schemas.microsoft.com/office/powerpoint/2010/main" val="2162936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주요기술 상세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39528" y="467433"/>
            <a:ext cx="179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목록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통합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03136" y="2706624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818376" y="5163312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Mapper.xml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01040" y="5190744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790944" y="3919728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Mapper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22376" y="3941064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0392" y="1124712"/>
            <a:ext cx="1057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) : section</a:t>
            </a:r>
            <a:r>
              <a:rPr lang="ko-KR" altLang="en-US" dirty="0" smtClean="0"/>
              <a:t>이라는 변수를 통해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의 테이블명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의 위치가 결정되며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       </a:t>
            </a:r>
            <a:r>
              <a:rPr lang="ko-KR" altLang="en-US" dirty="0" smtClean="0"/>
              <a:t>일단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페이지로 간 다음</a:t>
            </a:r>
            <a:r>
              <a:rPr lang="en-US" altLang="ko-KR" dirty="0" smtClean="0"/>
              <a:t>, c:import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부분만 해당 페이지로 변환된다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      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section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값일 경우 </a:t>
            </a:r>
            <a:r>
              <a:rPr lang="en-US" altLang="ko-KR" dirty="0" err="1" smtClean="0"/>
              <a:t>HomeController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페이지로 자동 설정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10184" y="2712720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63824" y="2697480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HomeController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69920" y="3928872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Index.jsp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69920" y="5172456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BoardController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259824" y="2676144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BoardService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268968" y="3910584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BoardMapper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278112" y="5154168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BoardMapper.xml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화살표 연결선 40"/>
          <p:cNvCxnSpPr>
            <a:stCxn id="30" idx="2"/>
            <a:endCxn id="35" idx="0"/>
          </p:cNvCxnSpPr>
          <p:nvPr/>
        </p:nvCxnSpPr>
        <p:spPr>
          <a:xfrm rot="16200000" flipH="1">
            <a:off x="3817620" y="3543300"/>
            <a:ext cx="765048" cy="609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5" idx="2"/>
            <a:endCxn id="36" idx="0"/>
          </p:cNvCxnSpPr>
          <p:nvPr/>
        </p:nvCxnSpPr>
        <p:spPr>
          <a:xfrm rot="5400000">
            <a:off x="3814572" y="4783836"/>
            <a:ext cx="77724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7" idx="2"/>
            <a:endCxn id="38" idx="0"/>
          </p:cNvCxnSpPr>
          <p:nvPr/>
        </p:nvCxnSpPr>
        <p:spPr>
          <a:xfrm rot="16200000" flipH="1">
            <a:off x="9913620" y="3521964"/>
            <a:ext cx="768096" cy="914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8" idx="2"/>
            <a:endCxn id="39" idx="0"/>
          </p:cNvCxnSpPr>
          <p:nvPr/>
        </p:nvCxnSpPr>
        <p:spPr>
          <a:xfrm rot="16200000" flipH="1">
            <a:off x="9918192" y="4760976"/>
            <a:ext cx="777240" cy="914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6" idx="2"/>
            <a:endCxn id="37" idx="1"/>
          </p:cNvCxnSpPr>
          <p:nvPr/>
        </p:nvCxnSpPr>
        <p:spPr>
          <a:xfrm rot="5400000" flipH="1" flipV="1">
            <a:off x="5366766" y="1745742"/>
            <a:ext cx="2729484" cy="5056632"/>
          </a:xfrm>
          <a:prstGeom prst="bentConnector4">
            <a:avLst>
              <a:gd name="adj1" fmla="val -23450"/>
              <a:gd name="adj2" fmla="val 94033"/>
            </a:avLst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주요기술 상세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39528" y="467433"/>
            <a:ext cx="179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통합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11696" y="4251960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717792" y="5876544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Mapper.xml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681216" y="3352800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690360" y="5026152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Mapper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702552" y="2523744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0392" y="1124712"/>
            <a:ext cx="1057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목록과 마찬가지로 </a:t>
            </a:r>
            <a:r>
              <a:rPr lang="en-US" altLang="ko-KR" dirty="0" smtClean="0"/>
              <a:t>section</a:t>
            </a:r>
            <a:r>
              <a:rPr lang="ko-KR" altLang="en-US" dirty="0" smtClean="0"/>
              <a:t>이라는 변수로 </a:t>
            </a:r>
            <a:r>
              <a:rPr lang="en-US" altLang="ko-KR" dirty="0" err="1" smtClean="0"/>
              <a:t>BoardController</a:t>
            </a:r>
            <a:r>
              <a:rPr lang="ko-KR" altLang="en-US" dirty="0" smtClean="0"/>
              <a:t>에서 구분</a:t>
            </a:r>
            <a:endParaRPr lang="en-US" altLang="ko-KR" dirty="0" smtClean="0"/>
          </a:p>
          <a:p>
            <a:r>
              <a:rPr lang="en-US" altLang="ko-KR" dirty="0" smtClean="0"/>
              <a:t>		(xml</a:t>
            </a:r>
            <a:r>
              <a:rPr lang="ko-KR" altLang="en-US" dirty="0" smtClean="0"/>
              <a:t>에서의 테이블명도 구분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작성의 경우 </a:t>
            </a:r>
            <a:r>
              <a:rPr lang="en-US" altLang="ko-KR" dirty="0" smtClean="0"/>
              <a:t>JS</a:t>
            </a:r>
            <a:r>
              <a:rPr lang="ko-KR" altLang="en-US" dirty="0" smtClean="0"/>
              <a:t>에서 커서를 클릭할 시</a:t>
            </a:r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위치를 얻어 이미지를 삽입함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168384" y="2511552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Write.jsp(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표 참조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168384" y="3334512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BoardController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168384" y="4221480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BoardService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168384" y="5017008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BoardMapper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177528" y="5867400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BoardMapper.xml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/>
          <p:cNvCxnSpPr>
            <a:stCxn id="35" idx="2"/>
            <a:endCxn id="36" idx="0"/>
          </p:cNvCxnSpPr>
          <p:nvPr/>
        </p:nvCxnSpPr>
        <p:spPr>
          <a:xfrm rot="5400000">
            <a:off x="10023348" y="3156204"/>
            <a:ext cx="356616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7" idx="2"/>
            <a:endCxn id="38" idx="0"/>
          </p:cNvCxnSpPr>
          <p:nvPr/>
        </p:nvCxnSpPr>
        <p:spPr>
          <a:xfrm rot="5400000">
            <a:off x="10037064" y="4852416"/>
            <a:ext cx="329184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8" idx="2"/>
            <a:endCxn id="39" idx="0"/>
          </p:cNvCxnSpPr>
          <p:nvPr/>
        </p:nvCxnSpPr>
        <p:spPr>
          <a:xfrm rot="16200000" flipH="1">
            <a:off x="10014204" y="5670804"/>
            <a:ext cx="384048" cy="914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6" idx="2"/>
            <a:endCxn id="37" idx="0"/>
          </p:cNvCxnSpPr>
          <p:nvPr/>
        </p:nvCxnSpPr>
        <p:spPr>
          <a:xfrm rot="5400000">
            <a:off x="9991344" y="4011168"/>
            <a:ext cx="420624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768097" y="2530178"/>
          <a:ext cx="4882895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494"/>
                <a:gridCol w="1910169"/>
                <a:gridCol w="18562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게시판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JSP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BoardController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(Method)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레시피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recipeWrite.jsp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Write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토크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talkWrite.jsp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Write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공지사항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boardWrite.jsp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WriteBasic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boardWrite_event.jsp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WriteBasic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문의사항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boardWrite.jsp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WriteBasic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꺾인 연결선 53"/>
          <p:cNvCxnSpPr>
            <a:endCxn id="35" idx="0"/>
          </p:cNvCxnSpPr>
          <p:nvPr/>
        </p:nvCxnSpPr>
        <p:spPr>
          <a:xfrm flipV="1">
            <a:off x="2852928" y="2511552"/>
            <a:ext cx="7348728" cy="3048"/>
          </a:xfrm>
          <a:prstGeom prst="bentConnector4">
            <a:avLst>
              <a:gd name="adj1" fmla="val -207"/>
              <a:gd name="adj2" fmla="val 11200004"/>
            </a:avLst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주요기술 상세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29400" y="2706624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644640" y="5163312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Mapper.xml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74192" y="3956304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617208" y="3919728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Mapper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95528" y="2706624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0392" y="1124712"/>
            <a:ext cx="1057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쉐프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팔로우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게시판에서 가능하며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쉐프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팔로우를</a:t>
            </a:r>
            <a:r>
              <a:rPr lang="ko-KR" altLang="en-US" dirty="0" smtClean="0"/>
              <a:t>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누가 어떤 </a:t>
            </a:r>
            <a:r>
              <a:rPr lang="ko-KR" altLang="en-US" dirty="0" err="1" smtClean="0"/>
              <a:t>쉐프에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팔로우를</a:t>
            </a:r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했는지 </a:t>
            </a:r>
            <a:r>
              <a:rPr lang="ko-KR" altLang="en-US" dirty="0" err="1" smtClean="0"/>
              <a:t>알기위한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follow_user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테이블과 </a:t>
            </a:r>
            <a:r>
              <a:rPr lang="en-US" altLang="ko-KR" dirty="0" err="1" smtClean="0"/>
              <a:t>tbl_chef</a:t>
            </a:r>
            <a:r>
              <a:rPr lang="ko-KR" altLang="en-US" dirty="0" smtClean="0"/>
              <a:t>테이블의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중 하나인</a:t>
            </a:r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 err="1" smtClean="0"/>
              <a:t>팔로우</a:t>
            </a:r>
            <a:r>
              <a:rPr lang="ko-KR" altLang="en-US" dirty="0" smtClean="0"/>
              <a:t> 수가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으로 동시에 실행된다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취소도 동일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43072" y="2694432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Detail.jsp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43072" y="3938016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ChefController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086088" y="2676144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BoardService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095232" y="3910584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BoardMapper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104376" y="5154168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BoardMapper.xml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/>
          <p:cNvCxnSpPr>
            <a:stCxn id="35" idx="2"/>
            <a:endCxn id="36" idx="0"/>
          </p:cNvCxnSpPr>
          <p:nvPr/>
        </p:nvCxnSpPr>
        <p:spPr>
          <a:xfrm rot="5400000">
            <a:off x="3887724" y="3549396"/>
            <a:ext cx="77724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7" idx="2"/>
            <a:endCxn id="38" idx="0"/>
          </p:cNvCxnSpPr>
          <p:nvPr/>
        </p:nvCxnSpPr>
        <p:spPr>
          <a:xfrm rot="16200000" flipH="1">
            <a:off x="9739884" y="3521964"/>
            <a:ext cx="768096" cy="914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8" idx="2"/>
            <a:endCxn id="39" idx="0"/>
          </p:cNvCxnSpPr>
          <p:nvPr/>
        </p:nvCxnSpPr>
        <p:spPr>
          <a:xfrm rot="16200000" flipH="1">
            <a:off x="9744456" y="4760976"/>
            <a:ext cx="777240" cy="914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75065" y="366849"/>
            <a:ext cx="291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쉐프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팔로우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취소 기능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3" name="꺾인 연결선 42"/>
          <p:cNvCxnSpPr>
            <a:stCxn id="36" idx="2"/>
            <a:endCxn id="37" idx="1"/>
          </p:cNvCxnSpPr>
          <p:nvPr/>
        </p:nvCxnSpPr>
        <p:spPr>
          <a:xfrm rot="5400000" flipH="1" flipV="1">
            <a:off x="5933694" y="1251966"/>
            <a:ext cx="1495044" cy="4809744"/>
          </a:xfrm>
          <a:prstGeom prst="bentConnector4">
            <a:avLst>
              <a:gd name="adj1" fmla="val -133945"/>
              <a:gd name="adj2" fmla="val 90969"/>
            </a:avLst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주요기술 상세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08176" y="3566160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386840" y="5730240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Mapper.xml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386840" y="2548128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395984" y="4706112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Mapper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986016" y="2715768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0392" y="1124712"/>
            <a:ext cx="1057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쉐프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쉐프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최신순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팔로우순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게시글순</a:t>
            </a:r>
            <a:r>
              <a:rPr lang="ko-KR" altLang="en-US" dirty="0" smtClean="0"/>
              <a:t> 등이 모두 필요하기 때문에 </a:t>
            </a:r>
            <a:r>
              <a:rPr lang="en-US" altLang="ko-KR" dirty="0" smtClean="0"/>
              <a:t>Controller	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Mapper</a:t>
            </a:r>
            <a:r>
              <a:rPr lang="ko-KR" altLang="en-US" dirty="0" smtClean="0"/>
              <a:t>로 가는 것을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반복한다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최신순의</a:t>
            </a:r>
            <a:r>
              <a:rPr lang="ko-KR" altLang="en-US" dirty="0" smtClean="0"/>
              <a:t> 값을 가져왔으면 </a:t>
            </a:r>
            <a:r>
              <a:rPr lang="en-US" altLang="ko-KR" dirty="0" err="1" smtClean="0"/>
              <a:t>ordernum</a:t>
            </a:r>
            <a:r>
              <a:rPr lang="ko-KR" altLang="en-US" dirty="0" smtClean="0"/>
              <a:t>이라는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변수를 </a:t>
            </a:r>
            <a:r>
              <a:rPr lang="en-US" altLang="ko-KR" dirty="0" smtClean="0"/>
              <a:t>+1</a:t>
            </a:r>
            <a:r>
              <a:rPr lang="ko-KR" altLang="en-US" dirty="0" smtClean="0"/>
              <a:t>해주는 증감연산자를 사용하여 </a:t>
            </a:r>
            <a:r>
              <a:rPr lang="ko-KR" altLang="en-US" dirty="0" err="1" smtClean="0"/>
              <a:t>팔로우순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게시글순</a:t>
            </a:r>
            <a:r>
              <a:rPr lang="ko-KR" altLang="en-US" dirty="0" smtClean="0"/>
              <a:t> 등으로 접근을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186672" y="2694432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Detail.jsp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636264" y="2520696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ChefController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636264" y="3544824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ChefService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636264" y="4678680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ChefMapper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645408" y="5711952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ChefMapper.xml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04833" y="394281"/>
            <a:ext cx="227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쉐프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페이징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9" name="직선 화살표 연결선 28"/>
          <p:cNvCxnSpPr>
            <a:stCxn id="36" idx="2"/>
            <a:endCxn id="37" idx="0"/>
          </p:cNvCxnSpPr>
          <p:nvPr/>
        </p:nvCxnSpPr>
        <p:spPr>
          <a:xfrm rot="5400000">
            <a:off x="4390644" y="3265932"/>
            <a:ext cx="557784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7" idx="2"/>
            <a:endCxn id="38" idx="0"/>
          </p:cNvCxnSpPr>
          <p:nvPr/>
        </p:nvCxnSpPr>
        <p:spPr>
          <a:xfrm rot="5400000">
            <a:off x="4335780" y="4344924"/>
            <a:ext cx="667512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8" idx="2"/>
            <a:endCxn id="39" idx="0"/>
          </p:cNvCxnSpPr>
          <p:nvPr/>
        </p:nvCxnSpPr>
        <p:spPr>
          <a:xfrm rot="16200000" flipH="1">
            <a:off x="4390644" y="5423916"/>
            <a:ext cx="566928" cy="914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9" idx="2"/>
            <a:endCxn id="36" idx="0"/>
          </p:cNvCxnSpPr>
          <p:nvPr/>
        </p:nvCxnSpPr>
        <p:spPr>
          <a:xfrm rot="5400000" flipH="1">
            <a:off x="2845308" y="4344924"/>
            <a:ext cx="3657600" cy="9144"/>
          </a:xfrm>
          <a:prstGeom prst="bentConnector5">
            <a:avLst>
              <a:gd name="adj1" fmla="val -11000"/>
              <a:gd name="adj2" fmla="val 41500013"/>
              <a:gd name="adj3" fmla="val 109250"/>
            </a:avLst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00584" y="4096512"/>
            <a:ext cx="1581912" cy="3749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ordernum</a:t>
            </a:r>
            <a:r>
              <a:rPr lang="en-US" altLang="ko-KR" dirty="0" smtClean="0"/>
              <a:t>++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397496" y="4361688"/>
            <a:ext cx="4361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Ordernum</a:t>
            </a:r>
            <a:r>
              <a:rPr lang="ko-KR" altLang="en-US" dirty="0" smtClean="0"/>
              <a:t>이 증가하면서 </a:t>
            </a:r>
            <a:r>
              <a:rPr lang="en-US" altLang="ko-KR" dirty="0" smtClean="0"/>
              <a:t>ChefMapper.xml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접근하여 값을 </a:t>
            </a:r>
            <a:endParaRPr lang="en-US" altLang="ko-KR" dirty="0" smtClean="0"/>
          </a:p>
          <a:p>
            <a:r>
              <a:rPr lang="ko-KR" altLang="en-US" dirty="0" smtClean="0"/>
              <a:t>모두 가져오게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9" name="오른쪽 화살표 68"/>
          <p:cNvSpPr/>
          <p:nvPr/>
        </p:nvSpPr>
        <p:spPr>
          <a:xfrm>
            <a:off x="6693408" y="4663440"/>
            <a:ext cx="630936" cy="45720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꺾인 연결선 70"/>
          <p:cNvCxnSpPr>
            <a:stCxn id="39" idx="3"/>
            <a:endCxn id="35" idx="0"/>
          </p:cNvCxnSpPr>
          <p:nvPr/>
        </p:nvCxnSpPr>
        <p:spPr>
          <a:xfrm flipV="1">
            <a:off x="5711952" y="2694432"/>
            <a:ext cx="4507992" cy="3250692"/>
          </a:xfrm>
          <a:prstGeom prst="bentConnector4">
            <a:avLst>
              <a:gd name="adj1" fmla="val 15011"/>
              <a:gd name="adj2" fmla="val 112095"/>
            </a:avLst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주요기술 상세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77824" y="4151376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617208" y="2712720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Mapper.xml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65632" y="2703576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65632" y="5593080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Mapper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11112" y="4133088"/>
            <a:ext cx="1618488" cy="40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0392" y="1124712"/>
            <a:ext cx="1057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일간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header</a:t>
            </a:r>
            <a:r>
              <a:rPr lang="ko-KR" altLang="en-US" dirty="0" smtClean="0"/>
              <a:t>의 검색기능을 통해 검색시 </a:t>
            </a:r>
            <a:r>
              <a:rPr lang="en-US" altLang="ko-KR" dirty="0" err="1" smtClean="0"/>
              <a:t>tbl_search</a:t>
            </a:r>
            <a:r>
              <a:rPr lang="ko-KR" altLang="en-US" dirty="0" smtClean="0"/>
              <a:t>테이블에 정보가 저장되며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페이지에 접속 시 최근 </a:t>
            </a:r>
            <a:r>
              <a:rPr lang="en-US" altLang="ko-KR" dirty="0" smtClean="0"/>
              <a:t>7</a:t>
            </a:r>
            <a:r>
              <a:rPr lang="ko-KR" altLang="en-US" dirty="0" err="1" smtClean="0"/>
              <a:t>일동안</a:t>
            </a:r>
            <a:r>
              <a:rPr lang="ko-KR" altLang="en-US" dirty="0" smtClean="0"/>
              <a:t> 가장 많이 검색된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검색창</a:t>
            </a:r>
            <a:r>
              <a:rPr lang="ko-KR" altLang="en-US" dirty="0" smtClean="0"/>
              <a:t> 밑에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나열해둔다</a:t>
            </a:r>
            <a:r>
              <a:rPr lang="en-US" altLang="ko-KR" dirty="0" smtClean="0"/>
              <a:t>.</a:t>
            </a:r>
            <a:r>
              <a:rPr lang="en-US" altLang="ko-KR" dirty="0" smtClean="0"/>
              <a:t> (</a:t>
            </a:r>
            <a:r>
              <a:rPr lang="ko-KR" altLang="en-US" dirty="0" smtClean="0"/>
              <a:t>모든 페이지는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c:import</a:t>
            </a:r>
            <a:r>
              <a:rPr lang="ko-KR" altLang="en-US" dirty="0" smtClean="0"/>
              <a:t>되기 때문에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에 접속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958072" y="2685288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BoardMapper.xml</a:t>
            </a:r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88208" y="2694432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HomeController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97352" y="4130040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BoardService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197352" y="5565648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BoardMapper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967216" y="4130040"/>
            <a:ext cx="2066544" cy="46634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Index.jsp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375649" y="366849"/>
            <a:ext cx="291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최근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일간 </a:t>
            </a:r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검색어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9" name="직선 화살표 연결선 28"/>
          <p:cNvCxnSpPr>
            <a:stCxn id="36" idx="2"/>
            <a:endCxn id="37" idx="0"/>
          </p:cNvCxnSpPr>
          <p:nvPr/>
        </p:nvCxnSpPr>
        <p:spPr>
          <a:xfrm rot="16200000" flipH="1">
            <a:off x="3741420" y="3640836"/>
            <a:ext cx="969264" cy="914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7" idx="2"/>
            <a:endCxn id="38" idx="0"/>
          </p:cNvCxnSpPr>
          <p:nvPr/>
        </p:nvCxnSpPr>
        <p:spPr>
          <a:xfrm rot="5400000">
            <a:off x="3745992" y="5081016"/>
            <a:ext cx="969264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38" idx="2"/>
            <a:endCxn id="35" idx="0"/>
          </p:cNvCxnSpPr>
          <p:nvPr/>
        </p:nvCxnSpPr>
        <p:spPr>
          <a:xfrm rot="5400000" flipH="1" flipV="1">
            <a:off x="5437632" y="1478280"/>
            <a:ext cx="3346704" cy="5760720"/>
          </a:xfrm>
          <a:prstGeom prst="bentConnector5">
            <a:avLst>
              <a:gd name="adj1" fmla="val -6831"/>
              <a:gd name="adj2" fmla="val 32698"/>
              <a:gd name="adj3" fmla="val 113115"/>
            </a:avLst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2"/>
            <a:endCxn id="39" idx="0"/>
          </p:cNvCxnSpPr>
          <p:nvPr/>
        </p:nvCxnSpPr>
        <p:spPr>
          <a:xfrm rot="16200000" flipH="1">
            <a:off x="9506712" y="3636264"/>
            <a:ext cx="978408" cy="914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아래쪽 화살표 55"/>
          <p:cNvSpPr/>
          <p:nvPr/>
        </p:nvSpPr>
        <p:spPr>
          <a:xfrm>
            <a:off x="9811512" y="4791456"/>
            <a:ext cx="457200" cy="438912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955280" y="5577840"/>
            <a:ext cx="38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Index.jsp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부분만 </a:t>
            </a:r>
            <a:r>
              <a:rPr lang="en-US" altLang="ko-KR" dirty="0" smtClean="0"/>
              <a:t>c:import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기획의도</a:t>
            </a:r>
          </a:p>
        </p:txBody>
      </p:sp>
    </p:spTree>
    <p:extLst>
      <p:ext uri="{BB962C8B-B14F-4D97-AF65-F5344CB8AC3E}">
        <p14:creationId xmlns="" xmlns:p14="http://schemas.microsoft.com/office/powerpoint/2010/main" val="351454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 테스트</a:t>
            </a:r>
          </a:p>
        </p:txBody>
      </p:sp>
    </p:spTree>
    <p:extLst>
      <p:ext uri="{BB962C8B-B14F-4D97-AF65-F5344CB8AC3E}">
        <p14:creationId xmlns="" xmlns:p14="http://schemas.microsoft.com/office/powerpoint/2010/main" val="244040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72493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8382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개발자 테스트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에러테스트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_01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ot80\Desktop\주요기술 이미지\에러테스트\에러1.PNG"/>
          <p:cNvPicPr>
            <a:picLocks noChangeAspect="1" noChangeArrowheads="1"/>
          </p:cNvPicPr>
          <p:nvPr/>
        </p:nvPicPr>
        <p:blipFill>
          <a:blip r:embed="rId2"/>
          <a:srcRect l="2898" t="1937" r="3116" b="7114"/>
          <a:stretch>
            <a:fillRect/>
          </a:stretch>
        </p:blipFill>
        <p:spPr bwMode="auto">
          <a:xfrm>
            <a:off x="1115569" y="1399031"/>
            <a:ext cx="10080000" cy="480053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687523" y="6328737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72493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8382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개발자 테스트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에러테스트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_02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hot80\Desktop\주요기술 이미지\에러테스트\에러2.PNG"/>
          <p:cNvPicPr>
            <a:picLocks noChangeAspect="1" noChangeArrowheads="1"/>
          </p:cNvPicPr>
          <p:nvPr/>
        </p:nvPicPr>
        <p:blipFill>
          <a:blip r:embed="rId2"/>
          <a:srcRect l="2909" r="2989" b="1638"/>
          <a:stretch>
            <a:fillRect/>
          </a:stretch>
        </p:blipFill>
        <p:spPr bwMode="auto">
          <a:xfrm>
            <a:off x="1051560" y="1557378"/>
            <a:ext cx="10080000" cy="4239008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4864563" y="5981265"/>
            <a:ext cx="2464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회원정보 관리 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헤더</a:t>
            </a:r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72493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8382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개발자 테스트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에러테스트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_03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hot80\Desktop\주요기술 이미지\에러테스트\에러3.PNG"/>
          <p:cNvPicPr>
            <a:picLocks noChangeAspect="1" noChangeArrowheads="1"/>
          </p:cNvPicPr>
          <p:nvPr/>
        </p:nvPicPr>
        <p:blipFill>
          <a:blip r:embed="rId2"/>
          <a:srcRect l="2936" t="1277" r="3017" b="1600"/>
          <a:stretch>
            <a:fillRect/>
          </a:stretch>
        </p:blipFill>
        <p:spPr bwMode="auto">
          <a:xfrm>
            <a:off x="1046383" y="1583700"/>
            <a:ext cx="10080000" cy="4220827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4654251" y="5962977"/>
            <a:ext cx="2999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레시피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토크 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공지사항 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쉐프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메뉴</a:t>
            </a:r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72493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8382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개발자 테스트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에러테스트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_04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hot80\Desktop\주요기술 이미지\에러테스트\에러4.PNG"/>
          <p:cNvPicPr>
            <a:picLocks noChangeAspect="1" noChangeArrowheads="1"/>
          </p:cNvPicPr>
          <p:nvPr/>
        </p:nvPicPr>
        <p:blipFill>
          <a:blip r:embed="rId2"/>
          <a:srcRect l="2839" t="1098" r="3051" b="552"/>
          <a:stretch>
            <a:fillRect/>
          </a:stretch>
        </p:blipFill>
        <p:spPr bwMode="auto">
          <a:xfrm>
            <a:off x="1055804" y="1951349"/>
            <a:ext cx="10080000" cy="2448397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4617675" y="4591377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고객센터 메뉴 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관리자 메뉴</a:t>
            </a:r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68325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메일주소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hot805@naver.com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69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기획의도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803" y="1006929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요리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레시피에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대한 관심 </a:t>
            </a:r>
            <a:r>
              <a:rPr lang="en-US" altLang="ko-KR" sz="1400" spc="-15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400" spc="-15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사이트  </a:t>
            </a:r>
            <a:r>
              <a:rPr lang="en-US" altLang="ko-KR" sz="1400" spc="-15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 : </a:t>
            </a:r>
            <a:r>
              <a:rPr lang="ko-KR" altLang="en-US" sz="1400" spc="-15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만개의 </a:t>
            </a:r>
            <a:r>
              <a:rPr lang="ko-KR" altLang="en-US" sz="1400" spc="-150" dirty="0" err="1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레시피</a:t>
            </a:r>
            <a:r>
              <a:rPr lang="en-US" altLang="ko-KR" sz="1400" spc="-15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400" spc="-150" dirty="0"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433940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77452" y="141893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Users\hot80\Desktop\포트폴리오\기획의도\기획의도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119" y="1980819"/>
            <a:ext cx="5743575" cy="3152775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207008" y="5257800"/>
            <a:ext cx="4773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&lt;‘</a:t>
            </a:r>
            <a:r>
              <a:rPr lang="ko-KR" altLang="en-US" sz="1200" i="1" dirty="0"/>
              <a:t>만개의 </a:t>
            </a:r>
            <a:r>
              <a:rPr lang="ko-KR" altLang="en-US" sz="1200" i="1" dirty="0" err="1"/>
              <a:t>레시피</a:t>
            </a:r>
            <a:r>
              <a:rPr lang="ko-KR" altLang="en-US" sz="1200" i="1" dirty="0"/>
              <a:t>’ </a:t>
            </a:r>
            <a:r>
              <a:rPr lang="ko-KR" altLang="en-US" sz="1200" i="1" dirty="0" err="1"/>
              <a:t>앱의</a:t>
            </a:r>
            <a:r>
              <a:rPr lang="ko-KR" altLang="en-US" sz="1200" i="1" dirty="0"/>
              <a:t> 월간 설치 사용자 추이</a:t>
            </a:r>
            <a:r>
              <a:rPr lang="en-US" altLang="ko-KR" sz="1200" i="1" dirty="0"/>
              <a:t>(2016.10~2019.05)&gt;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0568" y="2734056"/>
            <a:ext cx="497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2016</a:t>
            </a:r>
            <a:r>
              <a:rPr lang="ko-KR" altLang="en-US" sz="1600" dirty="0"/>
              <a:t>년</a:t>
            </a:r>
            <a:r>
              <a:rPr lang="en-US" altLang="ko-KR" sz="1600" dirty="0"/>
              <a:t> 10</a:t>
            </a:r>
            <a:r>
              <a:rPr lang="ko-KR" altLang="en-US" sz="1600" dirty="0"/>
              <a:t>월 </a:t>
            </a:r>
            <a:r>
              <a:rPr lang="en-US" altLang="ko-KR" sz="1600" dirty="0"/>
              <a:t>~ 2019</a:t>
            </a:r>
            <a:r>
              <a:rPr lang="ko-KR" altLang="en-US" sz="1600" dirty="0"/>
              <a:t>년 </a:t>
            </a:r>
            <a:r>
              <a:rPr lang="en-US" altLang="ko-KR" sz="1600" dirty="0"/>
              <a:t>5</a:t>
            </a:r>
            <a:r>
              <a:rPr lang="ko-KR" altLang="en-US" sz="1600" dirty="0"/>
              <a:t>월의 </a:t>
            </a:r>
            <a:r>
              <a:rPr lang="en-US" altLang="ko-KR" sz="1600" dirty="0"/>
              <a:t>‘</a:t>
            </a:r>
            <a:r>
              <a:rPr lang="ko-KR" altLang="en-US" sz="1600" dirty="0"/>
              <a:t>만개의 </a:t>
            </a:r>
            <a:r>
              <a:rPr lang="ko-KR" altLang="en-US" sz="1600" dirty="0" err="1"/>
              <a:t>레시피</a:t>
            </a:r>
            <a:r>
              <a:rPr lang="en-US" altLang="ko-KR" sz="1600" dirty="0"/>
              <a:t>’</a:t>
            </a:r>
            <a:r>
              <a:rPr lang="ko-KR" altLang="en-US" sz="1600" dirty="0" err="1"/>
              <a:t>앱의</a:t>
            </a:r>
            <a:r>
              <a:rPr lang="ko-KR" altLang="en-US" sz="1600" dirty="0"/>
              <a:t> 월간 설치 사용자 추이를 보면</a:t>
            </a:r>
            <a:r>
              <a:rPr lang="en-US" altLang="ko-KR" sz="1600" dirty="0"/>
              <a:t>, </a:t>
            </a:r>
            <a:r>
              <a:rPr lang="ko-KR" altLang="en-US" sz="1600" dirty="0"/>
              <a:t>꾸준하게 사용자가 늘어나고 있는 것으로 보아</a:t>
            </a:r>
            <a:r>
              <a:rPr lang="en-US" altLang="ko-KR" sz="1600" dirty="0"/>
              <a:t>,</a:t>
            </a:r>
            <a:r>
              <a:rPr lang="ko-KR" altLang="en-US" sz="1600" dirty="0"/>
              <a:t> 현대 사회인들의 </a:t>
            </a:r>
            <a:r>
              <a:rPr lang="ko-KR" altLang="en-US" sz="1600" dirty="0" err="1"/>
              <a:t>레시피에</a:t>
            </a:r>
            <a:r>
              <a:rPr lang="ko-KR" altLang="en-US" sz="1600" dirty="0"/>
              <a:t> 대한 관심도가 지속적으로 늘어나고 있음을 </a:t>
            </a:r>
            <a:endParaRPr lang="en-US" altLang="ko-KR" sz="1600" dirty="0"/>
          </a:p>
          <a:p>
            <a:r>
              <a:rPr lang="ko-KR" altLang="en-US" sz="1600" dirty="0"/>
              <a:t>예상할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10315" y="5730609"/>
            <a:ext cx="5346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 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sz="1400" dirty="0">
                <a:solidFill>
                  <a:srgbClr val="8DBABD"/>
                </a:solidFill>
                <a:latin typeface="나눔스퀘어 Bold"/>
                <a:hlinkClick r:id="rId3"/>
              </a:rPr>
              <a:t>https://www.mobiinside.co.kr/2019/07/09/app-ape-recipe/</a:t>
            </a:r>
            <a:endParaRPr lang="ko-KR" altLang="en-US" sz="1400" spc="-150" dirty="0">
              <a:solidFill>
                <a:srgbClr val="8DBABD"/>
              </a:solidFill>
              <a:latin typeface="나눔스퀘어 Bold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기획의도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433940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577452" y="141893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9803" y="1006929"/>
            <a:ext cx="30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타겟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spc="-15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400" spc="-15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사이트  </a:t>
            </a:r>
            <a:r>
              <a:rPr lang="en-US" altLang="ko-KR" sz="1400" spc="-15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 : </a:t>
            </a:r>
            <a:r>
              <a:rPr lang="ko-KR" altLang="en-US" sz="1400" spc="-15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만개의 </a:t>
            </a:r>
            <a:r>
              <a:rPr lang="ko-KR" altLang="en-US" sz="1400" spc="-150" dirty="0" err="1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레시피</a:t>
            </a:r>
            <a:r>
              <a:rPr lang="en-US" altLang="ko-KR" sz="1400" spc="-15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400" spc="-150" dirty="0"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218" name="Picture 2" descr="C:\Users\hot80\Desktop\포트폴리오\기획의도\기획의도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594" y="1572768"/>
            <a:ext cx="5030143" cy="389820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002339" y="5730609"/>
            <a:ext cx="5346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 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sz="1400" dirty="0">
                <a:solidFill>
                  <a:srgbClr val="8DBABD"/>
                </a:solidFill>
                <a:latin typeface="나눔스퀘어 Bold"/>
                <a:hlinkClick r:id="rId3"/>
              </a:rPr>
              <a:t>https://www.mobiinside.co.kr/2019/07/09/app-ape-recipe/</a:t>
            </a:r>
            <a:endParaRPr lang="ko-KR" altLang="en-US" sz="1400" spc="-150" dirty="0">
              <a:solidFill>
                <a:srgbClr val="8DBABD"/>
              </a:solidFill>
              <a:latin typeface="나눔스퀘어 Bold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5064" y="5321808"/>
            <a:ext cx="4005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&lt;‘</a:t>
            </a:r>
            <a:r>
              <a:rPr lang="ko-KR" altLang="en-US" sz="1200" i="1" dirty="0"/>
              <a:t>만개의 </a:t>
            </a:r>
            <a:r>
              <a:rPr lang="ko-KR" altLang="en-US" sz="1200" i="1" dirty="0" err="1"/>
              <a:t>레시피</a:t>
            </a:r>
            <a:r>
              <a:rPr lang="ko-KR" altLang="en-US" sz="1200" i="1" dirty="0"/>
              <a:t>’ </a:t>
            </a:r>
            <a:r>
              <a:rPr lang="ko-KR" altLang="en-US" sz="1200" i="1" dirty="0" err="1"/>
              <a:t>앱의</a:t>
            </a:r>
            <a:r>
              <a:rPr lang="ko-KR" altLang="en-US" sz="1200" i="1" dirty="0"/>
              <a:t> 성별</a:t>
            </a:r>
            <a:r>
              <a:rPr lang="en-US" altLang="ko-KR" sz="1200" i="1" dirty="0"/>
              <a:t>, </a:t>
            </a:r>
            <a:r>
              <a:rPr lang="ko-KR" altLang="en-US" sz="1200" i="1" dirty="0"/>
              <a:t>연령대 비율</a:t>
            </a:r>
            <a:r>
              <a:rPr lang="en-US" altLang="ko-KR" sz="1200" i="1" dirty="0"/>
              <a:t>(2019</a:t>
            </a:r>
            <a:r>
              <a:rPr lang="ko-KR" altLang="en-US" sz="1200" i="1" dirty="0"/>
              <a:t>년 </a:t>
            </a:r>
            <a:r>
              <a:rPr lang="en-US" altLang="ko-KR" sz="1200" i="1" dirty="0"/>
              <a:t>5</a:t>
            </a:r>
            <a:r>
              <a:rPr lang="ko-KR" altLang="en-US" sz="1200" i="1" dirty="0"/>
              <a:t>월</a:t>
            </a:r>
            <a:r>
              <a:rPr lang="en-US" altLang="ko-KR" sz="1200" i="1" dirty="0"/>
              <a:t>)&gt;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64808" y="2834640"/>
            <a:ext cx="5202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주요 </a:t>
            </a:r>
            <a:r>
              <a:rPr lang="ko-KR" altLang="en-US" sz="1600" dirty="0" err="1"/>
              <a:t>타겟으론</a:t>
            </a:r>
            <a:r>
              <a:rPr lang="ko-KR" altLang="en-US" sz="1600" dirty="0"/>
              <a:t> </a:t>
            </a:r>
            <a:r>
              <a:rPr lang="en-US" altLang="ko-KR" sz="1600" dirty="0"/>
              <a:t>30~50</a:t>
            </a:r>
            <a:r>
              <a:rPr lang="ko-KR" altLang="en-US" sz="1600" dirty="0"/>
              <a:t>대의 여성이지만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요즘 남자들도 가사에 분담하고 직접 요리를 하며</a:t>
            </a:r>
            <a:r>
              <a:rPr lang="en-US" altLang="ko-KR" sz="1600" dirty="0"/>
              <a:t>, </a:t>
            </a:r>
            <a:r>
              <a:rPr lang="ko-KR" altLang="en-US" sz="1600" dirty="0"/>
              <a:t>여러 예능 프로그램을 통해 요리에 대한 인식이 더욱 좋아지고 있기 </a:t>
            </a:r>
            <a:endParaRPr lang="en-US" altLang="ko-KR" sz="1600" dirty="0"/>
          </a:p>
          <a:p>
            <a:r>
              <a:rPr lang="ko-KR" altLang="en-US" sz="1600" dirty="0"/>
              <a:t>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남녀노소 </a:t>
            </a:r>
            <a:r>
              <a:rPr lang="ko-KR" altLang="en-US" sz="1600" dirty="0" err="1"/>
              <a:t>레시피</a:t>
            </a:r>
            <a:r>
              <a:rPr lang="ko-KR" altLang="en-US" sz="1600" dirty="0"/>
              <a:t> 사이트를 이용할 것으로</a:t>
            </a:r>
            <a:endParaRPr lang="en-US" altLang="ko-KR" sz="1600" dirty="0"/>
          </a:p>
          <a:p>
            <a:r>
              <a:rPr lang="ko-KR" altLang="en-US" sz="1600" dirty="0"/>
              <a:t>예상할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4890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기본개발환경</a:t>
            </a:r>
          </a:p>
        </p:txBody>
      </p:sp>
    </p:spTree>
    <p:extLst>
      <p:ext uri="{BB962C8B-B14F-4D97-AF65-F5344CB8AC3E}">
        <p14:creationId xmlns=""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0806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531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기본개발환경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577452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854564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39496" y="2798064"/>
            <a:ext cx="3420000" cy="3060000"/>
          </a:xfrm>
          <a:prstGeom prst="rect">
            <a:avLst/>
          </a:prstGeom>
          <a:ln w="15875"/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dirty="0">
                <a:ln w="12700">
                  <a:solidFill>
                    <a:schemeClr val="tx1"/>
                  </a:solidFill>
                </a:ln>
              </a:rPr>
              <a:t>   JAVA</a:t>
            </a:r>
          </a:p>
          <a:p>
            <a:endParaRPr lang="en-US" altLang="ko-KR" dirty="0">
              <a:ln w="12700">
                <a:solidFill>
                  <a:schemeClr val="tx1"/>
                </a:solidFill>
              </a:ln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ln w="12700">
                  <a:solidFill>
                    <a:schemeClr val="tx1"/>
                  </a:solidFill>
                </a:ln>
              </a:rPr>
              <a:t>   Spring framework 5.0.7</a:t>
            </a:r>
          </a:p>
          <a:p>
            <a:endParaRPr lang="en-US" altLang="ko-KR" dirty="0">
              <a:ln w="12700">
                <a:solidFill>
                  <a:schemeClr val="tx1"/>
                </a:solidFill>
              </a:ln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ln w="12700">
                  <a:solidFill>
                    <a:schemeClr val="tx1"/>
                  </a:solidFill>
                </a:ln>
              </a:rPr>
              <a:t>   Apache tomcat</a:t>
            </a:r>
          </a:p>
          <a:p>
            <a:endParaRPr lang="en-US" altLang="ko-KR" dirty="0">
              <a:ln w="12700">
                <a:solidFill>
                  <a:schemeClr val="tx1"/>
                </a:solidFill>
              </a:ln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ln w="12700">
                  <a:solidFill>
                    <a:schemeClr val="tx1"/>
                  </a:solidFill>
                </a:ln>
              </a:rPr>
              <a:t>   </a:t>
            </a:r>
            <a:r>
              <a:rPr lang="en-US" altLang="ko-KR" dirty="0" err="1">
                <a:ln w="12700">
                  <a:solidFill>
                    <a:schemeClr val="tx1"/>
                  </a:solidFill>
                </a:ln>
              </a:rPr>
              <a:t>Mysql</a:t>
            </a:r>
            <a:r>
              <a:rPr lang="en-US" altLang="ko-KR" dirty="0">
                <a:ln w="12700">
                  <a:solidFill>
                    <a:schemeClr val="tx1"/>
                  </a:solidFill>
                </a:ln>
              </a:rPr>
              <a:t>(workbench)</a:t>
            </a:r>
            <a:endParaRPr lang="ko-KR" altLang="en-US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9496" y="2011680"/>
            <a:ext cx="3420000" cy="792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300" dirty="0">
                <a:latin typeface="+mj-lt"/>
              </a:rPr>
              <a:t>Software</a:t>
            </a:r>
            <a:endParaRPr lang="ko-KR" altLang="en-US" sz="2800" spc="300" dirty="0"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58640" y="2816352"/>
            <a:ext cx="3420000" cy="3060000"/>
          </a:xfrm>
          <a:prstGeom prst="rect">
            <a:avLst/>
          </a:prstGeom>
          <a:ln w="15875"/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   window 10 Enterprise LTSC</a:t>
            </a:r>
          </a:p>
          <a:p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    @2018 Microsoft </a:t>
            </a:r>
            <a:r>
              <a:rPr lang="en-US" altLang="ko-KR" sz="1400" dirty="0" err="1">
                <a:ln w="12700">
                  <a:solidFill>
                    <a:schemeClr val="tx1"/>
                  </a:solidFill>
                </a:ln>
              </a:rPr>
              <a:t>Coperation</a:t>
            </a:r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.</a:t>
            </a:r>
          </a:p>
          <a:p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    All rights reserved.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>
              <a:ln w="12700">
                <a:solidFill>
                  <a:schemeClr val="tx1"/>
                </a:solidFill>
              </a:ln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   </a:t>
            </a:r>
            <a:r>
              <a:rPr lang="ko-KR" altLang="en-US" sz="1400" dirty="0">
                <a:ln w="12700">
                  <a:solidFill>
                    <a:schemeClr val="tx1"/>
                  </a:solidFill>
                </a:ln>
              </a:rPr>
              <a:t>프로세서 </a:t>
            </a:r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: Inter(R) Core(TM)</a:t>
            </a:r>
          </a:p>
          <a:p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    I3-6100 CPU @ 3.70GHz 3.70 GHz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>
              <a:ln w="12700">
                <a:solidFill>
                  <a:schemeClr val="tx1"/>
                </a:solidFill>
              </a:ln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   RAM : 24.00GB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>
              <a:ln w="12700">
                <a:solidFill>
                  <a:schemeClr val="tx1"/>
                </a:solidFill>
              </a:ln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>
                <a:ln w="12700">
                  <a:solidFill>
                    <a:schemeClr val="tx1"/>
                  </a:solidFill>
                </a:ln>
              </a:rPr>
              <a:t>   시스템 종류 </a:t>
            </a:r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: 64</a:t>
            </a:r>
            <a:r>
              <a:rPr lang="ko-KR" altLang="en-US" sz="1400" dirty="0">
                <a:ln w="12700">
                  <a:solidFill>
                    <a:schemeClr val="tx1"/>
                  </a:solidFill>
                </a:ln>
              </a:rPr>
              <a:t>비트 운영체제</a:t>
            </a:r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,</a:t>
            </a:r>
          </a:p>
          <a:p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                     X64</a:t>
            </a:r>
            <a:r>
              <a:rPr lang="ko-KR" altLang="en-US" sz="1400" dirty="0">
                <a:ln w="12700">
                  <a:solidFill>
                    <a:schemeClr val="tx1"/>
                  </a:solidFill>
                </a:ln>
              </a:rPr>
              <a:t>기반 프로세서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58640" y="2011680"/>
            <a:ext cx="3420000" cy="792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300" dirty="0">
                <a:latin typeface="+mj-lt"/>
              </a:rPr>
              <a:t>Server</a:t>
            </a:r>
          </a:p>
          <a:p>
            <a:pPr algn="ctr"/>
            <a:r>
              <a:rPr lang="en-US" altLang="ko-KR" sz="2800" spc="300" dirty="0">
                <a:latin typeface="+mj-lt"/>
              </a:rPr>
              <a:t>Computer</a:t>
            </a:r>
            <a:endParaRPr lang="ko-KR" altLang="en-US" sz="2800" spc="300" dirty="0">
              <a:latin typeface="+mj-lt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77784" y="2813304"/>
            <a:ext cx="3420000" cy="3060000"/>
          </a:xfrm>
          <a:prstGeom prst="rect">
            <a:avLst/>
          </a:prstGeom>
          <a:ln w="15875"/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   window 10 Enterprise LTSC</a:t>
            </a:r>
          </a:p>
          <a:p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    @2018 Microsoft </a:t>
            </a:r>
            <a:r>
              <a:rPr lang="en-US" altLang="ko-KR" sz="1400" dirty="0" err="1">
                <a:ln w="12700">
                  <a:solidFill>
                    <a:schemeClr val="tx1"/>
                  </a:solidFill>
                </a:ln>
              </a:rPr>
              <a:t>Coperation</a:t>
            </a:r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.</a:t>
            </a:r>
          </a:p>
          <a:p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    All rights reserved.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>
              <a:ln w="12700">
                <a:solidFill>
                  <a:schemeClr val="tx1"/>
                </a:solidFill>
              </a:ln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   </a:t>
            </a:r>
            <a:r>
              <a:rPr lang="ko-KR" altLang="en-US" sz="1400" dirty="0">
                <a:ln w="12700">
                  <a:solidFill>
                    <a:schemeClr val="tx1"/>
                  </a:solidFill>
                </a:ln>
              </a:rPr>
              <a:t>프로세서 </a:t>
            </a:r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: Inter(R) Core(TM)</a:t>
            </a:r>
          </a:p>
          <a:p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    I3-6100 CPU @ 3.70GHz 3.70 GHz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>
              <a:ln w="12700">
                <a:solidFill>
                  <a:schemeClr val="tx1"/>
                </a:solidFill>
              </a:ln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   RAM : 8.00GB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>
              <a:ln w="12700">
                <a:solidFill>
                  <a:schemeClr val="tx1"/>
                </a:solidFill>
              </a:ln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>
                <a:ln w="12700">
                  <a:solidFill>
                    <a:schemeClr val="tx1"/>
                  </a:solidFill>
                </a:ln>
              </a:rPr>
              <a:t>   시스템 종류 </a:t>
            </a:r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: 64</a:t>
            </a:r>
            <a:r>
              <a:rPr lang="ko-KR" altLang="en-US" sz="1400" dirty="0">
                <a:ln w="12700">
                  <a:solidFill>
                    <a:schemeClr val="tx1"/>
                  </a:solidFill>
                </a:ln>
              </a:rPr>
              <a:t>비트 운영체제</a:t>
            </a:r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,</a:t>
            </a:r>
          </a:p>
          <a:p>
            <a:r>
              <a:rPr lang="en-US" altLang="ko-KR" sz="1400" dirty="0">
                <a:ln w="12700">
                  <a:solidFill>
                    <a:schemeClr val="tx1"/>
                  </a:solidFill>
                </a:ln>
              </a:rPr>
              <a:t>                     X64</a:t>
            </a:r>
            <a:r>
              <a:rPr lang="ko-KR" altLang="en-US" sz="1400" dirty="0">
                <a:ln w="12700">
                  <a:solidFill>
                    <a:schemeClr val="tx1"/>
                  </a:solidFill>
                </a:ln>
              </a:rPr>
              <a:t>기반 프로세서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177784" y="2008632"/>
            <a:ext cx="3420000" cy="792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300" dirty="0">
                <a:latin typeface="+mj-lt"/>
              </a:rPr>
              <a:t>Client</a:t>
            </a:r>
          </a:p>
          <a:p>
            <a:pPr algn="ctr"/>
            <a:r>
              <a:rPr lang="en-US" altLang="ko-KR" sz="2800" spc="300" dirty="0">
                <a:latin typeface="+mj-lt"/>
              </a:rPr>
              <a:t>Computer</a:t>
            </a:r>
            <a:endParaRPr lang="ko-KR" altLang="en-US" sz="2800" spc="3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및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04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281284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563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3089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및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ERD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정의서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_01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007220" y="14189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583548" y="14798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hot80\Desktop\포트폴리오\요구사항 정의서\요구사항1.PNG"/>
          <p:cNvPicPr>
            <a:picLocks noChangeAspect="1" noChangeArrowheads="1"/>
          </p:cNvPicPr>
          <p:nvPr/>
        </p:nvPicPr>
        <p:blipFill>
          <a:blip r:embed="rId2"/>
          <a:srcRect l="4197" t="2425" r="4213"/>
          <a:stretch>
            <a:fillRect/>
          </a:stretch>
        </p:blipFill>
        <p:spPr bwMode="auto">
          <a:xfrm>
            <a:off x="1179576" y="1353312"/>
            <a:ext cx="10080000" cy="5278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1548</Words>
  <Application>Microsoft Office PowerPoint</Application>
  <PresentationFormat>사용자 지정</PresentationFormat>
  <Paragraphs>858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굴림</vt:lpstr>
      <vt:lpstr>Arial</vt:lpstr>
      <vt:lpstr>나눔스퀘어 ExtraBold</vt:lpstr>
      <vt:lpstr>나눔스퀘어 Bold</vt:lpstr>
      <vt:lpstr>맑은 고딕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정종범</cp:lastModifiedBy>
  <cp:revision>150</cp:revision>
  <dcterms:created xsi:type="dcterms:W3CDTF">2017-05-29T09:12:16Z</dcterms:created>
  <dcterms:modified xsi:type="dcterms:W3CDTF">2020-03-07T05:21:44Z</dcterms:modified>
</cp:coreProperties>
</file>