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9" r:id="rId19"/>
    <p:sldId id="273" r:id="rId20"/>
    <p:sldId id="274" r:id="rId21"/>
    <p:sldId id="275" r:id="rId22"/>
    <p:sldId id="281" r:id="rId23"/>
    <p:sldId id="278" r:id="rId24"/>
    <p:sldId id="279" r:id="rId25"/>
    <p:sldId id="280" r:id="rId26"/>
    <p:sldId id="282" r:id="rId27"/>
    <p:sldId id="283" r:id="rId28"/>
    <p:sldId id="286" r:id="rId29"/>
    <p:sldId id="287" r:id="rId30"/>
    <p:sldId id="288" r:id="rId31"/>
    <p:sldId id="285" r:id="rId32"/>
    <p:sldId id="284" r:id="rId33"/>
    <p:sldId id="277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eIUlxS6nUTFhganDx0ietEldM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90E70D-B4FF-4ACC-888B-EE6157899785}">
  <a:tblStyle styleId="{E090E70D-B4FF-4ACC-888B-EE61578997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53f8c4b98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b53f8c4b98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53f8c4b98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b53f8c4b98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53f8c4b98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b53f8c4b98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53f8c4b98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b53f8c4b98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53f8c4b98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b53f8c4b98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53f8c4b98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b53f8c4b98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53f8c4b98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b53f8c4b98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53f8c4b98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b53f8c4b98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53f8c4b98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b53f8c4b98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3244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53f8c4b98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b53f8c4b98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53f8c4b98_1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b53f8c4b98_1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53f8c4b98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b53f8c4b98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53f8c4b98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b53f8c4b98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0393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53f8c4b98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b53f8c4b98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7487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53f8c4b98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b53f8c4b98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4906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53f8c4b98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b53f8c4b98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045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53f8c4b98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b53f8c4b98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99103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53f8c4b98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b53f8c4b98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7496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53f8c4b98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b53f8c4b98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8287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53f8c4b98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b53f8c4b98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8318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53f8c4b98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b53f8c4b98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253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53f8c4b98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b53f8c4b98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8474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53f8c4b98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b53f8c4b98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1405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53f8c4b9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b53f8c4b9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53f8c4b9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b53f8c4b9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53f8c4b98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b53f8c4b98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53f8c4b98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b53f8c4b98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53f8c4b98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b53f8c4b98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0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096101" y="2974300"/>
            <a:ext cx="4473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 sz="5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남소연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gb53f8c4b98_1_80"/>
          <p:cNvGraphicFramePr/>
          <p:nvPr>
            <p:extLst>
              <p:ext uri="{D42A27DB-BD31-4B8C-83A1-F6EECF244321}">
                <p14:modId xmlns:p14="http://schemas.microsoft.com/office/powerpoint/2010/main" val="3209630812"/>
              </p:ext>
            </p:extLst>
          </p:nvPr>
        </p:nvGraphicFramePr>
        <p:xfrm>
          <a:off x="537000" y="474300"/>
          <a:ext cx="11009250" cy="2636250"/>
        </p:xfrm>
        <a:graphic>
          <a:graphicData uri="http://schemas.openxmlformats.org/drawingml/2006/table">
            <a:tbl>
              <a:tblPr>
                <a:noFill/>
                <a:tableStyleId>{E090E70D-B4FF-4ACC-888B-EE6157899785}</a:tableStyleId>
              </a:tblPr>
              <a:tblGrid>
                <a:gridCol w="68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6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1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ID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이름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내용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유형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우선순위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중요도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전제조건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수용 여부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25">
                <a:tc row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관리자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F-032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상품 관리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등록된 상품 리스트를 불러온다.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비기능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F-033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상품 상세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상품에 관한 상세 페이지로 이동한다.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비기능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F-034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상품</a:t>
                      </a:r>
                      <a:r>
                        <a:rPr lang="en-US" sz="700" dirty="0"/>
                        <a:t> </a:t>
                      </a:r>
                      <a:r>
                        <a:rPr lang="en-US" sz="700" dirty="0" err="1"/>
                        <a:t>수정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상품에</a:t>
                      </a:r>
                      <a:r>
                        <a:rPr lang="en-US" sz="700" dirty="0"/>
                        <a:t> </a:t>
                      </a:r>
                      <a:r>
                        <a:rPr lang="en-US" sz="700" dirty="0" err="1"/>
                        <a:t>대한</a:t>
                      </a:r>
                      <a:r>
                        <a:rPr lang="en-US" sz="700" dirty="0"/>
                        <a:t> </a:t>
                      </a:r>
                      <a:r>
                        <a:rPr lang="en-US" sz="700" dirty="0" err="1"/>
                        <a:t>정보를</a:t>
                      </a:r>
                      <a:r>
                        <a:rPr lang="en-US" sz="700" dirty="0"/>
                        <a:t> </a:t>
                      </a:r>
                      <a:r>
                        <a:rPr lang="en-US" sz="700" dirty="0" err="1"/>
                        <a:t>수정한다</a:t>
                      </a:r>
                      <a:r>
                        <a:rPr lang="en-US" sz="700" dirty="0"/>
                        <a:t>.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/>
                        <a:t>F-035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/>
                        <a:t>상품 등록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/>
                        <a:t>이미지와 함께 상품을 등록한다</a:t>
                      </a:r>
                      <a:r>
                        <a:rPr lang="en-US" altLang="ko-KR" sz="700" dirty="0"/>
                        <a:t>.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128556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/>
                        <a:t>F-036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상품 삭제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상품을</a:t>
                      </a:r>
                      <a:r>
                        <a:rPr lang="en-US" sz="700" dirty="0"/>
                        <a:t> </a:t>
                      </a:r>
                      <a:r>
                        <a:rPr lang="en-US" sz="700" dirty="0" err="1"/>
                        <a:t>리스트에서</a:t>
                      </a:r>
                      <a:r>
                        <a:rPr lang="en-US" sz="700" dirty="0"/>
                        <a:t> </a:t>
                      </a:r>
                      <a:r>
                        <a:rPr lang="en-US" sz="700" dirty="0" err="1"/>
                        <a:t>삭제한다</a:t>
                      </a:r>
                      <a:r>
                        <a:rPr lang="en-US" sz="700" dirty="0"/>
                        <a:t>.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25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사용자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/>
                        <a:t>F-037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개인정보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개인정보 페이지로 이동한다.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비기능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/>
                        <a:t>F-038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개인정보 수정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개인정보를 수정한다.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/>
                        <a:t>F-039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회원탈퇴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해당 웹에서 탈퇴한다.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gb53f8c4b98_1_84"/>
          <p:cNvGrpSpPr/>
          <p:nvPr/>
        </p:nvGrpSpPr>
        <p:grpSpPr>
          <a:xfrm>
            <a:off x="8117036" y="513344"/>
            <a:ext cx="3656577" cy="3695737"/>
            <a:chOff x="8307536" y="513344"/>
            <a:chExt cx="3656577" cy="3695737"/>
          </a:xfrm>
        </p:grpSpPr>
        <p:sp>
          <p:nvSpPr>
            <p:cNvPr id="212" name="Google Shape;212;gb53f8c4b98_1_84"/>
            <p:cNvSpPr/>
            <p:nvPr/>
          </p:nvSpPr>
          <p:spPr>
            <a:xfrm rot="5400000">
              <a:off x="10712213" y="832194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b53f8c4b98_1_84"/>
            <p:cNvSpPr/>
            <p:nvPr/>
          </p:nvSpPr>
          <p:spPr>
            <a:xfrm rot="-5400000" flipH="1">
              <a:off x="9326542" y="606044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b53f8c4b98_1_84"/>
            <p:cNvSpPr/>
            <p:nvPr/>
          </p:nvSpPr>
          <p:spPr>
            <a:xfrm rot="5400000">
              <a:off x="9574277" y="1657300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b53f8c4b98_1_84"/>
            <p:cNvSpPr/>
            <p:nvPr/>
          </p:nvSpPr>
          <p:spPr>
            <a:xfrm rot="-5400000">
              <a:off x="9812641" y="2403183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b53f8c4b98_1_84"/>
            <p:cNvSpPr/>
            <p:nvPr/>
          </p:nvSpPr>
          <p:spPr>
            <a:xfrm rot="5400000" flipH="1">
              <a:off x="9233062" y="2957181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b53f8c4b98_1_84"/>
            <p:cNvSpPr/>
            <p:nvPr/>
          </p:nvSpPr>
          <p:spPr>
            <a:xfrm rot="-5400000">
              <a:off x="8214836" y="1555522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gb53f8c4b98_1_84"/>
          <p:cNvGrpSpPr/>
          <p:nvPr/>
        </p:nvGrpSpPr>
        <p:grpSpPr>
          <a:xfrm>
            <a:off x="527833" y="2211261"/>
            <a:ext cx="7449758" cy="2099997"/>
            <a:chOff x="527769" y="1728426"/>
            <a:chExt cx="5187131" cy="2099997"/>
          </a:xfrm>
        </p:grpSpPr>
        <p:sp>
          <p:nvSpPr>
            <p:cNvPr id="219" name="Google Shape;219;gb53f8c4b98_1_84"/>
            <p:cNvSpPr txBox="1"/>
            <p:nvPr/>
          </p:nvSpPr>
          <p:spPr>
            <a:xfrm>
              <a:off x="558064" y="3058923"/>
              <a:ext cx="3076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chemeClr val="lt1"/>
                  </a:solidFill>
                </a:rPr>
                <a:t>UI 설계</a:t>
              </a:r>
              <a:endParaRPr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b53f8c4b98_1_84"/>
            <p:cNvSpPr txBox="1"/>
            <p:nvPr/>
          </p:nvSpPr>
          <p:spPr>
            <a:xfrm>
              <a:off x="527769" y="1728426"/>
              <a:ext cx="2909700" cy="13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1">
                  <a:solidFill>
                    <a:srgbClr val="8CCDCD"/>
                  </a:solidFill>
                  <a:latin typeface="Arial"/>
                  <a:ea typeface="Arial"/>
                  <a:cs typeface="Arial"/>
                  <a:sym typeface="Arial"/>
                </a:rPr>
                <a:t>Part </a:t>
              </a:r>
              <a:r>
                <a:rPr lang="en-US" sz="8000" b="1">
                  <a:solidFill>
                    <a:srgbClr val="8CCDCD"/>
                  </a:solidFill>
                </a:rPr>
                <a:t>4</a:t>
              </a:r>
              <a:r>
                <a:rPr lang="en-US" sz="8000" b="1">
                  <a:solidFill>
                    <a:srgbClr val="8CCDCD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8000" b="1">
                <a:solidFill>
                  <a:srgbClr val="8CCDC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1" name="Google Shape;221;gb53f8c4b98_1_84"/>
            <p:cNvCxnSpPr/>
            <p:nvPr/>
          </p:nvCxnSpPr>
          <p:spPr>
            <a:xfrm>
              <a:off x="635000" y="2946400"/>
              <a:ext cx="507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53f8c4b98_1_9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b53f8c4b98_1_98"/>
          <p:cNvSpPr txBox="1"/>
          <p:nvPr/>
        </p:nvSpPr>
        <p:spPr>
          <a:xfrm>
            <a:off x="51503" y="285025"/>
            <a:ext cx="121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</a:rPr>
              <a:t>4</a:t>
            </a:r>
            <a:endParaRPr sz="3200" b="1">
              <a:solidFill>
                <a:schemeClr val="accent4"/>
              </a:solidFill>
            </a:endParaRPr>
          </a:p>
        </p:txBody>
      </p:sp>
      <p:sp>
        <p:nvSpPr>
          <p:cNvPr id="228" name="Google Shape;228;gb53f8c4b98_1_98"/>
          <p:cNvSpPr txBox="1"/>
          <p:nvPr/>
        </p:nvSpPr>
        <p:spPr>
          <a:xfrm>
            <a:off x="1161697" y="869725"/>
            <a:ext cx="5932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UI 설계</a:t>
            </a:r>
            <a:endParaRPr sz="3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b53f8c4b98_1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303" y="2125624"/>
            <a:ext cx="2267724" cy="36264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0" name="Google Shape;230;gb53f8c4b98_1_98"/>
          <p:cNvSpPr txBox="1"/>
          <p:nvPr/>
        </p:nvSpPr>
        <p:spPr>
          <a:xfrm>
            <a:off x="2139813" y="5957025"/>
            <a:ext cx="52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홈</a:t>
            </a:r>
            <a:endParaRPr/>
          </a:p>
        </p:txBody>
      </p:sp>
      <p:sp>
        <p:nvSpPr>
          <p:cNvPr id="231" name="Google Shape;231;gb53f8c4b98_1_98"/>
          <p:cNvSpPr txBox="1"/>
          <p:nvPr/>
        </p:nvSpPr>
        <p:spPr>
          <a:xfrm>
            <a:off x="4812663" y="3574613"/>
            <a:ext cx="212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로그인</a:t>
            </a:r>
            <a:endParaRPr/>
          </a:p>
        </p:txBody>
      </p:sp>
      <p:pic>
        <p:nvPicPr>
          <p:cNvPr id="232" name="Google Shape;232;gb53f8c4b98_1_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275" y="2158763"/>
            <a:ext cx="2564400" cy="1282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3" name="Google Shape;233;gb53f8c4b98_1_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2650" y="2134088"/>
            <a:ext cx="2564382" cy="1282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4" name="Google Shape;234;gb53f8c4b98_1_98"/>
          <p:cNvSpPr txBox="1"/>
          <p:nvPr/>
        </p:nvSpPr>
        <p:spPr>
          <a:xfrm>
            <a:off x="8341025" y="3636288"/>
            <a:ext cx="212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회원가입</a:t>
            </a:r>
            <a:endParaRPr/>
          </a:p>
        </p:txBody>
      </p:sp>
      <p:cxnSp>
        <p:nvCxnSpPr>
          <p:cNvPr id="235" name="Google Shape;235;gb53f8c4b98_1_98"/>
          <p:cNvCxnSpPr/>
          <p:nvPr/>
        </p:nvCxnSpPr>
        <p:spPr>
          <a:xfrm>
            <a:off x="5876475" y="4108463"/>
            <a:ext cx="0" cy="6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gb53f8c4b98_1_98"/>
          <p:cNvCxnSpPr/>
          <p:nvPr/>
        </p:nvCxnSpPr>
        <p:spPr>
          <a:xfrm>
            <a:off x="3735450" y="2875125"/>
            <a:ext cx="65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gb53f8c4b98_1_98"/>
          <p:cNvCxnSpPr/>
          <p:nvPr/>
        </p:nvCxnSpPr>
        <p:spPr>
          <a:xfrm>
            <a:off x="7310963" y="2875125"/>
            <a:ext cx="65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gb53f8c4b98_1_98"/>
          <p:cNvSpPr/>
          <p:nvPr/>
        </p:nvSpPr>
        <p:spPr>
          <a:xfrm>
            <a:off x="4777425" y="5046800"/>
            <a:ext cx="2198100" cy="49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관리자 / 유저를 분류</a:t>
            </a:r>
            <a:endParaRPr/>
          </a:p>
        </p:txBody>
      </p:sp>
      <p:pic>
        <p:nvPicPr>
          <p:cNvPr id="239" name="Google Shape;239;gb53f8c4b98_1_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5773" y="4108467"/>
            <a:ext cx="2198100" cy="90670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0" name="Google Shape;240;gb53f8c4b98_1_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05775" y="5537300"/>
            <a:ext cx="2198100" cy="90670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1" name="Google Shape;241;gb53f8c4b98_1_98"/>
          <p:cNvSpPr txBox="1"/>
          <p:nvPr/>
        </p:nvSpPr>
        <p:spPr>
          <a:xfrm>
            <a:off x="10687013" y="4361725"/>
            <a:ext cx="212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관리자</a:t>
            </a:r>
            <a:endParaRPr/>
          </a:p>
        </p:txBody>
      </p:sp>
      <p:sp>
        <p:nvSpPr>
          <p:cNvPr id="242" name="Google Shape;242;gb53f8c4b98_1_98"/>
          <p:cNvSpPr txBox="1"/>
          <p:nvPr/>
        </p:nvSpPr>
        <p:spPr>
          <a:xfrm>
            <a:off x="10735663" y="5790550"/>
            <a:ext cx="212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유저</a:t>
            </a:r>
            <a:endParaRPr/>
          </a:p>
        </p:txBody>
      </p:sp>
      <p:cxnSp>
        <p:nvCxnSpPr>
          <p:cNvPr id="243" name="Google Shape;243;gb53f8c4b98_1_98"/>
          <p:cNvCxnSpPr/>
          <p:nvPr/>
        </p:nvCxnSpPr>
        <p:spPr>
          <a:xfrm rot="10800000" flipH="1">
            <a:off x="7201925" y="4650600"/>
            <a:ext cx="910800" cy="66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gb53f8c4b98_1_98"/>
          <p:cNvCxnSpPr/>
          <p:nvPr/>
        </p:nvCxnSpPr>
        <p:spPr>
          <a:xfrm>
            <a:off x="7216600" y="5310900"/>
            <a:ext cx="905400" cy="77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53f8c4b98_1_113"/>
          <p:cNvSpPr txBox="1"/>
          <p:nvPr/>
        </p:nvSpPr>
        <p:spPr>
          <a:xfrm>
            <a:off x="2135375" y="5023600"/>
            <a:ext cx="52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홈</a:t>
            </a:r>
            <a:endParaRPr/>
          </a:p>
        </p:txBody>
      </p:sp>
      <p:pic>
        <p:nvPicPr>
          <p:cNvPr id="250" name="Google Shape;250;gb53f8c4b98_1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878" y="1113449"/>
            <a:ext cx="2267724" cy="36264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1" name="Google Shape;251;gb53f8c4b98_1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702" y="756053"/>
            <a:ext cx="1517724" cy="179092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2" name="Google Shape;252;gb53f8c4b98_1_113"/>
          <p:cNvSpPr txBox="1"/>
          <p:nvPr/>
        </p:nvSpPr>
        <p:spPr>
          <a:xfrm>
            <a:off x="4237050" y="2724425"/>
            <a:ext cx="221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구독, 이벤트, 주문</a:t>
            </a:r>
            <a:endParaRPr/>
          </a:p>
        </p:txBody>
      </p:sp>
      <p:pic>
        <p:nvPicPr>
          <p:cNvPr id="253" name="Google Shape;253;gb53f8c4b98_1_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9525" y="756050"/>
            <a:ext cx="3907476" cy="17909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4" name="Google Shape;254;gb53f8c4b98_1_113"/>
          <p:cNvSpPr txBox="1"/>
          <p:nvPr/>
        </p:nvSpPr>
        <p:spPr>
          <a:xfrm>
            <a:off x="8004763" y="2724425"/>
            <a:ext cx="221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주문 폼</a:t>
            </a:r>
            <a:endParaRPr/>
          </a:p>
        </p:txBody>
      </p:sp>
      <p:pic>
        <p:nvPicPr>
          <p:cNvPr id="255" name="Google Shape;255;gb53f8c4b98_1_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6701" y="3786250"/>
            <a:ext cx="1517724" cy="14898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6" name="Google Shape;256;gb53f8c4b98_1_113"/>
          <p:cNvSpPr txBox="1"/>
          <p:nvPr/>
        </p:nvSpPr>
        <p:spPr>
          <a:xfrm>
            <a:off x="4237063" y="5621900"/>
            <a:ext cx="221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리스트</a:t>
            </a:r>
            <a:endParaRPr/>
          </a:p>
        </p:txBody>
      </p:sp>
      <p:pic>
        <p:nvPicPr>
          <p:cNvPr id="257" name="Google Shape;257;gb53f8c4b98_1_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02813" y="3239125"/>
            <a:ext cx="2537928" cy="24913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8" name="Google Shape;258;gb53f8c4b98_1_113"/>
          <p:cNvSpPr txBox="1"/>
          <p:nvPr/>
        </p:nvSpPr>
        <p:spPr>
          <a:xfrm>
            <a:off x="7921338" y="5914350"/>
            <a:ext cx="221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상세 페이지</a:t>
            </a:r>
            <a:endParaRPr/>
          </a:p>
        </p:txBody>
      </p:sp>
      <p:cxnSp>
        <p:nvCxnSpPr>
          <p:cNvPr id="259" name="Google Shape;259;gb53f8c4b98_1_113"/>
          <p:cNvCxnSpPr/>
          <p:nvPr/>
        </p:nvCxnSpPr>
        <p:spPr>
          <a:xfrm>
            <a:off x="3729450" y="1651513"/>
            <a:ext cx="65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gb53f8c4b98_1_113"/>
          <p:cNvCxnSpPr/>
          <p:nvPr/>
        </p:nvCxnSpPr>
        <p:spPr>
          <a:xfrm>
            <a:off x="6302275" y="1651513"/>
            <a:ext cx="65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gb53f8c4b98_1_113"/>
          <p:cNvCxnSpPr/>
          <p:nvPr/>
        </p:nvCxnSpPr>
        <p:spPr>
          <a:xfrm>
            <a:off x="3729450" y="4377950"/>
            <a:ext cx="65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gb53f8c4b98_1_113"/>
          <p:cNvCxnSpPr/>
          <p:nvPr/>
        </p:nvCxnSpPr>
        <p:spPr>
          <a:xfrm>
            <a:off x="6573925" y="4377950"/>
            <a:ext cx="65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gb53f8c4b98_1_157"/>
          <p:cNvGrpSpPr/>
          <p:nvPr/>
        </p:nvGrpSpPr>
        <p:grpSpPr>
          <a:xfrm>
            <a:off x="8117036" y="513344"/>
            <a:ext cx="3656577" cy="3695737"/>
            <a:chOff x="8307536" y="513344"/>
            <a:chExt cx="3656577" cy="3695737"/>
          </a:xfrm>
        </p:grpSpPr>
        <p:sp>
          <p:nvSpPr>
            <p:cNvPr id="268" name="Google Shape;268;gb53f8c4b98_1_157"/>
            <p:cNvSpPr/>
            <p:nvPr/>
          </p:nvSpPr>
          <p:spPr>
            <a:xfrm rot="5400000">
              <a:off x="10712213" y="832194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b53f8c4b98_1_157"/>
            <p:cNvSpPr/>
            <p:nvPr/>
          </p:nvSpPr>
          <p:spPr>
            <a:xfrm rot="-5400000" flipH="1">
              <a:off x="9326542" y="606044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b53f8c4b98_1_157"/>
            <p:cNvSpPr/>
            <p:nvPr/>
          </p:nvSpPr>
          <p:spPr>
            <a:xfrm rot="5400000">
              <a:off x="9574277" y="1657300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b53f8c4b98_1_157"/>
            <p:cNvSpPr/>
            <p:nvPr/>
          </p:nvSpPr>
          <p:spPr>
            <a:xfrm rot="-5400000">
              <a:off x="9812641" y="2403183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b53f8c4b98_1_157"/>
            <p:cNvSpPr/>
            <p:nvPr/>
          </p:nvSpPr>
          <p:spPr>
            <a:xfrm rot="5400000" flipH="1">
              <a:off x="9233062" y="2957181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b53f8c4b98_1_157"/>
            <p:cNvSpPr/>
            <p:nvPr/>
          </p:nvSpPr>
          <p:spPr>
            <a:xfrm rot="-5400000">
              <a:off x="8214836" y="1555522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gb53f8c4b98_1_157"/>
          <p:cNvGrpSpPr/>
          <p:nvPr/>
        </p:nvGrpSpPr>
        <p:grpSpPr>
          <a:xfrm>
            <a:off x="527833" y="2211261"/>
            <a:ext cx="7449758" cy="2099997"/>
            <a:chOff x="527769" y="1728426"/>
            <a:chExt cx="5187131" cy="2099997"/>
          </a:xfrm>
        </p:grpSpPr>
        <p:sp>
          <p:nvSpPr>
            <p:cNvPr id="275" name="Google Shape;275;gb53f8c4b98_1_157"/>
            <p:cNvSpPr txBox="1"/>
            <p:nvPr/>
          </p:nvSpPr>
          <p:spPr>
            <a:xfrm>
              <a:off x="558064" y="3058923"/>
              <a:ext cx="3076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chemeClr val="lt1"/>
                  </a:solidFill>
                </a:rPr>
                <a:t>DB 설계</a:t>
              </a:r>
              <a:endParaRPr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b53f8c4b98_1_157"/>
            <p:cNvSpPr txBox="1"/>
            <p:nvPr/>
          </p:nvSpPr>
          <p:spPr>
            <a:xfrm>
              <a:off x="527769" y="1728426"/>
              <a:ext cx="2909700" cy="13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1">
                  <a:solidFill>
                    <a:srgbClr val="8CCDCD"/>
                  </a:solidFill>
                  <a:latin typeface="Arial"/>
                  <a:ea typeface="Arial"/>
                  <a:cs typeface="Arial"/>
                  <a:sym typeface="Arial"/>
                </a:rPr>
                <a:t>Part </a:t>
              </a:r>
              <a:r>
                <a:rPr lang="en-US" sz="8000" b="1">
                  <a:solidFill>
                    <a:srgbClr val="8CCDCD"/>
                  </a:solidFill>
                </a:rPr>
                <a:t>5</a:t>
              </a:r>
              <a:r>
                <a:rPr lang="en-US" sz="8000" b="1">
                  <a:solidFill>
                    <a:srgbClr val="8CCDCD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8000" b="1">
                <a:solidFill>
                  <a:srgbClr val="8CCDC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7" name="Google Shape;277;gb53f8c4b98_1_157"/>
            <p:cNvCxnSpPr/>
            <p:nvPr/>
          </p:nvCxnSpPr>
          <p:spPr>
            <a:xfrm>
              <a:off x="635000" y="2946400"/>
              <a:ext cx="507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53f8c4b98_1_17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b53f8c4b98_1_171"/>
          <p:cNvSpPr txBox="1"/>
          <p:nvPr/>
        </p:nvSpPr>
        <p:spPr>
          <a:xfrm>
            <a:off x="723040" y="346244"/>
            <a:ext cx="777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</a:rPr>
              <a:t>5</a:t>
            </a:r>
            <a:endParaRPr sz="32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b53f8c4b98_1_171"/>
          <p:cNvSpPr txBox="1"/>
          <p:nvPr/>
        </p:nvSpPr>
        <p:spPr>
          <a:xfrm>
            <a:off x="1500951" y="785050"/>
            <a:ext cx="395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DB 설계</a:t>
            </a:r>
            <a:endParaRPr/>
          </a:p>
        </p:txBody>
      </p:sp>
      <p:pic>
        <p:nvPicPr>
          <p:cNvPr id="285" name="Google Shape;285;gb53f8c4b98_1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175" y="2446750"/>
            <a:ext cx="6591300" cy="3114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6" name="Google Shape;286;gb53f8c4b98_1_171"/>
          <p:cNvGraphicFramePr/>
          <p:nvPr>
            <p:extLst>
              <p:ext uri="{D42A27DB-BD31-4B8C-83A1-F6EECF244321}">
                <p14:modId xmlns:p14="http://schemas.microsoft.com/office/powerpoint/2010/main" val="1361891560"/>
              </p:ext>
            </p:extLst>
          </p:nvPr>
        </p:nvGraphicFramePr>
        <p:xfrm>
          <a:off x="653075" y="2699750"/>
          <a:ext cx="3918900" cy="2797825"/>
        </p:xfrm>
        <a:graphic>
          <a:graphicData uri="http://schemas.openxmlformats.org/drawingml/2006/table">
            <a:tbl>
              <a:tblPr>
                <a:noFill/>
                <a:tableStyleId>{E090E70D-B4FF-4ACC-888B-EE6157899785}</a:tableStyleId>
              </a:tblPr>
              <a:tblGrid>
                <a:gridCol w="124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95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productboard (제품 테이블)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이름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데이터 타입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설명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pno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제품 번호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pname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varchar(30)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제품 이름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pcontent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varchar(1000)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제품 내용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pday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datetime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제품 등록 날짜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pprice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제품 가격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pimage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varchar(100)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제품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이미지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gb53f8c4b98_1_180"/>
          <p:cNvGraphicFramePr/>
          <p:nvPr/>
        </p:nvGraphicFramePr>
        <p:xfrm>
          <a:off x="365100" y="1299900"/>
          <a:ext cx="3564625" cy="3660750"/>
        </p:xfrm>
        <a:graphic>
          <a:graphicData uri="http://schemas.openxmlformats.org/drawingml/2006/table">
            <a:tbl>
              <a:tblPr>
                <a:noFill/>
                <a:tableStyleId>{E090E70D-B4FF-4ACC-888B-EE6157899785}</a:tableStyleId>
              </a:tblPr>
              <a:tblGrid>
                <a:gridCol w="11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237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suborder (</a:t>
                      </a:r>
                      <a:r>
                        <a:rPr lang="en-US" b="1" dirty="0" err="1"/>
                        <a:t>구독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테이블</a:t>
                      </a:r>
                      <a:r>
                        <a:rPr lang="en-US" b="1" dirty="0"/>
                        <a:t>)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이름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데이터 타입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설명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orderNo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구독 신청 번호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orderName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varchar(10)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구독자 이름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orderDay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varchar(15)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구독 날짜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orderPlus1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varchar(10)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추가물품 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orderPlus2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varchar(10)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추가물품 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orderPlus3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varchar(10)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추가물품 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orderShip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배송비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orderPrice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가격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92" name="Google Shape;292;gb53f8c4b98_1_180"/>
          <p:cNvGraphicFramePr/>
          <p:nvPr/>
        </p:nvGraphicFramePr>
        <p:xfrm>
          <a:off x="4235250" y="1299900"/>
          <a:ext cx="3684950" cy="4331250"/>
        </p:xfrm>
        <a:graphic>
          <a:graphicData uri="http://schemas.openxmlformats.org/drawingml/2006/table">
            <a:tbl>
              <a:tblPr>
                <a:noFill/>
                <a:tableStyleId>{E090E70D-B4FF-4ACC-888B-EE6157899785}</a:tableStyleId>
              </a:tblPr>
              <a:tblGrid>
                <a:gridCol w="117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237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customorder (주문제작 테이블)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이름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데이터 타입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설명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orderNo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주문 신청 번호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orderName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varchar(10)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주문자 이름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orderDay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varchar(15)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주문 날짜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orderSize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varchar(5)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주문 크기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orderOther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varchar(1000)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주문 기타사항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orderPlus1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varchar(10)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추가물품 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orderPlus2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varchar(10)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추가물품 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orderPlus3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varchar(10)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추가물품 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orderShip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배송비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orderPrice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가격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93" name="Google Shape;293;gb53f8c4b98_1_180"/>
          <p:cNvGraphicFramePr/>
          <p:nvPr/>
        </p:nvGraphicFramePr>
        <p:xfrm>
          <a:off x="8225725" y="1299900"/>
          <a:ext cx="3444300" cy="2990250"/>
        </p:xfrm>
        <a:graphic>
          <a:graphicData uri="http://schemas.openxmlformats.org/drawingml/2006/table">
            <a:tbl>
              <a:tblPr>
                <a:noFill/>
                <a:tableStyleId>{E090E70D-B4FF-4ACC-888B-EE6157899785}</a:tableStyleId>
              </a:tblPr>
              <a:tblGrid>
                <a:gridCol w="10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237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account (회원)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이름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데이터 타입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설명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varchar(12)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아이디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pw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varchar(20)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비밀번호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name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varchar(5)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이름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birth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varchar(8)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생년월일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gender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varchar(5)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성별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email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varchar(30)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이메일 주소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gb53f8c4b98_1_190"/>
          <p:cNvGrpSpPr/>
          <p:nvPr/>
        </p:nvGrpSpPr>
        <p:grpSpPr>
          <a:xfrm>
            <a:off x="8117036" y="513344"/>
            <a:ext cx="3656577" cy="3695737"/>
            <a:chOff x="8307536" y="513344"/>
            <a:chExt cx="3656577" cy="3695737"/>
          </a:xfrm>
        </p:grpSpPr>
        <p:sp>
          <p:nvSpPr>
            <p:cNvPr id="299" name="Google Shape;299;gb53f8c4b98_1_190"/>
            <p:cNvSpPr/>
            <p:nvPr/>
          </p:nvSpPr>
          <p:spPr>
            <a:xfrm rot="5400000">
              <a:off x="10712213" y="832194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b53f8c4b98_1_190"/>
            <p:cNvSpPr/>
            <p:nvPr/>
          </p:nvSpPr>
          <p:spPr>
            <a:xfrm rot="-5400000" flipH="1">
              <a:off x="9326542" y="606044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b53f8c4b98_1_190"/>
            <p:cNvSpPr/>
            <p:nvPr/>
          </p:nvSpPr>
          <p:spPr>
            <a:xfrm rot="5400000">
              <a:off x="9574277" y="1657300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b53f8c4b98_1_190"/>
            <p:cNvSpPr/>
            <p:nvPr/>
          </p:nvSpPr>
          <p:spPr>
            <a:xfrm rot="-5400000">
              <a:off x="9812641" y="2403183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b53f8c4b98_1_190"/>
            <p:cNvSpPr/>
            <p:nvPr/>
          </p:nvSpPr>
          <p:spPr>
            <a:xfrm rot="5400000" flipH="1">
              <a:off x="9233062" y="2957181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b53f8c4b98_1_190"/>
            <p:cNvSpPr/>
            <p:nvPr/>
          </p:nvSpPr>
          <p:spPr>
            <a:xfrm rot="-5400000">
              <a:off x="8214836" y="1555522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gb53f8c4b98_1_190"/>
          <p:cNvGrpSpPr/>
          <p:nvPr/>
        </p:nvGrpSpPr>
        <p:grpSpPr>
          <a:xfrm>
            <a:off x="527833" y="2211261"/>
            <a:ext cx="7449758" cy="2099997"/>
            <a:chOff x="527769" y="1728426"/>
            <a:chExt cx="5187131" cy="2099997"/>
          </a:xfrm>
        </p:grpSpPr>
        <p:sp>
          <p:nvSpPr>
            <p:cNvPr id="306" name="Google Shape;306;gb53f8c4b98_1_190"/>
            <p:cNvSpPr txBox="1"/>
            <p:nvPr/>
          </p:nvSpPr>
          <p:spPr>
            <a:xfrm>
              <a:off x="558064" y="3058923"/>
              <a:ext cx="3076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chemeClr val="lt1"/>
                  </a:solidFill>
                </a:rPr>
                <a:t>주요 기술 상세</a:t>
              </a:r>
              <a:endParaRPr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b53f8c4b98_1_190"/>
            <p:cNvSpPr txBox="1"/>
            <p:nvPr/>
          </p:nvSpPr>
          <p:spPr>
            <a:xfrm>
              <a:off x="527769" y="1728426"/>
              <a:ext cx="2909700" cy="13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1" dirty="0">
                  <a:solidFill>
                    <a:srgbClr val="8CCDCD"/>
                  </a:solidFill>
                  <a:latin typeface="Arial"/>
                  <a:ea typeface="Arial"/>
                  <a:cs typeface="Arial"/>
                  <a:sym typeface="Arial"/>
                </a:rPr>
                <a:t>Part </a:t>
              </a:r>
              <a:r>
                <a:rPr lang="en-US" sz="8000" b="1" dirty="0">
                  <a:solidFill>
                    <a:srgbClr val="8CCDCD"/>
                  </a:solidFill>
                </a:rPr>
                <a:t>6</a:t>
              </a:r>
              <a:r>
                <a:rPr lang="en-US" sz="8000" b="1" dirty="0">
                  <a:solidFill>
                    <a:srgbClr val="8CCDCD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8000" b="1" dirty="0">
                <a:solidFill>
                  <a:srgbClr val="8CCDC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8" name="Google Shape;308;gb53f8c4b98_1_190"/>
            <p:cNvCxnSpPr/>
            <p:nvPr/>
          </p:nvCxnSpPr>
          <p:spPr>
            <a:xfrm>
              <a:off x="635000" y="2946400"/>
              <a:ext cx="507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316;gb53f8c4b98_1_204">
            <a:extLst>
              <a:ext uri="{FF2B5EF4-FFF2-40B4-BE49-F238E27FC236}">
                <a16:creationId xmlns:a16="http://schemas.microsoft.com/office/drawing/2014/main" id="{6F869D6C-5D69-439B-B8DD-05CE89E878B2}"/>
              </a:ext>
            </a:extLst>
          </p:cNvPr>
          <p:cNvSpPr/>
          <p:nvPr/>
        </p:nvSpPr>
        <p:spPr>
          <a:xfrm>
            <a:off x="3048000" y="3429000"/>
            <a:ext cx="60960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b53f8c4b98_1_204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b53f8c4b98_1_204"/>
          <p:cNvSpPr txBox="1"/>
          <p:nvPr/>
        </p:nvSpPr>
        <p:spPr>
          <a:xfrm>
            <a:off x="1161697" y="869725"/>
            <a:ext cx="5932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 err="1">
                <a:solidFill>
                  <a:schemeClr val="accent4"/>
                </a:solidFill>
              </a:rPr>
              <a:t>깃허브</a:t>
            </a:r>
            <a:r>
              <a:rPr lang="en-US" altLang="ko-KR" sz="3000" dirty="0">
                <a:solidFill>
                  <a:schemeClr val="accent4"/>
                </a:solidFill>
              </a:rPr>
              <a:t>(</a:t>
            </a:r>
            <a:r>
              <a:rPr lang="en-US" altLang="ko-KR" sz="3000" dirty="0" err="1">
                <a:solidFill>
                  <a:schemeClr val="accent4"/>
                </a:solidFill>
              </a:rPr>
              <a:t>Github</a:t>
            </a:r>
            <a:r>
              <a:rPr lang="en-US" altLang="ko-KR" sz="3000" dirty="0">
                <a:solidFill>
                  <a:schemeClr val="accent4"/>
                </a:solidFill>
              </a:rPr>
              <a:t>)</a:t>
            </a:r>
            <a:endParaRPr sz="3000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8B204E-EFE3-435A-A176-8C2D653F989F}"/>
              </a:ext>
            </a:extLst>
          </p:cNvPr>
          <p:cNvSpPr txBox="1"/>
          <p:nvPr/>
        </p:nvSpPr>
        <p:spPr>
          <a:xfrm>
            <a:off x="3048000" y="365611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https://github.com/ena-nam/pot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584608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53f8c4b98_1_204"/>
          <p:cNvSpPr/>
          <p:nvPr/>
        </p:nvSpPr>
        <p:spPr>
          <a:xfrm>
            <a:off x="6494275" y="4170153"/>
            <a:ext cx="5047200" cy="230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b53f8c4b98_1_204"/>
          <p:cNvSpPr/>
          <p:nvPr/>
        </p:nvSpPr>
        <p:spPr>
          <a:xfrm>
            <a:off x="6494275" y="1751328"/>
            <a:ext cx="5047200" cy="230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b53f8c4b98_1_204"/>
          <p:cNvSpPr/>
          <p:nvPr/>
        </p:nvSpPr>
        <p:spPr>
          <a:xfrm>
            <a:off x="559825" y="3465525"/>
            <a:ext cx="5047200" cy="18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b53f8c4b98_1_204"/>
          <p:cNvSpPr/>
          <p:nvPr/>
        </p:nvSpPr>
        <p:spPr>
          <a:xfrm>
            <a:off x="559825" y="2221850"/>
            <a:ext cx="50472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b53f8c4b98_1_204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b53f8c4b98_1_204"/>
          <p:cNvSpPr txBox="1"/>
          <p:nvPr/>
        </p:nvSpPr>
        <p:spPr>
          <a:xfrm>
            <a:off x="51503" y="285025"/>
            <a:ext cx="121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</a:rPr>
              <a:t>6</a:t>
            </a:r>
            <a:endParaRPr sz="3200" b="1">
              <a:solidFill>
                <a:schemeClr val="accent4"/>
              </a:solidFill>
            </a:endParaRPr>
          </a:p>
        </p:txBody>
      </p:sp>
      <p:sp>
        <p:nvSpPr>
          <p:cNvPr id="319" name="Google Shape;319;gb53f8c4b98_1_204"/>
          <p:cNvSpPr txBox="1"/>
          <p:nvPr/>
        </p:nvSpPr>
        <p:spPr>
          <a:xfrm>
            <a:off x="1161697" y="869725"/>
            <a:ext cx="5932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주요 기술 상세</a:t>
            </a:r>
            <a:endParaRPr sz="3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b53f8c4b98_1_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650" y="2656175"/>
            <a:ext cx="4419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b53f8c4b98_1_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425" y="3834825"/>
            <a:ext cx="35528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b53f8c4b98_1_2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8075" y="2100075"/>
            <a:ext cx="33051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b53f8c4b98_1_2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8075" y="2948925"/>
            <a:ext cx="34671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b53f8c4b98_1_2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22588" y="5753900"/>
            <a:ext cx="4356015" cy="5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b53f8c4b98_1_204"/>
          <p:cNvSpPr txBox="1"/>
          <p:nvPr/>
        </p:nvSpPr>
        <p:spPr>
          <a:xfrm>
            <a:off x="939650" y="1784475"/>
            <a:ext cx="24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회원가입</a:t>
            </a:r>
            <a:endParaRPr b="1"/>
          </a:p>
        </p:txBody>
      </p:sp>
      <p:sp>
        <p:nvSpPr>
          <p:cNvPr id="326" name="Google Shape;326;gb53f8c4b98_1_204"/>
          <p:cNvSpPr txBox="1"/>
          <p:nvPr/>
        </p:nvSpPr>
        <p:spPr>
          <a:xfrm>
            <a:off x="939650" y="2330838"/>
            <a:ext cx="24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account/membership.jsp</a:t>
            </a:r>
            <a:endParaRPr sz="1200"/>
          </a:p>
        </p:txBody>
      </p:sp>
      <p:sp>
        <p:nvSpPr>
          <p:cNvPr id="327" name="Google Shape;327;gb53f8c4b98_1_204"/>
          <p:cNvSpPr txBox="1"/>
          <p:nvPr/>
        </p:nvSpPr>
        <p:spPr>
          <a:xfrm>
            <a:off x="939650" y="3465513"/>
            <a:ext cx="24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accController</a:t>
            </a:r>
            <a:endParaRPr sz="1200"/>
          </a:p>
        </p:txBody>
      </p:sp>
      <p:sp>
        <p:nvSpPr>
          <p:cNvPr id="328" name="Google Shape;328;gb53f8c4b98_1_204"/>
          <p:cNvSpPr txBox="1"/>
          <p:nvPr/>
        </p:nvSpPr>
        <p:spPr>
          <a:xfrm>
            <a:off x="6718063" y="1799913"/>
            <a:ext cx="24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accService</a:t>
            </a:r>
            <a:endParaRPr sz="1200"/>
          </a:p>
        </p:txBody>
      </p:sp>
      <p:sp>
        <p:nvSpPr>
          <p:cNvPr id="329" name="Google Shape;329;gb53f8c4b98_1_204"/>
          <p:cNvSpPr txBox="1"/>
          <p:nvPr/>
        </p:nvSpPr>
        <p:spPr>
          <a:xfrm>
            <a:off x="6753063" y="2656163"/>
            <a:ext cx="24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accServiceImpl</a:t>
            </a:r>
            <a:endParaRPr sz="1200"/>
          </a:p>
        </p:txBody>
      </p:sp>
      <p:pic>
        <p:nvPicPr>
          <p:cNvPr id="330" name="Google Shape;330;gb53f8c4b98_1_2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8075" y="4624263"/>
            <a:ext cx="360997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b53f8c4b98_1_204"/>
          <p:cNvSpPr txBox="1"/>
          <p:nvPr/>
        </p:nvSpPr>
        <p:spPr>
          <a:xfrm>
            <a:off x="6718063" y="4307488"/>
            <a:ext cx="24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accDAO.interface</a:t>
            </a:r>
            <a:endParaRPr sz="1200"/>
          </a:p>
        </p:txBody>
      </p:sp>
      <p:sp>
        <p:nvSpPr>
          <p:cNvPr id="332" name="Google Shape;332;gb53f8c4b98_1_204"/>
          <p:cNvSpPr txBox="1"/>
          <p:nvPr/>
        </p:nvSpPr>
        <p:spPr>
          <a:xfrm>
            <a:off x="6718063" y="5391613"/>
            <a:ext cx="24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accDAO.xml</a:t>
            </a:r>
            <a:endParaRPr sz="1200"/>
          </a:p>
        </p:txBody>
      </p:sp>
      <p:cxnSp>
        <p:nvCxnSpPr>
          <p:cNvPr id="333" name="Google Shape;333;gb53f8c4b98_1_204"/>
          <p:cNvCxnSpPr>
            <a:stCxn id="316" idx="2"/>
          </p:cNvCxnSpPr>
          <p:nvPr/>
        </p:nvCxnSpPr>
        <p:spPr>
          <a:xfrm>
            <a:off x="3083425" y="2983850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gb53f8c4b98_1_204"/>
          <p:cNvCxnSpPr>
            <a:endCxn id="314" idx="1"/>
          </p:cNvCxnSpPr>
          <p:nvPr/>
        </p:nvCxnSpPr>
        <p:spPr>
          <a:xfrm rot="10800000" flipH="1">
            <a:off x="5667475" y="2904228"/>
            <a:ext cx="826800" cy="12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gb53f8c4b98_1_204"/>
          <p:cNvCxnSpPr/>
          <p:nvPr/>
        </p:nvCxnSpPr>
        <p:spPr>
          <a:xfrm>
            <a:off x="10023250" y="3935975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gb53f8c4b98_1_204"/>
          <p:cNvCxnSpPr/>
          <p:nvPr/>
        </p:nvCxnSpPr>
        <p:spPr>
          <a:xfrm>
            <a:off x="3052125" y="5288925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7" name="Google Shape;337;gb53f8c4b98_1_204"/>
          <p:cNvSpPr txBox="1"/>
          <p:nvPr/>
        </p:nvSpPr>
        <p:spPr>
          <a:xfrm>
            <a:off x="2268525" y="5770600"/>
            <a:ext cx="156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로그인 페이지로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t="3906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0" y="0"/>
            <a:ext cx="12237000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1201700" y="1521779"/>
            <a:ext cx="388800" cy="3888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696326" y="1547175"/>
            <a:ext cx="84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696324" y="2242936"/>
            <a:ext cx="6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696324" y="2953942"/>
            <a:ext cx="6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696324" y="3664961"/>
            <a:ext cx="59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004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241686" y="1547175"/>
            <a:ext cx="602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기획 의도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2241684" y="2242938"/>
            <a:ext cx="340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개발 환경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241684" y="2953950"/>
            <a:ext cx="383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 정의서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2241686" y="3664950"/>
            <a:ext cx="391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UI 설계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2"/>
          <p:cNvSpPr/>
          <p:nvPr/>
        </p:nvSpPr>
        <p:spPr>
          <a:xfrm>
            <a:off x="1201700" y="2212423"/>
            <a:ext cx="388800" cy="3888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201700" y="2933817"/>
            <a:ext cx="388800" cy="3888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201700" y="3655236"/>
            <a:ext cx="388800" cy="3888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886675" y="588600"/>
            <a:ext cx="166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1696324" y="4386361"/>
            <a:ext cx="59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en-US" sz="1800">
                <a:solidFill>
                  <a:schemeClr val="lt1"/>
                </a:solidFill>
              </a:rPr>
              <a:t>5</a:t>
            </a:r>
            <a:endParaRPr sz="18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2241686" y="4386350"/>
            <a:ext cx="391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DB 설계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1201700" y="4376636"/>
            <a:ext cx="388800" cy="3888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696324" y="5117486"/>
            <a:ext cx="59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en-US" sz="1800">
                <a:solidFill>
                  <a:schemeClr val="lt1"/>
                </a:solidFill>
              </a:rPr>
              <a:t>6</a:t>
            </a:r>
            <a:endParaRPr sz="18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2241686" y="5117475"/>
            <a:ext cx="391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주요 기술 상세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1201700" y="5107761"/>
            <a:ext cx="388800" cy="3888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53f8c4b98_1_298"/>
          <p:cNvSpPr/>
          <p:nvPr/>
        </p:nvSpPr>
        <p:spPr>
          <a:xfrm>
            <a:off x="559825" y="682300"/>
            <a:ext cx="10960500" cy="61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b53f8c4b98_1_298"/>
          <p:cNvSpPr txBox="1"/>
          <p:nvPr/>
        </p:nvSpPr>
        <p:spPr>
          <a:xfrm>
            <a:off x="843425" y="215700"/>
            <a:ext cx="24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회원가입 JS</a:t>
            </a:r>
            <a:endParaRPr b="1"/>
          </a:p>
        </p:txBody>
      </p:sp>
      <p:sp>
        <p:nvSpPr>
          <p:cNvPr id="344" name="Google Shape;344;gb53f8c4b98_1_298"/>
          <p:cNvSpPr txBox="1"/>
          <p:nvPr/>
        </p:nvSpPr>
        <p:spPr>
          <a:xfrm>
            <a:off x="738450" y="752138"/>
            <a:ext cx="24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login.js</a:t>
            </a:r>
            <a:endParaRPr sz="1200"/>
          </a:p>
        </p:txBody>
      </p:sp>
      <p:pic>
        <p:nvPicPr>
          <p:cNvPr id="345" name="Google Shape;345;gb53f8c4b98_1_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50" y="1121450"/>
            <a:ext cx="4533131" cy="19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b53f8c4b98_1_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125" y="3328500"/>
            <a:ext cx="4115767" cy="16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b53f8c4b98_1_2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0563" y="5007225"/>
            <a:ext cx="3648899" cy="16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b53f8c4b98_1_2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2197" y="1121460"/>
            <a:ext cx="2563600" cy="22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b53f8c4b98_1_2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76425" y="2614953"/>
            <a:ext cx="3016925" cy="393572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b53f8c4b98_1_298"/>
          <p:cNvSpPr txBox="1"/>
          <p:nvPr/>
        </p:nvSpPr>
        <p:spPr>
          <a:xfrm>
            <a:off x="5442200" y="6041400"/>
            <a:ext cx="264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모든 공란이 알맞게 채워졌는지 확인한 후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전부 일치할 때 submit을 실행한다. &gt;</a:t>
            </a:r>
            <a:endParaRPr sz="900"/>
          </a:p>
        </p:txBody>
      </p:sp>
      <p:sp>
        <p:nvSpPr>
          <p:cNvPr id="351" name="Google Shape;351;gb53f8c4b98_1_298"/>
          <p:cNvSpPr txBox="1"/>
          <p:nvPr/>
        </p:nvSpPr>
        <p:spPr>
          <a:xfrm>
            <a:off x="8088400" y="1121450"/>
            <a:ext cx="274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&lt; 입력한 생년월일에 맞춰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input type=”hidden”에 통틀어 입력한다.</a:t>
            </a:r>
            <a:endParaRPr sz="900"/>
          </a:p>
        </p:txBody>
      </p:sp>
      <p:sp>
        <p:nvSpPr>
          <p:cNvPr id="352" name="Google Shape;352;gb53f8c4b98_1_298"/>
          <p:cNvSpPr txBox="1"/>
          <p:nvPr/>
        </p:nvSpPr>
        <p:spPr>
          <a:xfrm>
            <a:off x="5021750" y="5007225"/>
            <a:ext cx="274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&lt; 비밀번호가 앞서 입력한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비밀번호와 일치하는지 확인한다.</a:t>
            </a:r>
            <a:endParaRPr sz="900"/>
          </a:p>
        </p:txBody>
      </p:sp>
      <p:sp>
        <p:nvSpPr>
          <p:cNvPr id="353" name="Google Shape;353;gb53f8c4b98_1_298"/>
          <p:cNvSpPr txBox="1"/>
          <p:nvPr/>
        </p:nvSpPr>
        <p:spPr>
          <a:xfrm>
            <a:off x="5249263" y="4325725"/>
            <a:ext cx="274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&lt; 비밀번호가 길이에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맞춰졌는지 확인한다.</a:t>
            </a:r>
            <a:endParaRPr sz="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53f8c4b98_1_254"/>
          <p:cNvSpPr/>
          <p:nvPr/>
        </p:nvSpPr>
        <p:spPr>
          <a:xfrm>
            <a:off x="6494275" y="488050"/>
            <a:ext cx="5047200" cy="152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b53f8c4b98_1_254"/>
          <p:cNvSpPr/>
          <p:nvPr/>
        </p:nvSpPr>
        <p:spPr>
          <a:xfrm>
            <a:off x="6494275" y="4170153"/>
            <a:ext cx="5047200" cy="230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b53f8c4b98_1_254"/>
          <p:cNvSpPr/>
          <p:nvPr/>
        </p:nvSpPr>
        <p:spPr>
          <a:xfrm>
            <a:off x="6494275" y="2126525"/>
            <a:ext cx="5047200" cy="195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b53f8c4b98_1_254"/>
          <p:cNvSpPr/>
          <p:nvPr/>
        </p:nvSpPr>
        <p:spPr>
          <a:xfrm>
            <a:off x="559825" y="1915575"/>
            <a:ext cx="3980100" cy="48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b53f8c4b98_1_254"/>
          <p:cNvSpPr/>
          <p:nvPr/>
        </p:nvSpPr>
        <p:spPr>
          <a:xfrm>
            <a:off x="559825" y="734775"/>
            <a:ext cx="54672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b53f8c4b98_1_254"/>
          <p:cNvSpPr txBox="1"/>
          <p:nvPr/>
        </p:nvSpPr>
        <p:spPr>
          <a:xfrm>
            <a:off x="843425" y="215700"/>
            <a:ext cx="24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로그인</a:t>
            </a:r>
            <a:r>
              <a:rPr lang="en-US" b="1" dirty="0"/>
              <a:t> </a:t>
            </a:r>
            <a:r>
              <a:rPr lang="ko-KR" altLang="en-US" b="1" dirty="0"/>
              <a:t>체크</a:t>
            </a:r>
            <a:endParaRPr b="1" dirty="0"/>
          </a:p>
        </p:txBody>
      </p:sp>
      <p:sp>
        <p:nvSpPr>
          <p:cNvPr id="364" name="Google Shape;364;gb53f8c4b98_1_254"/>
          <p:cNvSpPr txBox="1"/>
          <p:nvPr/>
        </p:nvSpPr>
        <p:spPr>
          <a:xfrm>
            <a:off x="843425" y="826263"/>
            <a:ext cx="24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account/login.jsp</a:t>
            </a:r>
            <a:endParaRPr sz="1200"/>
          </a:p>
        </p:txBody>
      </p:sp>
      <p:sp>
        <p:nvSpPr>
          <p:cNvPr id="365" name="Google Shape;365;gb53f8c4b98_1_254"/>
          <p:cNvSpPr txBox="1"/>
          <p:nvPr/>
        </p:nvSpPr>
        <p:spPr>
          <a:xfrm>
            <a:off x="6718063" y="2175113"/>
            <a:ext cx="24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accService</a:t>
            </a:r>
            <a:endParaRPr sz="1200"/>
          </a:p>
        </p:txBody>
      </p:sp>
      <p:sp>
        <p:nvSpPr>
          <p:cNvPr id="366" name="Google Shape;366;gb53f8c4b98_1_254"/>
          <p:cNvSpPr txBox="1"/>
          <p:nvPr/>
        </p:nvSpPr>
        <p:spPr>
          <a:xfrm>
            <a:off x="6718063" y="2803938"/>
            <a:ext cx="24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accServiceImpl</a:t>
            </a:r>
            <a:endParaRPr sz="1200"/>
          </a:p>
        </p:txBody>
      </p:sp>
      <p:sp>
        <p:nvSpPr>
          <p:cNvPr id="367" name="Google Shape;367;gb53f8c4b98_1_254"/>
          <p:cNvSpPr txBox="1"/>
          <p:nvPr/>
        </p:nvSpPr>
        <p:spPr>
          <a:xfrm>
            <a:off x="6718063" y="4307488"/>
            <a:ext cx="24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accDAO.interface</a:t>
            </a:r>
            <a:endParaRPr sz="1200"/>
          </a:p>
        </p:txBody>
      </p:sp>
      <p:sp>
        <p:nvSpPr>
          <p:cNvPr id="368" name="Google Shape;368;gb53f8c4b98_1_254"/>
          <p:cNvSpPr txBox="1"/>
          <p:nvPr/>
        </p:nvSpPr>
        <p:spPr>
          <a:xfrm>
            <a:off x="6761813" y="5030688"/>
            <a:ext cx="24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accDAO.xml</a:t>
            </a:r>
            <a:endParaRPr sz="1200"/>
          </a:p>
        </p:txBody>
      </p:sp>
      <p:cxnSp>
        <p:nvCxnSpPr>
          <p:cNvPr id="369" name="Google Shape;369;gb53f8c4b98_1_254"/>
          <p:cNvCxnSpPr>
            <a:stCxn id="362" idx="2"/>
          </p:cNvCxnSpPr>
          <p:nvPr/>
        </p:nvCxnSpPr>
        <p:spPr>
          <a:xfrm>
            <a:off x="3293425" y="1496775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0" name="Google Shape;370;gb53f8c4b98_1_254"/>
          <p:cNvCxnSpPr/>
          <p:nvPr/>
        </p:nvCxnSpPr>
        <p:spPr>
          <a:xfrm rot="10800000" flipH="1">
            <a:off x="4605150" y="1757378"/>
            <a:ext cx="1868100" cy="17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1" name="Google Shape;371;gb53f8c4b98_1_254"/>
          <p:cNvCxnSpPr/>
          <p:nvPr/>
        </p:nvCxnSpPr>
        <p:spPr>
          <a:xfrm>
            <a:off x="10023250" y="3961275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gb53f8c4b98_1_254"/>
          <p:cNvCxnSpPr/>
          <p:nvPr/>
        </p:nvCxnSpPr>
        <p:spPr>
          <a:xfrm flipH="1">
            <a:off x="4662500" y="1968175"/>
            <a:ext cx="1845600" cy="18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74" name="Google Shape;374;gb53f8c4b98_1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00" y="1146675"/>
            <a:ext cx="4972050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b53f8c4b98_1_254"/>
          <p:cNvSpPr txBox="1"/>
          <p:nvPr/>
        </p:nvSpPr>
        <p:spPr>
          <a:xfrm>
            <a:off x="843425" y="1915563"/>
            <a:ext cx="24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logincheck.js</a:t>
            </a:r>
            <a:endParaRPr sz="1200" dirty="0"/>
          </a:p>
        </p:txBody>
      </p:sp>
      <p:pic>
        <p:nvPicPr>
          <p:cNvPr id="376" name="Google Shape;376;gb53f8c4b98_1_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7784" y="612550"/>
            <a:ext cx="4740191" cy="126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gb53f8c4b98_1_254"/>
          <p:cNvCxnSpPr/>
          <p:nvPr/>
        </p:nvCxnSpPr>
        <p:spPr>
          <a:xfrm>
            <a:off x="10023250" y="1871975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78" name="Google Shape;378;gb53f8c4b98_1_2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8075" y="2464847"/>
            <a:ext cx="2674442" cy="4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b53f8c4b98_1_2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8073" y="3142073"/>
            <a:ext cx="2794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b53f8c4b98_1_2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8075" y="4571822"/>
            <a:ext cx="2674442" cy="4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b53f8c4b98_1_2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8073" y="5440075"/>
            <a:ext cx="4452425" cy="51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gb53f8c4b98_1_254"/>
          <p:cNvCxnSpPr/>
          <p:nvPr/>
        </p:nvCxnSpPr>
        <p:spPr>
          <a:xfrm rot="10800000">
            <a:off x="10166900" y="1880325"/>
            <a:ext cx="0" cy="43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gb53f8c4b98_1_254"/>
          <p:cNvCxnSpPr/>
          <p:nvPr/>
        </p:nvCxnSpPr>
        <p:spPr>
          <a:xfrm rot="10800000">
            <a:off x="3146375" y="1504163"/>
            <a:ext cx="0" cy="43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gb53f8c4b98_1_254"/>
          <p:cNvSpPr txBox="1"/>
          <p:nvPr/>
        </p:nvSpPr>
        <p:spPr>
          <a:xfrm>
            <a:off x="4879000" y="3732075"/>
            <a:ext cx="12762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1을 </a:t>
            </a:r>
            <a:r>
              <a:rPr lang="en-US" sz="900" dirty="0" err="1"/>
              <a:t>반환하지</a:t>
            </a:r>
            <a:r>
              <a:rPr lang="en-US" sz="900" dirty="0"/>
              <a:t> </a:t>
            </a:r>
            <a:r>
              <a:rPr lang="en-US" sz="900" dirty="0" err="1"/>
              <a:t>못하면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로그인</a:t>
            </a:r>
            <a:r>
              <a:rPr lang="en-US" sz="900" dirty="0"/>
              <a:t> </a:t>
            </a:r>
            <a:r>
              <a:rPr lang="en-US" sz="900" dirty="0" err="1"/>
              <a:t>실패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</a:rPr>
              <a:t>1을 </a:t>
            </a:r>
            <a:r>
              <a:rPr lang="en-US" sz="900" dirty="0" err="1">
                <a:solidFill>
                  <a:schemeClr val="dk1"/>
                </a:solidFill>
              </a:rPr>
              <a:t>반환하면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 err="1">
                <a:solidFill>
                  <a:schemeClr val="dk1"/>
                </a:solidFill>
              </a:rPr>
              <a:t>로그인</a:t>
            </a:r>
            <a:r>
              <a:rPr lang="en-US" sz="900" dirty="0">
                <a:solidFill>
                  <a:schemeClr val="dk1"/>
                </a:solidFill>
              </a:rPr>
              <a:t> </a:t>
            </a:r>
            <a:r>
              <a:rPr lang="en-US" sz="900" dirty="0" err="1">
                <a:solidFill>
                  <a:schemeClr val="dk1"/>
                </a:solidFill>
              </a:rPr>
              <a:t>성공</a:t>
            </a:r>
            <a:endParaRPr sz="900" dirty="0"/>
          </a:p>
        </p:txBody>
      </p:sp>
      <p:cxnSp>
        <p:nvCxnSpPr>
          <p:cNvPr id="385" name="Google Shape;385;gb53f8c4b98_1_254"/>
          <p:cNvCxnSpPr/>
          <p:nvPr/>
        </p:nvCxnSpPr>
        <p:spPr>
          <a:xfrm>
            <a:off x="5365875" y="4676800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6" name="Google Shape;386;gb53f8c4b98_1_254"/>
          <p:cNvSpPr txBox="1"/>
          <p:nvPr/>
        </p:nvSpPr>
        <p:spPr>
          <a:xfrm>
            <a:off x="4733500" y="5202025"/>
            <a:ext cx="156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메인 페이지로</a:t>
            </a:r>
            <a:endParaRPr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177BA8-68F5-4742-9766-17FF17EDE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796" y="2326976"/>
            <a:ext cx="3410417" cy="430158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361;gb53f8c4b98_1_254">
            <a:extLst>
              <a:ext uri="{FF2B5EF4-FFF2-40B4-BE49-F238E27FC236}">
                <a16:creationId xmlns:a16="http://schemas.microsoft.com/office/drawing/2014/main" id="{354EF3E9-CDB0-4474-93B3-3E54CCB7CBD6}"/>
              </a:ext>
            </a:extLst>
          </p:cNvPr>
          <p:cNvSpPr/>
          <p:nvPr/>
        </p:nvSpPr>
        <p:spPr>
          <a:xfrm>
            <a:off x="6448113" y="4096295"/>
            <a:ext cx="5208261" cy="178539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61;gb53f8c4b98_1_254">
            <a:extLst>
              <a:ext uri="{FF2B5EF4-FFF2-40B4-BE49-F238E27FC236}">
                <a16:creationId xmlns:a16="http://schemas.microsoft.com/office/drawing/2014/main" id="{5755785F-E2BD-47F5-8BEF-77E87FF3702B}"/>
              </a:ext>
            </a:extLst>
          </p:cNvPr>
          <p:cNvSpPr/>
          <p:nvPr/>
        </p:nvSpPr>
        <p:spPr>
          <a:xfrm>
            <a:off x="8055794" y="1284387"/>
            <a:ext cx="1680051" cy="40837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61;gb53f8c4b98_1_254">
            <a:extLst>
              <a:ext uri="{FF2B5EF4-FFF2-40B4-BE49-F238E27FC236}">
                <a16:creationId xmlns:a16="http://schemas.microsoft.com/office/drawing/2014/main" id="{1B07B2AE-A821-44AE-AF73-E86D44943ECB}"/>
              </a:ext>
            </a:extLst>
          </p:cNvPr>
          <p:cNvSpPr/>
          <p:nvPr/>
        </p:nvSpPr>
        <p:spPr>
          <a:xfrm>
            <a:off x="715068" y="2947040"/>
            <a:ext cx="4666461" cy="307202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b53f8c4b98_1_254"/>
          <p:cNvSpPr/>
          <p:nvPr/>
        </p:nvSpPr>
        <p:spPr>
          <a:xfrm>
            <a:off x="748918" y="1218074"/>
            <a:ext cx="4666461" cy="155176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b53f8c4b98_1_254"/>
          <p:cNvSpPr txBox="1"/>
          <p:nvPr/>
        </p:nvSpPr>
        <p:spPr>
          <a:xfrm>
            <a:off x="843425" y="215700"/>
            <a:ext cx="24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로그인 체크 완료 후</a:t>
            </a:r>
            <a:endParaRPr b="1" dirty="0"/>
          </a:p>
        </p:txBody>
      </p:sp>
      <p:sp>
        <p:nvSpPr>
          <p:cNvPr id="45" name="Google Shape;384;gb53f8c4b98_1_254">
            <a:extLst>
              <a:ext uri="{FF2B5EF4-FFF2-40B4-BE49-F238E27FC236}">
                <a16:creationId xmlns:a16="http://schemas.microsoft.com/office/drawing/2014/main" id="{FDC6649F-2245-47F2-9B4B-E8D190CA241F}"/>
              </a:ext>
            </a:extLst>
          </p:cNvPr>
          <p:cNvSpPr txBox="1"/>
          <p:nvPr/>
        </p:nvSpPr>
        <p:spPr>
          <a:xfrm>
            <a:off x="2526417" y="2332886"/>
            <a:ext cx="1276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accountController</a:t>
            </a:r>
            <a:endParaRPr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0E2B7CF-0255-4F84-BF12-08FDD1C18862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381529" y="1482162"/>
            <a:ext cx="2546230" cy="300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36D27A7-34A5-4F04-93AB-9B78E52D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961" y="3175781"/>
            <a:ext cx="3740673" cy="20670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95F6BB-5673-4749-B922-1AD10B62D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857" y="1395280"/>
            <a:ext cx="4243328" cy="959361"/>
          </a:xfrm>
          <a:prstGeom prst="rect">
            <a:avLst/>
          </a:prstGeom>
        </p:spPr>
      </p:pic>
      <p:sp>
        <p:nvSpPr>
          <p:cNvPr id="25" name="Google Shape;384;gb53f8c4b98_1_254">
            <a:extLst>
              <a:ext uri="{FF2B5EF4-FFF2-40B4-BE49-F238E27FC236}">
                <a16:creationId xmlns:a16="http://schemas.microsoft.com/office/drawing/2014/main" id="{0640AA87-5691-4ECD-B4C2-2A2EB425DE80}"/>
              </a:ext>
            </a:extLst>
          </p:cNvPr>
          <p:cNvSpPr txBox="1"/>
          <p:nvPr/>
        </p:nvSpPr>
        <p:spPr>
          <a:xfrm>
            <a:off x="1909095" y="5375838"/>
            <a:ext cx="227840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/>
              <a:t>로그인 한 사람이 </a:t>
            </a:r>
            <a:r>
              <a:rPr lang="ko-KR" altLang="en-US" sz="900" dirty="0" err="1"/>
              <a:t>누구냐에</a:t>
            </a:r>
            <a:r>
              <a:rPr lang="ko-KR" altLang="en-US" sz="900" dirty="0"/>
              <a:t> 따라 표시되는 메뉴를 바꾼다</a:t>
            </a:r>
            <a:r>
              <a:rPr lang="en-US" altLang="ko-KR" sz="900" dirty="0"/>
              <a:t>.</a:t>
            </a:r>
            <a:endParaRPr sz="9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0089DC-18B5-48A8-B0C6-488D1C20C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064" y="4245638"/>
            <a:ext cx="4724400" cy="1438275"/>
          </a:xfrm>
          <a:prstGeom prst="rect">
            <a:avLst/>
          </a:prstGeom>
        </p:spPr>
      </p:pic>
      <p:sp>
        <p:nvSpPr>
          <p:cNvPr id="29" name="Google Shape;384;gb53f8c4b98_1_254">
            <a:extLst>
              <a:ext uri="{FF2B5EF4-FFF2-40B4-BE49-F238E27FC236}">
                <a16:creationId xmlns:a16="http://schemas.microsoft.com/office/drawing/2014/main" id="{50142D8C-3431-492D-A467-D0B359F8C5E2}"/>
              </a:ext>
            </a:extLst>
          </p:cNvPr>
          <p:cNvSpPr txBox="1"/>
          <p:nvPr/>
        </p:nvSpPr>
        <p:spPr>
          <a:xfrm>
            <a:off x="8459645" y="1319562"/>
            <a:ext cx="12762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/>
              <a:t>관리자 메뉴</a:t>
            </a:r>
            <a:endParaRPr sz="1050" dirty="0"/>
          </a:p>
        </p:txBody>
      </p:sp>
      <p:sp>
        <p:nvSpPr>
          <p:cNvPr id="30" name="Google Shape;361;gb53f8c4b98_1_254">
            <a:extLst>
              <a:ext uri="{FF2B5EF4-FFF2-40B4-BE49-F238E27FC236}">
                <a16:creationId xmlns:a16="http://schemas.microsoft.com/office/drawing/2014/main" id="{4D3531A8-676E-4D94-993A-0DBCD4874710}"/>
              </a:ext>
            </a:extLst>
          </p:cNvPr>
          <p:cNvSpPr/>
          <p:nvPr/>
        </p:nvSpPr>
        <p:spPr>
          <a:xfrm>
            <a:off x="8055794" y="1933737"/>
            <a:ext cx="1680051" cy="40837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84;gb53f8c4b98_1_254">
            <a:extLst>
              <a:ext uri="{FF2B5EF4-FFF2-40B4-BE49-F238E27FC236}">
                <a16:creationId xmlns:a16="http://schemas.microsoft.com/office/drawing/2014/main" id="{8586E75F-380A-49DC-961D-3B4511536CE4}"/>
              </a:ext>
            </a:extLst>
          </p:cNvPr>
          <p:cNvSpPr txBox="1"/>
          <p:nvPr/>
        </p:nvSpPr>
        <p:spPr>
          <a:xfrm>
            <a:off x="8257719" y="1986668"/>
            <a:ext cx="12762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/>
              <a:t>회원 메뉴</a:t>
            </a:r>
            <a:endParaRPr sz="1050" dirty="0"/>
          </a:p>
        </p:txBody>
      </p:sp>
      <p:sp>
        <p:nvSpPr>
          <p:cNvPr id="32" name="Google Shape;361;gb53f8c4b98_1_254">
            <a:extLst>
              <a:ext uri="{FF2B5EF4-FFF2-40B4-BE49-F238E27FC236}">
                <a16:creationId xmlns:a16="http://schemas.microsoft.com/office/drawing/2014/main" id="{90373326-9617-4081-8014-848A27EFE4A5}"/>
              </a:ext>
            </a:extLst>
          </p:cNvPr>
          <p:cNvSpPr/>
          <p:nvPr/>
        </p:nvSpPr>
        <p:spPr>
          <a:xfrm>
            <a:off x="8055794" y="2583087"/>
            <a:ext cx="1680051" cy="40837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84;gb53f8c4b98_1_254">
            <a:extLst>
              <a:ext uri="{FF2B5EF4-FFF2-40B4-BE49-F238E27FC236}">
                <a16:creationId xmlns:a16="http://schemas.microsoft.com/office/drawing/2014/main" id="{D5D0C41C-89EA-446B-A0AD-8BDFECBB50DB}"/>
              </a:ext>
            </a:extLst>
          </p:cNvPr>
          <p:cNvSpPr txBox="1"/>
          <p:nvPr/>
        </p:nvSpPr>
        <p:spPr>
          <a:xfrm>
            <a:off x="8257719" y="2636018"/>
            <a:ext cx="12762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/>
              <a:t>로그아웃</a:t>
            </a:r>
            <a:endParaRPr sz="105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5E37C0-A2E6-4774-98D2-A4636A39825A}"/>
              </a:ext>
            </a:extLst>
          </p:cNvPr>
          <p:cNvCxnSpPr>
            <a:cxnSpLocks/>
          </p:cNvCxnSpPr>
          <p:nvPr/>
        </p:nvCxnSpPr>
        <p:spPr>
          <a:xfrm>
            <a:off x="4609385" y="2354641"/>
            <a:ext cx="0" cy="79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48C27F4-E8D7-45A3-9972-36A8C9163C89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381529" y="2158188"/>
            <a:ext cx="2546230" cy="232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8F7FBBF-931B-4920-B428-6BC531D02BD9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381529" y="2809130"/>
            <a:ext cx="2546230" cy="167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6F2CCB6-6399-4412-BD05-ED61CD2A7F28}"/>
              </a:ext>
            </a:extLst>
          </p:cNvPr>
          <p:cNvCxnSpPr>
            <a:cxnSpLocks/>
          </p:cNvCxnSpPr>
          <p:nvPr/>
        </p:nvCxnSpPr>
        <p:spPr>
          <a:xfrm>
            <a:off x="9546151" y="2991460"/>
            <a:ext cx="0" cy="110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3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361;gb53f8c4b98_1_254">
            <a:extLst>
              <a:ext uri="{FF2B5EF4-FFF2-40B4-BE49-F238E27FC236}">
                <a16:creationId xmlns:a16="http://schemas.microsoft.com/office/drawing/2014/main" id="{28C4BE6E-308E-42F1-9578-3AC169364371}"/>
              </a:ext>
            </a:extLst>
          </p:cNvPr>
          <p:cNvSpPr/>
          <p:nvPr/>
        </p:nvSpPr>
        <p:spPr>
          <a:xfrm>
            <a:off x="5783123" y="1864313"/>
            <a:ext cx="6175098" cy="389225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b53f8c4b98_1_254"/>
          <p:cNvSpPr/>
          <p:nvPr/>
        </p:nvSpPr>
        <p:spPr>
          <a:xfrm>
            <a:off x="393811" y="1182562"/>
            <a:ext cx="4666461" cy="49353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b53f8c4b98_1_254"/>
          <p:cNvSpPr txBox="1"/>
          <p:nvPr/>
        </p:nvSpPr>
        <p:spPr>
          <a:xfrm>
            <a:off x="843425" y="215700"/>
            <a:ext cx="24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메인 페이지</a:t>
            </a:r>
            <a:r>
              <a:rPr lang="en-US" altLang="ko-KR" b="1" dirty="0"/>
              <a:t>(</a:t>
            </a:r>
            <a:r>
              <a:rPr lang="ko-KR" altLang="en-US" b="1" dirty="0"/>
              <a:t>꽃다발 리스트</a:t>
            </a:r>
            <a:r>
              <a:rPr lang="en-US" altLang="ko-KR" b="1" dirty="0"/>
              <a:t>)</a:t>
            </a: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505C4E-BDE0-4F83-B898-F6AA9A05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28" y="1402022"/>
            <a:ext cx="2840323" cy="7746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791043-2C8C-4214-8AEA-93F43238A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871" y="2617423"/>
            <a:ext cx="2227763" cy="383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154A20-6EB3-4B71-A5CE-A50AE8469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267" y="3138341"/>
            <a:ext cx="2469242" cy="10238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67414C-7639-4ECC-82A5-7BE05887E3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6871" y="4794888"/>
            <a:ext cx="2227763" cy="3289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726B64-1503-4FEB-98E8-7E5D061C83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038" y="5244578"/>
            <a:ext cx="3683701" cy="5119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63A726F-E2B7-4C12-A204-68DAE49FDF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8141" y="2202313"/>
            <a:ext cx="5719863" cy="2895885"/>
          </a:xfrm>
          <a:prstGeom prst="rect">
            <a:avLst/>
          </a:prstGeom>
        </p:spPr>
      </p:pic>
      <p:sp>
        <p:nvSpPr>
          <p:cNvPr id="45" name="Google Shape;384;gb53f8c4b98_1_254">
            <a:extLst>
              <a:ext uri="{FF2B5EF4-FFF2-40B4-BE49-F238E27FC236}">
                <a16:creationId xmlns:a16="http://schemas.microsoft.com/office/drawing/2014/main" id="{FDC6649F-2245-47F2-9B4B-E8D190CA241F}"/>
              </a:ext>
            </a:extLst>
          </p:cNvPr>
          <p:cNvSpPr txBox="1"/>
          <p:nvPr/>
        </p:nvSpPr>
        <p:spPr>
          <a:xfrm>
            <a:off x="2224576" y="2135808"/>
            <a:ext cx="1276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ShopController</a:t>
            </a:r>
            <a:endParaRPr sz="900" dirty="0"/>
          </a:p>
        </p:txBody>
      </p:sp>
      <p:sp>
        <p:nvSpPr>
          <p:cNvPr id="46" name="Google Shape;384;gb53f8c4b98_1_254">
            <a:extLst>
              <a:ext uri="{FF2B5EF4-FFF2-40B4-BE49-F238E27FC236}">
                <a16:creationId xmlns:a16="http://schemas.microsoft.com/office/drawing/2014/main" id="{B5843363-BAF0-4CE6-903E-5802C013BA51}"/>
              </a:ext>
            </a:extLst>
          </p:cNvPr>
          <p:cNvSpPr txBox="1"/>
          <p:nvPr/>
        </p:nvSpPr>
        <p:spPr>
          <a:xfrm>
            <a:off x="1752666" y="4162173"/>
            <a:ext cx="2934743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productService</a:t>
            </a:r>
            <a:r>
              <a:rPr lang="en-US" sz="900" dirty="0"/>
              <a:t>, </a:t>
            </a:r>
            <a:r>
              <a:rPr lang="en-US" sz="900" dirty="0" err="1"/>
              <a:t>productServiceImpl</a:t>
            </a:r>
            <a:endParaRPr sz="900" dirty="0"/>
          </a:p>
        </p:txBody>
      </p:sp>
      <p:sp>
        <p:nvSpPr>
          <p:cNvPr id="47" name="Google Shape;384;gb53f8c4b98_1_254">
            <a:extLst>
              <a:ext uri="{FF2B5EF4-FFF2-40B4-BE49-F238E27FC236}">
                <a16:creationId xmlns:a16="http://schemas.microsoft.com/office/drawing/2014/main" id="{F9747124-CB39-4D10-B20D-15D2867224DC}"/>
              </a:ext>
            </a:extLst>
          </p:cNvPr>
          <p:cNvSpPr txBox="1"/>
          <p:nvPr/>
        </p:nvSpPr>
        <p:spPr>
          <a:xfrm>
            <a:off x="1851653" y="5774392"/>
            <a:ext cx="2934743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ProductDAO</a:t>
            </a:r>
            <a:r>
              <a:rPr lang="en-US" sz="900" dirty="0"/>
              <a:t>, ProductDAO.xml</a:t>
            </a:r>
            <a:endParaRPr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0E2B7CF-0255-4F84-BF12-08FDD1C18862}"/>
              </a:ext>
            </a:extLst>
          </p:cNvPr>
          <p:cNvCxnSpPr>
            <a:cxnSpLocks/>
          </p:cNvCxnSpPr>
          <p:nvPr/>
        </p:nvCxnSpPr>
        <p:spPr>
          <a:xfrm>
            <a:off x="5157926" y="3650255"/>
            <a:ext cx="53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Google Shape;384;gb53f8c4b98_1_254">
            <a:extLst>
              <a:ext uri="{FF2B5EF4-FFF2-40B4-BE49-F238E27FC236}">
                <a16:creationId xmlns:a16="http://schemas.microsoft.com/office/drawing/2014/main" id="{B6255069-6879-41D4-B8B9-B3D08796BC42}"/>
              </a:ext>
            </a:extLst>
          </p:cNvPr>
          <p:cNvSpPr txBox="1"/>
          <p:nvPr/>
        </p:nvSpPr>
        <p:spPr>
          <a:xfrm>
            <a:off x="8546956" y="5123858"/>
            <a:ext cx="1276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Flowers.jsp</a:t>
            </a:r>
            <a:endParaRPr sz="900" dirty="0"/>
          </a:p>
        </p:txBody>
      </p:sp>
      <p:sp>
        <p:nvSpPr>
          <p:cNvPr id="51" name="Google Shape;384;gb53f8c4b98_1_254">
            <a:extLst>
              <a:ext uri="{FF2B5EF4-FFF2-40B4-BE49-F238E27FC236}">
                <a16:creationId xmlns:a16="http://schemas.microsoft.com/office/drawing/2014/main" id="{74BBC787-2A7F-46B8-B7A4-8F883F3C6F81}"/>
              </a:ext>
            </a:extLst>
          </p:cNvPr>
          <p:cNvSpPr txBox="1"/>
          <p:nvPr/>
        </p:nvSpPr>
        <p:spPr>
          <a:xfrm>
            <a:off x="6285574" y="5127866"/>
            <a:ext cx="166881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/>
              <a:t>리스트의 가로 수가 </a:t>
            </a:r>
            <a:r>
              <a:rPr lang="en-US" altLang="ko-KR" sz="900" dirty="0"/>
              <a:t>4</a:t>
            </a:r>
            <a:r>
              <a:rPr lang="ko-KR" altLang="en-US" sz="900" dirty="0"/>
              <a:t>개일 때 </a:t>
            </a:r>
            <a:r>
              <a:rPr lang="ko-KR" altLang="en-US" sz="900" dirty="0" err="1"/>
              <a:t>줄바꿈을</a:t>
            </a:r>
            <a:r>
              <a:rPr lang="ko-KR" altLang="en-US" sz="900" dirty="0"/>
              <a:t> 한다</a:t>
            </a:r>
            <a:r>
              <a:rPr lang="en-US" altLang="ko-KR" sz="900" dirty="0"/>
              <a:t>.</a:t>
            </a:r>
            <a:endParaRPr sz="900" dirty="0"/>
          </a:p>
        </p:txBody>
      </p:sp>
      <p:cxnSp>
        <p:nvCxnSpPr>
          <p:cNvPr id="52" name="Google Shape;385;gb53f8c4b98_1_254">
            <a:extLst>
              <a:ext uri="{FF2B5EF4-FFF2-40B4-BE49-F238E27FC236}">
                <a16:creationId xmlns:a16="http://schemas.microsoft.com/office/drawing/2014/main" id="{F9A68CEC-60F5-4A70-AEAC-1BB4B51823D8}"/>
              </a:ext>
            </a:extLst>
          </p:cNvPr>
          <p:cNvCxnSpPr/>
          <p:nvPr/>
        </p:nvCxnSpPr>
        <p:spPr>
          <a:xfrm>
            <a:off x="3500776" y="2176656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385;gb53f8c4b98_1_254">
            <a:extLst>
              <a:ext uri="{FF2B5EF4-FFF2-40B4-BE49-F238E27FC236}">
                <a16:creationId xmlns:a16="http://schemas.microsoft.com/office/drawing/2014/main" id="{6EF9D809-2C8A-4F7B-BB43-8A7AA6D62654}"/>
              </a:ext>
            </a:extLst>
          </p:cNvPr>
          <p:cNvCxnSpPr/>
          <p:nvPr/>
        </p:nvCxnSpPr>
        <p:spPr>
          <a:xfrm>
            <a:off x="3767894" y="4162173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385;gb53f8c4b98_1_254">
            <a:extLst>
              <a:ext uri="{FF2B5EF4-FFF2-40B4-BE49-F238E27FC236}">
                <a16:creationId xmlns:a16="http://schemas.microsoft.com/office/drawing/2014/main" id="{2BDFBD73-6B7D-4D69-8215-E92CAB6AF0DA}"/>
              </a:ext>
            </a:extLst>
          </p:cNvPr>
          <p:cNvCxnSpPr>
            <a:cxnSpLocks/>
          </p:cNvCxnSpPr>
          <p:nvPr/>
        </p:nvCxnSpPr>
        <p:spPr>
          <a:xfrm flipV="1">
            <a:off x="3643607" y="2135808"/>
            <a:ext cx="0" cy="4243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86441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361;gb53f8c4b98_1_254">
            <a:extLst>
              <a:ext uri="{FF2B5EF4-FFF2-40B4-BE49-F238E27FC236}">
                <a16:creationId xmlns:a16="http://schemas.microsoft.com/office/drawing/2014/main" id="{AEA25DE1-1DF8-408D-B4D2-D96E1B8F9A4B}"/>
              </a:ext>
            </a:extLst>
          </p:cNvPr>
          <p:cNvSpPr/>
          <p:nvPr/>
        </p:nvSpPr>
        <p:spPr>
          <a:xfrm>
            <a:off x="5401589" y="900554"/>
            <a:ext cx="6389967" cy="51717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61;gb53f8c4b98_1_254">
            <a:extLst>
              <a:ext uri="{FF2B5EF4-FFF2-40B4-BE49-F238E27FC236}">
                <a16:creationId xmlns:a16="http://schemas.microsoft.com/office/drawing/2014/main" id="{09183382-A940-4B38-9D75-3C6AF9801C6F}"/>
              </a:ext>
            </a:extLst>
          </p:cNvPr>
          <p:cNvSpPr/>
          <p:nvPr/>
        </p:nvSpPr>
        <p:spPr>
          <a:xfrm>
            <a:off x="400444" y="1279282"/>
            <a:ext cx="4666461" cy="44058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b53f8c4b98_1_254"/>
          <p:cNvSpPr txBox="1"/>
          <p:nvPr/>
        </p:nvSpPr>
        <p:spPr>
          <a:xfrm>
            <a:off x="843425" y="215700"/>
            <a:ext cx="24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구독</a:t>
            </a:r>
            <a:r>
              <a:rPr lang="en-US" altLang="ko-KR" b="1" dirty="0"/>
              <a:t>, </a:t>
            </a:r>
            <a:r>
              <a:rPr lang="ko-KR" altLang="en-US" b="1" dirty="0"/>
              <a:t>주문제작 폼</a:t>
            </a:r>
            <a:endParaRPr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F29E76-E2B8-4338-A246-5949357D6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26" y="1475608"/>
            <a:ext cx="3172134" cy="16954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2C0336-5A63-4C91-9D6B-6FB8099DA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28" y="3729010"/>
            <a:ext cx="3997091" cy="13102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39F06E-B8BB-4736-B472-1114D4C21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844" y="1145689"/>
            <a:ext cx="4420095" cy="24732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9342901-5075-4973-A863-0794D1BC06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4984" y="3754516"/>
            <a:ext cx="3380398" cy="171535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D325892-30C4-4E45-ACB8-41076D19E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6863" y="3754516"/>
            <a:ext cx="2453879" cy="2094652"/>
          </a:xfrm>
          <a:prstGeom prst="rect">
            <a:avLst/>
          </a:prstGeom>
        </p:spPr>
      </p:pic>
      <p:sp>
        <p:nvSpPr>
          <p:cNvPr id="27" name="Google Shape;384;gb53f8c4b98_1_254">
            <a:extLst>
              <a:ext uri="{FF2B5EF4-FFF2-40B4-BE49-F238E27FC236}">
                <a16:creationId xmlns:a16="http://schemas.microsoft.com/office/drawing/2014/main" id="{894B6FA4-F897-4470-9FCB-56781B1DFF34}"/>
              </a:ext>
            </a:extLst>
          </p:cNvPr>
          <p:cNvSpPr txBox="1"/>
          <p:nvPr/>
        </p:nvSpPr>
        <p:spPr>
          <a:xfrm>
            <a:off x="1438160" y="3157333"/>
            <a:ext cx="273097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/>
              <a:t>사용자가 선택한 개월 수에 따라 가격을 변경하고 배송비 함수를 호출한다</a:t>
            </a:r>
            <a:endParaRPr sz="900" dirty="0"/>
          </a:p>
        </p:txBody>
      </p:sp>
      <p:sp>
        <p:nvSpPr>
          <p:cNvPr id="28" name="Google Shape;384;gb53f8c4b98_1_254">
            <a:extLst>
              <a:ext uri="{FF2B5EF4-FFF2-40B4-BE49-F238E27FC236}">
                <a16:creationId xmlns:a16="http://schemas.microsoft.com/office/drawing/2014/main" id="{FA789247-4DE1-4549-862A-885401A2940D}"/>
              </a:ext>
            </a:extLst>
          </p:cNvPr>
          <p:cNvSpPr txBox="1"/>
          <p:nvPr/>
        </p:nvSpPr>
        <p:spPr>
          <a:xfrm>
            <a:off x="1253209" y="5075588"/>
            <a:ext cx="273097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/>
              <a:t>호출된 배송비 함수는</a:t>
            </a:r>
            <a:endParaRPr lang="en-US" altLang="ko-KR" sz="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/>
              <a:t>Html</a:t>
            </a:r>
            <a:r>
              <a:rPr lang="ko-KR" altLang="en-US" sz="900" dirty="0"/>
              <a:t>의 값을 변경한다</a:t>
            </a:r>
            <a:r>
              <a:rPr lang="en-US" altLang="ko-KR" sz="900" dirty="0"/>
              <a:t>.</a:t>
            </a:r>
          </a:p>
        </p:txBody>
      </p:sp>
      <p:sp>
        <p:nvSpPr>
          <p:cNvPr id="30" name="Google Shape;384;gb53f8c4b98_1_254">
            <a:extLst>
              <a:ext uri="{FF2B5EF4-FFF2-40B4-BE49-F238E27FC236}">
                <a16:creationId xmlns:a16="http://schemas.microsoft.com/office/drawing/2014/main" id="{3E6E333D-38B6-409F-A596-0471BD36B03D}"/>
              </a:ext>
            </a:extLst>
          </p:cNvPr>
          <p:cNvSpPr txBox="1"/>
          <p:nvPr/>
        </p:nvSpPr>
        <p:spPr>
          <a:xfrm>
            <a:off x="7275183" y="414350"/>
            <a:ext cx="273097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/>
              <a:t>사용자가 선택한 추가물품 개수에 따라 가격을 변경한다</a:t>
            </a:r>
            <a:r>
              <a:rPr lang="en-US" altLang="ko-KR" sz="900" dirty="0"/>
              <a:t>.</a:t>
            </a:r>
            <a:endParaRPr sz="9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7A18F12-EF8B-442A-8768-7A11CC621A54}"/>
              </a:ext>
            </a:extLst>
          </p:cNvPr>
          <p:cNvCxnSpPr>
            <a:cxnSpLocks/>
          </p:cNvCxnSpPr>
          <p:nvPr/>
        </p:nvCxnSpPr>
        <p:spPr>
          <a:xfrm rot="5400000">
            <a:off x="5596404" y="2823449"/>
            <a:ext cx="1058377" cy="532660"/>
          </a:xfrm>
          <a:prstGeom prst="bentConnector3">
            <a:avLst>
              <a:gd name="adj1" fmla="val 5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D4AE8E5-F71F-42AE-BB03-F11AD17EA0EB}"/>
              </a:ext>
            </a:extLst>
          </p:cNvPr>
          <p:cNvCxnSpPr>
            <a:cxnSpLocks/>
          </p:cNvCxnSpPr>
          <p:nvPr/>
        </p:nvCxnSpPr>
        <p:spPr>
          <a:xfrm>
            <a:off x="6249879" y="5605415"/>
            <a:ext cx="2566170" cy="107662"/>
          </a:xfrm>
          <a:prstGeom prst="bentConnector3">
            <a:avLst>
              <a:gd name="adj1" fmla="val 1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Google Shape;384;gb53f8c4b98_1_254">
            <a:extLst>
              <a:ext uri="{FF2B5EF4-FFF2-40B4-BE49-F238E27FC236}">
                <a16:creationId xmlns:a16="http://schemas.microsoft.com/office/drawing/2014/main" id="{5B2CEA90-00BA-4DD0-9DBC-4B5FDAEDE4CD}"/>
              </a:ext>
            </a:extLst>
          </p:cNvPr>
          <p:cNvSpPr txBox="1"/>
          <p:nvPr/>
        </p:nvSpPr>
        <p:spPr>
          <a:xfrm>
            <a:off x="5398460" y="2237455"/>
            <a:ext cx="1395079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/>
              <a:t>Plus </a:t>
            </a:r>
            <a:r>
              <a:rPr lang="ko-KR" altLang="en-US" sz="900" dirty="0"/>
              <a:t>함수 호출</a:t>
            </a:r>
            <a:endParaRPr sz="900" dirty="0"/>
          </a:p>
        </p:txBody>
      </p:sp>
      <p:sp>
        <p:nvSpPr>
          <p:cNvPr id="40" name="Google Shape;384;gb53f8c4b98_1_254">
            <a:extLst>
              <a:ext uri="{FF2B5EF4-FFF2-40B4-BE49-F238E27FC236}">
                <a16:creationId xmlns:a16="http://schemas.microsoft.com/office/drawing/2014/main" id="{D6BBA746-8A89-40F7-B8D1-533CD09E0014}"/>
              </a:ext>
            </a:extLst>
          </p:cNvPr>
          <p:cNvSpPr txBox="1"/>
          <p:nvPr/>
        </p:nvSpPr>
        <p:spPr>
          <a:xfrm>
            <a:off x="7570303" y="5712311"/>
            <a:ext cx="1395079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/>
              <a:t>price </a:t>
            </a:r>
            <a:r>
              <a:rPr lang="ko-KR" altLang="en-US" sz="900" dirty="0"/>
              <a:t>함수 호출</a:t>
            </a:r>
            <a:endParaRPr sz="900" dirty="0"/>
          </a:p>
        </p:txBody>
      </p:sp>
      <p:sp>
        <p:nvSpPr>
          <p:cNvPr id="41" name="Google Shape;363;gb53f8c4b98_1_254">
            <a:extLst>
              <a:ext uri="{FF2B5EF4-FFF2-40B4-BE49-F238E27FC236}">
                <a16:creationId xmlns:a16="http://schemas.microsoft.com/office/drawing/2014/main" id="{4B59900F-ED90-4D62-8397-F14B33AA8D8A}"/>
              </a:ext>
            </a:extLst>
          </p:cNvPr>
          <p:cNvSpPr txBox="1"/>
          <p:nvPr/>
        </p:nvSpPr>
        <p:spPr>
          <a:xfrm>
            <a:off x="400444" y="900554"/>
            <a:ext cx="24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JQuery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576997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53f8c4b98_1_254"/>
          <p:cNvSpPr/>
          <p:nvPr/>
        </p:nvSpPr>
        <p:spPr>
          <a:xfrm>
            <a:off x="509103" y="991293"/>
            <a:ext cx="11173793" cy="520491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b53f8c4b98_1_254"/>
          <p:cNvSpPr txBox="1"/>
          <p:nvPr/>
        </p:nvSpPr>
        <p:spPr>
          <a:xfrm>
            <a:off x="843425" y="215700"/>
            <a:ext cx="24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구독</a:t>
            </a:r>
            <a:r>
              <a:rPr lang="en-US" altLang="ko-KR" b="1" dirty="0"/>
              <a:t>, </a:t>
            </a:r>
            <a:r>
              <a:rPr lang="ko-KR" altLang="en-US" b="1" dirty="0"/>
              <a:t>주문제작 폼</a:t>
            </a:r>
            <a:endParaRPr b="1" dirty="0"/>
          </a:p>
        </p:txBody>
      </p:sp>
      <p:sp>
        <p:nvSpPr>
          <p:cNvPr id="45" name="Google Shape;384;gb53f8c4b98_1_254">
            <a:extLst>
              <a:ext uri="{FF2B5EF4-FFF2-40B4-BE49-F238E27FC236}">
                <a16:creationId xmlns:a16="http://schemas.microsoft.com/office/drawing/2014/main" id="{FDC6649F-2245-47F2-9B4B-E8D190CA241F}"/>
              </a:ext>
            </a:extLst>
          </p:cNvPr>
          <p:cNvSpPr txBox="1"/>
          <p:nvPr/>
        </p:nvSpPr>
        <p:spPr>
          <a:xfrm>
            <a:off x="2362950" y="2946324"/>
            <a:ext cx="1276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OrderController</a:t>
            </a:r>
            <a:endParaRPr sz="900" dirty="0"/>
          </a:p>
        </p:txBody>
      </p:sp>
      <p:sp>
        <p:nvSpPr>
          <p:cNvPr id="46" name="Google Shape;384;gb53f8c4b98_1_254">
            <a:extLst>
              <a:ext uri="{FF2B5EF4-FFF2-40B4-BE49-F238E27FC236}">
                <a16:creationId xmlns:a16="http://schemas.microsoft.com/office/drawing/2014/main" id="{B5843363-BAF0-4CE6-903E-5802C013BA51}"/>
              </a:ext>
            </a:extLst>
          </p:cNvPr>
          <p:cNvSpPr txBox="1"/>
          <p:nvPr/>
        </p:nvSpPr>
        <p:spPr>
          <a:xfrm>
            <a:off x="1807146" y="5657650"/>
            <a:ext cx="2934743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OrderService</a:t>
            </a:r>
            <a:r>
              <a:rPr lang="en-US" sz="900" dirty="0"/>
              <a:t>, </a:t>
            </a:r>
            <a:r>
              <a:rPr lang="en-US" sz="900" dirty="0" err="1"/>
              <a:t>OrderServiceImpl</a:t>
            </a:r>
            <a:endParaRPr sz="900" dirty="0"/>
          </a:p>
        </p:txBody>
      </p:sp>
      <p:sp>
        <p:nvSpPr>
          <p:cNvPr id="47" name="Google Shape;384;gb53f8c4b98_1_254">
            <a:extLst>
              <a:ext uri="{FF2B5EF4-FFF2-40B4-BE49-F238E27FC236}">
                <a16:creationId xmlns:a16="http://schemas.microsoft.com/office/drawing/2014/main" id="{F9747124-CB39-4D10-B20D-15D2867224DC}"/>
              </a:ext>
            </a:extLst>
          </p:cNvPr>
          <p:cNvSpPr txBox="1"/>
          <p:nvPr/>
        </p:nvSpPr>
        <p:spPr>
          <a:xfrm>
            <a:off x="7358222" y="4744996"/>
            <a:ext cx="2934743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orderDAO</a:t>
            </a:r>
            <a:r>
              <a:rPr lang="en-US" sz="900" dirty="0"/>
              <a:t>, orderDAO.xml</a:t>
            </a:r>
            <a:endParaRPr sz="9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0D85B3-F093-4ADA-9AD9-476C79CA3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896" y="3414032"/>
            <a:ext cx="2469242" cy="6868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2BF65E-4973-4F07-AE6F-91DC4989E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242" y="1336498"/>
            <a:ext cx="2772181" cy="169517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9FC2A8-3216-45C0-A612-E2242BAE3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269" y="4123712"/>
            <a:ext cx="2653718" cy="151114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388ECCC-3792-47CB-B1E2-BF9D5E0152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690" y="2296364"/>
            <a:ext cx="3724275" cy="10763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E4F9B10-D519-4D47-9AD7-761FC641D8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7931" y="3509099"/>
            <a:ext cx="6384154" cy="1183639"/>
          </a:xfrm>
          <a:prstGeom prst="rect">
            <a:avLst/>
          </a:prstGeom>
        </p:spPr>
      </p:pic>
      <p:cxnSp>
        <p:nvCxnSpPr>
          <p:cNvPr id="28" name="Google Shape;385;gb53f8c4b98_1_254">
            <a:extLst>
              <a:ext uri="{FF2B5EF4-FFF2-40B4-BE49-F238E27FC236}">
                <a16:creationId xmlns:a16="http://schemas.microsoft.com/office/drawing/2014/main" id="{F6DD0DA0-B51F-4ECE-9A48-AEE4197AB10C}"/>
              </a:ext>
            </a:extLst>
          </p:cNvPr>
          <p:cNvCxnSpPr/>
          <p:nvPr/>
        </p:nvCxnSpPr>
        <p:spPr>
          <a:xfrm>
            <a:off x="3625157" y="2946324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385;gb53f8c4b98_1_254">
            <a:extLst>
              <a:ext uri="{FF2B5EF4-FFF2-40B4-BE49-F238E27FC236}">
                <a16:creationId xmlns:a16="http://schemas.microsoft.com/office/drawing/2014/main" id="{622CAB01-BA47-406F-A441-36D5894A390C}"/>
              </a:ext>
            </a:extLst>
          </p:cNvPr>
          <p:cNvCxnSpPr>
            <a:cxnSpLocks/>
          </p:cNvCxnSpPr>
          <p:nvPr/>
        </p:nvCxnSpPr>
        <p:spPr>
          <a:xfrm flipV="1">
            <a:off x="4144987" y="2823099"/>
            <a:ext cx="2211425" cy="8256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385;gb53f8c4b98_1_254">
            <a:extLst>
              <a:ext uri="{FF2B5EF4-FFF2-40B4-BE49-F238E27FC236}">
                <a16:creationId xmlns:a16="http://schemas.microsoft.com/office/drawing/2014/main" id="{9389DE69-E899-4DFA-BD04-397A56502B6F}"/>
              </a:ext>
            </a:extLst>
          </p:cNvPr>
          <p:cNvCxnSpPr>
            <a:cxnSpLocks/>
          </p:cNvCxnSpPr>
          <p:nvPr/>
        </p:nvCxnSpPr>
        <p:spPr>
          <a:xfrm>
            <a:off x="4228423" y="1478541"/>
            <a:ext cx="63543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Google Shape;386;gb53f8c4b98_1_254">
            <a:extLst>
              <a:ext uri="{FF2B5EF4-FFF2-40B4-BE49-F238E27FC236}">
                <a16:creationId xmlns:a16="http://schemas.microsoft.com/office/drawing/2014/main" id="{82CB698E-4C82-4978-B70A-86DEC459E8EC}"/>
              </a:ext>
            </a:extLst>
          </p:cNvPr>
          <p:cNvSpPr txBox="1"/>
          <p:nvPr/>
        </p:nvSpPr>
        <p:spPr>
          <a:xfrm>
            <a:off x="4960853" y="1278501"/>
            <a:ext cx="227029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주문완료</a:t>
            </a:r>
            <a:r>
              <a:rPr lang="en-US" b="1" dirty="0"/>
              <a:t> </a:t>
            </a:r>
            <a:r>
              <a:rPr lang="en-US" b="1" dirty="0" err="1"/>
              <a:t>페이지로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66557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53f8c4b98_1_254"/>
          <p:cNvSpPr/>
          <p:nvPr/>
        </p:nvSpPr>
        <p:spPr>
          <a:xfrm>
            <a:off x="837695" y="1209194"/>
            <a:ext cx="4666461" cy="49353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b53f8c4b98_1_254"/>
          <p:cNvSpPr txBox="1"/>
          <p:nvPr/>
        </p:nvSpPr>
        <p:spPr>
          <a:xfrm>
            <a:off x="1863163" y="885282"/>
            <a:ext cx="24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수정</a:t>
            </a:r>
            <a:endParaRPr b="1" dirty="0"/>
          </a:p>
        </p:txBody>
      </p:sp>
      <p:sp>
        <p:nvSpPr>
          <p:cNvPr id="45" name="Google Shape;384;gb53f8c4b98_1_254">
            <a:extLst>
              <a:ext uri="{FF2B5EF4-FFF2-40B4-BE49-F238E27FC236}">
                <a16:creationId xmlns:a16="http://schemas.microsoft.com/office/drawing/2014/main" id="{FDC6649F-2245-47F2-9B4B-E8D190CA241F}"/>
              </a:ext>
            </a:extLst>
          </p:cNvPr>
          <p:cNvSpPr txBox="1"/>
          <p:nvPr/>
        </p:nvSpPr>
        <p:spPr>
          <a:xfrm>
            <a:off x="2486708" y="2194577"/>
            <a:ext cx="1276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accountController</a:t>
            </a:r>
            <a:endParaRPr sz="900" dirty="0"/>
          </a:p>
        </p:txBody>
      </p:sp>
      <p:sp>
        <p:nvSpPr>
          <p:cNvPr id="46" name="Google Shape;384;gb53f8c4b98_1_254">
            <a:extLst>
              <a:ext uri="{FF2B5EF4-FFF2-40B4-BE49-F238E27FC236}">
                <a16:creationId xmlns:a16="http://schemas.microsoft.com/office/drawing/2014/main" id="{B5843363-BAF0-4CE6-903E-5802C013BA51}"/>
              </a:ext>
            </a:extLst>
          </p:cNvPr>
          <p:cNvSpPr txBox="1"/>
          <p:nvPr/>
        </p:nvSpPr>
        <p:spPr>
          <a:xfrm>
            <a:off x="1657180" y="3920558"/>
            <a:ext cx="2934743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accService</a:t>
            </a:r>
            <a:r>
              <a:rPr lang="en-US" sz="900" dirty="0"/>
              <a:t>, </a:t>
            </a:r>
            <a:r>
              <a:rPr lang="en-US" sz="900" dirty="0" err="1"/>
              <a:t>accServiceImpl</a:t>
            </a:r>
            <a:endParaRPr sz="900" dirty="0"/>
          </a:p>
        </p:txBody>
      </p:sp>
      <p:sp>
        <p:nvSpPr>
          <p:cNvPr id="47" name="Google Shape;384;gb53f8c4b98_1_254">
            <a:extLst>
              <a:ext uri="{FF2B5EF4-FFF2-40B4-BE49-F238E27FC236}">
                <a16:creationId xmlns:a16="http://schemas.microsoft.com/office/drawing/2014/main" id="{F9747124-CB39-4D10-B20D-15D2867224DC}"/>
              </a:ext>
            </a:extLst>
          </p:cNvPr>
          <p:cNvSpPr txBox="1"/>
          <p:nvPr/>
        </p:nvSpPr>
        <p:spPr>
          <a:xfrm>
            <a:off x="1633592" y="5713021"/>
            <a:ext cx="2934743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accDAO</a:t>
            </a:r>
            <a:r>
              <a:rPr lang="en-US" sz="900" dirty="0"/>
              <a:t>, accDAO.xml</a:t>
            </a:r>
            <a:endParaRPr sz="900" dirty="0"/>
          </a:p>
        </p:txBody>
      </p:sp>
      <p:cxnSp>
        <p:nvCxnSpPr>
          <p:cNvPr id="52" name="Google Shape;385;gb53f8c4b98_1_254">
            <a:extLst>
              <a:ext uri="{FF2B5EF4-FFF2-40B4-BE49-F238E27FC236}">
                <a16:creationId xmlns:a16="http://schemas.microsoft.com/office/drawing/2014/main" id="{F9A68CEC-60F5-4A70-AEAC-1BB4B51823D8}"/>
              </a:ext>
            </a:extLst>
          </p:cNvPr>
          <p:cNvCxnSpPr/>
          <p:nvPr/>
        </p:nvCxnSpPr>
        <p:spPr>
          <a:xfrm>
            <a:off x="3944660" y="2203288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385;gb53f8c4b98_1_254">
            <a:extLst>
              <a:ext uri="{FF2B5EF4-FFF2-40B4-BE49-F238E27FC236}">
                <a16:creationId xmlns:a16="http://schemas.microsoft.com/office/drawing/2014/main" id="{6EF9D809-2C8A-4F7B-BB43-8A7AA6D62654}"/>
              </a:ext>
            </a:extLst>
          </p:cNvPr>
          <p:cNvCxnSpPr/>
          <p:nvPr/>
        </p:nvCxnSpPr>
        <p:spPr>
          <a:xfrm>
            <a:off x="4034225" y="3911172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BEF1C65-0560-4B56-B841-2B7EBC6CB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714" y="1393909"/>
            <a:ext cx="3264422" cy="835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437016-C39D-49E6-8008-616E5EB35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058" y="2659084"/>
            <a:ext cx="2221499" cy="4331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E6EC0A8-4885-4B7E-86C0-8B279B022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563" y="3153130"/>
            <a:ext cx="2509979" cy="7901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B30544-5B3A-4DA6-B7AD-D33FB05C7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8441" y="4379928"/>
            <a:ext cx="2445047" cy="4814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F68BAA1-31C6-46CA-895D-AB41CAC74B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5119" y="4928771"/>
            <a:ext cx="3882726" cy="771459"/>
          </a:xfrm>
          <a:prstGeom prst="rect">
            <a:avLst/>
          </a:prstGeom>
        </p:spPr>
      </p:pic>
      <p:sp>
        <p:nvSpPr>
          <p:cNvPr id="30" name="Google Shape;361;gb53f8c4b98_1_254">
            <a:extLst>
              <a:ext uri="{FF2B5EF4-FFF2-40B4-BE49-F238E27FC236}">
                <a16:creationId xmlns:a16="http://schemas.microsoft.com/office/drawing/2014/main" id="{8DF98C72-B65A-4D93-A8E2-D4DFC5A57359}"/>
              </a:ext>
            </a:extLst>
          </p:cNvPr>
          <p:cNvSpPr/>
          <p:nvPr/>
        </p:nvSpPr>
        <p:spPr>
          <a:xfrm>
            <a:off x="6498937" y="1214192"/>
            <a:ext cx="4666461" cy="49353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84;gb53f8c4b98_1_254">
            <a:extLst>
              <a:ext uri="{FF2B5EF4-FFF2-40B4-BE49-F238E27FC236}">
                <a16:creationId xmlns:a16="http://schemas.microsoft.com/office/drawing/2014/main" id="{FD9814EB-DF73-4967-B520-858AA7682D0B}"/>
              </a:ext>
            </a:extLst>
          </p:cNvPr>
          <p:cNvSpPr txBox="1"/>
          <p:nvPr/>
        </p:nvSpPr>
        <p:spPr>
          <a:xfrm>
            <a:off x="8217703" y="2281892"/>
            <a:ext cx="1276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accountController</a:t>
            </a:r>
            <a:endParaRPr sz="900" dirty="0"/>
          </a:p>
        </p:txBody>
      </p:sp>
      <p:sp>
        <p:nvSpPr>
          <p:cNvPr id="32" name="Google Shape;384;gb53f8c4b98_1_254">
            <a:extLst>
              <a:ext uri="{FF2B5EF4-FFF2-40B4-BE49-F238E27FC236}">
                <a16:creationId xmlns:a16="http://schemas.microsoft.com/office/drawing/2014/main" id="{2CCA65E3-194F-4F18-AD75-553FE309EAD9}"/>
              </a:ext>
            </a:extLst>
          </p:cNvPr>
          <p:cNvSpPr txBox="1"/>
          <p:nvPr/>
        </p:nvSpPr>
        <p:spPr>
          <a:xfrm>
            <a:off x="7388175" y="4007873"/>
            <a:ext cx="2934743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accService</a:t>
            </a:r>
            <a:r>
              <a:rPr lang="en-US" sz="900" dirty="0"/>
              <a:t>, </a:t>
            </a:r>
            <a:r>
              <a:rPr lang="en-US" sz="900" dirty="0" err="1"/>
              <a:t>accServiceImpl</a:t>
            </a:r>
            <a:endParaRPr sz="900" dirty="0"/>
          </a:p>
        </p:txBody>
      </p:sp>
      <p:sp>
        <p:nvSpPr>
          <p:cNvPr id="33" name="Google Shape;384;gb53f8c4b98_1_254">
            <a:extLst>
              <a:ext uri="{FF2B5EF4-FFF2-40B4-BE49-F238E27FC236}">
                <a16:creationId xmlns:a16="http://schemas.microsoft.com/office/drawing/2014/main" id="{8BC90519-D040-44CA-BA65-562D04F06A34}"/>
              </a:ext>
            </a:extLst>
          </p:cNvPr>
          <p:cNvSpPr txBox="1"/>
          <p:nvPr/>
        </p:nvSpPr>
        <p:spPr>
          <a:xfrm>
            <a:off x="7294834" y="5685882"/>
            <a:ext cx="2934743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accDAO</a:t>
            </a:r>
            <a:r>
              <a:rPr lang="en-US" sz="900" dirty="0"/>
              <a:t>, accDAO.xml</a:t>
            </a:r>
            <a:endParaRPr sz="900" dirty="0"/>
          </a:p>
        </p:txBody>
      </p:sp>
      <p:cxnSp>
        <p:nvCxnSpPr>
          <p:cNvPr id="34" name="Google Shape;385;gb53f8c4b98_1_254">
            <a:extLst>
              <a:ext uri="{FF2B5EF4-FFF2-40B4-BE49-F238E27FC236}">
                <a16:creationId xmlns:a16="http://schemas.microsoft.com/office/drawing/2014/main" id="{57AD31AC-06F3-4735-B57C-B8572BA56FF8}"/>
              </a:ext>
            </a:extLst>
          </p:cNvPr>
          <p:cNvCxnSpPr/>
          <p:nvPr/>
        </p:nvCxnSpPr>
        <p:spPr>
          <a:xfrm>
            <a:off x="9605902" y="2208286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385;gb53f8c4b98_1_254">
            <a:extLst>
              <a:ext uri="{FF2B5EF4-FFF2-40B4-BE49-F238E27FC236}">
                <a16:creationId xmlns:a16="http://schemas.microsoft.com/office/drawing/2014/main" id="{4FC7E0BC-06B9-4FF3-B965-AF0100FC4504}"/>
              </a:ext>
            </a:extLst>
          </p:cNvPr>
          <p:cNvCxnSpPr/>
          <p:nvPr/>
        </p:nvCxnSpPr>
        <p:spPr>
          <a:xfrm>
            <a:off x="9695467" y="3916170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Google Shape;363;gb53f8c4b98_1_254">
            <a:extLst>
              <a:ext uri="{FF2B5EF4-FFF2-40B4-BE49-F238E27FC236}">
                <a16:creationId xmlns:a16="http://schemas.microsoft.com/office/drawing/2014/main" id="{36685109-B9C4-4C98-8CB3-DBDA4735FA86}"/>
              </a:ext>
            </a:extLst>
          </p:cNvPr>
          <p:cNvSpPr txBox="1"/>
          <p:nvPr/>
        </p:nvSpPr>
        <p:spPr>
          <a:xfrm>
            <a:off x="995825" y="368100"/>
            <a:ext cx="24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회원 정보 수정</a:t>
            </a:r>
            <a:r>
              <a:rPr lang="en-US" altLang="ko-KR" b="1" dirty="0"/>
              <a:t>, </a:t>
            </a:r>
            <a:r>
              <a:rPr lang="ko-KR" altLang="en-US" b="1" dirty="0"/>
              <a:t>삭제</a:t>
            </a:r>
            <a:endParaRPr b="1" dirty="0"/>
          </a:p>
        </p:txBody>
      </p:sp>
      <p:sp>
        <p:nvSpPr>
          <p:cNvPr id="42" name="Google Shape;363;gb53f8c4b98_1_254">
            <a:extLst>
              <a:ext uri="{FF2B5EF4-FFF2-40B4-BE49-F238E27FC236}">
                <a16:creationId xmlns:a16="http://schemas.microsoft.com/office/drawing/2014/main" id="{D1C2C0EB-4FA2-48AD-BD05-68FA45EF2C01}"/>
              </a:ext>
            </a:extLst>
          </p:cNvPr>
          <p:cNvSpPr txBox="1"/>
          <p:nvPr/>
        </p:nvSpPr>
        <p:spPr>
          <a:xfrm>
            <a:off x="7680932" y="885282"/>
            <a:ext cx="24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삭제</a:t>
            </a:r>
            <a:endParaRPr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A101B5F-3E9A-43D1-A07C-8EF406A23B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4560" y="1425297"/>
            <a:ext cx="2601972" cy="92080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0ACB230-8B1D-4286-855E-D4810D7E9A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0558" y="2719877"/>
            <a:ext cx="2509979" cy="47617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442608D-A21D-45BF-B60C-C1D5150087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4560" y="3246895"/>
            <a:ext cx="2601972" cy="7929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AAC65F7-944F-4128-A9F9-46A0EF64D9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30180" y="4454722"/>
            <a:ext cx="2403555" cy="46880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9243897-CF93-4A8C-BE5A-2D74D02EE2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55308" y="4999981"/>
            <a:ext cx="38004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26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361;gb53f8c4b98_1_254">
            <a:extLst>
              <a:ext uri="{FF2B5EF4-FFF2-40B4-BE49-F238E27FC236}">
                <a16:creationId xmlns:a16="http://schemas.microsoft.com/office/drawing/2014/main" id="{1F8C8F80-B1B4-41B0-BA99-B6EF1A997B16}"/>
              </a:ext>
            </a:extLst>
          </p:cNvPr>
          <p:cNvSpPr/>
          <p:nvPr/>
        </p:nvSpPr>
        <p:spPr>
          <a:xfrm>
            <a:off x="5304643" y="4973208"/>
            <a:ext cx="6422759" cy="149861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61;gb53f8c4b98_1_254">
            <a:extLst>
              <a:ext uri="{FF2B5EF4-FFF2-40B4-BE49-F238E27FC236}">
                <a16:creationId xmlns:a16="http://schemas.microsoft.com/office/drawing/2014/main" id="{E7E0AE80-F0D0-48E4-B6E2-397E968B5DF9}"/>
              </a:ext>
            </a:extLst>
          </p:cNvPr>
          <p:cNvSpPr/>
          <p:nvPr/>
        </p:nvSpPr>
        <p:spPr>
          <a:xfrm>
            <a:off x="5304643" y="3009897"/>
            <a:ext cx="6422759" cy="17896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61;gb53f8c4b98_1_254">
            <a:extLst>
              <a:ext uri="{FF2B5EF4-FFF2-40B4-BE49-F238E27FC236}">
                <a16:creationId xmlns:a16="http://schemas.microsoft.com/office/drawing/2014/main" id="{41A7B065-8EF5-4A9C-92F8-BD06E9B087A4}"/>
              </a:ext>
            </a:extLst>
          </p:cNvPr>
          <p:cNvSpPr/>
          <p:nvPr/>
        </p:nvSpPr>
        <p:spPr>
          <a:xfrm>
            <a:off x="5304643" y="533617"/>
            <a:ext cx="6422759" cy="23072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61;gb53f8c4b98_1_254">
            <a:extLst>
              <a:ext uri="{FF2B5EF4-FFF2-40B4-BE49-F238E27FC236}">
                <a16:creationId xmlns:a16="http://schemas.microsoft.com/office/drawing/2014/main" id="{F01634D1-7609-4C21-AB56-56C57F9D124E}"/>
              </a:ext>
            </a:extLst>
          </p:cNvPr>
          <p:cNvSpPr/>
          <p:nvPr/>
        </p:nvSpPr>
        <p:spPr>
          <a:xfrm>
            <a:off x="594210" y="1759611"/>
            <a:ext cx="3787571" cy="383332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63;gb53f8c4b98_1_254">
            <a:extLst>
              <a:ext uri="{FF2B5EF4-FFF2-40B4-BE49-F238E27FC236}">
                <a16:creationId xmlns:a16="http://schemas.microsoft.com/office/drawing/2014/main" id="{36685109-B9C4-4C98-8CB3-DBDA4735FA86}"/>
              </a:ext>
            </a:extLst>
          </p:cNvPr>
          <p:cNvSpPr txBox="1"/>
          <p:nvPr/>
        </p:nvSpPr>
        <p:spPr>
          <a:xfrm>
            <a:off x="995825" y="368100"/>
            <a:ext cx="24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관리자 페이지 리스트</a:t>
            </a:r>
            <a:endParaRPr b="1" dirty="0"/>
          </a:p>
        </p:txBody>
      </p:sp>
      <p:sp>
        <p:nvSpPr>
          <p:cNvPr id="36" name="Google Shape;384;gb53f8c4b98_1_254">
            <a:extLst>
              <a:ext uri="{FF2B5EF4-FFF2-40B4-BE49-F238E27FC236}">
                <a16:creationId xmlns:a16="http://schemas.microsoft.com/office/drawing/2014/main" id="{7FC275DE-82DC-43CD-B9D6-272F7E40C9A7}"/>
              </a:ext>
            </a:extLst>
          </p:cNvPr>
          <p:cNvSpPr txBox="1"/>
          <p:nvPr/>
        </p:nvSpPr>
        <p:spPr>
          <a:xfrm>
            <a:off x="1849895" y="5094908"/>
            <a:ext cx="1276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adminController</a:t>
            </a:r>
            <a:endParaRPr sz="9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70965AE-C5FB-4D39-A33E-0C6E1AE7E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674" y="3199100"/>
            <a:ext cx="2182288" cy="4427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DE4F666-B3C1-48DD-AA1B-34647FE9B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674" y="3750126"/>
            <a:ext cx="2182288" cy="67994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86FD261-3A24-41EC-89AF-863946429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883" y="3750126"/>
            <a:ext cx="3188885" cy="4886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096AEDDA-BFB3-4EB7-A4B2-0B19B50F6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883" y="3199100"/>
            <a:ext cx="2182288" cy="44278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904CEA1-4D35-4E24-90B5-74EC49036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674" y="5089367"/>
            <a:ext cx="2182288" cy="36371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12588CB-BA5B-4783-87D6-8EA015567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5674" y="5552846"/>
            <a:ext cx="2182288" cy="50681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2396C1D-BF68-4883-95B1-49AC5B0F84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8885" y="5552846"/>
            <a:ext cx="3437252" cy="50681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88FF3B55-30B9-435C-8CA0-4508B370C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8884" y="5089367"/>
            <a:ext cx="2182288" cy="363715"/>
          </a:xfrm>
          <a:prstGeom prst="rect">
            <a:avLst/>
          </a:prstGeom>
        </p:spPr>
      </p:pic>
      <p:sp>
        <p:nvSpPr>
          <p:cNvPr id="56" name="Google Shape;384;gb53f8c4b98_1_254">
            <a:extLst>
              <a:ext uri="{FF2B5EF4-FFF2-40B4-BE49-F238E27FC236}">
                <a16:creationId xmlns:a16="http://schemas.microsoft.com/office/drawing/2014/main" id="{F9813BA5-97F3-4298-B330-EE61A2C8D656}"/>
              </a:ext>
            </a:extLst>
          </p:cNvPr>
          <p:cNvSpPr txBox="1"/>
          <p:nvPr/>
        </p:nvSpPr>
        <p:spPr>
          <a:xfrm>
            <a:off x="6038718" y="2409598"/>
            <a:ext cx="1276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orderService</a:t>
            </a:r>
            <a:r>
              <a:rPr lang="en-US" sz="900" dirty="0"/>
              <a:t>, </a:t>
            </a:r>
            <a:r>
              <a:rPr lang="en-US" sz="900" dirty="0" err="1"/>
              <a:t>orderServiceImpl</a:t>
            </a:r>
            <a:endParaRPr sz="900" dirty="0"/>
          </a:p>
        </p:txBody>
      </p:sp>
      <p:sp>
        <p:nvSpPr>
          <p:cNvPr id="57" name="Google Shape;384;gb53f8c4b98_1_254">
            <a:extLst>
              <a:ext uri="{FF2B5EF4-FFF2-40B4-BE49-F238E27FC236}">
                <a16:creationId xmlns:a16="http://schemas.microsoft.com/office/drawing/2014/main" id="{367BA044-C14B-4D48-AAF4-19A9E682BFC7}"/>
              </a:ext>
            </a:extLst>
          </p:cNvPr>
          <p:cNvSpPr txBox="1"/>
          <p:nvPr/>
        </p:nvSpPr>
        <p:spPr>
          <a:xfrm>
            <a:off x="6038718" y="4371845"/>
            <a:ext cx="1276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accService</a:t>
            </a:r>
            <a:r>
              <a:rPr lang="en-US" sz="900" dirty="0"/>
              <a:t>, </a:t>
            </a:r>
            <a:r>
              <a:rPr lang="en-US" sz="900" dirty="0" err="1"/>
              <a:t>accServiceImpl</a:t>
            </a:r>
            <a:endParaRPr sz="900" dirty="0"/>
          </a:p>
        </p:txBody>
      </p:sp>
      <p:sp>
        <p:nvSpPr>
          <p:cNvPr id="58" name="Google Shape;384;gb53f8c4b98_1_254">
            <a:extLst>
              <a:ext uri="{FF2B5EF4-FFF2-40B4-BE49-F238E27FC236}">
                <a16:creationId xmlns:a16="http://schemas.microsoft.com/office/drawing/2014/main" id="{38D3308D-5E7C-45DA-80E0-344DD7502216}"/>
              </a:ext>
            </a:extLst>
          </p:cNvPr>
          <p:cNvSpPr txBox="1"/>
          <p:nvPr/>
        </p:nvSpPr>
        <p:spPr>
          <a:xfrm>
            <a:off x="6096000" y="6020960"/>
            <a:ext cx="1276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productService</a:t>
            </a:r>
            <a:r>
              <a:rPr lang="en-US" sz="900" dirty="0"/>
              <a:t>, </a:t>
            </a:r>
            <a:r>
              <a:rPr lang="en-US" sz="900" dirty="0" err="1"/>
              <a:t>productServiceImpl</a:t>
            </a:r>
            <a:endParaRPr sz="900" dirty="0"/>
          </a:p>
        </p:txBody>
      </p:sp>
      <p:sp>
        <p:nvSpPr>
          <p:cNvPr id="59" name="Google Shape;384;gb53f8c4b98_1_254">
            <a:extLst>
              <a:ext uri="{FF2B5EF4-FFF2-40B4-BE49-F238E27FC236}">
                <a16:creationId xmlns:a16="http://schemas.microsoft.com/office/drawing/2014/main" id="{1E58D45E-756C-4130-820E-6D41BE58B6A6}"/>
              </a:ext>
            </a:extLst>
          </p:cNvPr>
          <p:cNvSpPr txBox="1"/>
          <p:nvPr/>
        </p:nvSpPr>
        <p:spPr>
          <a:xfrm>
            <a:off x="9110676" y="2394408"/>
            <a:ext cx="1276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orderDAO</a:t>
            </a:r>
            <a:r>
              <a:rPr lang="en-US" sz="900" dirty="0"/>
              <a:t>, orderDAO.xml</a:t>
            </a:r>
            <a:endParaRPr sz="900" dirty="0"/>
          </a:p>
        </p:txBody>
      </p:sp>
      <p:sp>
        <p:nvSpPr>
          <p:cNvPr id="60" name="Google Shape;384;gb53f8c4b98_1_254">
            <a:extLst>
              <a:ext uri="{FF2B5EF4-FFF2-40B4-BE49-F238E27FC236}">
                <a16:creationId xmlns:a16="http://schemas.microsoft.com/office/drawing/2014/main" id="{B0F04DBD-E8BB-492B-BF5F-37B7A6C7B480}"/>
              </a:ext>
            </a:extLst>
          </p:cNvPr>
          <p:cNvSpPr txBox="1"/>
          <p:nvPr/>
        </p:nvSpPr>
        <p:spPr>
          <a:xfrm>
            <a:off x="9109582" y="4370128"/>
            <a:ext cx="1276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accDAO</a:t>
            </a:r>
            <a:r>
              <a:rPr lang="en-US" sz="900" dirty="0"/>
              <a:t>, accDAO.xml</a:t>
            </a:r>
            <a:endParaRPr sz="900" dirty="0"/>
          </a:p>
        </p:txBody>
      </p:sp>
      <p:sp>
        <p:nvSpPr>
          <p:cNvPr id="61" name="Google Shape;384;gb53f8c4b98_1_254">
            <a:extLst>
              <a:ext uri="{FF2B5EF4-FFF2-40B4-BE49-F238E27FC236}">
                <a16:creationId xmlns:a16="http://schemas.microsoft.com/office/drawing/2014/main" id="{22E1D030-4F95-4661-9ECF-9F9EDD5DBDDC}"/>
              </a:ext>
            </a:extLst>
          </p:cNvPr>
          <p:cNvSpPr txBox="1"/>
          <p:nvPr/>
        </p:nvSpPr>
        <p:spPr>
          <a:xfrm>
            <a:off x="9109582" y="6032720"/>
            <a:ext cx="1276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productDAO</a:t>
            </a:r>
            <a:r>
              <a:rPr lang="en-US" sz="900" dirty="0"/>
              <a:t>, productDAO.xml</a:t>
            </a:r>
            <a:endParaRPr sz="900" dirty="0"/>
          </a:p>
        </p:txBody>
      </p:sp>
      <p:cxnSp>
        <p:nvCxnSpPr>
          <p:cNvPr id="62" name="Google Shape;385;gb53f8c4b98_1_254">
            <a:extLst>
              <a:ext uri="{FF2B5EF4-FFF2-40B4-BE49-F238E27FC236}">
                <a16:creationId xmlns:a16="http://schemas.microsoft.com/office/drawing/2014/main" id="{A61BBC77-1822-442F-B8F6-009B28A310BB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 flipV="1">
            <a:off x="4381781" y="1687236"/>
            <a:ext cx="922862" cy="19890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385;gb53f8c4b98_1_254">
            <a:extLst>
              <a:ext uri="{FF2B5EF4-FFF2-40B4-BE49-F238E27FC236}">
                <a16:creationId xmlns:a16="http://schemas.microsoft.com/office/drawing/2014/main" id="{61DF74BF-10E1-42B4-8488-7A9B73B0FE30}"/>
              </a:ext>
            </a:extLst>
          </p:cNvPr>
          <p:cNvCxnSpPr>
            <a:cxnSpLocks/>
            <a:stCxn id="29" idx="3"/>
            <a:endCxn id="49" idx="1"/>
          </p:cNvCxnSpPr>
          <p:nvPr/>
        </p:nvCxnSpPr>
        <p:spPr>
          <a:xfrm>
            <a:off x="4381781" y="3676272"/>
            <a:ext cx="922862" cy="22845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385;gb53f8c4b98_1_254">
            <a:extLst>
              <a:ext uri="{FF2B5EF4-FFF2-40B4-BE49-F238E27FC236}">
                <a16:creationId xmlns:a16="http://schemas.microsoft.com/office/drawing/2014/main" id="{8C28D5B4-F87C-4CF5-987D-EBB3A0A767D7}"/>
              </a:ext>
            </a:extLst>
          </p:cNvPr>
          <p:cNvCxnSpPr>
            <a:cxnSpLocks/>
            <a:stCxn id="29" idx="3"/>
            <a:endCxn id="55" idx="1"/>
          </p:cNvCxnSpPr>
          <p:nvPr/>
        </p:nvCxnSpPr>
        <p:spPr>
          <a:xfrm>
            <a:off x="4381781" y="3676272"/>
            <a:ext cx="922862" cy="20462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9" name="그림 68">
            <a:extLst>
              <a:ext uri="{FF2B5EF4-FFF2-40B4-BE49-F238E27FC236}">
                <a16:creationId xmlns:a16="http://schemas.microsoft.com/office/drawing/2014/main" id="{0490B218-1460-4411-B65B-252BC8E23C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876" y="1890855"/>
            <a:ext cx="3440630" cy="3198512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B1619061-5583-4FA9-9802-3216332C0C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5675" y="1470643"/>
            <a:ext cx="2182288" cy="834023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8649450E-0BB4-42BB-8A9B-8230AB4861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85674" y="697192"/>
            <a:ext cx="2182288" cy="539947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110F8DF3-0657-4B9D-A7FD-195737F6CF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08883" y="697523"/>
            <a:ext cx="2182288" cy="539947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B40FCA25-1351-4424-87F2-7C7363EE1E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91396" y="1312531"/>
            <a:ext cx="1787373" cy="100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74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361;gb53f8c4b98_1_254">
            <a:extLst>
              <a:ext uri="{FF2B5EF4-FFF2-40B4-BE49-F238E27FC236}">
                <a16:creationId xmlns:a16="http://schemas.microsoft.com/office/drawing/2014/main" id="{CDDF9FAA-6C55-4636-B006-752B78D25A1A}"/>
              </a:ext>
            </a:extLst>
          </p:cNvPr>
          <p:cNvSpPr/>
          <p:nvPr/>
        </p:nvSpPr>
        <p:spPr>
          <a:xfrm>
            <a:off x="3052236" y="2814442"/>
            <a:ext cx="3667817" cy="380223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361;gb53f8c4b98_1_254">
            <a:extLst>
              <a:ext uri="{FF2B5EF4-FFF2-40B4-BE49-F238E27FC236}">
                <a16:creationId xmlns:a16="http://schemas.microsoft.com/office/drawing/2014/main" id="{E5009211-B439-45A2-8EB8-B6C9D153D0AE}"/>
              </a:ext>
            </a:extLst>
          </p:cNvPr>
          <p:cNvSpPr/>
          <p:nvPr/>
        </p:nvSpPr>
        <p:spPr>
          <a:xfrm>
            <a:off x="7382813" y="430841"/>
            <a:ext cx="4030462" cy="41582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361;gb53f8c4b98_1_254">
            <a:extLst>
              <a:ext uri="{FF2B5EF4-FFF2-40B4-BE49-F238E27FC236}">
                <a16:creationId xmlns:a16="http://schemas.microsoft.com/office/drawing/2014/main" id="{751C8B0C-2DF9-4CB7-BA45-ABEE937CD1F8}"/>
              </a:ext>
            </a:extLst>
          </p:cNvPr>
          <p:cNvSpPr/>
          <p:nvPr/>
        </p:nvSpPr>
        <p:spPr>
          <a:xfrm>
            <a:off x="1418506" y="1023120"/>
            <a:ext cx="4304244" cy="15371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361;gb53f8c4b98_1_254">
            <a:extLst>
              <a:ext uri="{FF2B5EF4-FFF2-40B4-BE49-F238E27FC236}">
                <a16:creationId xmlns:a16="http://schemas.microsoft.com/office/drawing/2014/main" id="{5D87E931-A53B-4AD6-9548-07933638E622}"/>
              </a:ext>
            </a:extLst>
          </p:cNvPr>
          <p:cNvSpPr/>
          <p:nvPr/>
        </p:nvSpPr>
        <p:spPr>
          <a:xfrm>
            <a:off x="644946" y="2814442"/>
            <a:ext cx="2280405" cy="15371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63;gb53f8c4b98_1_254">
            <a:extLst>
              <a:ext uri="{FF2B5EF4-FFF2-40B4-BE49-F238E27FC236}">
                <a16:creationId xmlns:a16="http://schemas.microsoft.com/office/drawing/2014/main" id="{36685109-B9C4-4C98-8CB3-DBDA4735FA86}"/>
              </a:ext>
            </a:extLst>
          </p:cNvPr>
          <p:cNvSpPr txBox="1"/>
          <p:nvPr/>
        </p:nvSpPr>
        <p:spPr>
          <a:xfrm>
            <a:off x="995825" y="368100"/>
            <a:ext cx="24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관리자 리스트 </a:t>
            </a:r>
            <a:r>
              <a:rPr lang="ko-KR" altLang="en-US" b="1" dirty="0" err="1"/>
              <a:t>페이징</a:t>
            </a: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701043-82BD-40B6-B272-098AC4FB6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13" y="1149221"/>
            <a:ext cx="4018404" cy="1135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E7D855-7C9C-4B43-8218-09084895A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770" y="2931305"/>
            <a:ext cx="1362352" cy="2487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2F3CFF-80DC-461C-844C-FBE557E02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53" y="3230101"/>
            <a:ext cx="2061387" cy="83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37D6AC-B8ED-4390-A9E1-55680213D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308" y="603554"/>
            <a:ext cx="2964264" cy="3838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308DFA3-3D2C-4154-9223-40D2F80695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308" y="1030441"/>
            <a:ext cx="2964264" cy="5894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E4AA956-40E1-40A3-BB0B-33FFCB591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2709" y="2525334"/>
            <a:ext cx="3437461" cy="1556232"/>
          </a:xfrm>
          <a:prstGeom prst="rect">
            <a:avLst/>
          </a:prstGeom>
        </p:spPr>
      </p:pic>
      <p:sp>
        <p:nvSpPr>
          <p:cNvPr id="39" name="Google Shape;384;gb53f8c4b98_1_254">
            <a:extLst>
              <a:ext uri="{FF2B5EF4-FFF2-40B4-BE49-F238E27FC236}">
                <a16:creationId xmlns:a16="http://schemas.microsoft.com/office/drawing/2014/main" id="{097A27C4-28F8-4D0A-B78C-02C184A38FA0}"/>
              </a:ext>
            </a:extLst>
          </p:cNvPr>
          <p:cNvSpPr txBox="1"/>
          <p:nvPr/>
        </p:nvSpPr>
        <p:spPr>
          <a:xfrm>
            <a:off x="2930915" y="2260518"/>
            <a:ext cx="1276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adminController</a:t>
            </a:r>
            <a:endParaRPr sz="900" dirty="0"/>
          </a:p>
        </p:txBody>
      </p:sp>
      <p:sp>
        <p:nvSpPr>
          <p:cNvPr id="44" name="Google Shape;384;gb53f8c4b98_1_254">
            <a:extLst>
              <a:ext uri="{FF2B5EF4-FFF2-40B4-BE49-F238E27FC236}">
                <a16:creationId xmlns:a16="http://schemas.microsoft.com/office/drawing/2014/main" id="{AB4CB6CC-BF9F-40FE-8FBB-723616C9B4CF}"/>
              </a:ext>
            </a:extLst>
          </p:cNvPr>
          <p:cNvSpPr txBox="1"/>
          <p:nvPr/>
        </p:nvSpPr>
        <p:spPr>
          <a:xfrm>
            <a:off x="1136034" y="4028496"/>
            <a:ext cx="1276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Criteria</a:t>
            </a:r>
            <a:endParaRPr sz="900" dirty="0"/>
          </a:p>
        </p:txBody>
      </p:sp>
      <p:cxnSp>
        <p:nvCxnSpPr>
          <p:cNvPr id="48" name="Google Shape;385;gb53f8c4b98_1_254">
            <a:extLst>
              <a:ext uri="{FF2B5EF4-FFF2-40B4-BE49-F238E27FC236}">
                <a16:creationId xmlns:a16="http://schemas.microsoft.com/office/drawing/2014/main" id="{1EC59241-37DD-47E2-8F92-4FF0AC9D7D4A}"/>
              </a:ext>
            </a:extLst>
          </p:cNvPr>
          <p:cNvCxnSpPr>
            <a:cxnSpLocks/>
          </p:cNvCxnSpPr>
          <p:nvPr/>
        </p:nvCxnSpPr>
        <p:spPr>
          <a:xfrm>
            <a:off x="2153927" y="2238113"/>
            <a:ext cx="0" cy="5861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AF92239E-AFC2-4BEA-B5BD-0E37925F3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2407" y="2092948"/>
            <a:ext cx="2964264" cy="383819"/>
          </a:xfrm>
          <a:prstGeom prst="rect">
            <a:avLst/>
          </a:prstGeom>
        </p:spPr>
      </p:pic>
      <p:cxnSp>
        <p:nvCxnSpPr>
          <p:cNvPr id="51" name="Google Shape;385;gb53f8c4b98_1_254">
            <a:extLst>
              <a:ext uri="{FF2B5EF4-FFF2-40B4-BE49-F238E27FC236}">
                <a16:creationId xmlns:a16="http://schemas.microsoft.com/office/drawing/2014/main" id="{4C63D3A6-BD14-418E-9D7A-C7C107212FE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578217" y="1717039"/>
            <a:ext cx="171922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" name="Google Shape;384;gb53f8c4b98_1_254">
            <a:extLst>
              <a:ext uri="{FF2B5EF4-FFF2-40B4-BE49-F238E27FC236}">
                <a16:creationId xmlns:a16="http://schemas.microsoft.com/office/drawing/2014/main" id="{FC484D87-3397-4934-9171-17C402219224}"/>
              </a:ext>
            </a:extLst>
          </p:cNvPr>
          <p:cNvSpPr txBox="1"/>
          <p:nvPr/>
        </p:nvSpPr>
        <p:spPr>
          <a:xfrm>
            <a:off x="8753915" y="1579924"/>
            <a:ext cx="1276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orderService</a:t>
            </a:r>
            <a:r>
              <a:rPr lang="en-US" sz="900" dirty="0"/>
              <a:t>, </a:t>
            </a:r>
            <a:r>
              <a:rPr lang="en-US" sz="900" dirty="0" err="1"/>
              <a:t>orderServiceImpl</a:t>
            </a:r>
            <a:endParaRPr sz="900" dirty="0"/>
          </a:p>
        </p:txBody>
      </p:sp>
      <p:sp>
        <p:nvSpPr>
          <p:cNvPr id="55" name="Google Shape;384;gb53f8c4b98_1_254">
            <a:extLst>
              <a:ext uri="{FF2B5EF4-FFF2-40B4-BE49-F238E27FC236}">
                <a16:creationId xmlns:a16="http://schemas.microsoft.com/office/drawing/2014/main" id="{6D43D6FB-27AF-4313-857A-ADBC062C5862}"/>
              </a:ext>
            </a:extLst>
          </p:cNvPr>
          <p:cNvSpPr txBox="1"/>
          <p:nvPr/>
        </p:nvSpPr>
        <p:spPr>
          <a:xfrm>
            <a:off x="8763339" y="4056773"/>
            <a:ext cx="1276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orderDTO</a:t>
            </a:r>
            <a:endParaRPr lang="en-US" sz="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orderDTO.xml</a:t>
            </a:r>
            <a:endParaRPr sz="9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2217088-1973-40E3-97AD-F7CC2157BB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7181" y="2968737"/>
            <a:ext cx="3387691" cy="3343189"/>
          </a:xfrm>
          <a:prstGeom prst="rect">
            <a:avLst/>
          </a:prstGeom>
        </p:spPr>
      </p:pic>
      <p:cxnSp>
        <p:nvCxnSpPr>
          <p:cNvPr id="57" name="Google Shape;385;gb53f8c4b98_1_254">
            <a:extLst>
              <a:ext uri="{FF2B5EF4-FFF2-40B4-BE49-F238E27FC236}">
                <a16:creationId xmlns:a16="http://schemas.microsoft.com/office/drawing/2014/main" id="{9E1824DC-2A03-4696-B772-399AB5519C66}"/>
              </a:ext>
            </a:extLst>
          </p:cNvPr>
          <p:cNvCxnSpPr>
            <a:cxnSpLocks/>
          </p:cNvCxnSpPr>
          <p:nvPr/>
        </p:nvCxnSpPr>
        <p:spPr>
          <a:xfrm>
            <a:off x="4217473" y="2267242"/>
            <a:ext cx="0" cy="5861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384;gb53f8c4b98_1_254">
            <a:extLst>
              <a:ext uri="{FF2B5EF4-FFF2-40B4-BE49-F238E27FC236}">
                <a16:creationId xmlns:a16="http://schemas.microsoft.com/office/drawing/2014/main" id="{2AD39724-3541-4229-AB22-2366D393760A}"/>
              </a:ext>
            </a:extLst>
          </p:cNvPr>
          <p:cNvSpPr txBox="1"/>
          <p:nvPr/>
        </p:nvSpPr>
        <p:spPr>
          <a:xfrm>
            <a:off x="4103119" y="6284343"/>
            <a:ext cx="1566049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pageDTO</a:t>
            </a:r>
            <a:r>
              <a:rPr lang="en-US" sz="900" dirty="0"/>
              <a:t>(Criteria, int)</a:t>
            </a:r>
            <a:endParaRPr sz="900" dirty="0"/>
          </a:p>
        </p:txBody>
      </p:sp>
      <p:cxnSp>
        <p:nvCxnSpPr>
          <p:cNvPr id="60" name="Google Shape;385;gb53f8c4b98_1_254">
            <a:extLst>
              <a:ext uri="{FF2B5EF4-FFF2-40B4-BE49-F238E27FC236}">
                <a16:creationId xmlns:a16="http://schemas.microsoft.com/office/drawing/2014/main" id="{AFB04B42-3116-4E1F-BABC-470F74560BAC}"/>
              </a:ext>
            </a:extLst>
          </p:cNvPr>
          <p:cNvCxnSpPr>
            <a:cxnSpLocks/>
          </p:cNvCxnSpPr>
          <p:nvPr/>
        </p:nvCxnSpPr>
        <p:spPr>
          <a:xfrm flipH="1">
            <a:off x="5722750" y="1964017"/>
            <a:ext cx="166006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01637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361;gb53f8c4b98_1_254">
            <a:extLst>
              <a:ext uri="{FF2B5EF4-FFF2-40B4-BE49-F238E27FC236}">
                <a16:creationId xmlns:a16="http://schemas.microsoft.com/office/drawing/2014/main" id="{27A8C173-C05B-4801-98C1-E5E84B5DCCBD}"/>
              </a:ext>
            </a:extLst>
          </p:cNvPr>
          <p:cNvSpPr/>
          <p:nvPr/>
        </p:nvSpPr>
        <p:spPr>
          <a:xfrm>
            <a:off x="2450353" y="3440013"/>
            <a:ext cx="6691267" cy="309465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61;gb53f8c4b98_1_254">
            <a:extLst>
              <a:ext uri="{FF2B5EF4-FFF2-40B4-BE49-F238E27FC236}">
                <a16:creationId xmlns:a16="http://schemas.microsoft.com/office/drawing/2014/main" id="{67ED6EEC-9998-45C7-A340-C7F19A600D4D}"/>
              </a:ext>
            </a:extLst>
          </p:cNvPr>
          <p:cNvSpPr/>
          <p:nvPr/>
        </p:nvSpPr>
        <p:spPr>
          <a:xfrm>
            <a:off x="3942804" y="169738"/>
            <a:ext cx="3709748" cy="319184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63;gb53f8c4b98_1_254">
            <a:extLst>
              <a:ext uri="{FF2B5EF4-FFF2-40B4-BE49-F238E27FC236}">
                <a16:creationId xmlns:a16="http://schemas.microsoft.com/office/drawing/2014/main" id="{36685109-B9C4-4C98-8CB3-DBDA4735FA86}"/>
              </a:ext>
            </a:extLst>
          </p:cNvPr>
          <p:cNvSpPr txBox="1"/>
          <p:nvPr/>
        </p:nvSpPr>
        <p:spPr>
          <a:xfrm>
            <a:off x="995825" y="368100"/>
            <a:ext cx="24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페이징</a:t>
            </a:r>
            <a:r>
              <a:rPr lang="ko-KR" altLang="en-US" b="1" dirty="0"/>
              <a:t> </a:t>
            </a:r>
            <a:r>
              <a:rPr lang="en-US" altLang="ko-KR" b="1" dirty="0"/>
              <a:t>JSP</a:t>
            </a:r>
            <a:endParaRPr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9755F7-6085-4294-8969-9EE9249C0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874" y="368100"/>
            <a:ext cx="3232226" cy="24904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3E8438-F589-4A39-84BB-14F5C923C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015" y="3583733"/>
            <a:ext cx="6161941" cy="2425777"/>
          </a:xfrm>
          <a:prstGeom prst="rect">
            <a:avLst/>
          </a:prstGeom>
        </p:spPr>
      </p:pic>
      <p:sp>
        <p:nvSpPr>
          <p:cNvPr id="30" name="Google Shape;384;gb53f8c4b98_1_254">
            <a:extLst>
              <a:ext uri="{FF2B5EF4-FFF2-40B4-BE49-F238E27FC236}">
                <a16:creationId xmlns:a16="http://schemas.microsoft.com/office/drawing/2014/main" id="{FA082073-9DDF-4CB0-B539-EB46484DAC2A}"/>
              </a:ext>
            </a:extLst>
          </p:cNvPr>
          <p:cNvSpPr txBox="1"/>
          <p:nvPr/>
        </p:nvSpPr>
        <p:spPr>
          <a:xfrm>
            <a:off x="5157885" y="2916096"/>
            <a:ext cx="1276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/>
              <a:t>게시판 목록 리스트</a:t>
            </a:r>
            <a:endParaRPr sz="900" dirty="0"/>
          </a:p>
        </p:txBody>
      </p:sp>
      <p:sp>
        <p:nvSpPr>
          <p:cNvPr id="31" name="Google Shape;384;gb53f8c4b98_1_254">
            <a:extLst>
              <a:ext uri="{FF2B5EF4-FFF2-40B4-BE49-F238E27FC236}">
                <a16:creationId xmlns:a16="http://schemas.microsoft.com/office/drawing/2014/main" id="{C5D902D3-B9A7-49DF-B130-459F778C097A}"/>
              </a:ext>
            </a:extLst>
          </p:cNvPr>
          <p:cNvSpPr txBox="1"/>
          <p:nvPr/>
        </p:nvSpPr>
        <p:spPr>
          <a:xfrm>
            <a:off x="3856214" y="6073032"/>
            <a:ext cx="387954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/>
              <a:t>게시판 아래</a:t>
            </a:r>
            <a:endParaRPr lang="en-US" altLang="ko-KR" sz="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/>
              <a:t>이전 </a:t>
            </a:r>
            <a:r>
              <a:rPr lang="en-US" altLang="ko-KR" sz="900" dirty="0"/>
              <a:t>(</a:t>
            </a:r>
            <a:r>
              <a:rPr lang="ko-KR" altLang="en-US" sz="900" dirty="0"/>
              <a:t>숫자</a:t>
            </a:r>
            <a:r>
              <a:rPr lang="en-US" altLang="ko-KR" sz="900" dirty="0"/>
              <a:t>) (</a:t>
            </a:r>
            <a:r>
              <a:rPr lang="ko-KR" altLang="en-US" sz="900" dirty="0"/>
              <a:t>숫자</a:t>
            </a:r>
            <a:r>
              <a:rPr lang="en-US" altLang="ko-KR" sz="900" dirty="0"/>
              <a:t>)… </a:t>
            </a:r>
            <a:r>
              <a:rPr lang="ko-KR" altLang="en-US" sz="900" dirty="0"/>
              <a:t>다음</a:t>
            </a: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114201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3"/>
          <p:cNvGrpSpPr/>
          <p:nvPr/>
        </p:nvGrpSpPr>
        <p:grpSpPr>
          <a:xfrm>
            <a:off x="8117036" y="513344"/>
            <a:ext cx="3656577" cy="3695737"/>
            <a:chOff x="8307536" y="513344"/>
            <a:chExt cx="3656577" cy="3695737"/>
          </a:xfrm>
        </p:grpSpPr>
        <p:sp>
          <p:nvSpPr>
            <p:cNvPr id="120" name="Google Shape;120;p3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-54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-54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-54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3"/>
          <p:cNvGrpSpPr/>
          <p:nvPr/>
        </p:nvGrpSpPr>
        <p:grpSpPr>
          <a:xfrm>
            <a:off x="527833" y="2211261"/>
            <a:ext cx="7449901" cy="2099938"/>
            <a:chOff x="527769" y="1728426"/>
            <a:chExt cx="5187231" cy="2099938"/>
          </a:xfrm>
        </p:grpSpPr>
        <p:sp>
          <p:nvSpPr>
            <p:cNvPr id="127" name="Google Shape;127;p3"/>
            <p:cNvSpPr txBox="1"/>
            <p:nvPr/>
          </p:nvSpPr>
          <p:spPr>
            <a:xfrm>
              <a:off x="558064" y="3058923"/>
              <a:ext cx="3076483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chemeClr val="lt1"/>
                  </a:solidFill>
                </a:rPr>
                <a:t>기획 의도</a:t>
              </a:r>
              <a:endParaRPr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1">
                  <a:solidFill>
                    <a:srgbClr val="8CCDCD"/>
                  </a:solidFill>
                  <a:latin typeface="Arial"/>
                  <a:ea typeface="Arial"/>
                  <a:cs typeface="Arial"/>
                  <a:sym typeface="Arial"/>
                </a:rPr>
                <a:t>Part 1.</a:t>
              </a:r>
              <a:endParaRPr sz="8000" b="1">
                <a:solidFill>
                  <a:srgbClr val="8CCDC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" name="Google Shape;129;p3"/>
            <p:cNvCxnSpPr/>
            <p:nvPr/>
          </p:nvCxnSpPr>
          <p:spPr>
            <a:xfrm>
              <a:off x="635000" y="2946400"/>
              <a:ext cx="50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53f8c4b98_1_254"/>
          <p:cNvSpPr/>
          <p:nvPr/>
        </p:nvSpPr>
        <p:spPr>
          <a:xfrm>
            <a:off x="417708" y="1155928"/>
            <a:ext cx="11356584" cy="49353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b53f8c4b98_1_254"/>
          <p:cNvSpPr txBox="1"/>
          <p:nvPr/>
        </p:nvSpPr>
        <p:spPr>
          <a:xfrm>
            <a:off x="417708" y="1214419"/>
            <a:ext cx="24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게시글</a:t>
            </a:r>
            <a:r>
              <a:rPr lang="en-US" altLang="ko-KR" b="1" dirty="0"/>
              <a:t>, </a:t>
            </a:r>
            <a:r>
              <a:rPr lang="ko-KR" altLang="en-US" b="1" dirty="0"/>
              <a:t>이미지 등록</a:t>
            </a:r>
            <a:endParaRPr b="1" dirty="0"/>
          </a:p>
        </p:txBody>
      </p:sp>
      <p:sp>
        <p:nvSpPr>
          <p:cNvPr id="45" name="Google Shape;384;gb53f8c4b98_1_254">
            <a:extLst>
              <a:ext uri="{FF2B5EF4-FFF2-40B4-BE49-F238E27FC236}">
                <a16:creationId xmlns:a16="http://schemas.microsoft.com/office/drawing/2014/main" id="{FDC6649F-2245-47F2-9B4B-E8D190CA241F}"/>
              </a:ext>
            </a:extLst>
          </p:cNvPr>
          <p:cNvSpPr txBox="1"/>
          <p:nvPr/>
        </p:nvSpPr>
        <p:spPr>
          <a:xfrm>
            <a:off x="2984703" y="5723376"/>
            <a:ext cx="1276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adminController</a:t>
            </a:r>
            <a:endParaRPr sz="900" dirty="0"/>
          </a:p>
        </p:txBody>
      </p:sp>
      <p:sp>
        <p:nvSpPr>
          <p:cNvPr id="46" name="Google Shape;384;gb53f8c4b98_1_254">
            <a:extLst>
              <a:ext uri="{FF2B5EF4-FFF2-40B4-BE49-F238E27FC236}">
                <a16:creationId xmlns:a16="http://schemas.microsoft.com/office/drawing/2014/main" id="{B5843363-BAF0-4CE6-903E-5802C013BA51}"/>
              </a:ext>
            </a:extLst>
          </p:cNvPr>
          <p:cNvSpPr txBox="1"/>
          <p:nvPr/>
        </p:nvSpPr>
        <p:spPr>
          <a:xfrm>
            <a:off x="7896985" y="2979013"/>
            <a:ext cx="2934743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productService</a:t>
            </a:r>
            <a:r>
              <a:rPr lang="en-US" sz="900" dirty="0"/>
              <a:t>, </a:t>
            </a:r>
            <a:r>
              <a:rPr lang="en-US" sz="900" dirty="0" err="1"/>
              <a:t>productServiceImpl</a:t>
            </a:r>
            <a:endParaRPr sz="900" dirty="0"/>
          </a:p>
        </p:txBody>
      </p:sp>
      <p:sp>
        <p:nvSpPr>
          <p:cNvPr id="47" name="Google Shape;384;gb53f8c4b98_1_254">
            <a:extLst>
              <a:ext uri="{FF2B5EF4-FFF2-40B4-BE49-F238E27FC236}">
                <a16:creationId xmlns:a16="http://schemas.microsoft.com/office/drawing/2014/main" id="{F9747124-CB39-4D10-B20D-15D2867224DC}"/>
              </a:ext>
            </a:extLst>
          </p:cNvPr>
          <p:cNvSpPr txBox="1"/>
          <p:nvPr/>
        </p:nvSpPr>
        <p:spPr>
          <a:xfrm>
            <a:off x="7913856" y="4896455"/>
            <a:ext cx="2934743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productDAO</a:t>
            </a:r>
            <a:r>
              <a:rPr lang="en-US" sz="900" dirty="0"/>
              <a:t>, productDAO.xml</a:t>
            </a:r>
            <a:endParaRPr sz="900" dirty="0"/>
          </a:p>
        </p:txBody>
      </p:sp>
      <p:cxnSp>
        <p:nvCxnSpPr>
          <p:cNvPr id="52" name="Google Shape;385;gb53f8c4b98_1_254">
            <a:extLst>
              <a:ext uri="{FF2B5EF4-FFF2-40B4-BE49-F238E27FC236}">
                <a16:creationId xmlns:a16="http://schemas.microsoft.com/office/drawing/2014/main" id="{F9A68CEC-60F5-4A70-AEAC-1BB4B51823D8}"/>
              </a:ext>
            </a:extLst>
          </p:cNvPr>
          <p:cNvCxnSpPr>
            <a:cxnSpLocks/>
          </p:cNvCxnSpPr>
          <p:nvPr/>
        </p:nvCxnSpPr>
        <p:spPr>
          <a:xfrm flipV="1">
            <a:off x="6880652" y="1964077"/>
            <a:ext cx="949115" cy="4106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385;gb53f8c4b98_1_254">
            <a:extLst>
              <a:ext uri="{FF2B5EF4-FFF2-40B4-BE49-F238E27FC236}">
                <a16:creationId xmlns:a16="http://schemas.microsoft.com/office/drawing/2014/main" id="{6EF9D809-2C8A-4F7B-BB43-8A7AA6D62654}"/>
              </a:ext>
            </a:extLst>
          </p:cNvPr>
          <p:cNvCxnSpPr>
            <a:cxnSpLocks/>
          </p:cNvCxnSpPr>
          <p:nvPr/>
        </p:nvCxnSpPr>
        <p:spPr>
          <a:xfrm>
            <a:off x="10611323" y="2979013"/>
            <a:ext cx="0" cy="53613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Google Shape;363;gb53f8c4b98_1_254">
            <a:extLst>
              <a:ext uri="{FF2B5EF4-FFF2-40B4-BE49-F238E27FC236}">
                <a16:creationId xmlns:a16="http://schemas.microsoft.com/office/drawing/2014/main" id="{36685109-B9C4-4C98-8CB3-DBDA4735FA86}"/>
              </a:ext>
            </a:extLst>
          </p:cNvPr>
          <p:cNvSpPr txBox="1"/>
          <p:nvPr/>
        </p:nvSpPr>
        <p:spPr>
          <a:xfrm>
            <a:off x="995825" y="368100"/>
            <a:ext cx="24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관리자 상품 등록</a:t>
            </a:r>
            <a:r>
              <a:rPr lang="en-US" altLang="ko-KR" b="1" dirty="0"/>
              <a:t>, </a:t>
            </a:r>
            <a:r>
              <a:rPr lang="ko-KR" altLang="en-US" b="1" dirty="0"/>
              <a:t>상세보기</a:t>
            </a:r>
            <a:endParaRPr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D8A293-2900-49CE-97BC-66D43DAA6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858" y="1673110"/>
            <a:ext cx="2901005" cy="458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3019FD-FC42-418C-A3D9-EA7997F35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767" y="2235947"/>
            <a:ext cx="3069185" cy="74306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C9D1E6E-8425-4CEC-8E50-4E841EC17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856" y="3636489"/>
            <a:ext cx="2901005" cy="4580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542E90-DEF1-42EA-A392-176DAB235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423" y="4222904"/>
            <a:ext cx="4219869" cy="6670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DBF6597-4189-4B5D-850A-80A286DBE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464" y="1673110"/>
            <a:ext cx="6026288" cy="400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95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61;gb53f8c4b98_1_254">
            <a:extLst>
              <a:ext uri="{FF2B5EF4-FFF2-40B4-BE49-F238E27FC236}">
                <a16:creationId xmlns:a16="http://schemas.microsoft.com/office/drawing/2014/main" id="{8DF98C72-B65A-4D93-A8E2-D4DFC5A57359}"/>
              </a:ext>
            </a:extLst>
          </p:cNvPr>
          <p:cNvSpPr/>
          <p:nvPr/>
        </p:nvSpPr>
        <p:spPr>
          <a:xfrm>
            <a:off x="826106" y="1285213"/>
            <a:ext cx="4666461" cy="49353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84;gb53f8c4b98_1_254">
            <a:extLst>
              <a:ext uri="{FF2B5EF4-FFF2-40B4-BE49-F238E27FC236}">
                <a16:creationId xmlns:a16="http://schemas.microsoft.com/office/drawing/2014/main" id="{FD9814EB-DF73-4967-B520-858AA7682D0B}"/>
              </a:ext>
            </a:extLst>
          </p:cNvPr>
          <p:cNvSpPr txBox="1"/>
          <p:nvPr/>
        </p:nvSpPr>
        <p:spPr>
          <a:xfrm>
            <a:off x="2544872" y="2352913"/>
            <a:ext cx="1276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adminController</a:t>
            </a:r>
            <a:endParaRPr sz="900" dirty="0"/>
          </a:p>
        </p:txBody>
      </p:sp>
      <p:sp>
        <p:nvSpPr>
          <p:cNvPr id="32" name="Google Shape;384;gb53f8c4b98_1_254">
            <a:extLst>
              <a:ext uri="{FF2B5EF4-FFF2-40B4-BE49-F238E27FC236}">
                <a16:creationId xmlns:a16="http://schemas.microsoft.com/office/drawing/2014/main" id="{2CCA65E3-194F-4F18-AD75-553FE309EAD9}"/>
              </a:ext>
            </a:extLst>
          </p:cNvPr>
          <p:cNvSpPr txBox="1"/>
          <p:nvPr/>
        </p:nvSpPr>
        <p:spPr>
          <a:xfrm>
            <a:off x="1715344" y="4078894"/>
            <a:ext cx="2934743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productService</a:t>
            </a:r>
            <a:r>
              <a:rPr lang="en-US" sz="900" dirty="0"/>
              <a:t>, </a:t>
            </a:r>
            <a:r>
              <a:rPr lang="en-US" sz="900" dirty="0" err="1"/>
              <a:t>productServiceImpl</a:t>
            </a:r>
            <a:endParaRPr sz="900" dirty="0"/>
          </a:p>
        </p:txBody>
      </p:sp>
      <p:sp>
        <p:nvSpPr>
          <p:cNvPr id="33" name="Google Shape;384;gb53f8c4b98_1_254">
            <a:extLst>
              <a:ext uri="{FF2B5EF4-FFF2-40B4-BE49-F238E27FC236}">
                <a16:creationId xmlns:a16="http://schemas.microsoft.com/office/drawing/2014/main" id="{8BC90519-D040-44CA-BA65-562D04F06A34}"/>
              </a:ext>
            </a:extLst>
          </p:cNvPr>
          <p:cNvSpPr txBox="1"/>
          <p:nvPr/>
        </p:nvSpPr>
        <p:spPr>
          <a:xfrm>
            <a:off x="1622003" y="5756903"/>
            <a:ext cx="2934743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productDAO</a:t>
            </a:r>
            <a:r>
              <a:rPr lang="en-US" sz="900" dirty="0"/>
              <a:t>, productDAO.xml</a:t>
            </a:r>
            <a:endParaRPr sz="900" dirty="0"/>
          </a:p>
        </p:txBody>
      </p:sp>
      <p:cxnSp>
        <p:nvCxnSpPr>
          <p:cNvPr id="34" name="Google Shape;385;gb53f8c4b98_1_254">
            <a:extLst>
              <a:ext uri="{FF2B5EF4-FFF2-40B4-BE49-F238E27FC236}">
                <a16:creationId xmlns:a16="http://schemas.microsoft.com/office/drawing/2014/main" id="{57AD31AC-06F3-4735-B57C-B8572BA56FF8}"/>
              </a:ext>
            </a:extLst>
          </p:cNvPr>
          <p:cNvCxnSpPr/>
          <p:nvPr/>
        </p:nvCxnSpPr>
        <p:spPr>
          <a:xfrm>
            <a:off x="3933071" y="2279307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385;gb53f8c4b98_1_254">
            <a:extLst>
              <a:ext uri="{FF2B5EF4-FFF2-40B4-BE49-F238E27FC236}">
                <a16:creationId xmlns:a16="http://schemas.microsoft.com/office/drawing/2014/main" id="{4FC7E0BC-06B9-4FF3-B965-AF0100FC4504}"/>
              </a:ext>
            </a:extLst>
          </p:cNvPr>
          <p:cNvCxnSpPr/>
          <p:nvPr/>
        </p:nvCxnSpPr>
        <p:spPr>
          <a:xfrm>
            <a:off x="4262333" y="3991579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Google Shape;363;gb53f8c4b98_1_254">
            <a:extLst>
              <a:ext uri="{FF2B5EF4-FFF2-40B4-BE49-F238E27FC236}">
                <a16:creationId xmlns:a16="http://schemas.microsoft.com/office/drawing/2014/main" id="{36685109-B9C4-4C98-8CB3-DBDA4735FA86}"/>
              </a:ext>
            </a:extLst>
          </p:cNvPr>
          <p:cNvSpPr txBox="1"/>
          <p:nvPr/>
        </p:nvSpPr>
        <p:spPr>
          <a:xfrm>
            <a:off x="995825" y="368100"/>
            <a:ext cx="24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관리자 상품 등록</a:t>
            </a:r>
            <a:r>
              <a:rPr lang="en-US" altLang="ko-KR" b="1" dirty="0"/>
              <a:t>, </a:t>
            </a:r>
            <a:r>
              <a:rPr lang="ko-KR" altLang="en-US" b="1" dirty="0"/>
              <a:t>상세보기</a:t>
            </a:r>
            <a:endParaRPr b="1" dirty="0"/>
          </a:p>
        </p:txBody>
      </p:sp>
      <p:sp>
        <p:nvSpPr>
          <p:cNvPr id="42" name="Google Shape;363;gb53f8c4b98_1_254">
            <a:extLst>
              <a:ext uri="{FF2B5EF4-FFF2-40B4-BE49-F238E27FC236}">
                <a16:creationId xmlns:a16="http://schemas.microsoft.com/office/drawing/2014/main" id="{D1C2C0EB-4FA2-48AD-BD05-68FA45EF2C01}"/>
              </a:ext>
            </a:extLst>
          </p:cNvPr>
          <p:cNvSpPr txBox="1"/>
          <p:nvPr/>
        </p:nvSpPr>
        <p:spPr>
          <a:xfrm>
            <a:off x="2008101" y="956303"/>
            <a:ext cx="24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상세보기</a:t>
            </a:r>
            <a:endParaRPr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4A940EC-21D1-49D4-9590-ABA883D1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009" y="1496147"/>
            <a:ext cx="3645409" cy="8599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D030948-7B0E-46A8-89A0-4F80C15EE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276" y="2802121"/>
            <a:ext cx="3212873" cy="43294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F28B57A-F78A-4527-B881-FBFF21099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666" y="3281399"/>
            <a:ext cx="3230483" cy="757386"/>
          </a:xfrm>
          <a:prstGeom prst="rect">
            <a:avLst/>
          </a:prstGeom>
        </p:spPr>
      </p:pic>
      <p:cxnSp>
        <p:nvCxnSpPr>
          <p:cNvPr id="43" name="Google Shape;385;gb53f8c4b98_1_254">
            <a:extLst>
              <a:ext uri="{FF2B5EF4-FFF2-40B4-BE49-F238E27FC236}">
                <a16:creationId xmlns:a16="http://schemas.microsoft.com/office/drawing/2014/main" id="{91DA2686-77C0-4720-89B2-FA9BBA45E003}"/>
              </a:ext>
            </a:extLst>
          </p:cNvPr>
          <p:cNvCxnSpPr>
            <a:cxnSpLocks/>
          </p:cNvCxnSpPr>
          <p:nvPr/>
        </p:nvCxnSpPr>
        <p:spPr>
          <a:xfrm flipH="1" flipV="1">
            <a:off x="4145201" y="2326540"/>
            <a:ext cx="11409" cy="53488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02564896-B5D6-4D82-BA85-93BC759D8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666" y="4550566"/>
            <a:ext cx="3212873" cy="43294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A7DF018-069D-42D9-AC59-3B42E13C3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154" y="5063256"/>
            <a:ext cx="3837116" cy="5387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D784C7-51FF-4684-9DD7-ACA8983CC2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7593" y="3400296"/>
            <a:ext cx="4438301" cy="414241"/>
          </a:xfrm>
          <a:prstGeom prst="rect">
            <a:avLst/>
          </a:prstGeom>
        </p:spPr>
      </p:pic>
      <p:cxnSp>
        <p:nvCxnSpPr>
          <p:cNvPr id="37" name="Google Shape;385;gb53f8c4b98_1_254">
            <a:extLst>
              <a:ext uri="{FF2B5EF4-FFF2-40B4-BE49-F238E27FC236}">
                <a16:creationId xmlns:a16="http://schemas.microsoft.com/office/drawing/2014/main" id="{CF20B2B7-9C72-42A0-926E-D1C0686B22B3}"/>
              </a:ext>
            </a:extLst>
          </p:cNvPr>
          <p:cNvCxnSpPr>
            <a:cxnSpLocks/>
          </p:cNvCxnSpPr>
          <p:nvPr/>
        </p:nvCxnSpPr>
        <p:spPr>
          <a:xfrm>
            <a:off x="5672831" y="3607416"/>
            <a:ext cx="11629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" name="Google Shape;384;gb53f8c4b98_1_254">
            <a:extLst>
              <a:ext uri="{FF2B5EF4-FFF2-40B4-BE49-F238E27FC236}">
                <a16:creationId xmlns:a16="http://schemas.microsoft.com/office/drawing/2014/main" id="{A4C5DA59-DD98-402F-8A40-453D8901A2CE}"/>
              </a:ext>
            </a:extLst>
          </p:cNvPr>
          <p:cNvSpPr txBox="1"/>
          <p:nvPr/>
        </p:nvSpPr>
        <p:spPr>
          <a:xfrm>
            <a:off x="7679371" y="3813310"/>
            <a:ext cx="2934743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jsp</a:t>
            </a: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1063518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53f8c4b98_1_254"/>
          <p:cNvSpPr/>
          <p:nvPr/>
        </p:nvSpPr>
        <p:spPr>
          <a:xfrm>
            <a:off x="837695" y="1209194"/>
            <a:ext cx="4666461" cy="49353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b53f8c4b98_1_254"/>
          <p:cNvSpPr txBox="1"/>
          <p:nvPr/>
        </p:nvSpPr>
        <p:spPr>
          <a:xfrm>
            <a:off x="1863163" y="885282"/>
            <a:ext cx="24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수정</a:t>
            </a:r>
            <a:endParaRPr b="1" dirty="0"/>
          </a:p>
        </p:txBody>
      </p:sp>
      <p:sp>
        <p:nvSpPr>
          <p:cNvPr id="45" name="Google Shape;384;gb53f8c4b98_1_254">
            <a:extLst>
              <a:ext uri="{FF2B5EF4-FFF2-40B4-BE49-F238E27FC236}">
                <a16:creationId xmlns:a16="http://schemas.microsoft.com/office/drawing/2014/main" id="{FDC6649F-2245-47F2-9B4B-E8D190CA241F}"/>
              </a:ext>
            </a:extLst>
          </p:cNvPr>
          <p:cNvSpPr txBox="1"/>
          <p:nvPr/>
        </p:nvSpPr>
        <p:spPr>
          <a:xfrm>
            <a:off x="2486451" y="2274774"/>
            <a:ext cx="1276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adminController</a:t>
            </a:r>
            <a:endParaRPr sz="900" dirty="0"/>
          </a:p>
        </p:txBody>
      </p:sp>
      <p:sp>
        <p:nvSpPr>
          <p:cNvPr id="47" name="Google Shape;384;gb53f8c4b98_1_254">
            <a:extLst>
              <a:ext uri="{FF2B5EF4-FFF2-40B4-BE49-F238E27FC236}">
                <a16:creationId xmlns:a16="http://schemas.microsoft.com/office/drawing/2014/main" id="{F9747124-CB39-4D10-B20D-15D2867224DC}"/>
              </a:ext>
            </a:extLst>
          </p:cNvPr>
          <p:cNvSpPr txBox="1"/>
          <p:nvPr/>
        </p:nvSpPr>
        <p:spPr>
          <a:xfrm>
            <a:off x="1633592" y="5713021"/>
            <a:ext cx="2934743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accDAO</a:t>
            </a:r>
            <a:r>
              <a:rPr lang="en-US" sz="900" dirty="0"/>
              <a:t>, accDAO.xml</a:t>
            </a:r>
            <a:endParaRPr sz="900" dirty="0"/>
          </a:p>
        </p:txBody>
      </p:sp>
      <p:cxnSp>
        <p:nvCxnSpPr>
          <p:cNvPr id="52" name="Google Shape;385;gb53f8c4b98_1_254">
            <a:extLst>
              <a:ext uri="{FF2B5EF4-FFF2-40B4-BE49-F238E27FC236}">
                <a16:creationId xmlns:a16="http://schemas.microsoft.com/office/drawing/2014/main" id="{F9A68CEC-60F5-4A70-AEAC-1BB4B51823D8}"/>
              </a:ext>
            </a:extLst>
          </p:cNvPr>
          <p:cNvCxnSpPr/>
          <p:nvPr/>
        </p:nvCxnSpPr>
        <p:spPr>
          <a:xfrm>
            <a:off x="3944660" y="2203288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385;gb53f8c4b98_1_254">
            <a:extLst>
              <a:ext uri="{FF2B5EF4-FFF2-40B4-BE49-F238E27FC236}">
                <a16:creationId xmlns:a16="http://schemas.microsoft.com/office/drawing/2014/main" id="{6EF9D809-2C8A-4F7B-BB43-8A7AA6D62654}"/>
              </a:ext>
            </a:extLst>
          </p:cNvPr>
          <p:cNvCxnSpPr>
            <a:cxnSpLocks/>
          </p:cNvCxnSpPr>
          <p:nvPr/>
        </p:nvCxnSpPr>
        <p:spPr>
          <a:xfrm>
            <a:off x="4655662" y="4007873"/>
            <a:ext cx="0" cy="4198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361;gb53f8c4b98_1_254">
            <a:extLst>
              <a:ext uri="{FF2B5EF4-FFF2-40B4-BE49-F238E27FC236}">
                <a16:creationId xmlns:a16="http://schemas.microsoft.com/office/drawing/2014/main" id="{8DF98C72-B65A-4D93-A8E2-D4DFC5A57359}"/>
              </a:ext>
            </a:extLst>
          </p:cNvPr>
          <p:cNvSpPr/>
          <p:nvPr/>
        </p:nvSpPr>
        <p:spPr>
          <a:xfrm>
            <a:off x="6498937" y="1214192"/>
            <a:ext cx="4666461" cy="49353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84;gb53f8c4b98_1_254">
            <a:extLst>
              <a:ext uri="{FF2B5EF4-FFF2-40B4-BE49-F238E27FC236}">
                <a16:creationId xmlns:a16="http://schemas.microsoft.com/office/drawing/2014/main" id="{FD9814EB-DF73-4967-B520-858AA7682D0B}"/>
              </a:ext>
            </a:extLst>
          </p:cNvPr>
          <p:cNvSpPr txBox="1"/>
          <p:nvPr/>
        </p:nvSpPr>
        <p:spPr>
          <a:xfrm>
            <a:off x="8217703" y="2281892"/>
            <a:ext cx="1276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accountController</a:t>
            </a:r>
            <a:endParaRPr sz="900" dirty="0"/>
          </a:p>
        </p:txBody>
      </p:sp>
      <p:sp>
        <p:nvSpPr>
          <p:cNvPr id="32" name="Google Shape;384;gb53f8c4b98_1_254">
            <a:extLst>
              <a:ext uri="{FF2B5EF4-FFF2-40B4-BE49-F238E27FC236}">
                <a16:creationId xmlns:a16="http://schemas.microsoft.com/office/drawing/2014/main" id="{2CCA65E3-194F-4F18-AD75-553FE309EAD9}"/>
              </a:ext>
            </a:extLst>
          </p:cNvPr>
          <p:cNvSpPr txBox="1"/>
          <p:nvPr/>
        </p:nvSpPr>
        <p:spPr>
          <a:xfrm>
            <a:off x="7388175" y="4007873"/>
            <a:ext cx="2934743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accService</a:t>
            </a:r>
            <a:r>
              <a:rPr lang="en-US" sz="900" dirty="0"/>
              <a:t>, </a:t>
            </a:r>
            <a:r>
              <a:rPr lang="en-US" sz="900" dirty="0" err="1"/>
              <a:t>accServiceImpl</a:t>
            </a:r>
            <a:endParaRPr sz="900" dirty="0"/>
          </a:p>
        </p:txBody>
      </p:sp>
      <p:sp>
        <p:nvSpPr>
          <p:cNvPr id="33" name="Google Shape;384;gb53f8c4b98_1_254">
            <a:extLst>
              <a:ext uri="{FF2B5EF4-FFF2-40B4-BE49-F238E27FC236}">
                <a16:creationId xmlns:a16="http://schemas.microsoft.com/office/drawing/2014/main" id="{8BC90519-D040-44CA-BA65-562D04F06A34}"/>
              </a:ext>
            </a:extLst>
          </p:cNvPr>
          <p:cNvSpPr txBox="1"/>
          <p:nvPr/>
        </p:nvSpPr>
        <p:spPr>
          <a:xfrm>
            <a:off x="7294834" y="5685882"/>
            <a:ext cx="2934743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accDAO</a:t>
            </a:r>
            <a:r>
              <a:rPr lang="en-US" sz="900" dirty="0"/>
              <a:t>, accDAO.xml</a:t>
            </a:r>
            <a:endParaRPr sz="900" dirty="0"/>
          </a:p>
        </p:txBody>
      </p:sp>
      <p:cxnSp>
        <p:nvCxnSpPr>
          <p:cNvPr id="34" name="Google Shape;385;gb53f8c4b98_1_254">
            <a:extLst>
              <a:ext uri="{FF2B5EF4-FFF2-40B4-BE49-F238E27FC236}">
                <a16:creationId xmlns:a16="http://schemas.microsoft.com/office/drawing/2014/main" id="{57AD31AC-06F3-4735-B57C-B8572BA56FF8}"/>
              </a:ext>
            </a:extLst>
          </p:cNvPr>
          <p:cNvCxnSpPr/>
          <p:nvPr/>
        </p:nvCxnSpPr>
        <p:spPr>
          <a:xfrm>
            <a:off x="9605902" y="2208286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385;gb53f8c4b98_1_254">
            <a:extLst>
              <a:ext uri="{FF2B5EF4-FFF2-40B4-BE49-F238E27FC236}">
                <a16:creationId xmlns:a16="http://schemas.microsoft.com/office/drawing/2014/main" id="{4FC7E0BC-06B9-4FF3-B965-AF0100FC4504}"/>
              </a:ext>
            </a:extLst>
          </p:cNvPr>
          <p:cNvCxnSpPr/>
          <p:nvPr/>
        </p:nvCxnSpPr>
        <p:spPr>
          <a:xfrm>
            <a:off x="9695467" y="3916170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Google Shape;363;gb53f8c4b98_1_254">
            <a:extLst>
              <a:ext uri="{FF2B5EF4-FFF2-40B4-BE49-F238E27FC236}">
                <a16:creationId xmlns:a16="http://schemas.microsoft.com/office/drawing/2014/main" id="{36685109-B9C4-4C98-8CB3-DBDA4735FA86}"/>
              </a:ext>
            </a:extLst>
          </p:cNvPr>
          <p:cNvSpPr txBox="1"/>
          <p:nvPr/>
        </p:nvSpPr>
        <p:spPr>
          <a:xfrm>
            <a:off x="995825" y="368100"/>
            <a:ext cx="24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관리자 상품 수정</a:t>
            </a:r>
            <a:r>
              <a:rPr lang="en-US" altLang="ko-KR" b="1" dirty="0"/>
              <a:t>, </a:t>
            </a:r>
            <a:r>
              <a:rPr lang="ko-KR" altLang="en-US" b="1" dirty="0"/>
              <a:t>삭제</a:t>
            </a:r>
            <a:endParaRPr b="1" dirty="0"/>
          </a:p>
        </p:txBody>
      </p:sp>
      <p:sp>
        <p:nvSpPr>
          <p:cNvPr id="42" name="Google Shape;363;gb53f8c4b98_1_254">
            <a:extLst>
              <a:ext uri="{FF2B5EF4-FFF2-40B4-BE49-F238E27FC236}">
                <a16:creationId xmlns:a16="http://schemas.microsoft.com/office/drawing/2014/main" id="{D1C2C0EB-4FA2-48AD-BD05-68FA45EF2C01}"/>
              </a:ext>
            </a:extLst>
          </p:cNvPr>
          <p:cNvSpPr txBox="1"/>
          <p:nvPr/>
        </p:nvSpPr>
        <p:spPr>
          <a:xfrm>
            <a:off x="7680932" y="885282"/>
            <a:ext cx="24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삭제</a:t>
            </a: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9A2E22-FEE4-4474-9CE6-FA78A9CC5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02" y="1351841"/>
            <a:ext cx="3649903" cy="996061"/>
          </a:xfrm>
          <a:prstGeom prst="rect">
            <a:avLst/>
          </a:prstGeom>
        </p:spPr>
      </p:pic>
      <p:sp>
        <p:nvSpPr>
          <p:cNvPr id="29" name="Google Shape;384;gb53f8c4b98_1_254">
            <a:extLst>
              <a:ext uri="{FF2B5EF4-FFF2-40B4-BE49-F238E27FC236}">
                <a16:creationId xmlns:a16="http://schemas.microsoft.com/office/drawing/2014/main" id="{6BE2B655-0634-41DB-AFE8-3DA06EB87430}"/>
              </a:ext>
            </a:extLst>
          </p:cNvPr>
          <p:cNvSpPr txBox="1"/>
          <p:nvPr/>
        </p:nvSpPr>
        <p:spPr>
          <a:xfrm>
            <a:off x="1512016" y="3935575"/>
            <a:ext cx="3308931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productService</a:t>
            </a:r>
            <a:r>
              <a:rPr lang="en-US" sz="900" dirty="0"/>
              <a:t>, </a:t>
            </a:r>
            <a:r>
              <a:rPr lang="en-US" sz="900" dirty="0" err="1"/>
              <a:t>productServiceImpl</a:t>
            </a:r>
            <a:endParaRPr sz="9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536DAB-E7D2-4AE0-BD90-432879D8F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784" y="2652702"/>
            <a:ext cx="2293393" cy="3949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65AD15-FBFF-467C-A7BC-CB46C7A0B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168" y="3100231"/>
            <a:ext cx="3073172" cy="8195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B157DFB-C05B-40C0-B775-94DDBE74C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869" y="5008128"/>
            <a:ext cx="4194112" cy="62052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E111857-2B9B-4892-962E-8F6CF98DE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266" y="4544156"/>
            <a:ext cx="2293393" cy="3949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6F6D517-5C8C-4765-A5AB-BC33BA6C1D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2834" y="1334708"/>
            <a:ext cx="2785424" cy="94718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D10FD2F-FA54-469E-BACB-96DFFE78E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2569" y="2718789"/>
            <a:ext cx="2865953" cy="51294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FCCA700-D327-440B-A45D-A0639034DA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2569" y="3263303"/>
            <a:ext cx="2865954" cy="74419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2416DFF-49F7-41D8-99D3-5376B8D454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9120" y="5029053"/>
            <a:ext cx="3752850" cy="6096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53CEF3B-C2AE-4EB6-9915-B2AECC8DE6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2569" y="4474897"/>
            <a:ext cx="2865953" cy="51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75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9"/>
          <p:cNvSpPr txBox="1"/>
          <p:nvPr/>
        </p:nvSpPr>
        <p:spPr>
          <a:xfrm>
            <a:off x="4312500" y="3058825"/>
            <a:ext cx="3577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  <p:sp>
        <p:nvSpPr>
          <p:cNvPr id="398" name="Google Shape;398;p19"/>
          <p:cNvSpPr txBox="1"/>
          <p:nvPr/>
        </p:nvSpPr>
        <p:spPr>
          <a:xfrm>
            <a:off x="5485095" y="3643600"/>
            <a:ext cx="12218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남소연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51503" y="285025"/>
            <a:ext cx="121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2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1161697" y="869725"/>
            <a:ext cx="5932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기획 의도</a:t>
            </a:r>
            <a:endParaRPr sz="3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1609550" y="3154200"/>
            <a:ext cx="468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최근에 비대면이 각광받으며 온라인 쇼핑몰로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진출하는 분야가 다양해지고 있습니다.</a:t>
            </a:r>
            <a:endParaRPr/>
          </a:p>
        </p:txBody>
      </p:sp>
      <p:pic>
        <p:nvPicPr>
          <p:cNvPr id="138" name="Google Shape;13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325" y="1764450"/>
            <a:ext cx="5393921" cy="491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1609550" y="4003450"/>
            <a:ext cx="4688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평소에 자주 이용하던 꽃시장을 소재로 삼아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그동안 배웠던 걸 할 수 있는만큼 활용하여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하나의 웹 홈페이지로 제작해보았습니다.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gb53f8c4b98_1_21"/>
          <p:cNvGrpSpPr/>
          <p:nvPr/>
        </p:nvGrpSpPr>
        <p:grpSpPr>
          <a:xfrm>
            <a:off x="8117036" y="513344"/>
            <a:ext cx="3656577" cy="3695737"/>
            <a:chOff x="8307536" y="513344"/>
            <a:chExt cx="3656577" cy="3695737"/>
          </a:xfrm>
        </p:grpSpPr>
        <p:sp>
          <p:nvSpPr>
            <p:cNvPr id="145" name="Google Shape;145;gb53f8c4b98_1_21"/>
            <p:cNvSpPr/>
            <p:nvPr/>
          </p:nvSpPr>
          <p:spPr>
            <a:xfrm rot="5400000">
              <a:off x="10712213" y="832194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b53f8c4b98_1_21"/>
            <p:cNvSpPr/>
            <p:nvPr/>
          </p:nvSpPr>
          <p:spPr>
            <a:xfrm rot="-5400000" flipH="1">
              <a:off x="9326542" y="606044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b53f8c4b98_1_21"/>
            <p:cNvSpPr/>
            <p:nvPr/>
          </p:nvSpPr>
          <p:spPr>
            <a:xfrm rot="5400000">
              <a:off x="9574277" y="1657300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b53f8c4b98_1_21"/>
            <p:cNvSpPr/>
            <p:nvPr/>
          </p:nvSpPr>
          <p:spPr>
            <a:xfrm rot="-5400000">
              <a:off x="9812641" y="2403183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b53f8c4b98_1_21"/>
            <p:cNvSpPr/>
            <p:nvPr/>
          </p:nvSpPr>
          <p:spPr>
            <a:xfrm rot="5400000" flipH="1">
              <a:off x="9233062" y="2957181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b53f8c4b98_1_21"/>
            <p:cNvSpPr/>
            <p:nvPr/>
          </p:nvSpPr>
          <p:spPr>
            <a:xfrm rot="-5400000">
              <a:off x="8214836" y="1555522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gb53f8c4b98_1_21"/>
          <p:cNvGrpSpPr/>
          <p:nvPr/>
        </p:nvGrpSpPr>
        <p:grpSpPr>
          <a:xfrm>
            <a:off x="527833" y="2211261"/>
            <a:ext cx="7449758" cy="2099997"/>
            <a:chOff x="527769" y="1728426"/>
            <a:chExt cx="5187131" cy="2099997"/>
          </a:xfrm>
        </p:grpSpPr>
        <p:sp>
          <p:nvSpPr>
            <p:cNvPr id="152" name="Google Shape;152;gb53f8c4b98_1_21"/>
            <p:cNvSpPr txBox="1"/>
            <p:nvPr/>
          </p:nvSpPr>
          <p:spPr>
            <a:xfrm>
              <a:off x="558064" y="3058923"/>
              <a:ext cx="3076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chemeClr val="lt1"/>
                  </a:solidFill>
                </a:rPr>
                <a:t>개발 환경</a:t>
              </a:r>
              <a:endParaRPr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b53f8c4b98_1_21"/>
            <p:cNvSpPr txBox="1"/>
            <p:nvPr/>
          </p:nvSpPr>
          <p:spPr>
            <a:xfrm>
              <a:off x="527769" y="1728426"/>
              <a:ext cx="2909700" cy="13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1">
                  <a:solidFill>
                    <a:srgbClr val="8CCDCD"/>
                  </a:solidFill>
                  <a:latin typeface="Arial"/>
                  <a:ea typeface="Arial"/>
                  <a:cs typeface="Arial"/>
                  <a:sym typeface="Arial"/>
                </a:rPr>
                <a:t>Part </a:t>
              </a:r>
              <a:r>
                <a:rPr lang="en-US" sz="8000" b="1">
                  <a:solidFill>
                    <a:srgbClr val="8CCDCD"/>
                  </a:solidFill>
                </a:rPr>
                <a:t>2</a:t>
              </a:r>
              <a:r>
                <a:rPr lang="en-US" sz="8000" b="1">
                  <a:solidFill>
                    <a:srgbClr val="8CCDCD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8000" b="1">
                <a:solidFill>
                  <a:srgbClr val="8CCDC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gb53f8c4b98_1_21"/>
            <p:cNvCxnSpPr/>
            <p:nvPr/>
          </p:nvCxnSpPr>
          <p:spPr>
            <a:xfrm>
              <a:off x="635000" y="2946400"/>
              <a:ext cx="507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53f8c4b98_1_12"/>
          <p:cNvSpPr/>
          <p:nvPr/>
        </p:nvSpPr>
        <p:spPr>
          <a:xfrm>
            <a:off x="778525" y="1880700"/>
            <a:ext cx="3639000" cy="46362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gb53f8c4b98_1_12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b53f8c4b98_1_12"/>
          <p:cNvSpPr txBox="1"/>
          <p:nvPr/>
        </p:nvSpPr>
        <p:spPr>
          <a:xfrm>
            <a:off x="51503" y="285025"/>
            <a:ext cx="121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</a:rPr>
              <a:t>2</a:t>
            </a:r>
            <a:endParaRPr sz="32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b53f8c4b98_1_12"/>
          <p:cNvSpPr txBox="1"/>
          <p:nvPr/>
        </p:nvSpPr>
        <p:spPr>
          <a:xfrm>
            <a:off x="1161697" y="869725"/>
            <a:ext cx="5932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개발 환경</a:t>
            </a:r>
            <a:endParaRPr sz="3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b53f8c4b98_1_12"/>
          <p:cNvSpPr/>
          <p:nvPr/>
        </p:nvSpPr>
        <p:spPr>
          <a:xfrm>
            <a:off x="1250800" y="2108125"/>
            <a:ext cx="105000" cy="5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b53f8c4b98_1_12"/>
          <p:cNvSpPr txBox="1"/>
          <p:nvPr/>
        </p:nvSpPr>
        <p:spPr>
          <a:xfrm>
            <a:off x="1530825" y="2119825"/>
            <a:ext cx="258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소프트웨어</a:t>
            </a:r>
            <a:endParaRPr sz="2000"/>
          </a:p>
        </p:txBody>
      </p:sp>
      <p:sp>
        <p:nvSpPr>
          <p:cNvPr id="165" name="Google Shape;165;gb53f8c4b98_1_12"/>
          <p:cNvSpPr txBox="1"/>
          <p:nvPr/>
        </p:nvSpPr>
        <p:spPr>
          <a:xfrm>
            <a:off x="1161700" y="3093950"/>
            <a:ext cx="3107100" cy="29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/>
              <a:t>JAVA 1.8</a:t>
            </a:r>
            <a:endParaRPr/>
          </a:p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/>
              <a:t>Apache Tomcat v8.5</a:t>
            </a:r>
            <a:endParaRPr/>
          </a:p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/>
              <a:t>MySQL(Workbench 8.0 CE)</a:t>
            </a:r>
            <a:endParaRPr/>
          </a:p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/>
              <a:t>Spring Framework</a:t>
            </a:r>
            <a:endParaRPr/>
          </a:p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/>
              <a:t>Eclipse</a:t>
            </a:r>
            <a:endParaRPr/>
          </a:p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/>
              <a:t>HTML5</a:t>
            </a:r>
            <a:endParaRPr/>
          </a:p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/>
              <a:t>CSS</a:t>
            </a:r>
            <a:endParaRPr/>
          </a:p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/>
              <a:t>Jquery</a:t>
            </a:r>
            <a:endParaRPr/>
          </a:p>
        </p:txBody>
      </p:sp>
      <p:sp>
        <p:nvSpPr>
          <p:cNvPr id="166" name="Google Shape;166;gb53f8c4b98_1_12"/>
          <p:cNvSpPr/>
          <p:nvPr/>
        </p:nvSpPr>
        <p:spPr>
          <a:xfrm>
            <a:off x="5059725" y="1880700"/>
            <a:ext cx="6417000" cy="24579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gb53f8c4b98_1_12"/>
          <p:cNvSpPr/>
          <p:nvPr/>
        </p:nvSpPr>
        <p:spPr>
          <a:xfrm>
            <a:off x="5532000" y="2108125"/>
            <a:ext cx="105000" cy="5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b53f8c4b98_1_12"/>
          <p:cNvSpPr txBox="1"/>
          <p:nvPr/>
        </p:nvSpPr>
        <p:spPr>
          <a:xfrm>
            <a:off x="5812025" y="2119825"/>
            <a:ext cx="258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하드웨어</a:t>
            </a:r>
            <a:endParaRPr sz="2000"/>
          </a:p>
        </p:txBody>
      </p:sp>
      <p:sp>
        <p:nvSpPr>
          <p:cNvPr id="169" name="Google Shape;169;gb53f8c4b98_1_12"/>
          <p:cNvSpPr txBox="1"/>
          <p:nvPr/>
        </p:nvSpPr>
        <p:spPr>
          <a:xfrm>
            <a:off x="5575750" y="2753000"/>
            <a:ext cx="117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서버</a:t>
            </a:r>
            <a:endParaRPr b="1"/>
          </a:p>
        </p:txBody>
      </p:sp>
      <p:sp>
        <p:nvSpPr>
          <p:cNvPr id="170" name="Google Shape;170;gb53f8c4b98_1_12"/>
          <p:cNvSpPr txBox="1"/>
          <p:nvPr/>
        </p:nvSpPr>
        <p:spPr>
          <a:xfrm>
            <a:off x="5899425" y="3093950"/>
            <a:ext cx="44052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OS : Window 10 Home	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 : Intel(R) Core(™) i5-4690 CPU @ 3.50GHz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RAM : 8GB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SSD : 500GB</a:t>
            </a:r>
            <a:endParaRPr/>
          </a:p>
        </p:txBody>
      </p:sp>
      <p:sp>
        <p:nvSpPr>
          <p:cNvPr id="171" name="Google Shape;171;gb53f8c4b98_1_12"/>
          <p:cNvSpPr/>
          <p:nvPr/>
        </p:nvSpPr>
        <p:spPr>
          <a:xfrm>
            <a:off x="5059725" y="4482375"/>
            <a:ext cx="6417000" cy="20346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gb53f8c4b98_1_12"/>
          <p:cNvSpPr txBox="1"/>
          <p:nvPr/>
        </p:nvSpPr>
        <p:spPr>
          <a:xfrm>
            <a:off x="5575750" y="4795475"/>
            <a:ext cx="117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클라이언트</a:t>
            </a:r>
            <a:endParaRPr b="1"/>
          </a:p>
        </p:txBody>
      </p:sp>
      <p:sp>
        <p:nvSpPr>
          <p:cNvPr id="173" name="Google Shape;173;gb53f8c4b98_1_12"/>
          <p:cNvSpPr txBox="1"/>
          <p:nvPr/>
        </p:nvSpPr>
        <p:spPr>
          <a:xfrm>
            <a:off x="5899425" y="5136425"/>
            <a:ext cx="44052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OS : Window 10 Home	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 : Intel(R) Core(™) i5-4690 CPU @ 3.50GHz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RAM : 8GB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SSD : 500GB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gb53f8c4b98_1_48"/>
          <p:cNvGrpSpPr/>
          <p:nvPr/>
        </p:nvGrpSpPr>
        <p:grpSpPr>
          <a:xfrm>
            <a:off x="8117036" y="513344"/>
            <a:ext cx="3656577" cy="3695737"/>
            <a:chOff x="8307536" y="513344"/>
            <a:chExt cx="3656577" cy="3695737"/>
          </a:xfrm>
        </p:grpSpPr>
        <p:sp>
          <p:nvSpPr>
            <p:cNvPr id="179" name="Google Shape;179;gb53f8c4b98_1_48"/>
            <p:cNvSpPr/>
            <p:nvPr/>
          </p:nvSpPr>
          <p:spPr>
            <a:xfrm rot="5400000">
              <a:off x="10712213" y="832194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b53f8c4b98_1_48"/>
            <p:cNvSpPr/>
            <p:nvPr/>
          </p:nvSpPr>
          <p:spPr>
            <a:xfrm rot="-5400000" flipH="1">
              <a:off x="9326542" y="606044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b53f8c4b98_1_48"/>
            <p:cNvSpPr/>
            <p:nvPr/>
          </p:nvSpPr>
          <p:spPr>
            <a:xfrm rot="5400000">
              <a:off x="9574277" y="1657300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b53f8c4b98_1_48"/>
            <p:cNvSpPr/>
            <p:nvPr/>
          </p:nvSpPr>
          <p:spPr>
            <a:xfrm rot="-5400000">
              <a:off x="9812641" y="2403183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b53f8c4b98_1_48"/>
            <p:cNvSpPr/>
            <p:nvPr/>
          </p:nvSpPr>
          <p:spPr>
            <a:xfrm rot="5400000" flipH="1">
              <a:off x="9233062" y="2957181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b53f8c4b98_1_48"/>
            <p:cNvSpPr/>
            <p:nvPr/>
          </p:nvSpPr>
          <p:spPr>
            <a:xfrm rot="-5400000">
              <a:off x="8214836" y="1555522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gb53f8c4b98_1_48"/>
          <p:cNvGrpSpPr/>
          <p:nvPr/>
        </p:nvGrpSpPr>
        <p:grpSpPr>
          <a:xfrm>
            <a:off x="527833" y="2211261"/>
            <a:ext cx="7449758" cy="2099997"/>
            <a:chOff x="527769" y="1728426"/>
            <a:chExt cx="5187131" cy="2099997"/>
          </a:xfrm>
        </p:grpSpPr>
        <p:sp>
          <p:nvSpPr>
            <p:cNvPr id="186" name="Google Shape;186;gb53f8c4b98_1_48"/>
            <p:cNvSpPr txBox="1"/>
            <p:nvPr/>
          </p:nvSpPr>
          <p:spPr>
            <a:xfrm>
              <a:off x="558064" y="3058923"/>
              <a:ext cx="3076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chemeClr val="lt1"/>
                  </a:solidFill>
                </a:rPr>
                <a:t>요구사항 정의서</a:t>
              </a:r>
              <a:endParaRPr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b53f8c4b98_1_48"/>
            <p:cNvSpPr txBox="1"/>
            <p:nvPr/>
          </p:nvSpPr>
          <p:spPr>
            <a:xfrm>
              <a:off x="527769" y="1728426"/>
              <a:ext cx="2909700" cy="13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1">
                  <a:solidFill>
                    <a:srgbClr val="8CCDCD"/>
                  </a:solidFill>
                  <a:latin typeface="Arial"/>
                  <a:ea typeface="Arial"/>
                  <a:cs typeface="Arial"/>
                  <a:sym typeface="Arial"/>
                </a:rPr>
                <a:t>Part </a:t>
              </a:r>
              <a:r>
                <a:rPr lang="en-US" sz="8000" b="1">
                  <a:solidFill>
                    <a:srgbClr val="8CCDCD"/>
                  </a:solidFill>
                </a:rPr>
                <a:t>3</a:t>
              </a:r>
              <a:r>
                <a:rPr lang="en-US" sz="8000" b="1">
                  <a:solidFill>
                    <a:srgbClr val="8CCDCD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8000" b="1">
                <a:solidFill>
                  <a:srgbClr val="8CCDC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8" name="Google Shape;188;gb53f8c4b98_1_48"/>
            <p:cNvCxnSpPr/>
            <p:nvPr/>
          </p:nvCxnSpPr>
          <p:spPr>
            <a:xfrm>
              <a:off x="635000" y="2946400"/>
              <a:ext cx="507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53f8c4b98_1_62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b53f8c4b98_1_62"/>
          <p:cNvSpPr txBox="1"/>
          <p:nvPr/>
        </p:nvSpPr>
        <p:spPr>
          <a:xfrm>
            <a:off x="723040" y="346244"/>
            <a:ext cx="777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2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b53f8c4b98_1_62"/>
          <p:cNvSpPr txBox="1"/>
          <p:nvPr/>
        </p:nvSpPr>
        <p:spPr>
          <a:xfrm>
            <a:off x="1500951" y="785050"/>
            <a:ext cx="395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요구사항 정의서</a:t>
            </a:r>
            <a:endParaRPr/>
          </a:p>
        </p:txBody>
      </p:sp>
      <p:graphicFrame>
        <p:nvGraphicFramePr>
          <p:cNvPr id="196" name="Google Shape;196;gb53f8c4b98_1_62"/>
          <p:cNvGraphicFramePr/>
          <p:nvPr>
            <p:extLst>
              <p:ext uri="{D42A27DB-BD31-4B8C-83A1-F6EECF244321}">
                <p14:modId xmlns:p14="http://schemas.microsoft.com/office/powerpoint/2010/main" val="800921641"/>
              </p:ext>
            </p:extLst>
          </p:nvPr>
        </p:nvGraphicFramePr>
        <p:xfrm>
          <a:off x="545750" y="1917625"/>
          <a:ext cx="11009250" cy="4083900"/>
        </p:xfrm>
        <a:graphic>
          <a:graphicData uri="http://schemas.openxmlformats.org/drawingml/2006/table">
            <a:tbl>
              <a:tblPr>
                <a:noFill/>
                <a:tableStyleId>{E090E70D-B4FF-4ACC-888B-EE6157899785}</a:tableStyleId>
              </a:tblPr>
              <a:tblGrid>
                <a:gridCol w="68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6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1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ID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이름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내용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유형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우선순위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중요도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전제조건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수용 여부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2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로그인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F-001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로그인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로그인 페이지로 이동한다.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비기능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필수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상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적절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수락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F-002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로그인 확인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로그인 하려는 사용자가 DB에 존재하는지 확인한다.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/>
                        <a:t>비</a:t>
                      </a:r>
                      <a:r>
                        <a:rPr lang="en-US" sz="700" dirty="0" err="1"/>
                        <a:t>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필수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상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적절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수락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25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회원가입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F-003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회원가입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회원가입 페이지로 이동한다.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비기능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필수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상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적절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수락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F-004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비밀번호 중복확인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F-002에서 비밀번호 / 비밀번호 확인을 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비기능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필수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상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적절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수락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F-005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회원가입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F-002에서 입력한 내용을 토대로 회원가입을 한다. 입력한 정보는 DB에 저장된다.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기능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필수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상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적절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수락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25">
                <a:tc row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헤더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F-006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로그인 여부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F-001, F-006을 지나 로그인이 성공했을 경우 메인 헤더의 메뉴에 ‘마이 페이지 / 장바구니 / 로그아웃’ 기능이 생성된다.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비기능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필수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상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적절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수락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F-007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메인 로고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로고를 누르면 맨 처음 메인 페이지로 이동한다.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비기능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필수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상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적절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수락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F-008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정기구독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정기구독 페이지로 이동한다.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비기능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필수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상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적절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수락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F-009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꽃다발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꽃다발 페이지로 이동한다.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비기능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F-010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이벤트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이벤트 페이지로 이동한다.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비기능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F-011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정기구독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정기구독 페이지로 이동한다.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비기능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52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메인 페이지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F-012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추천 상품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메인에 추천 상품 리스트를 띄운다.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비기능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/>
                        <a:t>중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</a:rPr>
                        <a:t>보류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F-013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구매순 상품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메인에 구매순서대로 상품 리스트를 띄운다.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비기능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</a:rPr>
                        <a:t>중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</a:rPr>
                        <a:t>보류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gb53f8c4b98_1_73"/>
          <p:cNvGraphicFramePr/>
          <p:nvPr>
            <p:extLst>
              <p:ext uri="{D42A27DB-BD31-4B8C-83A1-F6EECF244321}">
                <p14:modId xmlns:p14="http://schemas.microsoft.com/office/powerpoint/2010/main" val="1593564453"/>
              </p:ext>
            </p:extLst>
          </p:nvPr>
        </p:nvGraphicFramePr>
        <p:xfrm>
          <a:off x="537000" y="474300"/>
          <a:ext cx="11009250" cy="5531550"/>
        </p:xfrm>
        <a:graphic>
          <a:graphicData uri="http://schemas.openxmlformats.org/drawingml/2006/table">
            <a:tbl>
              <a:tblPr>
                <a:noFill/>
                <a:tableStyleId>{E090E70D-B4FF-4ACC-888B-EE6157899785}</a:tableStyleId>
              </a:tblPr>
              <a:tblGrid>
                <a:gridCol w="68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6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1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ID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이름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내용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유형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우선순위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중요도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전제조건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수용 여부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메인 페이지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F-014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SNS 연동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SNS 페이지로 이동한다.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비기능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25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하단 페이지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F-015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공지사항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공지사항 페이지로 이동한다.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비기능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F-016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고객센터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고객센터 페이지로 이동한다.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비기능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F-017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회사정보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회사정보 페이지로 이동한다.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비기능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2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정기구독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F-018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신청 페이지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정기구독 신청 폼으로 이동한다.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비기능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F-019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정기구독 폼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입력한 정보를 DB에 저장한다.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이벤트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F-020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이벤트 페이지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현재 진행중인 이벤트 페이지로 이동한다.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비기능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2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주문제작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F-021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주문제작 페이지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주문제작 신청 폼으로 이동한다.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비기능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F-022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주문제작 폼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입력한 정보를 DB에 저장한다.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525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꽃다발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F-023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상품 리스트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DB에 저장된 상품 리스트를 불러온다.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비기능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F-024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상품 상세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상품에 대한 상세한 정보 페이지로 이동한다.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비기능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F-025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상품 주문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상품을 주문한다.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비기능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</a:rPr>
                        <a:t>보류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525">
                <a:tc row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관리자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F-026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회원 관리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가입한 회원 리스트를 불러온다.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비기능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F-027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주문 관리(구독)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구독 신청을 한 리스트를 불러온다.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비기능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F-028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구독 관리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구독한 사람들의 상세 정보를 불러온다.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비기능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F-029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주문 관리(주문)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주문제작의 리스트를 불러온다.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비기능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F-030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주문 관리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주문의 상세 정보를 불러온다.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비기능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9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F-031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주문 삭제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완료한 주문을 삭제한다.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err="1"/>
                        <a:t>기능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필수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</a:rPr>
                        <a:t>상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적절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rgbClr val="000000"/>
      </a:dk1>
      <a:lt1>
        <a:srgbClr val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1340</Words>
  <Application>Microsoft Office PowerPoint</Application>
  <PresentationFormat>와이드스크린</PresentationFormat>
  <Paragraphs>639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한양신명조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ha seunghyun</cp:lastModifiedBy>
  <cp:revision>25</cp:revision>
  <dcterms:created xsi:type="dcterms:W3CDTF">2015-07-07T04:48:58Z</dcterms:created>
  <dcterms:modified xsi:type="dcterms:W3CDTF">2021-01-20T06:03:07Z</dcterms:modified>
</cp:coreProperties>
</file>