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5" r:id="rId6"/>
    <p:sldId id="261" r:id="rId7"/>
    <p:sldId id="263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67726-D351-D65D-1DCB-36C95D41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20E27-4BD7-3381-26E4-8AF6E6BB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E7A0-38DA-2E08-9AE5-DAC81DC4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8D0EF-5FC7-E15C-36DB-592C4E29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9D885-8014-C71E-5CE4-ECEB489C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6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DE83A-C12F-3EAD-170C-CF5EB0F3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1365D-2CB5-EEC8-F399-5590DA81A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D242B-7839-1DF9-EC31-A2751B11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5FD52-29E2-5FD4-D1FE-268B669D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51238-5CC1-42BC-7D00-8263165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D3D25-6E69-74B5-8713-FA48595DA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612F4-16F0-61F9-6902-DF8E61E8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BEE5-160C-150E-17A5-D22E33C3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6E13D-368A-9E7D-2F89-9599B71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2F098-B095-B7C5-0B30-87CAD0B9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8D97-EB5C-994E-A778-3A1F4FF5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1828A-9953-FE9F-426B-115C6881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DD210-C45C-F674-D425-D30CC310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65899-21C1-88DF-8411-038269D4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B11A5-577A-2DBF-89F7-0F910D45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CDE3-4439-CFE1-09DD-5C5C0731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2D1-8078-092C-2513-AA14CAACC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2F677-FF1B-1C6E-FF5D-1902F721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A16ED-CC63-9734-CC7D-C4B5B44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55EEC-E39C-5340-EB61-BC7709AF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27804-76D1-1859-BC06-D1918C10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E881C-01F2-C737-45D9-493910B6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9D6F3-3FBE-0389-1897-465A5DCA3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7203E-CCC3-4D94-09BF-A6138FE3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919AE-0CC7-44B0-561A-B66D1D55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DB07B-64CD-1A96-025E-5E1D980D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3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79664-2F7A-2F5C-9300-80474789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E29FB-2DCE-BF23-01A6-B381D227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B1E4D-F76A-5D63-00D9-6F84B2C0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38DEA-4FF8-56CF-C463-01FFC764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C3B59-7956-33B4-C6DE-E5E15FB0F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85585-7C3A-9744-60AA-D3C11518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E2D05A-08D8-96EB-BE11-63B3B8C8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3C10A9-54B9-CBA7-A4BF-1BD12E7D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6351E-FEBB-2C07-3217-8A4DD13F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98ABB-8FAA-A1D7-3579-D0200AB0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7E594-4195-5520-4A9C-C45F5F16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A0B82-5234-E730-65AA-92C5CA0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F637A-11B6-3F2E-AD4B-58CA1728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B19CD-B5D7-90EB-2870-ADB7E458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5B8E8E-0205-A7D2-CC90-9B423B7C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8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027A1-795B-52CC-C482-2ED39D55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C8EA0-A59B-C831-ACFE-AEB2C525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AC37A-6235-FB63-A635-FE71A2847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83339-1E66-4FA6-9E6F-5249562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E12CE-C095-49FC-89A7-E2917F04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BE5D0-B028-2148-8E6B-D30D0934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947A4-F1E3-4113-F9E9-07A22479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7D7A04-C637-B971-9F31-0E0DDCC18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2EAAE-5C20-0277-73C1-E0D13902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06505-494F-3036-6C78-E47B0DB2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B849A-48B9-CBD2-E943-29667A65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56A21-7278-259F-0CB3-F169BA9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7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685301-F92E-F9CA-7D2E-1F61E4B6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D127E-F7DF-D8C2-D367-BF81067C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D55B2-13E2-150F-B3D4-227A5B34C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DB6E-BDDC-4D37-83E8-28D8DD78524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08CE6-10B3-008D-84B2-9F54FAC00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2D702-F88F-25E7-7220-01853D3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A6F15-F258-B1A8-73DC-F73E83013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 b="157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CAEDA2-71CC-AB52-EEE6-682E85643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sz="5200">
                <a:solidFill>
                  <a:srgbClr val="FFFFFF"/>
                </a:solidFill>
              </a:rPr>
              <a:t>ICE2005_42</a:t>
            </a:r>
            <a:br>
              <a:rPr lang="en-US" altLang="ko-KR" sz="5200">
                <a:solidFill>
                  <a:srgbClr val="FFFFFF"/>
                </a:solidFill>
              </a:rPr>
            </a:br>
            <a:r>
              <a:rPr lang="en-US" altLang="ko-KR" sz="5200">
                <a:solidFill>
                  <a:srgbClr val="FFFFFF"/>
                </a:solidFill>
              </a:rPr>
              <a:t>TermProject</a:t>
            </a:r>
            <a:endParaRPr lang="ko-KR" altLang="en-US" sz="52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A4E75-8DF2-E955-9727-292DFB495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ing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9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80D47-7CDC-6CA2-6DFD-A57AE982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CE30-4866-5BD6-E791-A6D87A7E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- BRAM + Memcontroller</a:t>
            </a:r>
          </a:p>
          <a:p>
            <a:r>
              <a:rPr lang="en-US" altLang="ko-KR" sz="1600" b="1"/>
              <a:t>- Preprocess</a:t>
            </a:r>
          </a:p>
          <a:p>
            <a:r>
              <a:rPr lang="en-US" altLang="ko-KR" sz="1600" b="1"/>
              <a:t>- CORE</a:t>
            </a:r>
          </a:p>
          <a:p>
            <a:r>
              <a:rPr lang="en-US" altLang="ko-KR" sz="1600" b="1"/>
              <a:t>- Controller(FSM)</a:t>
            </a:r>
          </a:p>
          <a:p>
            <a:r>
              <a:rPr lang="en-US" altLang="ko-KR" sz="1600" b="1"/>
              <a:t>- VGA_BUFFER</a:t>
            </a:r>
          </a:p>
          <a:p>
            <a:r>
              <a:rPr lang="en-US" altLang="ko-KR" sz="1600" b="1"/>
              <a:t>------------------------------</a:t>
            </a:r>
          </a:p>
          <a:p>
            <a:r>
              <a:rPr lang="en-US" altLang="ko-KR" sz="1600" b="1"/>
              <a:t>- VGA_PORT</a:t>
            </a:r>
          </a:p>
          <a:p>
            <a:r>
              <a:rPr lang="en-US" altLang="ko-KR" sz="1600" b="1"/>
              <a:t>- 7_Segment</a:t>
            </a:r>
          </a:p>
          <a:p>
            <a:r>
              <a:rPr lang="en-US" altLang="ko-KR" sz="1600" b="1"/>
              <a:t>- Buzzer</a:t>
            </a:r>
          </a:p>
          <a:p>
            <a:r>
              <a:rPr lang="en-US" altLang="ko-KR" sz="1600" b="1"/>
              <a:t>- LED</a:t>
            </a:r>
          </a:p>
          <a:p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60855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C7078-0605-D4E0-94D6-4509974F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EB717-FE3D-CE26-ED60-AFCDA5CF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Pin </a:t>
            </a:r>
            <a:r>
              <a:rPr lang="ko-KR" altLang="en-US"/>
              <a:t>배치는 </a:t>
            </a:r>
            <a:r>
              <a:rPr lang="en-US" altLang="ko-KR"/>
              <a:t>Double Checking</a:t>
            </a:r>
            <a:r>
              <a:rPr lang="ko-KR" altLang="en-US"/>
              <a:t>하기</a:t>
            </a:r>
            <a:r>
              <a:rPr lang="en-US" altLang="ko-KR"/>
              <a:t>~</a:t>
            </a:r>
          </a:p>
          <a:p>
            <a:r>
              <a:rPr lang="en-US" altLang="ko-KR"/>
              <a:t>LED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7-Segment</a:t>
            </a:r>
          </a:p>
          <a:p>
            <a:pPr lvl="1"/>
            <a:r>
              <a:rPr lang="en-US" altLang="ko-KR"/>
              <a:t>d</a:t>
            </a:r>
          </a:p>
          <a:p>
            <a:r>
              <a:rPr lang="en-US" altLang="ko-KR"/>
              <a:t>Switch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en-US" altLang="ko-KR"/>
              <a:t>Reset</a:t>
            </a:r>
            <a:r>
              <a:rPr lang="ko-KR" altLang="en-US"/>
              <a:t>은 만들기</a:t>
            </a:r>
            <a:endParaRPr lang="en-US" altLang="ko-KR"/>
          </a:p>
          <a:p>
            <a:pPr lvl="1"/>
            <a:r>
              <a:rPr lang="en-US" altLang="ko-KR"/>
              <a:t>Switch</a:t>
            </a:r>
            <a:r>
              <a:rPr lang="ko-KR" altLang="en-US"/>
              <a:t>를 누르면 다음 </a:t>
            </a:r>
            <a:r>
              <a:rPr lang="en-US" altLang="ko-KR"/>
              <a:t>Phase</a:t>
            </a:r>
            <a:r>
              <a:rPr lang="ko-KR" altLang="en-US"/>
              <a:t>로 진행</a:t>
            </a:r>
            <a:endParaRPr lang="en-US" altLang="ko-KR"/>
          </a:p>
          <a:p>
            <a:pPr lvl="2"/>
            <a:r>
              <a:rPr lang="en-US" altLang="ko-KR"/>
              <a:t>Ex) Start </a:t>
            </a:r>
            <a:r>
              <a:rPr lang="en-US" altLang="ko-KR">
                <a:sym typeface="Wingdings" panose="05000000000000000000" pitchFamily="2" charset="2"/>
              </a:rPr>
              <a:t> Layer1  Layer2 </a:t>
            </a:r>
            <a:endParaRPr lang="en-US" altLang="ko-KR"/>
          </a:p>
          <a:p>
            <a:r>
              <a:rPr lang="en-US" altLang="ko-KR"/>
              <a:t>VGA – Processing</a:t>
            </a:r>
            <a:r>
              <a:rPr lang="ko-KR" altLang="en-US"/>
              <a:t>된 </a:t>
            </a:r>
            <a:r>
              <a:rPr lang="en-US" altLang="ko-KR"/>
              <a:t>Image </a:t>
            </a:r>
            <a:r>
              <a:rPr lang="ko-KR" altLang="en-US"/>
              <a:t>띄우기</a:t>
            </a:r>
          </a:p>
        </p:txBody>
      </p:sp>
    </p:spTree>
    <p:extLst>
      <p:ext uri="{BB962C8B-B14F-4D97-AF65-F5344CB8AC3E}">
        <p14:creationId xmlns:p14="http://schemas.microsoft.com/office/powerpoint/2010/main" val="159642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1DFD0B-8E74-D307-6AF7-4C31D876F5FC}"/>
              </a:ext>
            </a:extLst>
          </p:cNvPr>
          <p:cNvSpPr/>
          <p:nvPr/>
        </p:nvSpPr>
        <p:spPr>
          <a:xfrm>
            <a:off x="3740727" y="858982"/>
            <a:ext cx="5227782" cy="440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6E66E-385C-E98A-8D0B-00191A865B0B}"/>
              </a:ext>
            </a:extLst>
          </p:cNvPr>
          <p:cNvSpPr txBox="1"/>
          <p:nvPr/>
        </p:nvSpPr>
        <p:spPr>
          <a:xfrm>
            <a:off x="5080000" y="230909"/>
            <a:ext cx="433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preprocessor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022ABCE-8F2B-BE02-C9B1-6009E8AF4432}"/>
              </a:ext>
            </a:extLst>
          </p:cNvPr>
          <p:cNvCxnSpPr/>
          <p:nvPr/>
        </p:nvCxnSpPr>
        <p:spPr>
          <a:xfrm>
            <a:off x="3352800" y="1487055"/>
            <a:ext cx="628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68147A-AE2B-A2AC-6817-5261D40B22E8}"/>
              </a:ext>
            </a:extLst>
          </p:cNvPr>
          <p:cNvCxnSpPr/>
          <p:nvPr/>
        </p:nvCxnSpPr>
        <p:spPr>
          <a:xfrm>
            <a:off x="3352800" y="2267527"/>
            <a:ext cx="628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4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6FE8D7-748D-3930-6EB5-2B64E914F781}"/>
              </a:ext>
            </a:extLst>
          </p:cNvPr>
          <p:cNvSpPr/>
          <p:nvPr/>
        </p:nvSpPr>
        <p:spPr>
          <a:xfrm>
            <a:off x="10254507" y="3161798"/>
            <a:ext cx="2703214" cy="19123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94C6E5-71A4-B655-E0CA-98C365A2F04B}"/>
              </a:ext>
            </a:extLst>
          </p:cNvPr>
          <p:cNvSpPr/>
          <p:nvPr/>
        </p:nvSpPr>
        <p:spPr>
          <a:xfrm>
            <a:off x="3194079" y="855848"/>
            <a:ext cx="5160971" cy="38899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Preprocessor</a:t>
            </a:r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0254539A-0C11-639F-B0B4-DA0A5CA0C926}"/>
              </a:ext>
            </a:extLst>
          </p:cNvPr>
          <p:cNvSpPr/>
          <p:nvPr/>
        </p:nvSpPr>
        <p:spPr>
          <a:xfrm>
            <a:off x="8741335" y="765541"/>
            <a:ext cx="868216" cy="849074"/>
          </a:xfrm>
          <a:prstGeom prst="cube">
            <a:avLst>
              <a:gd name="adj" fmla="val 6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27854B13-5E59-3551-EBD6-576FF68B2ED0}"/>
              </a:ext>
            </a:extLst>
          </p:cNvPr>
          <p:cNvSpPr/>
          <p:nvPr/>
        </p:nvSpPr>
        <p:spPr>
          <a:xfrm>
            <a:off x="3487331" y="1105315"/>
            <a:ext cx="2701637" cy="1055951"/>
          </a:xfrm>
          <a:prstGeom prst="cube">
            <a:avLst>
              <a:gd name="adj" fmla="val 55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5F4716-D950-6064-B910-5A53D40563DA}"/>
              </a:ext>
            </a:extLst>
          </p:cNvPr>
          <p:cNvSpPr/>
          <p:nvPr/>
        </p:nvSpPr>
        <p:spPr>
          <a:xfrm>
            <a:off x="100742" y="442613"/>
            <a:ext cx="868219" cy="258618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BRAM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DC7FB-8F72-8061-DAE4-3617E958D92A}"/>
              </a:ext>
            </a:extLst>
          </p:cNvPr>
          <p:cNvSpPr txBox="1"/>
          <p:nvPr/>
        </p:nvSpPr>
        <p:spPr>
          <a:xfrm>
            <a:off x="3194079" y="1791934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endParaRPr lang="ko-KR" alt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05E50-FB27-116C-1A73-66FF4200C1D4}"/>
              </a:ext>
            </a:extLst>
          </p:cNvPr>
          <p:cNvSpPr txBox="1"/>
          <p:nvPr/>
        </p:nvSpPr>
        <p:spPr>
          <a:xfrm>
            <a:off x="4356704" y="2201492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112C9-1B4F-8076-1454-7454CE12BF6A}"/>
              </a:ext>
            </a:extLst>
          </p:cNvPr>
          <p:cNvSpPr txBox="1"/>
          <p:nvPr/>
        </p:nvSpPr>
        <p:spPr>
          <a:xfrm>
            <a:off x="82269" y="42501"/>
            <a:ext cx="128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Width : 8</a:t>
            </a:r>
            <a:endParaRPr lang="ko-KR" altLang="en-US" sz="1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05F95-FB6D-6BFC-1438-BA57CB3CC239}"/>
              </a:ext>
            </a:extLst>
          </p:cNvPr>
          <p:cNvSpPr txBox="1"/>
          <p:nvPr/>
        </p:nvSpPr>
        <p:spPr>
          <a:xfrm>
            <a:off x="-1127694" y="1427927"/>
            <a:ext cx="128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Depth </a:t>
            </a:r>
            <a:br>
              <a:rPr lang="en-US" altLang="ko-KR" sz="1400" b="1"/>
            </a:br>
            <a:r>
              <a:rPr lang="en-US" altLang="ko-KR" sz="1400" b="1"/>
              <a:t>: 540 x 540</a:t>
            </a:r>
            <a:endParaRPr lang="ko-KR" altLang="en-US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3CB05-F2EA-CE65-309A-93E4028DB52D}"/>
              </a:ext>
            </a:extLst>
          </p:cNvPr>
          <p:cNvSpPr txBox="1"/>
          <p:nvPr/>
        </p:nvSpPr>
        <p:spPr>
          <a:xfrm>
            <a:off x="3485025" y="1140847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8</a:t>
            </a:r>
            <a:endParaRPr lang="ko-KR" altLang="en-US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F63C0-B965-9428-5252-1F5A6C9F168D}"/>
              </a:ext>
            </a:extLst>
          </p:cNvPr>
          <p:cNvSpPr txBox="1"/>
          <p:nvPr/>
        </p:nvSpPr>
        <p:spPr>
          <a:xfrm>
            <a:off x="3002002" y="1255345"/>
            <a:ext cx="593435" cy="37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265A4A-4052-BB95-F791-8F3299E5026C}"/>
              </a:ext>
            </a:extLst>
          </p:cNvPr>
          <p:cNvSpPr/>
          <p:nvPr/>
        </p:nvSpPr>
        <p:spPr>
          <a:xfrm>
            <a:off x="1413583" y="1536973"/>
            <a:ext cx="1346204" cy="5934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Mem</a:t>
            </a:r>
            <a:br>
              <a:rPr lang="en-US" altLang="ko-KR" sz="1600"/>
            </a:br>
            <a:r>
              <a:rPr lang="en-US" altLang="ko-KR" sz="1600"/>
              <a:t>Contoller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164F8-5FCD-488A-9AA9-468626011191}"/>
              </a:ext>
            </a:extLst>
          </p:cNvPr>
          <p:cNvSpPr/>
          <p:nvPr/>
        </p:nvSpPr>
        <p:spPr>
          <a:xfrm>
            <a:off x="10319245" y="1221171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A65486-5278-E90B-D114-98FE1D0E6A59}"/>
              </a:ext>
            </a:extLst>
          </p:cNvPr>
          <p:cNvSpPr/>
          <p:nvPr/>
        </p:nvSpPr>
        <p:spPr>
          <a:xfrm>
            <a:off x="10466143" y="4650165"/>
            <a:ext cx="1718817" cy="30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5D4644-4A95-DBF4-3B65-86EDD81D5A06}"/>
              </a:ext>
            </a:extLst>
          </p:cNvPr>
          <p:cNvSpPr txBox="1"/>
          <p:nvPr/>
        </p:nvSpPr>
        <p:spPr>
          <a:xfrm>
            <a:off x="10124398" y="4648278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4FE1A4-B10B-D4A4-BF19-AD6F6540F070}"/>
              </a:ext>
            </a:extLst>
          </p:cNvPr>
          <p:cNvSpPr/>
          <p:nvPr/>
        </p:nvSpPr>
        <p:spPr>
          <a:xfrm>
            <a:off x="10530543" y="5557517"/>
            <a:ext cx="1546795" cy="1159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VGA_PORT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6BD843-431D-780D-CB0D-1733817A2649}"/>
              </a:ext>
            </a:extLst>
          </p:cNvPr>
          <p:cNvSpPr txBox="1"/>
          <p:nvPr/>
        </p:nvSpPr>
        <p:spPr>
          <a:xfrm>
            <a:off x="11043842" y="4367299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35A6FC2E-3995-56DA-F334-35AFA2D192C9}"/>
              </a:ext>
            </a:extLst>
          </p:cNvPr>
          <p:cNvSpPr/>
          <p:nvPr/>
        </p:nvSpPr>
        <p:spPr>
          <a:xfrm>
            <a:off x="3535824" y="1100650"/>
            <a:ext cx="1011343" cy="1033845"/>
          </a:xfrm>
          <a:prstGeom prst="cube">
            <a:avLst>
              <a:gd name="adj" fmla="val 5790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C3C0B6-9C29-754E-CD52-92DCA1454DDB}"/>
              </a:ext>
            </a:extLst>
          </p:cNvPr>
          <p:cNvSpPr/>
          <p:nvPr/>
        </p:nvSpPr>
        <p:spPr>
          <a:xfrm>
            <a:off x="10605659" y="2493032"/>
            <a:ext cx="1471679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Accumulator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D77824-F713-D10E-A003-7AD3916366AC}"/>
              </a:ext>
            </a:extLst>
          </p:cNvPr>
          <p:cNvCxnSpPr>
            <a:cxnSpLocks/>
          </p:cNvCxnSpPr>
          <p:nvPr/>
        </p:nvCxnSpPr>
        <p:spPr>
          <a:xfrm>
            <a:off x="1136073" y="488114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CAF45AA-C08D-FBE0-06D1-1B4688F336CA}"/>
              </a:ext>
            </a:extLst>
          </p:cNvPr>
          <p:cNvCxnSpPr>
            <a:cxnSpLocks/>
          </p:cNvCxnSpPr>
          <p:nvPr/>
        </p:nvCxnSpPr>
        <p:spPr>
          <a:xfrm>
            <a:off x="1136073" y="1028531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01C039F-09AE-1337-2993-27BA13EA1FD2}"/>
              </a:ext>
            </a:extLst>
          </p:cNvPr>
          <p:cNvCxnSpPr>
            <a:cxnSpLocks/>
          </p:cNvCxnSpPr>
          <p:nvPr/>
        </p:nvCxnSpPr>
        <p:spPr>
          <a:xfrm>
            <a:off x="1136073" y="1551038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7DD890-CF7A-23FB-7B8A-A5462965F0D0}"/>
              </a:ext>
            </a:extLst>
          </p:cNvPr>
          <p:cNvSpPr txBox="1"/>
          <p:nvPr/>
        </p:nvSpPr>
        <p:spPr>
          <a:xfrm>
            <a:off x="1586340" y="2289092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3x540x8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4BF54B-3521-BCB2-018D-BCFEEED06256}"/>
              </a:ext>
            </a:extLst>
          </p:cNvPr>
          <p:cNvSpPr txBox="1"/>
          <p:nvPr/>
        </p:nvSpPr>
        <p:spPr>
          <a:xfrm>
            <a:off x="3937282" y="3715145"/>
            <a:ext cx="380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cnt_row</a:t>
            </a:r>
          </a:p>
          <a:p>
            <a:r>
              <a:rPr lang="en-US" altLang="ko-KR"/>
              <a:t>cnt_col</a:t>
            </a:r>
          </a:p>
        </p:txBody>
      </p:sp>
      <p:sp>
        <p:nvSpPr>
          <p:cNvPr id="53" name="사다리꼴 52">
            <a:extLst>
              <a:ext uri="{FF2B5EF4-FFF2-40B4-BE49-F238E27FC236}">
                <a16:creationId xmlns:a16="http://schemas.microsoft.com/office/drawing/2014/main" id="{163D86F9-6274-385C-F312-39396095A748}"/>
              </a:ext>
            </a:extLst>
          </p:cNvPr>
          <p:cNvSpPr/>
          <p:nvPr/>
        </p:nvSpPr>
        <p:spPr>
          <a:xfrm rot="10800000">
            <a:off x="10780605" y="3521550"/>
            <a:ext cx="1089891" cy="307777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18">
            <a:extLst>
              <a:ext uri="{FF2B5EF4-FFF2-40B4-BE49-F238E27FC236}">
                <a16:creationId xmlns:a16="http://schemas.microsoft.com/office/drawing/2014/main" id="{C9C728B7-3C21-6D90-B6F7-79F3CD9CF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27458"/>
              </p:ext>
            </p:extLst>
          </p:nvPr>
        </p:nvGraphicFramePr>
        <p:xfrm>
          <a:off x="8723562" y="1330791"/>
          <a:ext cx="133283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277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4F9DE7-659A-9911-71B4-8D73F5D552A0}"/>
              </a:ext>
            </a:extLst>
          </p:cNvPr>
          <p:cNvSpPr/>
          <p:nvPr/>
        </p:nvSpPr>
        <p:spPr>
          <a:xfrm>
            <a:off x="11442679" y="1207729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3720158-5604-4DA3-F440-A93C455DCB26}"/>
              </a:ext>
            </a:extLst>
          </p:cNvPr>
          <p:cNvCxnSpPr/>
          <p:nvPr/>
        </p:nvCxnSpPr>
        <p:spPr>
          <a:xfrm>
            <a:off x="10758995" y="1951147"/>
            <a:ext cx="284847" cy="38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0D1FB1-2266-AF80-C4CE-2E90A6FBF109}"/>
              </a:ext>
            </a:extLst>
          </p:cNvPr>
          <p:cNvSpPr txBox="1"/>
          <p:nvPr/>
        </p:nvSpPr>
        <p:spPr>
          <a:xfrm>
            <a:off x="10390909" y="2059038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D2E77B-5820-3EC9-0657-65E1B12D170A}"/>
              </a:ext>
            </a:extLst>
          </p:cNvPr>
          <p:cNvSpPr txBox="1"/>
          <p:nvPr/>
        </p:nvSpPr>
        <p:spPr>
          <a:xfrm>
            <a:off x="11763600" y="2050910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Gy</a:t>
            </a:r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624FC9C-3FD6-F0E4-D65B-0D1A4CDFC66F}"/>
              </a:ext>
            </a:extLst>
          </p:cNvPr>
          <p:cNvCxnSpPr>
            <a:cxnSpLocks/>
          </p:cNvCxnSpPr>
          <p:nvPr/>
        </p:nvCxnSpPr>
        <p:spPr>
          <a:xfrm flipH="1">
            <a:off x="11517745" y="1951147"/>
            <a:ext cx="331141" cy="43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70771F-13C3-9145-E864-19B746EDFBD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1325552" y="2903223"/>
            <a:ext cx="27431" cy="14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66441FF-7A3F-0792-239D-2E2FB8566B3D}"/>
              </a:ext>
            </a:extLst>
          </p:cNvPr>
          <p:cNvCxnSpPr>
            <a:cxnSpLocks/>
          </p:cNvCxnSpPr>
          <p:nvPr/>
        </p:nvCxnSpPr>
        <p:spPr>
          <a:xfrm>
            <a:off x="9873673" y="3675438"/>
            <a:ext cx="795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282E0DC-B4BE-85B5-3CD3-8ABF60394339}"/>
              </a:ext>
            </a:extLst>
          </p:cNvPr>
          <p:cNvSpPr txBox="1"/>
          <p:nvPr/>
        </p:nvSpPr>
        <p:spPr>
          <a:xfrm>
            <a:off x="8955588" y="3492383"/>
            <a:ext cx="103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cnt_col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F09EE96-DD6B-7F77-C5C7-40A53F07A58C}"/>
              </a:ext>
            </a:extLst>
          </p:cNvPr>
          <p:cNvCxnSpPr>
            <a:cxnSpLocks/>
          </p:cNvCxnSpPr>
          <p:nvPr/>
        </p:nvCxnSpPr>
        <p:spPr>
          <a:xfrm flipH="1">
            <a:off x="11268945" y="5074197"/>
            <a:ext cx="19370" cy="4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다리꼴 73">
            <a:extLst>
              <a:ext uri="{FF2B5EF4-FFF2-40B4-BE49-F238E27FC236}">
                <a16:creationId xmlns:a16="http://schemas.microsoft.com/office/drawing/2014/main" id="{C7273BCF-8D1A-6082-2636-358389FA38DE}"/>
              </a:ext>
            </a:extLst>
          </p:cNvPr>
          <p:cNvSpPr/>
          <p:nvPr/>
        </p:nvSpPr>
        <p:spPr>
          <a:xfrm rot="5400000">
            <a:off x="7190356" y="1705825"/>
            <a:ext cx="1339259" cy="307765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94FAB93-B7BC-A9C9-DF70-09B01D93E58A}"/>
              </a:ext>
            </a:extLst>
          </p:cNvPr>
          <p:cNvCxnSpPr>
            <a:cxnSpLocks/>
          </p:cNvCxnSpPr>
          <p:nvPr/>
        </p:nvCxnSpPr>
        <p:spPr>
          <a:xfrm flipH="1" flipV="1">
            <a:off x="7425476" y="3026383"/>
            <a:ext cx="57891" cy="101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C4BBA47-F3E9-8238-C2EF-0B8CD9A0D065}"/>
              </a:ext>
            </a:extLst>
          </p:cNvPr>
          <p:cNvCxnSpPr>
            <a:cxnSpLocks/>
          </p:cNvCxnSpPr>
          <p:nvPr/>
        </p:nvCxnSpPr>
        <p:spPr>
          <a:xfrm flipV="1">
            <a:off x="5074252" y="4038310"/>
            <a:ext cx="2436097" cy="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3A4F3DA-2A43-3CD6-1AD0-16D0F9F3483A}"/>
              </a:ext>
            </a:extLst>
          </p:cNvPr>
          <p:cNvSpPr txBox="1"/>
          <p:nvPr/>
        </p:nvSpPr>
        <p:spPr>
          <a:xfrm>
            <a:off x="11420111" y="3153670"/>
            <a:ext cx="1718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VGA_BUFFER</a:t>
            </a:r>
          </a:p>
        </p:txBody>
      </p:sp>
    </p:spTree>
    <p:extLst>
      <p:ext uri="{BB962C8B-B14F-4D97-AF65-F5344CB8AC3E}">
        <p14:creationId xmlns:p14="http://schemas.microsoft.com/office/powerpoint/2010/main" val="325043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FDEF47-8AC5-A9AE-CF88-B55855679C60}"/>
              </a:ext>
            </a:extLst>
          </p:cNvPr>
          <p:cNvSpPr/>
          <p:nvPr/>
        </p:nvSpPr>
        <p:spPr>
          <a:xfrm>
            <a:off x="4602018" y="32328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IDLE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8CD7AA-702F-6807-4534-691DF8B92C88}"/>
              </a:ext>
            </a:extLst>
          </p:cNvPr>
          <p:cNvSpPr/>
          <p:nvPr/>
        </p:nvSpPr>
        <p:spPr>
          <a:xfrm>
            <a:off x="6852229" y="1385455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FETCH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456461-0278-135F-6C6A-F7E02DF648FB}"/>
              </a:ext>
            </a:extLst>
          </p:cNvPr>
          <p:cNvSpPr/>
          <p:nvPr/>
        </p:nvSpPr>
        <p:spPr>
          <a:xfrm>
            <a:off x="4694380" y="4768272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core</a:t>
            </a:r>
            <a:endParaRPr lang="ko-KR" altLang="en-US" sz="14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FAEA56-BE44-FD9F-0010-E9CBCCB44F9B}"/>
              </a:ext>
            </a:extLst>
          </p:cNvPr>
          <p:cNvSpPr/>
          <p:nvPr/>
        </p:nvSpPr>
        <p:spPr>
          <a:xfrm>
            <a:off x="2546923" y="3553690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VGA</a:t>
            </a:r>
            <a:br>
              <a:rPr lang="en-US" altLang="ko-KR"/>
            </a:br>
            <a:r>
              <a:rPr lang="en-US" altLang="ko-KR"/>
              <a:t>_RUN</a:t>
            </a: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64A88F-3BF5-3BFD-1D16-689C62549427}"/>
              </a:ext>
            </a:extLst>
          </p:cNvPr>
          <p:cNvSpPr/>
          <p:nvPr/>
        </p:nvSpPr>
        <p:spPr>
          <a:xfrm>
            <a:off x="2546923" y="1385455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DONE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8D0E14-5A07-3EC6-724E-FFF81FF456C3}"/>
              </a:ext>
            </a:extLst>
          </p:cNvPr>
          <p:cNvCxnSpPr>
            <a:cxnSpLocks/>
          </p:cNvCxnSpPr>
          <p:nvPr/>
        </p:nvCxnSpPr>
        <p:spPr>
          <a:xfrm>
            <a:off x="5967847" y="831274"/>
            <a:ext cx="884382" cy="5541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DAFA0F-6D55-4073-3DC7-2C30CFD25E2A}"/>
              </a:ext>
            </a:extLst>
          </p:cNvPr>
          <p:cNvCxnSpPr>
            <a:cxnSpLocks/>
          </p:cNvCxnSpPr>
          <p:nvPr/>
        </p:nvCxnSpPr>
        <p:spPr>
          <a:xfrm flipH="1">
            <a:off x="6262255" y="2782669"/>
            <a:ext cx="1164935" cy="24356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274043-50DB-9676-B621-5A6BE78845CB}"/>
              </a:ext>
            </a:extLst>
          </p:cNvPr>
          <p:cNvCxnSpPr>
            <a:cxnSpLocks/>
          </p:cNvCxnSpPr>
          <p:nvPr/>
        </p:nvCxnSpPr>
        <p:spPr>
          <a:xfrm flipH="1" flipV="1">
            <a:off x="3749964" y="4608945"/>
            <a:ext cx="852054" cy="5218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8124963-60E3-8560-7460-C31A9A6F6622}"/>
              </a:ext>
            </a:extLst>
          </p:cNvPr>
          <p:cNvCxnSpPr>
            <a:cxnSpLocks/>
          </p:cNvCxnSpPr>
          <p:nvPr/>
        </p:nvCxnSpPr>
        <p:spPr>
          <a:xfrm flipV="1">
            <a:off x="3091873" y="2697018"/>
            <a:ext cx="0" cy="731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2E3A05-6055-5258-F17F-0A59C2E45B57}"/>
              </a:ext>
            </a:extLst>
          </p:cNvPr>
          <p:cNvCxnSpPr>
            <a:cxnSpLocks/>
          </p:cNvCxnSpPr>
          <p:nvPr/>
        </p:nvCxnSpPr>
        <p:spPr>
          <a:xfrm flipV="1">
            <a:off x="3700314" y="834889"/>
            <a:ext cx="816842" cy="6402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AADED2-40D1-87E8-C108-E115BDB5A714}"/>
              </a:ext>
            </a:extLst>
          </p:cNvPr>
          <p:cNvSpPr txBox="1"/>
          <p:nvPr/>
        </p:nvSpPr>
        <p:spPr>
          <a:xfrm>
            <a:off x="6945070" y="3827850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fetch_done</a:t>
            </a:r>
            <a:endParaRPr lang="ko-KR" altLang="en-US" sz="1400"/>
          </a:p>
        </p:txBody>
      </p:sp>
      <p:sp>
        <p:nvSpPr>
          <p:cNvPr id="29" name="화살표: 아래로 구부러짐 28">
            <a:extLst>
              <a:ext uri="{FF2B5EF4-FFF2-40B4-BE49-F238E27FC236}">
                <a16:creationId xmlns:a16="http://schemas.microsoft.com/office/drawing/2014/main" id="{1D511B8D-013E-C5F2-F77B-8D9A3CD05379}"/>
              </a:ext>
            </a:extLst>
          </p:cNvPr>
          <p:cNvSpPr/>
          <p:nvPr/>
        </p:nvSpPr>
        <p:spPr>
          <a:xfrm rot="2908152">
            <a:off x="7847211" y="1169590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아래로 구부러짐 30">
            <a:extLst>
              <a:ext uri="{FF2B5EF4-FFF2-40B4-BE49-F238E27FC236}">
                <a16:creationId xmlns:a16="http://schemas.microsoft.com/office/drawing/2014/main" id="{5904C4AF-81E9-5853-FBC3-B7B2820E2061}"/>
              </a:ext>
            </a:extLst>
          </p:cNvPr>
          <p:cNvSpPr/>
          <p:nvPr/>
        </p:nvSpPr>
        <p:spPr>
          <a:xfrm rot="13152585">
            <a:off x="2090591" y="4536644"/>
            <a:ext cx="781044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3A3E6776-6F73-0280-B69A-F5B84545F596}"/>
              </a:ext>
            </a:extLst>
          </p:cNvPr>
          <p:cNvSpPr/>
          <p:nvPr/>
        </p:nvSpPr>
        <p:spPr>
          <a:xfrm rot="10800000">
            <a:off x="4887188" y="6054026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BA34121-B723-2D7B-1A58-8069366A75B0}"/>
              </a:ext>
            </a:extLst>
          </p:cNvPr>
          <p:cNvCxnSpPr>
            <a:cxnSpLocks/>
          </p:cNvCxnSpPr>
          <p:nvPr/>
        </p:nvCxnSpPr>
        <p:spPr>
          <a:xfrm flipV="1">
            <a:off x="6117359" y="2613268"/>
            <a:ext cx="1215167" cy="24110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2992324-FB6F-DF85-2092-DD75F20951E0}"/>
              </a:ext>
            </a:extLst>
          </p:cNvPr>
          <p:cNvSpPr txBox="1"/>
          <p:nvPr/>
        </p:nvSpPr>
        <p:spPr>
          <a:xfrm>
            <a:off x="5272712" y="3518694"/>
            <a:ext cx="152746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core_DONE</a:t>
            </a:r>
          </a:p>
          <a:p>
            <a:pPr algn="ctr"/>
            <a:r>
              <a:rPr lang="en-US" altLang="ko-KR" sz="1100" b="1"/>
              <a:t>&amp;&amp;</a:t>
            </a:r>
            <a:br>
              <a:rPr lang="en-US" altLang="ko-KR" sz="1100" b="1"/>
            </a:br>
            <a:r>
              <a:rPr lang="en-US" altLang="ko-KR" sz="1100" b="1"/>
              <a:t>cnt_col != 540</a:t>
            </a:r>
            <a:endParaRPr lang="ko-KR" altLang="en-US" sz="11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A4FF3D-A951-EA06-3059-2B3DFFB5E63E}"/>
              </a:ext>
            </a:extLst>
          </p:cNvPr>
          <p:cNvCxnSpPr>
            <a:cxnSpLocks/>
          </p:cNvCxnSpPr>
          <p:nvPr/>
        </p:nvCxnSpPr>
        <p:spPr>
          <a:xfrm flipV="1">
            <a:off x="3849605" y="2205183"/>
            <a:ext cx="2732938" cy="15511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398543-A694-2845-046D-8A1B8DF5A3FF}"/>
              </a:ext>
            </a:extLst>
          </p:cNvPr>
          <p:cNvSpPr txBox="1"/>
          <p:nvPr/>
        </p:nvSpPr>
        <p:spPr>
          <a:xfrm>
            <a:off x="2645722" y="4964156"/>
            <a:ext cx="2219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/>
              <a:t>core_DONE</a:t>
            </a:r>
          </a:p>
          <a:p>
            <a:pPr algn="ctr"/>
            <a:r>
              <a:rPr lang="en-US" altLang="ko-KR" sz="1200" b="1"/>
              <a:t>&amp;&amp; </a:t>
            </a:r>
          </a:p>
          <a:p>
            <a:pPr algn="ctr"/>
            <a:r>
              <a:rPr lang="en-US" altLang="ko-KR" sz="1200" b="1"/>
              <a:t>cnt_col==540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4F73F-634C-73FA-7A70-94CBE6F83E58}"/>
              </a:ext>
            </a:extLst>
          </p:cNvPr>
          <p:cNvSpPr txBox="1"/>
          <p:nvPr/>
        </p:nvSpPr>
        <p:spPr>
          <a:xfrm>
            <a:off x="4149688" y="2197770"/>
            <a:ext cx="17223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/>
              <a:t>VGA_RUN_DONE</a:t>
            </a:r>
          </a:p>
          <a:p>
            <a:pPr algn="ctr"/>
            <a:r>
              <a:rPr lang="en-US" altLang="ko-KR" sz="1200" b="1"/>
              <a:t>&amp;&amp; </a:t>
            </a:r>
          </a:p>
          <a:p>
            <a:pPr algn="ctr"/>
            <a:r>
              <a:rPr lang="en-US" altLang="ko-KR" sz="1200" b="1"/>
              <a:t>cnt_row != 540</a:t>
            </a:r>
            <a:endParaRPr lang="ko-KR" altLang="en-US" sz="1200"/>
          </a:p>
          <a:p>
            <a:pPr algn="ctr"/>
            <a:endParaRPr lang="ko-KR" alt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2ADD6B-0A74-00FC-3B36-A8F12F6E8683}"/>
              </a:ext>
            </a:extLst>
          </p:cNvPr>
          <p:cNvSpPr txBox="1"/>
          <p:nvPr/>
        </p:nvSpPr>
        <p:spPr>
          <a:xfrm>
            <a:off x="1103025" y="2782669"/>
            <a:ext cx="2219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/>
              <a:t>VGA_RUN_DONE</a:t>
            </a:r>
          </a:p>
          <a:p>
            <a:pPr algn="ctr"/>
            <a:r>
              <a:rPr lang="en-US" altLang="ko-KR" sz="1200" b="1"/>
              <a:t>&amp;&amp; </a:t>
            </a:r>
          </a:p>
          <a:p>
            <a:pPr algn="ctr"/>
            <a:r>
              <a:rPr lang="en-US" altLang="ko-KR" sz="1200" b="1"/>
              <a:t>cnt_row == 540</a:t>
            </a:r>
            <a:endParaRPr lang="ko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6DA90F-F210-0D6F-4671-F4EE22C5FD92}"/>
              </a:ext>
            </a:extLst>
          </p:cNvPr>
          <p:cNvSpPr txBox="1"/>
          <p:nvPr/>
        </p:nvSpPr>
        <p:spPr>
          <a:xfrm>
            <a:off x="3350488" y="608847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1cycle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1F5FE-2981-DC2C-0670-F7D977C7F621}"/>
              </a:ext>
            </a:extLst>
          </p:cNvPr>
          <p:cNvSpPr txBox="1"/>
          <p:nvPr/>
        </p:nvSpPr>
        <p:spPr>
          <a:xfrm>
            <a:off x="6335000" y="680790"/>
            <a:ext cx="99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9DF53A-DBEF-2639-BD2D-37C95C8D41BC}"/>
              </a:ext>
            </a:extLst>
          </p:cNvPr>
          <p:cNvSpPr/>
          <p:nvPr/>
        </p:nvSpPr>
        <p:spPr>
          <a:xfrm>
            <a:off x="3445163" y="729672"/>
            <a:ext cx="5301673" cy="50153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F3C8F-B65D-8C81-79C8-7519B070D605}"/>
              </a:ext>
            </a:extLst>
          </p:cNvPr>
          <p:cNvSpPr txBox="1"/>
          <p:nvPr/>
        </p:nvSpPr>
        <p:spPr>
          <a:xfrm>
            <a:off x="5100780" y="273410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Memory Controller</a:t>
            </a:r>
            <a:endParaRPr lang="ko-KR" altLang="en-US" b="1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650091-5A55-E3CC-CBAC-F1C71912C428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AE0B7C-215A-2903-5ADE-285CFF3F1097}"/>
              </a:ext>
            </a:extLst>
          </p:cNvPr>
          <p:cNvSpPr txBox="1"/>
          <p:nvPr/>
        </p:nvSpPr>
        <p:spPr>
          <a:xfrm>
            <a:off x="3562925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[7:0]</a:t>
            </a:r>
            <a:endParaRPr lang="ko-KR" altLang="en-US" b="1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D138FA-F834-FAA7-614F-BB4995F4DB90}"/>
              </a:ext>
            </a:extLst>
          </p:cNvPr>
          <p:cNvSpPr/>
          <p:nvPr/>
        </p:nvSpPr>
        <p:spPr>
          <a:xfrm>
            <a:off x="6096000" y="3500582"/>
            <a:ext cx="1256145" cy="116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cnt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E93C33-EDDA-74B6-1D92-229FC4759A27}"/>
              </a:ext>
            </a:extLst>
          </p:cNvPr>
          <p:cNvCxnSpPr/>
          <p:nvPr/>
        </p:nvCxnSpPr>
        <p:spPr>
          <a:xfrm>
            <a:off x="8772234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CEC7AE-531D-D745-AC95-CC83CF98262C}"/>
              </a:ext>
            </a:extLst>
          </p:cNvPr>
          <p:cNvSpPr txBox="1"/>
          <p:nvPr/>
        </p:nvSpPr>
        <p:spPr>
          <a:xfrm>
            <a:off x="7234379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data_o [7:0]</a:t>
            </a:r>
            <a:endParaRPr lang="ko-KR" altLang="en-US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4E6A91-2ADE-E421-A550-CD2B0817EE77}"/>
              </a:ext>
            </a:extLst>
          </p:cNvPr>
          <p:cNvSpPr/>
          <p:nvPr/>
        </p:nvSpPr>
        <p:spPr>
          <a:xfrm>
            <a:off x="2851725" y="1953489"/>
            <a:ext cx="1422400" cy="256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Memory</a:t>
            </a:r>
            <a:br>
              <a:rPr lang="en-US" altLang="ko-KR"/>
            </a:br>
            <a:r>
              <a:rPr lang="en-US" altLang="ko-KR"/>
              <a:t>interface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2FE41A-F0CE-48F0-D55A-264B5261D6F4}"/>
              </a:ext>
            </a:extLst>
          </p:cNvPr>
          <p:cNvSpPr/>
          <p:nvPr/>
        </p:nvSpPr>
        <p:spPr>
          <a:xfrm>
            <a:off x="3445163" y="729673"/>
            <a:ext cx="4137892" cy="44311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A5BE6-F2E4-6ED2-9120-0F5A5BB51622}"/>
              </a:ext>
            </a:extLst>
          </p:cNvPr>
          <p:cNvSpPr txBox="1"/>
          <p:nvPr/>
        </p:nvSpPr>
        <p:spPr>
          <a:xfrm>
            <a:off x="4666671" y="290977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Preprocessor</a:t>
            </a:r>
            <a:endParaRPr lang="ko-KR" altLang="en-US" b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25C26E-8E48-B7B6-1E1C-4D7CD00589BA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FF5BEA-75FD-C38A-6F23-21133C55F4C6}"/>
              </a:ext>
            </a:extLst>
          </p:cNvPr>
          <p:cNvSpPr txBox="1"/>
          <p:nvPr/>
        </p:nvSpPr>
        <p:spPr>
          <a:xfrm>
            <a:off x="3523673" y="118128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[3x3x8:0]</a:t>
            </a:r>
            <a:endParaRPr lang="ko-KR" altLang="en-US" b="1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537547-EA54-3696-01C7-A45C96042A10}"/>
              </a:ext>
            </a:extLst>
          </p:cNvPr>
          <p:cNvCxnSpPr/>
          <p:nvPr/>
        </p:nvCxnSpPr>
        <p:spPr>
          <a:xfrm>
            <a:off x="7565158" y="133382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852299-9EDC-BD5C-E500-50BBCE530BFC}"/>
              </a:ext>
            </a:extLst>
          </p:cNvPr>
          <p:cNvSpPr txBox="1"/>
          <p:nvPr/>
        </p:nvSpPr>
        <p:spPr>
          <a:xfrm>
            <a:off x="5544415" y="117513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row3_o [3x3x8:0]</a:t>
            </a:r>
            <a:endParaRPr lang="ko-KR" altLang="en-US" b="1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D1EEDB-1FD4-1DDF-542A-DA434EF44E27}"/>
              </a:ext>
            </a:extLst>
          </p:cNvPr>
          <p:cNvCxnSpPr/>
          <p:nvPr/>
        </p:nvCxnSpPr>
        <p:spPr>
          <a:xfrm>
            <a:off x="2565398" y="2048163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6AA08E-A836-0CB9-BC42-1EB5C9D70F53}"/>
              </a:ext>
            </a:extLst>
          </p:cNvPr>
          <p:cNvSpPr txBox="1"/>
          <p:nvPr/>
        </p:nvSpPr>
        <p:spPr>
          <a:xfrm>
            <a:off x="3523672" y="183291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State_i [2:0]</a:t>
            </a:r>
            <a:endParaRPr lang="ko-KR" altLang="en-US" b="1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985168C0-A3B6-EEFE-0FFD-08876EB10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77471"/>
              </p:ext>
            </p:extLst>
          </p:nvPr>
        </p:nvGraphicFramePr>
        <p:xfrm>
          <a:off x="8654645" y="1221028"/>
          <a:ext cx="2055324" cy="1223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108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7314BA0-190A-E717-480F-B529F337AA82}"/>
              </a:ext>
            </a:extLst>
          </p:cNvPr>
          <p:cNvSpPr txBox="1"/>
          <p:nvPr/>
        </p:nvSpPr>
        <p:spPr>
          <a:xfrm>
            <a:off x="3343563" y="4167362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(posedge clk), </a:t>
            </a:r>
            <a:r>
              <a:rPr lang="en-US" altLang="ko-KR" sz="1800" b="1"/>
              <a:t>cnt_</a:t>
            </a:r>
            <a:r>
              <a:rPr lang="en-US" altLang="ko-KR" b="1"/>
              <a:t>col +=1</a:t>
            </a:r>
            <a:endParaRPr lang="ko-KR" altLang="en-US" sz="1800" b="1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4A9F5ED-253D-0A16-34EA-1D591636BFB1}"/>
              </a:ext>
            </a:extLst>
          </p:cNvPr>
          <p:cNvCxnSpPr>
            <a:cxnSpLocks/>
          </p:cNvCxnSpPr>
          <p:nvPr/>
        </p:nvCxnSpPr>
        <p:spPr>
          <a:xfrm>
            <a:off x="3833091" y="6234545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81CA36-AAD4-B5F9-F3C9-0CC27841853B}"/>
              </a:ext>
            </a:extLst>
          </p:cNvPr>
          <p:cNvCxnSpPr>
            <a:cxnSpLocks/>
          </p:cNvCxnSpPr>
          <p:nvPr/>
        </p:nvCxnSpPr>
        <p:spPr>
          <a:xfrm>
            <a:off x="4518890" y="6246097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499A25-3394-6091-2AFF-355AD35D20C0}"/>
              </a:ext>
            </a:extLst>
          </p:cNvPr>
          <p:cNvCxnSpPr>
            <a:cxnSpLocks/>
          </p:cNvCxnSpPr>
          <p:nvPr/>
        </p:nvCxnSpPr>
        <p:spPr>
          <a:xfrm flipV="1">
            <a:off x="4518890" y="5828146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DBEFB11-0AAF-85C9-03C5-19494C53313E}"/>
              </a:ext>
            </a:extLst>
          </p:cNvPr>
          <p:cNvCxnSpPr>
            <a:cxnSpLocks/>
          </p:cNvCxnSpPr>
          <p:nvPr/>
        </p:nvCxnSpPr>
        <p:spPr>
          <a:xfrm flipV="1">
            <a:off x="4165600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F28A939-D924-791A-9F33-2C4301E838A3}"/>
              </a:ext>
            </a:extLst>
          </p:cNvPr>
          <p:cNvCxnSpPr>
            <a:cxnSpLocks/>
          </p:cNvCxnSpPr>
          <p:nvPr/>
        </p:nvCxnSpPr>
        <p:spPr>
          <a:xfrm>
            <a:off x="4165600" y="5837382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770554-D6FA-88E1-E0C7-4B8603ED1F72}"/>
              </a:ext>
            </a:extLst>
          </p:cNvPr>
          <p:cNvCxnSpPr>
            <a:cxnSpLocks/>
          </p:cNvCxnSpPr>
          <p:nvPr/>
        </p:nvCxnSpPr>
        <p:spPr>
          <a:xfrm>
            <a:off x="6229927" y="6243781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8ECAD78-DCE4-CDE9-FD4E-F6776DDD6136}"/>
              </a:ext>
            </a:extLst>
          </p:cNvPr>
          <p:cNvCxnSpPr>
            <a:cxnSpLocks/>
          </p:cNvCxnSpPr>
          <p:nvPr/>
        </p:nvCxnSpPr>
        <p:spPr>
          <a:xfrm>
            <a:off x="6915726" y="6225312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B584DA4-846A-5D22-235E-3E350D127521}"/>
              </a:ext>
            </a:extLst>
          </p:cNvPr>
          <p:cNvCxnSpPr>
            <a:cxnSpLocks/>
          </p:cNvCxnSpPr>
          <p:nvPr/>
        </p:nvCxnSpPr>
        <p:spPr>
          <a:xfrm flipV="1">
            <a:off x="6915726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020F490-F697-5029-58CC-5F963FB54808}"/>
              </a:ext>
            </a:extLst>
          </p:cNvPr>
          <p:cNvCxnSpPr>
            <a:cxnSpLocks/>
          </p:cNvCxnSpPr>
          <p:nvPr/>
        </p:nvCxnSpPr>
        <p:spPr>
          <a:xfrm flipV="1">
            <a:off x="6562436" y="5846618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E9AFDE-377F-AF9A-039D-3BA6D0679017}"/>
              </a:ext>
            </a:extLst>
          </p:cNvPr>
          <p:cNvCxnSpPr>
            <a:cxnSpLocks/>
          </p:cNvCxnSpPr>
          <p:nvPr/>
        </p:nvCxnSpPr>
        <p:spPr>
          <a:xfrm>
            <a:off x="6562436" y="5846618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01250D-DCFD-44C0-F37C-1F0E3E6C2F75}"/>
              </a:ext>
            </a:extLst>
          </p:cNvPr>
          <p:cNvSpPr txBox="1"/>
          <p:nvPr/>
        </p:nvSpPr>
        <p:spPr>
          <a:xfrm>
            <a:off x="5694223" y="2527025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</a:t>
            </a:r>
            <a:r>
              <a:rPr lang="en-US" altLang="ko-KR" b="1"/>
              <a:t>col_o [9:0] </a:t>
            </a:r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C80858C-0F9F-8BF0-2901-6C50070B5FF6}"/>
              </a:ext>
            </a:extLst>
          </p:cNvPr>
          <p:cNvCxnSpPr/>
          <p:nvPr/>
        </p:nvCxnSpPr>
        <p:spPr>
          <a:xfrm>
            <a:off x="7607297" y="2709357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771BCD-9719-D600-161E-0DE867F3F357}"/>
              </a:ext>
            </a:extLst>
          </p:cNvPr>
          <p:cNvSpPr txBox="1"/>
          <p:nvPr/>
        </p:nvSpPr>
        <p:spPr>
          <a:xfrm>
            <a:off x="3343563" y="4559800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if(cnt_col ==540) , </a:t>
            </a:r>
            <a:r>
              <a:rPr lang="en-US" altLang="ko-KR" sz="1800" b="1"/>
              <a:t>cnt_row</a:t>
            </a:r>
            <a:r>
              <a:rPr lang="en-US" altLang="ko-KR" b="1"/>
              <a:t> +=1</a:t>
            </a:r>
            <a:endParaRPr lang="ko-KR" altLang="en-US" sz="18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ED3255-8CA4-4056-0F0C-487DAF7AB9C4}"/>
              </a:ext>
            </a:extLst>
          </p:cNvPr>
          <p:cNvSpPr txBox="1"/>
          <p:nvPr/>
        </p:nvSpPr>
        <p:spPr>
          <a:xfrm>
            <a:off x="5694223" y="2872259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cnt_row</a:t>
            </a:r>
            <a:r>
              <a:rPr lang="en-US" altLang="ko-KR" b="1"/>
              <a:t>_o [9:0] </a:t>
            </a:r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82A3B89-5B63-4EFA-2109-A2818A0262E7}"/>
              </a:ext>
            </a:extLst>
          </p:cNvPr>
          <p:cNvCxnSpPr/>
          <p:nvPr/>
        </p:nvCxnSpPr>
        <p:spPr>
          <a:xfrm>
            <a:off x="7607297" y="3054591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1F4154F-A43A-D95A-58DB-B36050D68222}"/>
              </a:ext>
            </a:extLst>
          </p:cNvPr>
          <p:cNvSpPr txBox="1"/>
          <p:nvPr/>
        </p:nvSpPr>
        <p:spPr>
          <a:xfrm>
            <a:off x="5496209" y="3590760"/>
            <a:ext cx="212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 n_segment_up_o </a:t>
            </a:r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4A27556-2D4E-12D3-7EF4-DDD5B93B7551}"/>
              </a:ext>
            </a:extLst>
          </p:cNvPr>
          <p:cNvCxnSpPr/>
          <p:nvPr/>
        </p:nvCxnSpPr>
        <p:spPr>
          <a:xfrm>
            <a:off x="7607297" y="3773092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8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98E925E-1F59-E428-C60F-F64B413E3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50357"/>
              </p:ext>
            </p:extLst>
          </p:nvPr>
        </p:nvGraphicFramePr>
        <p:xfrm>
          <a:off x="3740728" y="1331382"/>
          <a:ext cx="5310909" cy="3104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303">
                  <a:extLst>
                    <a:ext uri="{9D8B030D-6E8A-4147-A177-3AD203B41FA5}">
                      <a16:colId xmlns:a16="http://schemas.microsoft.com/office/drawing/2014/main" val="3126703724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399974512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43018157"/>
                    </a:ext>
                  </a:extLst>
                </a:gridCol>
              </a:tblGrid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67551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1560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2770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A843B5-96B8-17DE-0455-D2FA45C41AB8}"/>
              </a:ext>
            </a:extLst>
          </p:cNvPr>
          <p:cNvCxnSpPr/>
          <p:nvPr/>
        </p:nvCxnSpPr>
        <p:spPr>
          <a:xfrm>
            <a:off x="2835565" y="1888009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B8E47-FE6A-881A-3B53-87BBC47F35BD}"/>
              </a:ext>
            </a:extLst>
          </p:cNvPr>
          <p:cNvSpPr txBox="1"/>
          <p:nvPr/>
        </p:nvSpPr>
        <p:spPr>
          <a:xfrm>
            <a:off x="2101276" y="144156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row1_i [7:0]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B47894-168D-E2CA-2658-76780806D4C3}"/>
              </a:ext>
            </a:extLst>
          </p:cNvPr>
          <p:cNvCxnSpPr/>
          <p:nvPr/>
        </p:nvCxnSpPr>
        <p:spPr>
          <a:xfrm>
            <a:off x="2835565" y="2950706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1EF90C-CFE6-5659-1850-7E08F030BDF0}"/>
              </a:ext>
            </a:extLst>
          </p:cNvPr>
          <p:cNvSpPr txBox="1"/>
          <p:nvPr/>
        </p:nvSpPr>
        <p:spPr>
          <a:xfrm>
            <a:off x="2145146" y="250426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row2_i [7:0]</a:t>
            </a:r>
            <a:endParaRPr lang="ko-KR" altLang="en-US" b="1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C8BAA0-D0CA-9EDC-673C-22BCBB0E2024}"/>
              </a:ext>
            </a:extLst>
          </p:cNvPr>
          <p:cNvCxnSpPr/>
          <p:nvPr/>
        </p:nvCxnSpPr>
        <p:spPr>
          <a:xfrm>
            <a:off x="2835565" y="376150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045D4B-F3BD-A302-40CB-C13D12EF41EA}"/>
              </a:ext>
            </a:extLst>
          </p:cNvPr>
          <p:cNvSpPr txBox="1"/>
          <p:nvPr/>
        </p:nvSpPr>
        <p:spPr>
          <a:xfrm>
            <a:off x="2101274" y="338229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row3_i [7:0]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455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8309968-79B0-8514-506A-395D8112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90193"/>
              </p:ext>
            </p:extLst>
          </p:nvPr>
        </p:nvGraphicFramePr>
        <p:xfrm>
          <a:off x="1117600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D73E60-10A9-AEBF-5867-D112C577A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72821"/>
              </p:ext>
            </p:extLst>
          </p:nvPr>
        </p:nvGraphicFramePr>
        <p:xfrm>
          <a:off x="5855857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8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268</Words>
  <Application>Microsoft Office PowerPoint</Application>
  <PresentationFormat>와이드스크린</PresentationFormat>
  <Paragraphs>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ICE2005_42 TermProject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yong seong</dc:creator>
  <cp:lastModifiedBy>lim yong seong</cp:lastModifiedBy>
  <cp:revision>77</cp:revision>
  <dcterms:created xsi:type="dcterms:W3CDTF">2023-05-08T18:52:24Z</dcterms:created>
  <dcterms:modified xsi:type="dcterms:W3CDTF">2023-05-15T15:25:10Z</dcterms:modified>
</cp:coreProperties>
</file>