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ABFC6-BA35-F4C8-B0FB-764EDE6C4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5D8C4-2F37-6643-420D-C07D7205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32E03-5BF3-26BD-4763-4C4AD35A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17A4F-EC37-8045-E9EC-94609FE2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FCA63-6BB2-684E-0A17-44BC956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9904-9AA8-4890-11CB-2CD63DC6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17E6F1-E968-91B7-5E61-03DC57F1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64871-03E1-7E05-81AE-2E7FB0F2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8CFF2-68C6-15FD-333E-A5C467F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D24DF-9C6D-12C2-7BBC-C329847D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5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6A9DD-75F8-C4FE-3951-85465E59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C838D-6B20-EDA0-AA51-4FCE0C9D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40A6-3642-13D0-29C2-ED15D39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DCB7B-853E-8F2C-073B-DA7F776C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486C9-E23D-6665-8737-3E493E1C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BA14-DBA8-5494-C1F5-E059D7FB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139BE-47B0-7CA4-8515-0EEEA186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BA9BD-F0E2-3F1F-36AE-004894E2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A45C1-64FB-2FA9-C8E4-6A256178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AED68-B273-E1C7-8B35-7E867B9E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623B1-5557-A0E1-94E3-7DCD2BB2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9AEA9-7F45-4292-A01F-826C73B8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FEB30-84CE-0909-3AB4-F67CF010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F9C9E-C902-D404-2392-82BE24DC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F86F9-690A-2279-66CC-AEFFF6FB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5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3A1C-195F-7A4A-39F3-50DFE3F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32EF4-5B30-B877-90D4-A43788076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3F646-EEB9-97C4-5B52-8F637CDA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55466-187A-64A8-8DF7-D9F75434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E8FBB-15EB-F970-6707-BF5B1817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55CD8-0680-DF1E-8964-592B5E22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0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A5BA7-579B-D831-0E42-B3658FFD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432E4-DEA2-E19A-BE9F-58937F07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FE126-18BF-1F00-37A7-0B9D574C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4939D-3D87-4B91-436C-964EED267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C5400-6A70-6861-CFAF-88EF7D72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D24CA5-E618-39DB-0F3C-88C506C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1A9C6-148E-B59E-B86C-17F90358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200EED-12CB-BFB2-11F0-F5213610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6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002F7-5D35-AF59-4180-11273C2B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19323-64C6-5D81-ACD6-277E8C63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55C73-6654-6E96-06A5-60486836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FEB00-BCF7-0162-A364-8F4F04AD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7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CF4D3-B961-89C1-FED8-91ED9BE8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12ABB-3E91-D24C-A333-19823936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297C3-FAC6-D132-4021-466ED37E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9874-C09C-3B73-4389-A1143256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B189F-EAEC-1284-D03E-69437061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227B37-E499-29B6-816F-F8D51EFA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B361A-0E3A-1AC1-0396-72B8F534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73B71-D943-0038-E802-B927A9A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59AF18-8078-2710-29DE-A97B1D3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8432-9128-F620-BA45-E06C79B2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10DE18-A515-504D-523A-6BE9EA10F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99BCD5-EA1E-2FDE-A75F-5A9A12BF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F6F2D-F237-55E8-A2DF-A41C0FFD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19679-9CF2-741B-2EDC-3AB0504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86460-D8A5-0103-1FAB-CF6182A0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2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F4DAED-51FD-7CB0-815E-83A3192F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AF31D-CFB8-8915-34AE-F2615C40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C5B1-CCC1-441E-ED13-0A2A75195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F522-8901-47F9-83D9-FA5564584CCB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FA41A-F844-1719-69A6-4EF043CB4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C51DF-1F36-9294-2C57-74CB27AF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0FE8-D49D-42C3-A350-D0F53BF9E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53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D6F19A-27BF-4172-C750-E89C9822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4BD4F5-8621-64A9-3B83-162A3989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br>
              <a:rPr lang="en-US" altLang="ko-KR" sz="4400" b="1"/>
            </a:br>
            <a:r>
              <a:rPr lang="en-US" altLang="ko-KR" sz="4400" b="1"/>
              <a:t>Sobel Edge Detection</a:t>
            </a:r>
            <a:br>
              <a:rPr lang="en-US" altLang="ko-KR" sz="4400" b="1"/>
            </a:br>
            <a:r>
              <a:rPr lang="en-US" altLang="ko-KR" sz="4400" b="1"/>
              <a:t>Accelerator v1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99908C-7ED5-DF63-0F50-75961AD19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300" b="1"/>
              <a:t>임용성 </a:t>
            </a:r>
            <a:r>
              <a:rPr lang="en-US" altLang="ko-KR" sz="1300" b="1"/>
              <a:t>2019310649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300" b="1"/>
              <a:t>홍승범 </a:t>
            </a:r>
            <a:r>
              <a:rPr lang="en-US" altLang="ko-KR" sz="1300" b="1"/>
              <a:t>2019314131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300" b="1"/>
              <a:t>손정빈 </a:t>
            </a:r>
            <a:r>
              <a:rPr lang="en-US" altLang="ko-KR" sz="1300" b="1"/>
              <a:t>2019312227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1300" b="1"/>
              <a:t>전우승 </a:t>
            </a:r>
            <a:r>
              <a:rPr lang="en-US" altLang="ko-KR" sz="1300" b="1"/>
              <a:t>2019314431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428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C166-B6CF-424B-069A-39A848C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652" y="2501141"/>
            <a:ext cx="2898842" cy="2245956"/>
          </a:xfrm>
        </p:spPr>
        <p:txBody>
          <a:bodyPr>
            <a:normAutofit/>
          </a:bodyPr>
          <a:lstStyle/>
          <a:p>
            <a:r>
              <a:rPr lang="en-US" altLang="ko-KR" sz="6600" b="1"/>
              <a:t>Q &amp; A</a:t>
            </a:r>
            <a:endParaRPr lang="ko-KR" altLang="en-US" sz="3300" b="1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5BE99B3-AC73-79B9-3FCE-5642D2BB8478}"/>
              </a:ext>
            </a:extLst>
          </p:cNvPr>
          <p:cNvSpPr txBox="1">
            <a:spLocks/>
          </p:cNvSpPr>
          <p:nvPr/>
        </p:nvSpPr>
        <p:spPr>
          <a:xfrm>
            <a:off x="342089" y="106338"/>
            <a:ext cx="10515600" cy="77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Thank you </a:t>
            </a:r>
            <a:r>
              <a:rPr lang="en-US" altLang="ko-KR" sz="4000" b="1">
                <a:sym typeface="Wingdings" panose="05000000000000000000" pitchFamily="2" charset="2"/>
              </a:rPr>
              <a:t></a:t>
            </a:r>
            <a:endParaRPr lang="ko-KR" altLang="en-US" sz="4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107C7B-7EE4-6614-EC55-7169512C549D}"/>
              </a:ext>
            </a:extLst>
          </p:cNvPr>
          <p:cNvCxnSpPr>
            <a:cxnSpLocks/>
          </p:cNvCxnSpPr>
          <p:nvPr/>
        </p:nvCxnSpPr>
        <p:spPr>
          <a:xfrm>
            <a:off x="342089" y="889830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FCD4AD-4ACE-F1B4-320E-BEA36A594F51}"/>
              </a:ext>
            </a:extLst>
          </p:cNvPr>
          <p:cNvSpPr txBox="1"/>
          <p:nvPr/>
        </p:nvSpPr>
        <p:spPr>
          <a:xfrm>
            <a:off x="6489335" y="1042762"/>
            <a:ext cx="536057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/>
              <a:t>◆ 역할 및 참여 내용</a:t>
            </a:r>
            <a:endParaRPr lang="en-US" altLang="ko-KR" b="1"/>
          </a:p>
          <a:p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임용성</a:t>
            </a:r>
            <a:endParaRPr lang="en-US" altLang="ko-KR" b="1"/>
          </a:p>
          <a:p>
            <a:pPr marL="1257300" lvl="2" indent="-342900">
              <a:buAutoNum type="arabicPeriod"/>
            </a:pPr>
            <a:r>
              <a:rPr lang="en-US" altLang="ko-KR" b="1"/>
              <a:t>Mem Ctr &amp; Mem Ctr A &amp; BRAM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Preprocess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TOP (Mode 1 , Mode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홍승범</a:t>
            </a:r>
            <a:endParaRPr lang="en-US" altLang="ko-KR" b="1"/>
          </a:p>
          <a:p>
            <a:pPr marL="1257300" lvl="2" indent="-342900">
              <a:buFont typeface="+mj-lt"/>
              <a:buAutoNum type="arabicPeriod"/>
            </a:pPr>
            <a:r>
              <a:rPr lang="en-US" altLang="ko-KR" b="1"/>
              <a:t>7-Segment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b="1"/>
              <a:t>Preprocess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b="1"/>
              <a:t>CORE</a:t>
            </a:r>
            <a:br>
              <a:rPr lang="en-US" altLang="ko-KR" b="1"/>
            </a:b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손정빈 </a:t>
            </a:r>
            <a:r>
              <a:rPr lang="en-US" altLang="ko-KR" b="1"/>
              <a:t>: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VGA Controller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CORE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Mem Ctr B</a:t>
            </a:r>
            <a:br>
              <a:rPr lang="en-US" altLang="ko-KR" b="1"/>
            </a:br>
            <a:endParaRPr lang="en-US" altLang="ko-KR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전우승 </a:t>
            </a:r>
            <a:r>
              <a:rPr lang="en-US" altLang="ko-KR" b="1"/>
              <a:t>: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Buzzer</a:t>
            </a:r>
            <a:r>
              <a:rPr lang="ko-KR" altLang="en-US" b="1"/>
              <a:t> </a:t>
            </a:r>
            <a:r>
              <a:rPr lang="en-US" altLang="ko-KR" b="1"/>
              <a:t>Controller</a:t>
            </a:r>
          </a:p>
          <a:p>
            <a:pPr marL="1257300" lvl="2" indent="-342900">
              <a:buAutoNum type="arabicPeriod"/>
            </a:pPr>
            <a:r>
              <a:rPr lang="en-US" altLang="ko-KR" b="1"/>
              <a:t>Mem Ctr</a:t>
            </a:r>
          </a:p>
        </p:txBody>
      </p:sp>
    </p:spTree>
    <p:extLst>
      <p:ext uri="{BB962C8B-B14F-4D97-AF65-F5344CB8AC3E}">
        <p14:creationId xmlns:p14="http://schemas.microsoft.com/office/powerpoint/2010/main" val="37618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E9823D-E48D-E0A0-AFBD-C848657DEFC7}"/>
              </a:ext>
            </a:extLst>
          </p:cNvPr>
          <p:cNvSpPr/>
          <p:nvPr/>
        </p:nvSpPr>
        <p:spPr>
          <a:xfrm>
            <a:off x="2363822" y="4990293"/>
            <a:ext cx="7101192" cy="1410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D8C166-B6CF-424B-069A-39A848C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89" y="106338"/>
            <a:ext cx="10515600" cy="773764"/>
          </a:xfrm>
        </p:spPr>
        <p:txBody>
          <a:bodyPr>
            <a:normAutofit/>
          </a:bodyPr>
          <a:lstStyle/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Sobel Edge Detection?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13CB9-FCF4-3307-F630-879E1458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82" y="1223762"/>
            <a:ext cx="3608963" cy="270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7A960E-E422-F1B6-9896-D517236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87" y="1267981"/>
            <a:ext cx="3608963" cy="270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5686D6-A209-F9F8-D9AA-D5DDBD5F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42" y="5073725"/>
            <a:ext cx="6878176" cy="121545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F980A75-CE2F-43CF-79A4-E30E6646AF50}"/>
              </a:ext>
            </a:extLst>
          </p:cNvPr>
          <p:cNvSpPr/>
          <p:nvPr/>
        </p:nvSpPr>
        <p:spPr>
          <a:xfrm>
            <a:off x="5038921" y="2343659"/>
            <a:ext cx="1449421" cy="466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9EF51-2704-F21F-726F-E9D557DFBE9D}"/>
              </a:ext>
            </a:extLst>
          </p:cNvPr>
          <p:cNvSpPr txBox="1"/>
          <p:nvPr/>
        </p:nvSpPr>
        <p:spPr>
          <a:xfrm>
            <a:off x="5129714" y="1842684"/>
            <a:ext cx="121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Matrix Operation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765712-6FEE-FFA2-9634-EA340563E0B6}"/>
              </a:ext>
            </a:extLst>
          </p:cNvPr>
          <p:cNvCxnSpPr>
            <a:cxnSpLocks/>
          </p:cNvCxnSpPr>
          <p:nvPr/>
        </p:nvCxnSpPr>
        <p:spPr>
          <a:xfrm>
            <a:off x="342089" y="889830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9A1DF2-16D6-FCE8-56A4-31829FCA189C}"/>
              </a:ext>
            </a:extLst>
          </p:cNvPr>
          <p:cNvSpPr txBox="1"/>
          <p:nvPr/>
        </p:nvSpPr>
        <p:spPr>
          <a:xfrm>
            <a:off x="2499642" y="4626571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CORE</a:t>
            </a:r>
            <a:endParaRPr lang="ko-KR" alt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CE21B-B5CB-3BCC-EB08-5F483FA8687C}"/>
              </a:ext>
            </a:extLst>
          </p:cNvPr>
          <p:cNvSpPr txBox="1"/>
          <p:nvPr/>
        </p:nvSpPr>
        <p:spPr>
          <a:xfrm>
            <a:off x="2402732" y="3974704"/>
            <a:ext cx="69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RGB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2E1D-4786-18C6-2F1F-72BD4945876D}"/>
              </a:ext>
            </a:extLst>
          </p:cNvPr>
          <p:cNvSpPr txBox="1"/>
          <p:nvPr/>
        </p:nvSpPr>
        <p:spPr>
          <a:xfrm>
            <a:off x="8278238" y="4027173"/>
            <a:ext cx="9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SOBEL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20729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D45B44D-4663-8477-6E3F-A2A5247757FB}"/>
              </a:ext>
            </a:extLst>
          </p:cNvPr>
          <p:cNvSpPr txBox="1">
            <a:spLocks/>
          </p:cNvSpPr>
          <p:nvPr/>
        </p:nvSpPr>
        <p:spPr>
          <a:xfrm>
            <a:off x="342089" y="106338"/>
            <a:ext cx="10515600" cy="77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Challenging this Problem?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0613A9-ED99-AA9A-D5BA-B844739CEBE3}"/>
              </a:ext>
            </a:extLst>
          </p:cNvPr>
          <p:cNvCxnSpPr>
            <a:cxnSpLocks/>
          </p:cNvCxnSpPr>
          <p:nvPr/>
        </p:nvCxnSpPr>
        <p:spPr>
          <a:xfrm>
            <a:off x="342089" y="889830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BAF4E0E5-D073-911D-5A6A-B10D38C3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6" y="1451724"/>
            <a:ext cx="2923653" cy="22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3DEDFB2-CB1D-A0E6-4042-901C0C34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68" y="1451725"/>
            <a:ext cx="2975043" cy="223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D81A1E-F8B1-77C3-F146-25AC2AEF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8" y="1451726"/>
            <a:ext cx="3346923" cy="223128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35C399E-9BC3-33A9-2375-B2973DBAB05B}"/>
              </a:ext>
            </a:extLst>
          </p:cNvPr>
          <p:cNvSpPr/>
          <p:nvPr/>
        </p:nvSpPr>
        <p:spPr>
          <a:xfrm>
            <a:off x="3588543" y="2372443"/>
            <a:ext cx="739309" cy="38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8C5318B-1863-68B1-CF7A-5A39953DCE4E}"/>
              </a:ext>
            </a:extLst>
          </p:cNvPr>
          <p:cNvSpPr/>
          <p:nvPr/>
        </p:nvSpPr>
        <p:spPr>
          <a:xfrm>
            <a:off x="7942783" y="2333902"/>
            <a:ext cx="739309" cy="38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2D0DC-8A30-2640-9B7A-954C4A0AFA82}"/>
              </a:ext>
            </a:extLst>
          </p:cNvPr>
          <p:cNvSpPr txBox="1"/>
          <p:nvPr/>
        </p:nvSpPr>
        <p:spPr>
          <a:xfrm>
            <a:off x="627713" y="3796189"/>
            <a:ext cx="294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 x 360 x 3(RGB) x 8bit</a:t>
            </a:r>
          </a:p>
          <a:p>
            <a:r>
              <a:rPr lang="en-US" altLang="ko-KR" sz="1400" b="1"/>
              <a:t>= 4,665,600 bits</a:t>
            </a:r>
            <a:endParaRPr lang="ko-KR" altLang="en-US" sz="14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1811D4-C31C-B7CD-174F-F3A54FB8EE69}"/>
              </a:ext>
            </a:extLst>
          </p:cNvPr>
          <p:cNvSpPr txBox="1"/>
          <p:nvPr/>
        </p:nvSpPr>
        <p:spPr>
          <a:xfrm>
            <a:off x="4921848" y="3796189"/>
            <a:ext cx="294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 x 360 x 1(mono) x 8bit</a:t>
            </a:r>
          </a:p>
          <a:p>
            <a:r>
              <a:rPr lang="en-US" altLang="ko-KR" sz="1400" b="1"/>
              <a:t>= 1,555,200 bits</a:t>
            </a:r>
            <a:endParaRPr lang="ko-KR" altLang="en-US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C8018-EFBC-8DAB-29BC-4F7ECA4BDF2F}"/>
              </a:ext>
            </a:extLst>
          </p:cNvPr>
          <p:cNvSpPr txBox="1"/>
          <p:nvPr/>
        </p:nvSpPr>
        <p:spPr>
          <a:xfrm>
            <a:off x="9531817" y="3796189"/>
            <a:ext cx="1661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 x 360 x 8bit</a:t>
            </a:r>
          </a:p>
          <a:p>
            <a:r>
              <a:rPr lang="en-US" altLang="ko-KR" sz="1400" b="1"/>
              <a:t>= 1,555,200 bits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D8B65A-069F-0BBF-559D-5189B381AC2A}"/>
              </a:ext>
            </a:extLst>
          </p:cNvPr>
          <p:cNvSpPr txBox="1"/>
          <p:nvPr/>
        </p:nvSpPr>
        <p:spPr>
          <a:xfrm>
            <a:off x="3578179" y="2003111"/>
            <a:ext cx="5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D9BAC3-A96F-B1C7-9EE3-FE5A5A98D622}"/>
              </a:ext>
            </a:extLst>
          </p:cNvPr>
          <p:cNvSpPr txBox="1"/>
          <p:nvPr/>
        </p:nvSpPr>
        <p:spPr>
          <a:xfrm>
            <a:off x="8019984" y="1954841"/>
            <a:ext cx="58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HW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FCB9C752-08C1-888F-4E97-7F57F63428D4}"/>
              </a:ext>
            </a:extLst>
          </p:cNvPr>
          <p:cNvSpPr/>
          <p:nvPr/>
        </p:nvSpPr>
        <p:spPr>
          <a:xfrm>
            <a:off x="4095346" y="1060317"/>
            <a:ext cx="7937770" cy="3647870"/>
          </a:xfrm>
          <a:prstGeom prst="frame">
            <a:avLst>
              <a:gd name="adj1" fmla="val 20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AE16C-E883-E5D8-BD1F-FEE79E0CE0C6}"/>
              </a:ext>
            </a:extLst>
          </p:cNvPr>
          <p:cNvSpPr txBox="1"/>
          <p:nvPr/>
        </p:nvSpPr>
        <p:spPr>
          <a:xfrm>
            <a:off x="868093" y="5054715"/>
            <a:ext cx="3459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■ </a:t>
            </a:r>
            <a:r>
              <a:rPr lang="en-US" altLang="ko-KR" sz="1600" b="1"/>
              <a:t>SW</a:t>
            </a:r>
          </a:p>
          <a:p>
            <a:pPr lvl="1"/>
            <a:r>
              <a:rPr lang="en-US" altLang="ko-KR" sz="1600" b="1"/>
              <a:t>SW </a:t>
            </a:r>
            <a:r>
              <a:rPr lang="ko-KR" altLang="en-US" sz="1600" b="1"/>
              <a:t>전처리를 통해</a:t>
            </a:r>
            <a:br>
              <a:rPr lang="en-US" altLang="ko-KR" sz="1600" b="1"/>
            </a:br>
            <a:r>
              <a:rPr lang="en-US" altLang="ko-KR" sz="1600" b="1"/>
              <a:t>RGB </a:t>
            </a:r>
            <a:r>
              <a:rPr lang="en-US" altLang="ko-KR" sz="1600" b="1">
                <a:sym typeface="Wingdings" panose="05000000000000000000" pitchFamily="2" charset="2"/>
              </a:rPr>
              <a:t> MONO</a:t>
            </a:r>
            <a:r>
              <a:rPr lang="ko-KR" altLang="en-US" sz="1600" b="1">
                <a:sym typeface="Wingdings" panose="05000000000000000000" pitchFamily="2" charset="2"/>
              </a:rPr>
              <a:t>로 바꿈으로써</a:t>
            </a: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ko-KR" altLang="en-US" sz="1600" b="1">
                <a:solidFill>
                  <a:srgbClr val="FF0000"/>
                </a:solidFill>
                <a:sym typeface="Wingdings" panose="05000000000000000000" pitchFamily="2" charset="2"/>
              </a:rPr>
              <a:t>연산량을 </a:t>
            </a:r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600" b="1">
                <a:solidFill>
                  <a:srgbClr val="FF0000"/>
                </a:solidFill>
                <a:sym typeface="Wingdings" panose="05000000000000000000" pitchFamily="2" charset="2"/>
              </a:rPr>
              <a:t>배 줄임</a:t>
            </a:r>
            <a:endParaRPr lang="en-US" altLang="ko-KR" sz="1600" b="1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 Speed UP !</a:t>
            </a:r>
            <a:endParaRPr lang="ko-KR" altLang="en-US" sz="16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19C82-C44D-A77F-1385-83354AC32DCD}"/>
              </a:ext>
            </a:extLst>
          </p:cNvPr>
          <p:cNvSpPr txBox="1"/>
          <p:nvPr/>
        </p:nvSpPr>
        <p:spPr>
          <a:xfrm>
            <a:off x="6239056" y="5006270"/>
            <a:ext cx="3972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■ </a:t>
            </a:r>
            <a:r>
              <a:rPr lang="en-US" altLang="ko-KR" sz="1600" b="1">
                <a:solidFill>
                  <a:srgbClr val="FF0000"/>
                </a:solidFill>
              </a:rPr>
              <a:t>HW</a:t>
            </a:r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FPGA</a:t>
            </a:r>
            <a:r>
              <a:rPr lang="ko-KR" altLang="en-US" sz="1600" b="1">
                <a:solidFill>
                  <a:srgbClr val="FF0000"/>
                </a:solidFill>
              </a:rPr>
              <a:t>를 사용하여 행렬 연산을 가속</a:t>
            </a:r>
            <a:br>
              <a:rPr lang="en-US" altLang="ko-KR" sz="1600" b="1">
                <a:solidFill>
                  <a:srgbClr val="FF0000"/>
                </a:solidFill>
              </a:rPr>
            </a:br>
            <a:endParaRPr lang="en-US" altLang="ko-KR" sz="1600" b="1">
              <a:solidFill>
                <a:srgbClr val="FF0000"/>
              </a:solidFill>
            </a:endParaRPr>
          </a:p>
          <a:p>
            <a:pPr lvl="1"/>
            <a:r>
              <a:rPr lang="en-US" altLang="ko-KR" sz="1600" b="1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CB62A7D-7984-ECC6-455B-C3DEB9BB5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087" y="5636372"/>
            <a:ext cx="3755230" cy="6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AA0DAF51-0D8E-C086-8FAE-6C0F8845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1" y="2682659"/>
            <a:ext cx="6549129" cy="402469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1CAF927-4040-644C-4EA7-3701ABF934C8}"/>
              </a:ext>
            </a:extLst>
          </p:cNvPr>
          <p:cNvSpPr txBox="1">
            <a:spLocks/>
          </p:cNvSpPr>
          <p:nvPr/>
        </p:nvSpPr>
        <p:spPr>
          <a:xfrm>
            <a:off x="342089" y="106338"/>
            <a:ext cx="10515600" cy="77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Summary 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6AC0A5-A7FD-EC48-3C52-0584180F7ED5}"/>
              </a:ext>
            </a:extLst>
          </p:cNvPr>
          <p:cNvCxnSpPr>
            <a:cxnSpLocks/>
          </p:cNvCxnSpPr>
          <p:nvPr/>
        </p:nvCxnSpPr>
        <p:spPr>
          <a:xfrm>
            <a:off x="342089" y="880102"/>
            <a:ext cx="699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36DBD31-6DD3-A30D-72F3-2A4C96D2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545" y="435849"/>
            <a:ext cx="1496485" cy="2216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B38BC-539F-AD4F-3B2E-CDD0BBB1658C}"/>
              </a:ext>
            </a:extLst>
          </p:cNvPr>
          <p:cNvSpPr txBox="1"/>
          <p:nvPr/>
        </p:nvSpPr>
        <p:spPr>
          <a:xfrm>
            <a:off x="10578774" y="106337"/>
            <a:ext cx="6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SW</a:t>
            </a:r>
            <a:endParaRPr lang="ko-KR" altLang="en-US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37790A-49A2-36FB-BBCF-AF79C417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648" y="466587"/>
            <a:ext cx="2298530" cy="2216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81501-643D-E694-B2A9-CD6E62F16F75}"/>
              </a:ext>
            </a:extLst>
          </p:cNvPr>
          <p:cNvSpPr txBox="1"/>
          <p:nvPr/>
        </p:nvSpPr>
        <p:spPr>
          <a:xfrm>
            <a:off x="8286273" y="158645"/>
            <a:ext cx="12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RTL &amp; IP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02785-6FD4-4835-C012-FE363B5BFF3D}"/>
              </a:ext>
            </a:extLst>
          </p:cNvPr>
          <p:cNvSpPr txBox="1"/>
          <p:nvPr/>
        </p:nvSpPr>
        <p:spPr>
          <a:xfrm>
            <a:off x="4318024" y="475669"/>
            <a:ext cx="3177908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/>
              <a:t>◆ </a:t>
            </a:r>
            <a:r>
              <a:rPr lang="en-US" altLang="ko-KR" sz="1100" b="1"/>
              <a:t> Hardware Using</a:t>
            </a:r>
          </a:p>
          <a:p>
            <a:pPr lvl="1"/>
            <a:r>
              <a:rPr lang="en-US" altLang="ko-KR" sz="1100" b="1"/>
              <a:t>(Mandatory)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/>
              <a:t>LED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/>
              <a:t>7-Segment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/>
              <a:t>Push Switch &amp; DIP SW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/>
              <a:t>Reset SW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/>
              <a:t>Piezo Buzzer</a:t>
            </a:r>
            <a:br>
              <a:rPr lang="en-US" altLang="ko-KR" sz="1100" b="1"/>
            </a:br>
            <a:endParaRPr lang="en-US" altLang="ko-KR" sz="1100" b="1"/>
          </a:p>
          <a:p>
            <a:pPr lvl="1"/>
            <a:r>
              <a:rPr lang="en-US" altLang="ko-KR" sz="1100" b="1">
                <a:solidFill>
                  <a:srgbClr val="FF0000"/>
                </a:solidFill>
              </a:rPr>
              <a:t>(Additional)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>
                <a:solidFill>
                  <a:srgbClr val="FF0000"/>
                </a:solidFill>
              </a:rPr>
              <a:t>VGA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>
                <a:solidFill>
                  <a:srgbClr val="FF0000"/>
                </a:solidFill>
              </a:rPr>
              <a:t>BRAM</a:t>
            </a:r>
          </a:p>
          <a:p>
            <a:pPr marL="742950" lvl="1" indent="-285750">
              <a:buFontTx/>
              <a:buChar char="-"/>
            </a:pPr>
            <a:r>
              <a:rPr lang="en-US" altLang="ko-KR" sz="1100" b="1">
                <a:solidFill>
                  <a:srgbClr val="FF0000"/>
                </a:solidFill>
              </a:rPr>
              <a:t>Clock Wizard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319125-9BDF-1F2C-D40F-D0DE8B7FB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932" y="2789610"/>
            <a:ext cx="4341630" cy="39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4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2F5BC5C-C6B9-7C35-B56D-8BFDC9E7B43A}"/>
              </a:ext>
            </a:extLst>
          </p:cNvPr>
          <p:cNvSpPr txBox="1">
            <a:spLocks/>
          </p:cNvSpPr>
          <p:nvPr/>
        </p:nvSpPr>
        <p:spPr>
          <a:xfrm>
            <a:off x="342089" y="106338"/>
            <a:ext cx="10515600" cy="77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Point &amp; Dataflow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EF2AE6-EDAF-3921-B3AB-FB68C9460AAA}"/>
              </a:ext>
            </a:extLst>
          </p:cNvPr>
          <p:cNvCxnSpPr>
            <a:cxnSpLocks/>
          </p:cNvCxnSpPr>
          <p:nvPr/>
        </p:nvCxnSpPr>
        <p:spPr>
          <a:xfrm>
            <a:off x="342089" y="889830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>
            <a:extLst>
              <a:ext uri="{FF2B5EF4-FFF2-40B4-BE49-F238E27FC236}">
                <a16:creationId xmlns:a16="http://schemas.microsoft.com/office/drawing/2014/main" id="{7D46751C-E278-640C-5BBB-4A7F49B2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4" y="1048504"/>
            <a:ext cx="8502229" cy="4783335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EA2EDA7-2069-EB80-F209-4688DE4C18E2}"/>
              </a:ext>
            </a:extLst>
          </p:cNvPr>
          <p:cNvSpPr/>
          <p:nvPr/>
        </p:nvSpPr>
        <p:spPr>
          <a:xfrm>
            <a:off x="9909885" y="4043412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</a:t>
            </a:r>
            <a:br>
              <a:rPr lang="en-US" altLang="ko-KR"/>
            </a:br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80944A8-077F-E865-21FF-585D6DDF81E7}"/>
              </a:ext>
            </a:extLst>
          </p:cNvPr>
          <p:cNvSpPr txBox="1"/>
          <p:nvPr/>
        </p:nvSpPr>
        <p:spPr>
          <a:xfrm>
            <a:off x="9836956" y="3643300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C21545-3FB8-5FC3-C3A7-E368777755B3}"/>
              </a:ext>
            </a:extLst>
          </p:cNvPr>
          <p:cNvSpPr txBox="1"/>
          <p:nvPr/>
        </p:nvSpPr>
        <p:spPr>
          <a:xfrm>
            <a:off x="8747260" y="48902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360</a:t>
            </a:r>
            <a:endParaRPr lang="ko-KR" altLang="en-US" sz="14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88A4F07-E339-28A2-B1BC-38601CC4E739}"/>
              </a:ext>
            </a:extLst>
          </p:cNvPr>
          <p:cNvCxnSpPr>
            <a:cxnSpLocks/>
          </p:cNvCxnSpPr>
          <p:nvPr/>
        </p:nvCxnSpPr>
        <p:spPr>
          <a:xfrm>
            <a:off x="10945216" y="4088913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258EDFA-52C3-3777-755E-960447A315A6}"/>
              </a:ext>
            </a:extLst>
          </p:cNvPr>
          <p:cNvCxnSpPr>
            <a:cxnSpLocks/>
          </p:cNvCxnSpPr>
          <p:nvPr/>
        </p:nvCxnSpPr>
        <p:spPr>
          <a:xfrm>
            <a:off x="10945216" y="4629330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ACECB6D-D0AE-CC72-97A1-0A2DFA16544D}"/>
              </a:ext>
            </a:extLst>
          </p:cNvPr>
          <p:cNvCxnSpPr>
            <a:cxnSpLocks/>
          </p:cNvCxnSpPr>
          <p:nvPr/>
        </p:nvCxnSpPr>
        <p:spPr>
          <a:xfrm>
            <a:off x="10945216" y="5151837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DDDC8A7-033D-EE29-A3D4-8B5885AD0FC2}"/>
              </a:ext>
            </a:extLst>
          </p:cNvPr>
          <p:cNvSpPr/>
          <p:nvPr/>
        </p:nvSpPr>
        <p:spPr>
          <a:xfrm>
            <a:off x="11120810" y="4043412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DP</a:t>
            </a:r>
            <a:br>
              <a:rPr lang="en-US" altLang="ko-KR"/>
            </a:br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8539A-0D2F-E4C3-75BC-920727342A12}"/>
              </a:ext>
            </a:extLst>
          </p:cNvPr>
          <p:cNvSpPr txBox="1"/>
          <p:nvPr/>
        </p:nvSpPr>
        <p:spPr>
          <a:xfrm>
            <a:off x="11120810" y="3643300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90CDB39-B43A-A488-EF7D-26C7DCE4E556}"/>
              </a:ext>
            </a:extLst>
          </p:cNvPr>
          <p:cNvCxnSpPr>
            <a:cxnSpLocks/>
          </p:cNvCxnSpPr>
          <p:nvPr/>
        </p:nvCxnSpPr>
        <p:spPr>
          <a:xfrm>
            <a:off x="12119027" y="4046802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1D3D23F6-B6F6-C831-1B66-EB598BDFB513}"/>
              </a:ext>
            </a:extLst>
          </p:cNvPr>
          <p:cNvCxnSpPr>
            <a:cxnSpLocks/>
          </p:cNvCxnSpPr>
          <p:nvPr/>
        </p:nvCxnSpPr>
        <p:spPr>
          <a:xfrm>
            <a:off x="12119027" y="4587219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C4A02D6-EFEF-4B38-7509-38DE687CB03E}"/>
              </a:ext>
            </a:extLst>
          </p:cNvPr>
          <p:cNvCxnSpPr>
            <a:cxnSpLocks/>
          </p:cNvCxnSpPr>
          <p:nvPr/>
        </p:nvCxnSpPr>
        <p:spPr>
          <a:xfrm>
            <a:off x="12119027" y="5109726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정육면체 131">
            <a:extLst>
              <a:ext uri="{FF2B5EF4-FFF2-40B4-BE49-F238E27FC236}">
                <a16:creationId xmlns:a16="http://schemas.microsoft.com/office/drawing/2014/main" id="{DFFEBC69-2A12-D273-0098-119CFF6DFA93}"/>
              </a:ext>
            </a:extLst>
          </p:cNvPr>
          <p:cNvSpPr/>
          <p:nvPr/>
        </p:nvSpPr>
        <p:spPr>
          <a:xfrm>
            <a:off x="9287392" y="1716938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F069C6C-8C22-16FD-3BAB-9E6C2A69F36B}"/>
              </a:ext>
            </a:extLst>
          </p:cNvPr>
          <p:cNvSpPr txBox="1"/>
          <p:nvPr/>
        </p:nvSpPr>
        <p:spPr>
          <a:xfrm>
            <a:off x="8994140" y="2403557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91B141E-2F66-C38D-1690-1D7CCA9B5874}"/>
              </a:ext>
            </a:extLst>
          </p:cNvPr>
          <p:cNvSpPr txBox="1"/>
          <p:nvPr/>
        </p:nvSpPr>
        <p:spPr>
          <a:xfrm>
            <a:off x="10156765" y="2813115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1E87C2E-7A9A-3F30-63A5-23002F0A8687}"/>
              </a:ext>
            </a:extLst>
          </p:cNvPr>
          <p:cNvSpPr txBox="1"/>
          <p:nvPr/>
        </p:nvSpPr>
        <p:spPr>
          <a:xfrm>
            <a:off x="9285086" y="1752470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C33AA47-7391-5E3B-1DAF-A6F4BE990AD7}"/>
              </a:ext>
            </a:extLst>
          </p:cNvPr>
          <p:cNvSpPr txBox="1"/>
          <p:nvPr/>
        </p:nvSpPr>
        <p:spPr>
          <a:xfrm>
            <a:off x="8802063" y="1866968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37" name="정육면체 136">
            <a:extLst>
              <a:ext uri="{FF2B5EF4-FFF2-40B4-BE49-F238E27FC236}">
                <a16:creationId xmlns:a16="http://schemas.microsoft.com/office/drawing/2014/main" id="{3D292715-753D-11EB-BBBA-9000E34F443E}"/>
              </a:ext>
            </a:extLst>
          </p:cNvPr>
          <p:cNvSpPr/>
          <p:nvPr/>
        </p:nvSpPr>
        <p:spPr>
          <a:xfrm>
            <a:off x="9311065" y="1732890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741A87A-EA01-B01C-080E-FD4540F55C6F}"/>
              </a:ext>
            </a:extLst>
          </p:cNvPr>
          <p:cNvCxnSpPr>
            <a:cxnSpLocks/>
          </p:cNvCxnSpPr>
          <p:nvPr/>
        </p:nvCxnSpPr>
        <p:spPr>
          <a:xfrm>
            <a:off x="8687497" y="899559"/>
            <a:ext cx="59763" cy="595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C166-B6CF-424B-069A-39A848C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89" y="106338"/>
            <a:ext cx="10515600" cy="773764"/>
          </a:xfrm>
        </p:spPr>
        <p:txBody>
          <a:bodyPr>
            <a:normAutofit/>
          </a:bodyPr>
          <a:lstStyle/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Summary - Function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765712-6FEE-FFA2-9634-EA340563E0B6}"/>
              </a:ext>
            </a:extLst>
          </p:cNvPr>
          <p:cNvCxnSpPr>
            <a:cxnSpLocks/>
          </p:cNvCxnSpPr>
          <p:nvPr/>
        </p:nvCxnSpPr>
        <p:spPr>
          <a:xfrm>
            <a:off x="342089" y="880102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7661A2-83AF-ED2C-196D-1023308733F0}"/>
              </a:ext>
            </a:extLst>
          </p:cNvPr>
          <p:cNvSpPr txBox="1"/>
          <p:nvPr/>
        </p:nvSpPr>
        <p:spPr>
          <a:xfrm>
            <a:off x="7351539" y="1175867"/>
            <a:ext cx="48404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◆ </a:t>
            </a:r>
            <a:r>
              <a:rPr lang="en-US" altLang="ko-KR" b="1"/>
              <a:t>Function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/>
              <a:t>Switch 1(DIP) </a:t>
            </a:r>
            <a:r>
              <a:rPr lang="en-US" altLang="ko-KR" b="1">
                <a:sym typeface="Wingdings" panose="05000000000000000000" pitchFamily="2" charset="2"/>
              </a:rPr>
              <a:t> Mode1 ( Raw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Switch 2(DIP)  Mode2 ( Sobel 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Switch 3(DIP)  Buzzer Mode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Button (MID)   Start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Reset SW	        System Reset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DONE LED      At Done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7-Segment      </a:t>
            </a:r>
            <a:r>
              <a:rPr lang="en-US" altLang="ko-KR" sz="1600" b="1">
                <a:sym typeface="Wingdings" panose="05000000000000000000" pitchFamily="2" charset="2"/>
              </a:rPr>
              <a:t># of Row</a:t>
            </a: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			which is	processed</a:t>
            </a:r>
            <a:endParaRPr lang="en-US" altLang="ko-KR" b="1">
              <a:sym typeface="Wingdings" panose="05000000000000000000" pitchFamily="2" charset="2"/>
            </a:endParaRPr>
          </a:p>
          <a:p>
            <a:pPr lvl="1"/>
            <a:r>
              <a:rPr lang="en-US" altLang="ko-KR" b="1">
                <a:sym typeface="Wingdings" panose="05000000000000000000" pitchFamily="2" charset="2"/>
              </a:rPr>
              <a:t>8.  Buzzer	        </a:t>
            </a:r>
            <a:r>
              <a:rPr lang="en-US" altLang="ko-KR" sz="1600" b="1">
                <a:sym typeface="Wingdings" panose="05000000000000000000" pitchFamily="2" charset="2"/>
              </a:rPr>
              <a:t>Up Tone at row up</a:t>
            </a:r>
            <a:r>
              <a:rPr lang="en-US" altLang="ko-KR" sz="1400" b="1">
                <a:sym typeface="Wingdings" panose="05000000000000000000" pitchFamily="2" charset="2"/>
              </a:rPr>
              <a:t> </a:t>
            </a:r>
            <a:endParaRPr lang="en-US" altLang="ko-KR" b="1">
              <a:sym typeface="Wingdings" panose="05000000000000000000" pitchFamily="2" charset="2"/>
            </a:endParaRPr>
          </a:p>
        </p:txBody>
      </p:sp>
      <p:pic>
        <p:nvPicPr>
          <p:cNvPr id="4" name="그림 3" descr="전자제품, 회로, 전자 공학, 전자 부품이(가) 표시된 사진&#10;&#10;자동 생성된 설명">
            <a:extLst>
              <a:ext uri="{FF2B5EF4-FFF2-40B4-BE49-F238E27FC236}">
                <a16:creationId xmlns:a16="http://schemas.microsoft.com/office/drawing/2014/main" id="{4A5ECD4B-A39E-23FD-4954-D71355D2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7146" y="-27043"/>
            <a:ext cx="5442877" cy="7257168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A2F37DB7-6FB5-9EE8-7E37-33D53325AE60}"/>
              </a:ext>
            </a:extLst>
          </p:cNvPr>
          <p:cNvSpPr/>
          <p:nvPr/>
        </p:nvSpPr>
        <p:spPr>
          <a:xfrm>
            <a:off x="5029201" y="881178"/>
            <a:ext cx="1867710" cy="1575878"/>
          </a:xfrm>
          <a:prstGeom prst="frame">
            <a:avLst>
              <a:gd name="adj1" fmla="val 694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7E74796-703D-5424-BDE8-079B451AF971}"/>
              </a:ext>
            </a:extLst>
          </p:cNvPr>
          <p:cNvSpPr/>
          <p:nvPr/>
        </p:nvSpPr>
        <p:spPr>
          <a:xfrm>
            <a:off x="225357" y="4218678"/>
            <a:ext cx="3850532" cy="1031133"/>
          </a:xfrm>
          <a:prstGeom prst="frame">
            <a:avLst>
              <a:gd name="adj1" fmla="val 1287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AFC0C-32E0-DA2A-BB1A-4926A6E81CBB}"/>
              </a:ext>
            </a:extLst>
          </p:cNvPr>
          <p:cNvSpPr txBox="1"/>
          <p:nvPr/>
        </p:nvSpPr>
        <p:spPr>
          <a:xfrm>
            <a:off x="5146623" y="1969618"/>
            <a:ext cx="7198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VGA</a:t>
            </a:r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48234-B6A1-9F9E-129C-8C320A71B838}"/>
              </a:ext>
            </a:extLst>
          </p:cNvPr>
          <p:cNvSpPr txBox="1"/>
          <p:nvPr/>
        </p:nvSpPr>
        <p:spPr>
          <a:xfrm>
            <a:off x="312905" y="4277045"/>
            <a:ext cx="1447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7-Segment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C598A-F353-E7FA-1C26-35E8C55D29D6}"/>
              </a:ext>
            </a:extLst>
          </p:cNvPr>
          <p:cNvSpPr txBox="1"/>
          <p:nvPr/>
        </p:nvSpPr>
        <p:spPr>
          <a:xfrm>
            <a:off x="5541643" y="5225032"/>
            <a:ext cx="7157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Reset</a:t>
            </a:r>
            <a:endParaRPr lang="ko-KR" altLang="en-US" sz="1600" b="1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A1FAAB40-4035-1E6E-9F11-6A8695F702EE}"/>
              </a:ext>
            </a:extLst>
          </p:cNvPr>
          <p:cNvSpPr/>
          <p:nvPr/>
        </p:nvSpPr>
        <p:spPr>
          <a:xfrm>
            <a:off x="175318" y="5356815"/>
            <a:ext cx="436124" cy="768487"/>
          </a:xfrm>
          <a:prstGeom prst="frame">
            <a:avLst>
              <a:gd name="adj1" fmla="val 1976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AD5322F1-E57E-7315-D203-51E8562D5D49}"/>
              </a:ext>
            </a:extLst>
          </p:cNvPr>
          <p:cNvSpPr/>
          <p:nvPr/>
        </p:nvSpPr>
        <p:spPr>
          <a:xfrm>
            <a:off x="3902414" y="5155801"/>
            <a:ext cx="523671" cy="557352"/>
          </a:xfrm>
          <a:prstGeom prst="frame">
            <a:avLst>
              <a:gd name="adj1" fmla="val 1844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CA64E49-FF91-0338-09C6-000999ADE2A1}"/>
              </a:ext>
            </a:extLst>
          </p:cNvPr>
          <p:cNvSpPr/>
          <p:nvPr/>
        </p:nvSpPr>
        <p:spPr>
          <a:xfrm>
            <a:off x="4719251" y="5434477"/>
            <a:ext cx="523671" cy="518466"/>
          </a:xfrm>
          <a:prstGeom prst="frame">
            <a:avLst>
              <a:gd name="adj1" fmla="val 1844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7289627-409F-FACC-2608-6A3D0CFA2BE4}"/>
              </a:ext>
            </a:extLst>
          </p:cNvPr>
          <p:cNvSpPr/>
          <p:nvPr/>
        </p:nvSpPr>
        <p:spPr>
          <a:xfrm>
            <a:off x="5526003" y="5563586"/>
            <a:ext cx="741969" cy="695276"/>
          </a:xfrm>
          <a:prstGeom prst="frame">
            <a:avLst>
              <a:gd name="adj1" fmla="val 14249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981F5-0F00-95E2-10FC-EC1471EBFB23}"/>
              </a:ext>
            </a:extLst>
          </p:cNvPr>
          <p:cNvSpPr txBox="1"/>
          <p:nvPr/>
        </p:nvSpPr>
        <p:spPr>
          <a:xfrm>
            <a:off x="4622666" y="5095923"/>
            <a:ext cx="71579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Start</a:t>
            </a:r>
            <a:endParaRPr lang="ko-KR" altLang="en-US" sz="1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7220D-2B53-2C93-7927-64DD857A1093}"/>
              </a:ext>
            </a:extLst>
          </p:cNvPr>
          <p:cNvSpPr txBox="1"/>
          <p:nvPr/>
        </p:nvSpPr>
        <p:spPr>
          <a:xfrm>
            <a:off x="3704737" y="5700408"/>
            <a:ext cx="71579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Done</a:t>
            </a:r>
            <a:br>
              <a:rPr lang="en-US" altLang="ko-KR" sz="1600" b="1"/>
            </a:br>
            <a:r>
              <a:rPr lang="en-US" altLang="ko-KR" sz="1600" b="1"/>
              <a:t>LED</a:t>
            </a:r>
            <a:endParaRPr lang="ko-KR" altLang="en-US" sz="16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FEDC8-49DF-D026-68F1-212627273E30}"/>
              </a:ext>
            </a:extLst>
          </p:cNvPr>
          <p:cNvSpPr txBox="1"/>
          <p:nvPr/>
        </p:nvSpPr>
        <p:spPr>
          <a:xfrm>
            <a:off x="82902" y="6455420"/>
            <a:ext cx="102605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Mode 1</a:t>
            </a:r>
            <a:endParaRPr lang="ko-KR" altLang="en-US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491EC-C3EC-5305-037A-F261FF8DB420}"/>
              </a:ext>
            </a:extLst>
          </p:cNvPr>
          <p:cNvSpPr txBox="1"/>
          <p:nvPr/>
        </p:nvSpPr>
        <p:spPr>
          <a:xfrm>
            <a:off x="1274323" y="6455420"/>
            <a:ext cx="9533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Mode2</a:t>
            </a:r>
            <a:endParaRPr lang="ko-KR" altLang="en-US" sz="16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E9C04-2790-205B-642F-3F3F58ADB618}"/>
              </a:ext>
            </a:extLst>
          </p:cNvPr>
          <p:cNvSpPr txBox="1"/>
          <p:nvPr/>
        </p:nvSpPr>
        <p:spPr>
          <a:xfrm>
            <a:off x="2381775" y="6455420"/>
            <a:ext cx="184825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Buzzer Mode</a:t>
            </a:r>
            <a:endParaRPr lang="ko-KR" altLang="en-US" sz="1600" b="1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44DDD034-CACA-A79B-6818-CFC44EBE2AE9}"/>
              </a:ext>
            </a:extLst>
          </p:cNvPr>
          <p:cNvSpPr/>
          <p:nvPr/>
        </p:nvSpPr>
        <p:spPr>
          <a:xfrm>
            <a:off x="539963" y="5356815"/>
            <a:ext cx="328135" cy="768487"/>
          </a:xfrm>
          <a:prstGeom prst="frame">
            <a:avLst>
              <a:gd name="adj1" fmla="val 2284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B1319CEA-3448-B3FF-E3B3-94C14DF4C749}"/>
              </a:ext>
            </a:extLst>
          </p:cNvPr>
          <p:cNvSpPr/>
          <p:nvPr/>
        </p:nvSpPr>
        <p:spPr>
          <a:xfrm>
            <a:off x="800615" y="5356815"/>
            <a:ext cx="328135" cy="768487"/>
          </a:xfrm>
          <a:prstGeom prst="frame">
            <a:avLst>
              <a:gd name="adj1" fmla="val 2284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CD873C0-7404-06AB-E1B4-EB709BA3A005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H="1" flipV="1">
            <a:off x="393380" y="6125302"/>
            <a:ext cx="202548" cy="330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40BE05-BF85-4C25-FA4C-37B592F7CFC4}"/>
              </a:ext>
            </a:extLst>
          </p:cNvPr>
          <p:cNvCxnSpPr>
            <a:cxnSpLocks/>
            <a:stCxn id="20" idx="0"/>
            <a:endCxn id="23" idx="2"/>
          </p:cNvCxnSpPr>
          <p:nvPr/>
        </p:nvCxnSpPr>
        <p:spPr>
          <a:xfrm flipH="1" flipV="1">
            <a:off x="704031" y="6125302"/>
            <a:ext cx="1046948" cy="330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99FF4D-B945-4E05-B1AD-5F8C7539D14C}"/>
              </a:ext>
            </a:extLst>
          </p:cNvPr>
          <p:cNvCxnSpPr>
            <a:cxnSpLocks/>
            <a:stCxn id="21" idx="0"/>
            <a:endCxn id="25" idx="3"/>
          </p:cNvCxnSpPr>
          <p:nvPr/>
        </p:nvCxnSpPr>
        <p:spPr>
          <a:xfrm flipH="1" flipV="1">
            <a:off x="1128750" y="5741059"/>
            <a:ext cx="2177153" cy="714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CF60D643-3686-BA25-ACAE-6A629533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172" y="4303178"/>
            <a:ext cx="2765938" cy="24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C166-B6CF-424B-069A-39A848C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89" y="106338"/>
            <a:ext cx="10515600" cy="773764"/>
          </a:xfrm>
        </p:spPr>
        <p:txBody>
          <a:bodyPr>
            <a:normAutofit/>
          </a:bodyPr>
          <a:lstStyle/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– Area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765712-6FEE-FFA2-9634-EA340563E0B6}"/>
              </a:ext>
            </a:extLst>
          </p:cNvPr>
          <p:cNvCxnSpPr>
            <a:cxnSpLocks/>
          </p:cNvCxnSpPr>
          <p:nvPr/>
        </p:nvCxnSpPr>
        <p:spPr>
          <a:xfrm>
            <a:off x="342089" y="880102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7661A2-83AF-ED2C-196D-1023308733F0}"/>
              </a:ext>
            </a:extLst>
          </p:cNvPr>
          <p:cNvSpPr txBox="1"/>
          <p:nvPr/>
        </p:nvSpPr>
        <p:spPr>
          <a:xfrm>
            <a:off x="8398211" y="1240675"/>
            <a:ext cx="331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◆ </a:t>
            </a:r>
            <a:r>
              <a:rPr lang="en-US" altLang="ko-KR" b="1"/>
              <a:t>Area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11251E-970E-BDFA-D8FB-A1256B7D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15" y="1631936"/>
            <a:ext cx="3211613" cy="50324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4EDEFB-C10B-C960-F804-5A9D93936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61" y="1700684"/>
            <a:ext cx="4267202" cy="1708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7B6362-8504-ED31-0A96-F3319021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61" y="3907837"/>
            <a:ext cx="4118043" cy="284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543EA1-5500-67CD-7AF2-2FEFF85F323E}"/>
              </a:ext>
            </a:extLst>
          </p:cNvPr>
          <p:cNvSpPr txBox="1"/>
          <p:nvPr/>
        </p:nvSpPr>
        <p:spPr>
          <a:xfrm>
            <a:off x="3873229" y="1262604"/>
            <a:ext cx="69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◆ </a:t>
            </a:r>
            <a:r>
              <a:rPr lang="en-US" altLang="ko-KR" b="1"/>
              <a:t>Resource</a:t>
            </a: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F19AB77-DB32-F6BF-B08A-7E7468DCF022}"/>
              </a:ext>
            </a:extLst>
          </p:cNvPr>
          <p:cNvSpPr/>
          <p:nvPr/>
        </p:nvSpPr>
        <p:spPr>
          <a:xfrm>
            <a:off x="4043461" y="5336757"/>
            <a:ext cx="523671" cy="345024"/>
          </a:xfrm>
          <a:prstGeom prst="frame">
            <a:avLst>
              <a:gd name="adj1" fmla="val 128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1D02698-E6FB-AD05-92C4-9E89D8892870}"/>
              </a:ext>
            </a:extLst>
          </p:cNvPr>
          <p:cNvSpPr/>
          <p:nvPr/>
        </p:nvSpPr>
        <p:spPr>
          <a:xfrm>
            <a:off x="5943600" y="3429000"/>
            <a:ext cx="243840" cy="3708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A7340-5411-8599-EDBD-006F847BB18B}"/>
              </a:ext>
            </a:extLst>
          </p:cNvPr>
          <p:cNvSpPr txBox="1"/>
          <p:nvPr/>
        </p:nvSpPr>
        <p:spPr>
          <a:xfrm>
            <a:off x="122409" y="1344061"/>
            <a:ext cx="3505198" cy="347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/>
              <a:t>◆ </a:t>
            </a:r>
            <a:r>
              <a:rPr lang="en-US" altLang="ko-KR" sz="2000" b="1"/>
              <a:t>Board Name</a:t>
            </a:r>
          </a:p>
          <a:p>
            <a:r>
              <a:rPr lang="en-US" altLang="ko-KR" sz="2000" b="1"/>
              <a:t>    - xc7a75tfgg484-1</a:t>
            </a:r>
          </a:p>
          <a:p>
            <a:endParaRPr lang="en-US" altLang="ko-KR" sz="2000" b="1"/>
          </a:p>
          <a:p>
            <a:r>
              <a:rPr lang="ko-KR" altLang="en-US" sz="2000" b="1"/>
              <a:t>◆ </a:t>
            </a:r>
            <a:r>
              <a:rPr lang="en-US" altLang="ko-KR" sz="2000" b="1"/>
              <a:t>Board Resource Limit</a:t>
            </a:r>
          </a:p>
          <a:p>
            <a:r>
              <a:rPr lang="en-US" altLang="ko-KR" sz="2000" b="1"/>
              <a:t>    - Logic Cell    : 75.520</a:t>
            </a:r>
          </a:p>
          <a:p>
            <a:r>
              <a:rPr lang="en-US" altLang="ko-KR" sz="2000" b="1"/>
              <a:t>    - BRAM         : 105KB</a:t>
            </a:r>
          </a:p>
          <a:p>
            <a:r>
              <a:rPr lang="en-US" altLang="ko-KR" sz="2000" b="1"/>
              <a:t> </a:t>
            </a:r>
          </a:p>
          <a:p>
            <a:r>
              <a:rPr lang="ko-KR" altLang="en-US" sz="2000" b="1"/>
              <a:t>◆ </a:t>
            </a:r>
            <a:r>
              <a:rPr lang="en-US" altLang="ko-KR" sz="2000" b="1"/>
              <a:t>Utilization </a:t>
            </a:r>
          </a:p>
          <a:p>
            <a:r>
              <a:rPr lang="en-US" altLang="ko-KR" sz="2000" b="1"/>
              <a:t>    - BRAM         : 90%</a:t>
            </a:r>
          </a:p>
          <a:p>
            <a:r>
              <a:rPr lang="en-US" altLang="ko-KR" sz="2000" b="1"/>
              <a:t>    - LUT            : 25.28%</a:t>
            </a:r>
          </a:p>
          <a:p>
            <a:r>
              <a:rPr lang="en-US" altLang="ko-KR" sz="2000" b="1"/>
              <a:t>    - FF              : 14.33%</a:t>
            </a:r>
          </a:p>
        </p:txBody>
      </p:sp>
    </p:spTree>
    <p:extLst>
      <p:ext uri="{BB962C8B-B14F-4D97-AF65-F5344CB8AC3E}">
        <p14:creationId xmlns:p14="http://schemas.microsoft.com/office/powerpoint/2010/main" val="208789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8C166-B6CF-424B-069A-39A848CD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89" y="106338"/>
            <a:ext cx="10515600" cy="773764"/>
          </a:xfrm>
        </p:spPr>
        <p:txBody>
          <a:bodyPr>
            <a:normAutofit/>
          </a:bodyPr>
          <a:lstStyle/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– Power &amp; Timing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765712-6FEE-FFA2-9634-EA340563E0B6}"/>
              </a:ext>
            </a:extLst>
          </p:cNvPr>
          <p:cNvCxnSpPr>
            <a:cxnSpLocks/>
          </p:cNvCxnSpPr>
          <p:nvPr/>
        </p:nvCxnSpPr>
        <p:spPr>
          <a:xfrm>
            <a:off x="342089" y="880102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5D4EC2-F9F2-0997-139A-1442B0B47C01}"/>
              </a:ext>
            </a:extLst>
          </p:cNvPr>
          <p:cNvSpPr txBox="1"/>
          <p:nvPr/>
        </p:nvSpPr>
        <p:spPr>
          <a:xfrm>
            <a:off x="319498" y="1053678"/>
            <a:ext cx="698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◆ </a:t>
            </a:r>
            <a:r>
              <a:rPr lang="en-US" altLang="ko-KR" b="1"/>
              <a:t>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D312-7BB4-5269-4DE5-6DA1378EB73B}"/>
              </a:ext>
            </a:extLst>
          </p:cNvPr>
          <p:cNvSpPr txBox="1"/>
          <p:nvPr/>
        </p:nvSpPr>
        <p:spPr>
          <a:xfrm>
            <a:off x="342089" y="4311315"/>
            <a:ext cx="341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◆</a:t>
            </a:r>
            <a:r>
              <a:rPr lang="en-US" altLang="ko-KR" b="1"/>
              <a:t> Timing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A32FE9-BDBC-0DD8-1942-B205FDD8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8" y="4854719"/>
            <a:ext cx="8083431" cy="19329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E204F08-CBC4-0F57-9A95-158672D2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2" y="1424181"/>
            <a:ext cx="6166707" cy="2750490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4FBEA2C9-84BA-5D91-E9C0-ABCBD2C4DD56}"/>
              </a:ext>
            </a:extLst>
          </p:cNvPr>
          <p:cNvSpPr/>
          <p:nvPr/>
        </p:nvSpPr>
        <p:spPr>
          <a:xfrm>
            <a:off x="733536" y="3768407"/>
            <a:ext cx="1217183" cy="183833"/>
          </a:xfrm>
          <a:prstGeom prst="frame">
            <a:avLst>
              <a:gd name="adj1" fmla="val 1646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C8EA5-C2E5-449A-3807-401418395A98}"/>
              </a:ext>
            </a:extLst>
          </p:cNvPr>
          <p:cNvSpPr txBox="1"/>
          <p:nvPr/>
        </p:nvSpPr>
        <p:spPr>
          <a:xfrm>
            <a:off x="6377291" y="4717579"/>
            <a:ext cx="189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There is no Slack!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BBCDB4-460B-02BE-19FA-90DDBAEC0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99" y="1533604"/>
            <a:ext cx="4500564" cy="22350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51C300-46E2-8CB6-E273-562531D2951D}"/>
              </a:ext>
            </a:extLst>
          </p:cNvPr>
          <p:cNvSpPr txBox="1"/>
          <p:nvPr/>
        </p:nvSpPr>
        <p:spPr>
          <a:xfrm>
            <a:off x="9605465" y="2254398"/>
            <a:ext cx="254864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Power : 0.23W</a:t>
            </a:r>
          </a:p>
          <a:p>
            <a:r>
              <a:rPr lang="en-US" altLang="ko-KR" sz="1400" b="1"/>
              <a:t>  - Dynamic : 0.128W (56%)</a:t>
            </a:r>
          </a:p>
          <a:p>
            <a:r>
              <a:rPr lang="en-US" altLang="ko-KR" sz="1400" b="1"/>
              <a:t>  - Static	   : 0.102W (44%)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8478C236-028E-EE40-8BB8-AA64F1904112}"/>
              </a:ext>
            </a:extLst>
          </p:cNvPr>
          <p:cNvSpPr/>
          <p:nvPr/>
        </p:nvSpPr>
        <p:spPr>
          <a:xfrm>
            <a:off x="6995350" y="2807188"/>
            <a:ext cx="617216" cy="296067"/>
          </a:xfrm>
          <a:prstGeom prst="frame">
            <a:avLst>
              <a:gd name="adj1" fmla="val 128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1CAF927-4040-644C-4EA7-3701ABF934C8}"/>
              </a:ext>
            </a:extLst>
          </p:cNvPr>
          <p:cNvSpPr txBox="1">
            <a:spLocks/>
          </p:cNvSpPr>
          <p:nvPr/>
        </p:nvSpPr>
        <p:spPr>
          <a:xfrm>
            <a:off x="342089" y="106338"/>
            <a:ext cx="10515600" cy="77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6AC0A5-A7FD-EC48-3C52-0584180F7ED5}"/>
              </a:ext>
            </a:extLst>
          </p:cNvPr>
          <p:cNvCxnSpPr>
            <a:cxnSpLocks/>
          </p:cNvCxnSpPr>
          <p:nvPr/>
        </p:nvCxnSpPr>
        <p:spPr>
          <a:xfrm>
            <a:off x="342089" y="880102"/>
            <a:ext cx="11507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A20C9E-81C4-F446-CC4E-E4FC6277DD65}"/>
              </a:ext>
            </a:extLst>
          </p:cNvPr>
          <p:cNvSpPr txBox="1"/>
          <p:nvPr/>
        </p:nvSpPr>
        <p:spPr>
          <a:xfrm>
            <a:off x="2537137" y="3916734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Mode 1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76412-889A-896F-331E-61B5B612B386}"/>
              </a:ext>
            </a:extLst>
          </p:cNvPr>
          <p:cNvSpPr txBox="1"/>
          <p:nvPr/>
        </p:nvSpPr>
        <p:spPr>
          <a:xfrm>
            <a:off x="8458361" y="3980676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Mode 2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1ADAB-05D0-B47F-C208-D84C5B0D190A}"/>
              </a:ext>
            </a:extLst>
          </p:cNvPr>
          <p:cNvSpPr txBox="1"/>
          <p:nvPr/>
        </p:nvSpPr>
        <p:spPr>
          <a:xfrm>
            <a:off x="133809" y="4910204"/>
            <a:ext cx="120581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</a:t>
            </a:r>
            <a:r>
              <a:rPr lang="en-US" altLang="ko-KR" b="1"/>
              <a:t>Comment </a:t>
            </a:r>
          </a:p>
          <a:p>
            <a:pPr lvl="1"/>
            <a:r>
              <a:rPr lang="ko-KR" altLang="en-US" sz="1600" b="1">
                <a:solidFill>
                  <a:srgbClr val="FF0000"/>
                </a:solidFill>
              </a:rPr>
              <a:t>저희 팀의 주 목표는 </a:t>
            </a:r>
            <a:r>
              <a:rPr lang="en-US" altLang="ko-KR" sz="1600" b="1">
                <a:solidFill>
                  <a:srgbClr val="FF0000"/>
                </a:solidFill>
              </a:rPr>
              <a:t>Sobel Edge Operator </a:t>
            </a:r>
            <a:r>
              <a:rPr lang="ko-KR" altLang="en-US" sz="1600" b="1">
                <a:solidFill>
                  <a:srgbClr val="FF0000"/>
                </a:solidFill>
              </a:rPr>
              <a:t>가속기를 설계하는 것이었습니다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1600" b="1" u="sng"/>
              <a:t>가시성을 위해서 </a:t>
            </a:r>
            <a:r>
              <a:rPr lang="en-US" altLang="ko-KR" sz="1600" b="1" u="sng"/>
              <a:t>Mode1</a:t>
            </a:r>
            <a:r>
              <a:rPr lang="ko-KR" altLang="en-US" sz="1600" b="1" u="sng"/>
              <a:t>을 후반부에 추가하였고</a:t>
            </a:r>
            <a:r>
              <a:rPr lang="en-US" altLang="ko-KR" sz="1600" b="1"/>
              <a:t>, 5</a:t>
            </a:r>
            <a:r>
              <a:rPr lang="ko-KR" altLang="en-US" sz="1600" b="1"/>
              <a:t>월 </a:t>
            </a:r>
            <a:r>
              <a:rPr lang="en-US" altLang="ko-KR" sz="1600" b="1"/>
              <a:t>27</a:t>
            </a:r>
            <a:r>
              <a:rPr lang="ko-KR" altLang="en-US" sz="1600" b="1"/>
              <a:t>일 이전까지 </a:t>
            </a:r>
            <a:r>
              <a:rPr lang="en-US" altLang="ko-KR" sz="1600" b="1"/>
              <a:t>Mode1</a:t>
            </a:r>
            <a:r>
              <a:rPr lang="ko-KR" altLang="en-US" sz="1600" b="1"/>
              <a:t>의 동작이 성공적으로 동작함을 확인하였으나</a:t>
            </a:r>
            <a:r>
              <a:rPr lang="en-US" altLang="ko-KR" sz="1600" b="1"/>
              <a:t>, Version Update</a:t>
            </a:r>
            <a:r>
              <a:rPr lang="ko-KR" altLang="en-US" sz="1600" b="1"/>
              <a:t>를 하면서</a:t>
            </a:r>
            <a:r>
              <a:rPr lang="en-US" altLang="ko-KR" sz="1600" b="1"/>
              <a:t>, mode1</a:t>
            </a:r>
            <a:r>
              <a:rPr lang="ko-KR" altLang="en-US" sz="1600" b="1"/>
              <a:t>이 오동작하는 문제가 발생했습니다</a:t>
            </a:r>
            <a:r>
              <a:rPr lang="en-US" altLang="ko-KR" sz="1600" b="1"/>
              <a:t>.</a:t>
            </a:r>
          </a:p>
          <a:p>
            <a:pPr lvl="1"/>
            <a:r>
              <a:rPr lang="ko-KR" altLang="en-US" sz="1600" b="1"/>
              <a:t>하지만</a:t>
            </a:r>
            <a:r>
              <a:rPr lang="en-US" altLang="ko-KR" sz="1600" b="1"/>
              <a:t>, </a:t>
            </a:r>
            <a:r>
              <a:rPr lang="ko-KR" altLang="en-US" sz="1600" b="1"/>
              <a:t>본래 목적인 </a:t>
            </a:r>
            <a:r>
              <a:rPr lang="en-US" altLang="ko-KR" sz="1600" b="1"/>
              <a:t>Sobel </a:t>
            </a:r>
            <a:r>
              <a:rPr lang="ko-KR" altLang="en-US" sz="1600" b="1"/>
              <a:t>가속기 설계를 성공적으로 하였으므로</a:t>
            </a:r>
            <a:r>
              <a:rPr lang="en-US" altLang="ko-KR" sz="1600" b="1"/>
              <a:t>, </a:t>
            </a:r>
            <a:r>
              <a:rPr lang="ko-KR" altLang="en-US" sz="1600" b="1"/>
              <a:t>이번 </a:t>
            </a:r>
            <a:r>
              <a:rPr lang="en-US" altLang="ko-KR" sz="1600" b="1"/>
              <a:t>TermProject</a:t>
            </a:r>
            <a:r>
              <a:rPr lang="ko-KR" altLang="en-US" sz="1600" b="1"/>
              <a:t>를 성공적으로 수행완료했습니다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90E672-2101-604A-519C-5805D587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83" y="1063359"/>
            <a:ext cx="5654528" cy="2827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9044ED-6C69-2737-2ECE-9DA0D988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4" y="1051155"/>
            <a:ext cx="5799734" cy="28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9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442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 Sobel Edge Detection Accelerator v1</vt:lpstr>
      <vt:lpstr>What is Sobel Edge Detection?</vt:lpstr>
      <vt:lpstr>PowerPoint 프레젠테이션</vt:lpstr>
      <vt:lpstr>PowerPoint 프레젠테이션</vt:lpstr>
      <vt:lpstr>PowerPoint 프레젠테이션</vt:lpstr>
      <vt:lpstr>Brief Summary - Function</vt:lpstr>
      <vt:lpstr>Result – Area</vt:lpstr>
      <vt:lpstr>Result – Power &amp; Timing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 Edge Detection Accelerator v1</dc:title>
  <dc:creator>lim yong seong</dc:creator>
  <cp:lastModifiedBy>lim yong seong</cp:lastModifiedBy>
  <cp:revision>129</cp:revision>
  <dcterms:created xsi:type="dcterms:W3CDTF">2023-06-03T02:42:43Z</dcterms:created>
  <dcterms:modified xsi:type="dcterms:W3CDTF">2023-06-05T09:39:08Z</dcterms:modified>
</cp:coreProperties>
</file>