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2" r:id="rId3"/>
    <p:sldId id="257" r:id="rId4"/>
    <p:sldId id="301" r:id="rId5"/>
    <p:sldId id="633" r:id="rId6"/>
    <p:sldId id="634" r:id="rId7"/>
    <p:sldId id="635" r:id="rId8"/>
    <p:sldId id="636" r:id="rId9"/>
    <p:sldId id="63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EA929-2B5F-4D72-9EAE-EDD3CF6FE9CF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CEA29-960A-4013-8EFF-4C77F117A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4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9DF88-2917-4366-AE91-99019DE80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01CDA-CADF-43DE-8F82-D46BBA23C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719C8-DD2C-44DD-9A93-7B1E79A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912D-38FE-4181-A7C5-A6C68B0D38E6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98F1C-8E76-4DA9-8536-DF0C5A83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C97C6-E4D7-4B0C-9BE0-01F6FE68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3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EC42-3B05-4A4F-8ACF-806A2D4C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99438-4200-4720-8A79-2CECD6A88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9549F-E67A-4A17-8E6E-226C06AF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3D35-265A-4EBF-BCFA-1C2191663585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A7D85-705E-4BC8-B346-94408AD3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7545A-7432-4D96-ACBF-3AF41FA2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52C693-3D09-4EBE-B8C8-4640810C5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97F66-9744-457B-BEAA-2CC1A8443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76F2B-E5CA-4251-8B63-929182D0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69F4-06C4-400C-A948-18F02EF6ED67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2C7EC-8E5A-486C-AABD-5849FE80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7C5D4-9679-46AA-A7B1-86BAFAB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F2F07-8BD1-42BD-A37B-C65C4940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8DD0A-D929-4614-BA10-F484E6979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977B5-59A2-4E3D-8424-E10A94C5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425-F3B2-49F9-9573-C1C5825D1FF5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D407F-6D31-431B-89ED-AF4C0EFB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2E460-4686-4E10-972E-226D1B09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B4D78-9463-4FBA-8BEE-54F5AE5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30D52F-6613-4A91-8986-1A1992E8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D66CD-7B79-44E8-B09F-DC252811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2983-69AA-491C-A01F-57E5078E44EB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74AA3-4F88-4A22-8CF4-BDBBBE6D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3CF22-9B9F-412B-8035-9D0846AE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9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1F3E4-3B5A-4710-8E9C-B6843410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9AA36-A304-4F5A-B2C7-D670CAB8F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B659D-F164-48A7-A2B8-5BF94EBD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9B0F8-2A16-407E-A64D-5553D316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E22A-704E-4809-A98A-8B61235BEA45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C3A53-1E3F-499F-8D5F-E10AABDA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6634D-E9D1-4F96-A869-C654FF60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2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10646-D681-40A7-BCED-CE177B5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2448E-B175-4716-A65D-5F636250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501AD-4578-4005-8A23-8EAD091E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EC0EBF-0C77-4A9A-89A9-6542CC795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E748DD-AB2E-43F7-B195-E7BE4F69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8B1246-C7D1-42FB-B7E1-8D7B98B1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167F-274B-4491-BA03-F090FC67A827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AA8F6F-DA15-416F-AC30-9F9E369B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B9BC35-F49A-4C26-81BE-B568E58F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3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1A37C-8E10-4263-8230-6D5FFCC1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218CFB-D078-49D0-8F36-58BF1227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434-029E-43D3-AA29-C1C0C9445F71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FAC1D6-A0DB-402F-8765-D3D08704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EE1A0-E838-4FFE-9B81-2C642785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1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76BA1-F13D-4231-9407-28BAA905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5332-1E70-4A57-9195-A1D17DC00D45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4433B6-C901-4BF1-B3F9-382065A6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B0E16-66D7-41F1-A296-0C09EF8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B99FC-3E21-4AFC-ACEF-79622E38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C767F-0D9E-400E-9CF5-74D120685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7ECCDD-BA60-45D3-BEBD-216A65BE8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2DD90-9108-4D56-8A7D-D2777280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0E56-38C0-49EF-AC70-3DAD896BAADC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05756-D630-472D-AAEC-140E2C37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834EE-E581-42E7-9CDE-812ED480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7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AA67-FDE2-45EB-8FBD-5F13183B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8D5BAD-51F4-48E9-9335-B035033D0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A5388-8865-410D-937C-2B20E0ED3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10F64-3338-4E82-A141-B8FB5D3A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B830-07D2-4470-A93A-00F07ECA4417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BC723-CC36-4A42-8268-A5B466F0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EFD7A-FE8E-4D65-AF13-01042DB2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8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65D99-715F-4DAB-8F6E-1A2B1BB5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1078-1F9B-4249-8A3F-08F292C6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28232-F520-4B3F-8BB5-C87CCE686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D05B-9665-4692-9742-180B4DA826B6}" type="datetime1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2BFDA-D04B-4646-8254-6161F7240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CE03F-0C15-4DE9-BE23-86C9D7719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11A2-6D3F-456B-AF90-86D3C3B0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0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B8F98-CFA4-4184-AC38-D53A06E25D8B}"/>
              </a:ext>
            </a:extLst>
          </p:cNvPr>
          <p:cNvSpPr txBox="1"/>
          <p:nvPr/>
        </p:nvSpPr>
        <p:spPr>
          <a:xfrm>
            <a:off x="950259" y="1027684"/>
            <a:ext cx="791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논리회로실험 </a:t>
            </a:r>
            <a:r>
              <a:rPr lang="en-US" altLang="ko-KR" sz="4000" dirty="0"/>
              <a:t>Term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60B8C-BC67-4834-A459-823AD01A87DE}"/>
              </a:ext>
            </a:extLst>
          </p:cNvPr>
          <p:cNvSpPr txBox="1"/>
          <p:nvPr/>
        </p:nvSpPr>
        <p:spPr>
          <a:xfrm>
            <a:off x="8444753" y="1990099"/>
            <a:ext cx="2909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2019310649 </a:t>
            </a:r>
            <a:r>
              <a:rPr lang="ko-KR" altLang="en-US" sz="2400" dirty="0" err="1"/>
              <a:t>임용성</a:t>
            </a:r>
            <a:endParaRPr lang="en-US" altLang="ko-KR" sz="2400" dirty="0"/>
          </a:p>
          <a:p>
            <a:r>
              <a:rPr lang="en-US" altLang="ko-KR" sz="2400" dirty="0"/>
              <a:t>2019312227 </a:t>
            </a:r>
            <a:r>
              <a:rPr lang="ko-KR" altLang="en-US" sz="2400" dirty="0" err="1"/>
              <a:t>손정빈</a:t>
            </a:r>
            <a:endParaRPr lang="en-US" altLang="ko-KR" sz="2400" dirty="0"/>
          </a:p>
          <a:p>
            <a:r>
              <a:rPr lang="en-US" altLang="ko-KR" sz="2400" dirty="0"/>
              <a:t>2019314131 </a:t>
            </a:r>
            <a:r>
              <a:rPr lang="ko-KR" altLang="en-US" sz="2400" dirty="0"/>
              <a:t>홍승범</a:t>
            </a:r>
            <a:endParaRPr lang="en-US" altLang="ko-KR" sz="2400" dirty="0"/>
          </a:p>
          <a:p>
            <a:r>
              <a:rPr lang="en-US" altLang="ko-KR" sz="2400" dirty="0"/>
              <a:t>2019314431 </a:t>
            </a:r>
            <a:r>
              <a:rPr lang="ko-KR" altLang="en-US" sz="2400" dirty="0"/>
              <a:t>전우승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E4A26-5D54-4648-89AA-81EA68C153A3}"/>
              </a:ext>
            </a:extLst>
          </p:cNvPr>
          <p:cNvCxnSpPr>
            <a:cxnSpLocks/>
          </p:cNvCxnSpPr>
          <p:nvPr/>
        </p:nvCxnSpPr>
        <p:spPr>
          <a:xfrm flipV="1">
            <a:off x="995082" y="1919251"/>
            <a:ext cx="10201836" cy="34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B74454E-F982-40A6-848A-2AFAFCD1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C6C06-DEA6-498F-9C9C-27469E7B3A05}"/>
              </a:ext>
            </a:extLst>
          </p:cNvPr>
          <p:cNvSpPr txBox="1"/>
          <p:nvPr/>
        </p:nvSpPr>
        <p:spPr>
          <a:xfrm>
            <a:off x="8444753" y="6081932"/>
            <a:ext cx="48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제출일</a:t>
            </a:r>
            <a:r>
              <a:rPr lang="en-US" altLang="ko-KR" dirty="0"/>
              <a:t>: 2023. 03. 12.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25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484D0F-E553-EA07-FF35-ECBD2E0A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52E690-E776-CAA6-1393-4FE239972A33}"/>
              </a:ext>
            </a:extLst>
          </p:cNvPr>
          <p:cNvSpPr txBox="1"/>
          <p:nvPr/>
        </p:nvSpPr>
        <p:spPr>
          <a:xfrm>
            <a:off x="2083750" y="2622939"/>
            <a:ext cx="8024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/>
              <a:t>Sobel Edge Detection Accelerator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6660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B8F98-CFA4-4184-AC38-D53A06E25D8B}"/>
              </a:ext>
            </a:extLst>
          </p:cNvPr>
          <p:cNvSpPr txBox="1"/>
          <p:nvPr/>
        </p:nvSpPr>
        <p:spPr>
          <a:xfrm>
            <a:off x="950259" y="660129"/>
            <a:ext cx="791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Introduction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60B8C-BC67-4834-A459-823AD01A87DE}"/>
              </a:ext>
            </a:extLst>
          </p:cNvPr>
          <p:cNvSpPr txBox="1"/>
          <p:nvPr/>
        </p:nvSpPr>
        <p:spPr>
          <a:xfrm>
            <a:off x="950259" y="1757082"/>
            <a:ext cx="10201836" cy="72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2D3B45"/>
                </a:solidFill>
                <a:latin typeface="Lato Extended"/>
              </a:rPr>
              <a:t>Verilog</a:t>
            </a:r>
            <a:r>
              <a:rPr lang="ko-KR" altLang="en-US" dirty="0">
                <a:solidFill>
                  <a:srgbClr val="2D3B45"/>
                </a:solidFill>
                <a:latin typeface="Lato Extended"/>
              </a:rPr>
              <a:t>와 </a:t>
            </a:r>
            <a:r>
              <a:rPr lang="en-US" altLang="ko-KR" dirty="0">
                <a:solidFill>
                  <a:srgbClr val="2D3B45"/>
                </a:solidFill>
                <a:latin typeface="Lato Extended"/>
              </a:rPr>
              <a:t>FPGA</a:t>
            </a:r>
            <a:r>
              <a:rPr lang="ko-KR" altLang="en-US" dirty="0">
                <a:solidFill>
                  <a:srgbClr val="2D3B45"/>
                </a:solidFill>
                <a:latin typeface="Lato Extended"/>
              </a:rPr>
              <a:t>를 이용하여 </a:t>
            </a:r>
            <a:r>
              <a:rPr lang="en-US" altLang="ko-KR" dirty="0">
                <a:solidFill>
                  <a:srgbClr val="2D3B45"/>
                </a:solidFill>
                <a:latin typeface="Lato Extended"/>
              </a:rPr>
              <a:t>Sobel edge detection</a:t>
            </a:r>
            <a:r>
              <a:rPr lang="ko-KR" altLang="en-US" dirty="0">
                <a:solidFill>
                  <a:srgbClr val="2D3B45"/>
                </a:solidFill>
                <a:latin typeface="Lato Extended"/>
              </a:rPr>
              <a:t>을 진행하고</a:t>
            </a:r>
            <a:r>
              <a:rPr lang="en-US" altLang="ko-KR" dirty="0">
                <a:solidFill>
                  <a:srgbClr val="2D3B45"/>
                </a:solidFill>
                <a:latin typeface="Lato Extended"/>
              </a:rPr>
              <a:t>, VGA</a:t>
            </a:r>
            <a:r>
              <a:rPr lang="ko-KR" altLang="en-US" dirty="0">
                <a:solidFill>
                  <a:srgbClr val="2D3B45"/>
                </a:solidFill>
                <a:latin typeface="Lato Extended"/>
              </a:rPr>
              <a:t>를 이용하여 </a:t>
            </a:r>
            <a:r>
              <a:rPr lang="en-US" altLang="ko-KR" dirty="0">
                <a:solidFill>
                  <a:srgbClr val="2D3B45"/>
                </a:solidFill>
                <a:latin typeface="Lato Extended"/>
              </a:rPr>
              <a:t>edge detection</a:t>
            </a:r>
            <a:r>
              <a:rPr lang="ko-KR" altLang="en-US" dirty="0">
                <a:solidFill>
                  <a:srgbClr val="2D3B45"/>
                </a:solidFill>
                <a:latin typeface="Lato Extended"/>
              </a:rPr>
              <a:t>된</a:t>
            </a:r>
            <a:endParaRPr lang="en-US" altLang="ko-KR" dirty="0">
              <a:solidFill>
                <a:srgbClr val="2D3B45"/>
              </a:solidFill>
              <a:latin typeface="Lato Extended"/>
            </a:endParaRPr>
          </a:p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rgbClr val="2D3B45"/>
                </a:solidFill>
                <a:effectLst/>
                <a:latin typeface="Lato Extended"/>
              </a:rPr>
              <a:t>결과를 확인한다</a:t>
            </a:r>
            <a:r>
              <a:rPr lang="en-US" altLang="ko-KR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E4A26-5D54-4648-89AA-81EA68C153A3}"/>
              </a:ext>
            </a:extLst>
          </p:cNvPr>
          <p:cNvCxnSpPr>
            <a:cxnSpLocks/>
          </p:cNvCxnSpPr>
          <p:nvPr/>
        </p:nvCxnSpPr>
        <p:spPr>
          <a:xfrm flipV="1">
            <a:off x="995082" y="1506881"/>
            <a:ext cx="10201836" cy="34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6CA38-D789-437B-A4A7-210961D8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CFD9D-A5AA-6056-080F-7E806ED5103A}"/>
              </a:ext>
            </a:extLst>
          </p:cNvPr>
          <p:cNvSpPr txBox="1"/>
          <p:nvPr/>
        </p:nvSpPr>
        <p:spPr>
          <a:xfrm>
            <a:off x="950259" y="4407263"/>
            <a:ext cx="10201836" cy="17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rgbClr val="2D3B45"/>
                </a:solidFill>
                <a:latin typeface="Lato Extended"/>
              </a:rPr>
              <a:t>목차</a:t>
            </a:r>
          </a:p>
          <a:p>
            <a:pPr marL="70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D3B45"/>
                </a:solidFill>
                <a:latin typeface="Lato Extended"/>
              </a:rPr>
              <a:t>Block diagram</a:t>
            </a:r>
          </a:p>
          <a:p>
            <a:pPr marL="70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D3B45"/>
                </a:solidFill>
                <a:latin typeface="Lato Extended"/>
              </a:rPr>
              <a:t>Verilog implementations</a:t>
            </a:r>
          </a:p>
          <a:p>
            <a:pPr marL="70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D3B45"/>
                </a:solidFill>
                <a:latin typeface="Lato Extended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19909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B8F98-CFA4-4184-AC38-D53A06E25D8B}"/>
              </a:ext>
            </a:extLst>
          </p:cNvPr>
          <p:cNvSpPr txBox="1"/>
          <p:nvPr/>
        </p:nvSpPr>
        <p:spPr>
          <a:xfrm>
            <a:off x="950259" y="660129"/>
            <a:ext cx="1020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2D3B45"/>
                </a:solidFill>
                <a:latin typeface="Lato Extended"/>
              </a:rPr>
              <a:t>1.</a:t>
            </a:r>
            <a:r>
              <a:rPr lang="ko-KR" altLang="en-US" sz="4000" b="1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ko-KR" sz="4000" i="0" dirty="0">
                <a:solidFill>
                  <a:srgbClr val="2D3B45"/>
                </a:solidFill>
                <a:effectLst/>
                <a:latin typeface="Lato Extended"/>
              </a:rPr>
              <a:t>Block diagram</a:t>
            </a:r>
            <a:endParaRPr lang="en-US" altLang="ko-KR" sz="4000" dirty="0">
              <a:solidFill>
                <a:srgbClr val="2D3B45"/>
              </a:solidFill>
              <a:latin typeface="Lato Extended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E4A26-5D54-4648-89AA-81EA68C153A3}"/>
              </a:ext>
            </a:extLst>
          </p:cNvPr>
          <p:cNvCxnSpPr>
            <a:cxnSpLocks/>
          </p:cNvCxnSpPr>
          <p:nvPr/>
        </p:nvCxnSpPr>
        <p:spPr>
          <a:xfrm flipV="1">
            <a:off x="995082" y="1506881"/>
            <a:ext cx="10201836" cy="34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6CA38-D789-437B-A4A7-210961D8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7BCF-F215-0396-5271-D921BF3537FA}"/>
              </a:ext>
            </a:extLst>
          </p:cNvPr>
          <p:cNvSpPr txBox="1"/>
          <p:nvPr/>
        </p:nvSpPr>
        <p:spPr>
          <a:xfrm>
            <a:off x="1151963" y="5351119"/>
            <a:ext cx="10201836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2D3B45"/>
                </a:solidFill>
                <a:latin typeface="Lato Extended"/>
              </a:rPr>
              <a:t>[Block diagram]</a:t>
            </a:r>
          </a:p>
        </p:txBody>
      </p:sp>
      <p:pic>
        <p:nvPicPr>
          <p:cNvPr id="8" name="그림 7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36B06AAA-EE70-F550-29F3-28058F22E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2" y="1806878"/>
            <a:ext cx="8178086" cy="334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6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B8F98-CFA4-4184-AC38-D53A06E25D8B}"/>
              </a:ext>
            </a:extLst>
          </p:cNvPr>
          <p:cNvSpPr txBox="1"/>
          <p:nvPr/>
        </p:nvSpPr>
        <p:spPr>
          <a:xfrm>
            <a:off x="950259" y="660129"/>
            <a:ext cx="1020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2D3B45"/>
                </a:solidFill>
                <a:latin typeface="Lato Extended"/>
              </a:rPr>
              <a:t>1.</a:t>
            </a:r>
            <a:r>
              <a:rPr lang="ko-KR" altLang="en-US" sz="4000" b="1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ko-KR" sz="4000" i="0" dirty="0">
                <a:solidFill>
                  <a:srgbClr val="2D3B45"/>
                </a:solidFill>
                <a:effectLst/>
                <a:latin typeface="Lato Extended"/>
              </a:rPr>
              <a:t>Block diagram</a:t>
            </a:r>
            <a:endParaRPr lang="en-US" altLang="ko-KR" sz="4000" dirty="0">
              <a:solidFill>
                <a:srgbClr val="2D3B45"/>
              </a:solidFill>
              <a:latin typeface="Lato Extended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E4A26-5D54-4648-89AA-81EA68C153A3}"/>
              </a:ext>
            </a:extLst>
          </p:cNvPr>
          <p:cNvCxnSpPr>
            <a:cxnSpLocks/>
          </p:cNvCxnSpPr>
          <p:nvPr/>
        </p:nvCxnSpPr>
        <p:spPr>
          <a:xfrm flipV="1">
            <a:off x="995082" y="1506881"/>
            <a:ext cx="10201836" cy="34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6CA38-D789-437B-A4A7-210961D8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7BCF-F215-0396-5271-D921BF3537FA}"/>
              </a:ext>
            </a:extLst>
          </p:cNvPr>
          <p:cNvSpPr txBox="1"/>
          <p:nvPr/>
        </p:nvSpPr>
        <p:spPr>
          <a:xfrm>
            <a:off x="1151963" y="5637971"/>
            <a:ext cx="10201836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2D3B45"/>
                </a:solidFill>
                <a:latin typeface="Lato Extended"/>
              </a:rPr>
              <a:t>[State diagram]</a:t>
            </a:r>
          </a:p>
        </p:txBody>
      </p:sp>
      <p:pic>
        <p:nvPicPr>
          <p:cNvPr id="3" name="그림 2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54203D04-F80F-E2EE-0650-483F1E4A5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2" y="1668894"/>
            <a:ext cx="4043712" cy="34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5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B8F98-CFA4-4184-AC38-D53A06E25D8B}"/>
              </a:ext>
            </a:extLst>
          </p:cNvPr>
          <p:cNvSpPr txBox="1"/>
          <p:nvPr/>
        </p:nvSpPr>
        <p:spPr>
          <a:xfrm>
            <a:off x="950259" y="660129"/>
            <a:ext cx="1020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2D3B45"/>
                </a:solidFill>
                <a:latin typeface="Lato Extended"/>
              </a:rPr>
              <a:t>2.</a:t>
            </a:r>
            <a:r>
              <a:rPr lang="ko-KR" altLang="en-US" sz="4000" b="1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ko-KR" sz="4000" dirty="0">
                <a:solidFill>
                  <a:srgbClr val="2D3B45"/>
                </a:solidFill>
                <a:latin typeface="Lato Extended"/>
              </a:rPr>
              <a:t>Verilog implementations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E4A26-5D54-4648-89AA-81EA68C153A3}"/>
              </a:ext>
            </a:extLst>
          </p:cNvPr>
          <p:cNvCxnSpPr>
            <a:cxnSpLocks/>
          </p:cNvCxnSpPr>
          <p:nvPr/>
        </p:nvCxnSpPr>
        <p:spPr>
          <a:xfrm flipV="1">
            <a:off x="995082" y="1506881"/>
            <a:ext cx="10201836" cy="34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6CA38-D789-437B-A4A7-210961D8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7BCF-F215-0396-5271-D921BF3537FA}"/>
              </a:ext>
            </a:extLst>
          </p:cNvPr>
          <p:cNvSpPr txBox="1"/>
          <p:nvPr/>
        </p:nvSpPr>
        <p:spPr>
          <a:xfrm>
            <a:off x="1151963" y="5637971"/>
            <a:ext cx="10201836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2D3B45"/>
                </a:solidFill>
                <a:latin typeface="Lato Extended"/>
              </a:rPr>
              <a:t>[</a:t>
            </a:r>
            <a:r>
              <a:rPr lang="en-US" altLang="ko-KR" sz="2400" b="0" dirty="0" err="1">
                <a:solidFill>
                  <a:srgbClr val="2D3B45"/>
                </a:solidFill>
                <a:latin typeface="Lato Extended"/>
              </a:rPr>
              <a:t>Vivado</a:t>
            </a:r>
            <a:r>
              <a:rPr lang="ko-KR" altLang="en-US" sz="2400" b="0" dirty="0">
                <a:solidFill>
                  <a:srgbClr val="2D3B45"/>
                </a:solidFill>
                <a:latin typeface="Lato Extended"/>
              </a:rPr>
              <a:t>첨부</a:t>
            </a:r>
            <a:r>
              <a:rPr lang="en-US" altLang="ko-KR" sz="2400" b="0" dirty="0">
                <a:solidFill>
                  <a:srgbClr val="2D3B45"/>
                </a:solidFill>
                <a:latin typeface="Lato Extended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896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B8F98-CFA4-4184-AC38-D53A06E25D8B}"/>
              </a:ext>
            </a:extLst>
          </p:cNvPr>
          <p:cNvSpPr txBox="1"/>
          <p:nvPr/>
        </p:nvSpPr>
        <p:spPr>
          <a:xfrm>
            <a:off x="950259" y="660129"/>
            <a:ext cx="1020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2D3B45"/>
                </a:solidFill>
                <a:latin typeface="Lato Extended"/>
              </a:rPr>
              <a:t>2.</a:t>
            </a:r>
            <a:r>
              <a:rPr lang="ko-KR" altLang="en-US" sz="4000" b="1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ko-KR" sz="4000" dirty="0">
                <a:solidFill>
                  <a:srgbClr val="2D3B45"/>
                </a:solidFill>
                <a:latin typeface="Lato Extended"/>
              </a:rPr>
              <a:t>Verilog implementations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E4A26-5D54-4648-89AA-81EA68C153A3}"/>
              </a:ext>
            </a:extLst>
          </p:cNvPr>
          <p:cNvCxnSpPr>
            <a:cxnSpLocks/>
          </p:cNvCxnSpPr>
          <p:nvPr/>
        </p:nvCxnSpPr>
        <p:spPr>
          <a:xfrm flipV="1">
            <a:off x="995082" y="1506881"/>
            <a:ext cx="10201836" cy="34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6CA38-D789-437B-A4A7-210961D8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D2DB9-F615-8EF8-5E12-B04F1431DC75}"/>
              </a:ext>
            </a:extLst>
          </p:cNvPr>
          <p:cNvSpPr txBox="1"/>
          <p:nvPr/>
        </p:nvSpPr>
        <p:spPr>
          <a:xfrm>
            <a:off x="950259" y="5605354"/>
            <a:ext cx="10201836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2D3B45"/>
                </a:solidFill>
                <a:latin typeface="Lato Extended"/>
              </a:rPr>
              <a:t>[</a:t>
            </a:r>
            <a:r>
              <a:rPr lang="ko-KR" altLang="en-US" sz="2400" b="0" dirty="0">
                <a:solidFill>
                  <a:srgbClr val="2D3B45"/>
                </a:solidFill>
                <a:latin typeface="Lato Extended"/>
              </a:rPr>
              <a:t>사용한 </a:t>
            </a:r>
            <a:r>
              <a:rPr lang="en-US" altLang="ko-KR" sz="2400" b="0" dirty="0">
                <a:solidFill>
                  <a:srgbClr val="2D3B45"/>
                </a:solidFill>
                <a:latin typeface="Lato Extended"/>
              </a:rPr>
              <a:t>CLB in FPGA]</a:t>
            </a:r>
          </a:p>
        </p:txBody>
      </p:sp>
      <p:pic>
        <p:nvPicPr>
          <p:cNvPr id="5" name="그림 4" descr="스크린샷, 디스플레이, 텍스트, 다채로움이(가) 표시된 사진&#10;&#10;자동 생성된 설명">
            <a:extLst>
              <a:ext uri="{FF2B5EF4-FFF2-40B4-BE49-F238E27FC236}">
                <a16:creationId xmlns:a16="http://schemas.microsoft.com/office/drawing/2014/main" id="{9CAD9BA6-BE07-2767-1DCA-ABD1C68A2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95865" y="1022129"/>
            <a:ext cx="3752605" cy="54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8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B8F98-CFA4-4184-AC38-D53A06E25D8B}"/>
              </a:ext>
            </a:extLst>
          </p:cNvPr>
          <p:cNvSpPr txBox="1"/>
          <p:nvPr/>
        </p:nvSpPr>
        <p:spPr>
          <a:xfrm>
            <a:off x="950259" y="660129"/>
            <a:ext cx="1020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2D3B45"/>
                </a:solidFill>
                <a:latin typeface="Lato Extended"/>
              </a:rPr>
              <a:t>3.</a:t>
            </a:r>
            <a:r>
              <a:rPr lang="ko-KR" altLang="en-US" sz="4000" b="1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ko-KR" sz="4000" dirty="0">
                <a:solidFill>
                  <a:srgbClr val="2D3B45"/>
                </a:solidFill>
                <a:latin typeface="Lato Extended"/>
              </a:rPr>
              <a:t>Result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E4A26-5D54-4648-89AA-81EA68C153A3}"/>
              </a:ext>
            </a:extLst>
          </p:cNvPr>
          <p:cNvCxnSpPr>
            <a:cxnSpLocks/>
          </p:cNvCxnSpPr>
          <p:nvPr/>
        </p:nvCxnSpPr>
        <p:spPr>
          <a:xfrm flipV="1">
            <a:off x="995082" y="1506881"/>
            <a:ext cx="10201836" cy="34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6CA38-D789-437B-A4A7-210961D8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7BCF-F215-0396-5271-D921BF3537FA}"/>
              </a:ext>
            </a:extLst>
          </p:cNvPr>
          <p:cNvSpPr txBox="1"/>
          <p:nvPr/>
        </p:nvSpPr>
        <p:spPr>
          <a:xfrm>
            <a:off x="1648386" y="5247592"/>
            <a:ext cx="3497916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2D3B45"/>
                </a:solidFill>
                <a:latin typeface="Lato Extended"/>
              </a:rPr>
              <a:t>[before Sobel Detection]</a:t>
            </a:r>
          </a:p>
        </p:txBody>
      </p:sp>
      <p:pic>
        <p:nvPicPr>
          <p:cNvPr id="3" name="그림 2" descr="그림, 예술이(가) 표시된 사진&#10;&#10;자동 생성된 설명">
            <a:extLst>
              <a:ext uri="{FF2B5EF4-FFF2-40B4-BE49-F238E27FC236}">
                <a16:creationId xmlns:a16="http://schemas.microsoft.com/office/drawing/2014/main" id="{8F10F4CC-7407-7D39-AA08-B0850AD4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2" y="1947162"/>
            <a:ext cx="4714875" cy="3369356"/>
          </a:xfrm>
          <a:prstGeom prst="rect">
            <a:avLst/>
          </a:prstGeom>
        </p:spPr>
      </p:pic>
      <p:pic>
        <p:nvPicPr>
          <p:cNvPr id="5" name="그림 4" descr="텍스트, 친필, 그라피티, 그림이(가) 표시된 사진&#10;&#10;자동 생성된 설명">
            <a:extLst>
              <a:ext uri="{FF2B5EF4-FFF2-40B4-BE49-F238E27FC236}">
                <a16:creationId xmlns:a16="http://schemas.microsoft.com/office/drawing/2014/main" id="{7CD043ED-C730-966E-5A20-ED66894C3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20" y="1921402"/>
            <a:ext cx="4714875" cy="3369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48E44-663B-4007-B1A0-8133E2D6DD3C}"/>
              </a:ext>
            </a:extLst>
          </p:cNvPr>
          <p:cNvSpPr txBox="1"/>
          <p:nvPr/>
        </p:nvSpPr>
        <p:spPr>
          <a:xfrm>
            <a:off x="7045699" y="5246024"/>
            <a:ext cx="3497916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2D3B45"/>
                </a:solidFill>
                <a:latin typeface="Lato Extended"/>
              </a:rPr>
              <a:t>[after Sobel Detection]</a:t>
            </a:r>
          </a:p>
        </p:txBody>
      </p:sp>
    </p:spTree>
    <p:extLst>
      <p:ext uri="{BB962C8B-B14F-4D97-AF65-F5344CB8AC3E}">
        <p14:creationId xmlns:p14="http://schemas.microsoft.com/office/powerpoint/2010/main" val="171762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B8F98-CFA4-4184-AC38-D53A06E25D8B}"/>
              </a:ext>
            </a:extLst>
          </p:cNvPr>
          <p:cNvSpPr txBox="1"/>
          <p:nvPr/>
        </p:nvSpPr>
        <p:spPr>
          <a:xfrm>
            <a:off x="836855" y="310279"/>
            <a:ext cx="1020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2D3B45"/>
                </a:solidFill>
                <a:latin typeface="Lato Extended"/>
              </a:rPr>
              <a:t>3.</a:t>
            </a:r>
            <a:r>
              <a:rPr lang="ko-KR" altLang="en-US" sz="4000" b="1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altLang="ko-KR" sz="4000" dirty="0">
                <a:solidFill>
                  <a:srgbClr val="2D3B45"/>
                </a:solidFill>
                <a:latin typeface="Lato Extended"/>
              </a:rPr>
              <a:t>Result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E4A26-5D54-4648-89AA-81EA68C153A3}"/>
              </a:ext>
            </a:extLst>
          </p:cNvPr>
          <p:cNvCxnSpPr>
            <a:cxnSpLocks/>
          </p:cNvCxnSpPr>
          <p:nvPr/>
        </p:nvCxnSpPr>
        <p:spPr>
          <a:xfrm flipV="1">
            <a:off x="836855" y="1056105"/>
            <a:ext cx="10201836" cy="34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6CA38-D789-437B-A4A7-210961D8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11A2-6D3F-456B-AF90-86D3C3B0FDE1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3" name="그림 12" descr="전자제품, 회로, 전자 공학, 전자 부품이(가) 표시된 사진&#10;&#10;자동 생성된 설명">
            <a:extLst>
              <a:ext uri="{FF2B5EF4-FFF2-40B4-BE49-F238E27FC236}">
                <a16:creationId xmlns:a16="http://schemas.microsoft.com/office/drawing/2014/main" id="{EBC83BD8-FA76-A9F8-9730-F8696E99A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71424" y="921954"/>
            <a:ext cx="4658053" cy="621073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4A1BFA3-0EA1-B470-9242-44D200A21D21}"/>
              </a:ext>
            </a:extLst>
          </p:cNvPr>
          <p:cNvSpPr/>
          <p:nvPr/>
        </p:nvSpPr>
        <p:spPr>
          <a:xfrm>
            <a:off x="5441577" y="1744016"/>
            <a:ext cx="1219200" cy="92661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1F4EF80-51DF-06CA-6517-3059C293439C}"/>
              </a:ext>
            </a:extLst>
          </p:cNvPr>
          <p:cNvSpPr/>
          <p:nvPr/>
        </p:nvSpPr>
        <p:spPr>
          <a:xfrm>
            <a:off x="5836920" y="5159704"/>
            <a:ext cx="1219200" cy="10634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94FF88-1BED-9AAC-5798-437B92F2A4FC}"/>
              </a:ext>
            </a:extLst>
          </p:cNvPr>
          <p:cNvSpPr/>
          <p:nvPr/>
        </p:nvSpPr>
        <p:spPr>
          <a:xfrm>
            <a:off x="1247771" y="5771349"/>
            <a:ext cx="3469009" cy="403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CB15D4-2989-D336-5D74-D4BC51E85977}"/>
              </a:ext>
            </a:extLst>
          </p:cNvPr>
          <p:cNvSpPr/>
          <p:nvPr/>
        </p:nvSpPr>
        <p:spPr>
          <a:xfrm>
            <a:off x="1276727" y="5441068"/>
            <a:ext cx="3469009" cy="403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FF19B95-9159-EB48-9D99-2D0CE49B6996}"/>
              </a:ext>
            </a:extLst>
          </p:cNvPr>
          <p:cNvSpPr/>
          <p:nvPr/>
        </p:nvSpPr>
        <p:spPr>
          <a:xfrm>
            <a:off x="1343150" y="4702804"/>
            <a:ext cx="3061210" cy="64831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2E246-2582-4FE4-7D4D-4E45241DFFAB}"/>
              </a:ext>
            </a:extLst>
          </p:cNvPr>
          <p:cNvSpPr txBox="1"/>
          <p:nvPr/>
        </p:nvSpPr>
        <p:spPr>
          <a:xfrm>
            <a:off x="950259" y="6280470"/>
            <a:ext cx="10201836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2D3B45"/>
                </a:solidFill>
                <a:latin typeface="Lato Extended"/>
              </a:rPr>
              <a:t>[FPGA]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7043-C29C-8716-50F3-DC034E793176}"/>
              </a:ext>
            </a:extLst>
          </p:cNvPr>
          <p:cNvSpPr txBox="1"/>
          <p:nvPr/>
        </p:nvSpPr>
        <p:spPr>
          <a:xfrm>
            <a:off x="7350157" y="1701636"/>
            <a:ext cx="4519114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2D3B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System-reset, Buzzer</a:t>
            </a:r>
          </a:p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2D3B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7-Segment</a:t>
            </a:r>
          </a:p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2D3B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LED</a:t>
            </a:r>
          </a:p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2D3B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Switch</a:t>
            </a:r>
          </a:p>
          <a:p>
            <a:pPr>
              <a:lnSpc>
                <a:spcPct val="150000"/>
              </a:lnSpc>
            </a:pPr>
            <a:r>
              <a:rPr lang="en-US" altLang="ko-KR" sz="2400" b="0">
                <a:solidFill>
                  <a:srgbClr val="2D3B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VGA</a:t>
            </a:r>
            <a:endParaRPr lang="en-US" altLang="ko-KR" sz="2400" b="0" dirty="0">
              <a:solidFill>
                <a:srgbClr val="2D3B45"/>
              </a:solidFill>
              <a:latin typeface="Lato Extende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9D1E2-162B-5969-2CF5-4D9D15C7FE7E}"/>
              </a:ext>
            </a:extLst>
          </p:cNvPr>
          <p:cNvSpPr txBox="1"/>
          <p:nvPr/>
        </p:nvSpPr>
        <p:spPr>
          <a:xfrm>
            <a:off x="5937773" y="5270991"/>
            <a:ext cx="1219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2400" b="1" dirty="0">
              <a:solidFill>
                <a:srgbClr val="FF0000"/>
              </a:solidFill>
              <a:latin typeface="Lato Extende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BE4A9-3A64-1765-A3A6-185007A55EA5}"/>
              </a:ext>
            </a:extLst>
          </p:cNvPr>
          <p:cNvSpPr txBox="1"/>
          <p:nvPr/>
        </p:nvSpPr>
        <p:spPr>
          <a:xfrm>
            <a:off x="1229498" y="5264936"/>
            <a:ext cx="1219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2400" b="1" dirty="0">
              <a:solidFill>
                <a:srgbClr val="FF0000"/>
              </a:solidFill>
              <a:latin typeface="Lato Extende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ECA47-6B2A-4A52-9EDA-BE942E8F820A}"/>
              </a:ext>
            </a:extLst>
          </p:cNvPr>
          <p:cNvSpPr txBox="1"/>
          <p:nvPr/>
        </p:nvSpPr>
        <p:spPr>
          <a:xfrm>
            <a:off x="5840058" y="1978634"/>
            <a:ext cx="1219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2400" b="1" dirty="0">
              <a:solidFill>
                <a:srgbClr val="FF0000"/>
              </a:solidFill>
              <a:latin typeface="Lato Extende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25BF43-C830-CE69-BF24-44E60EC6FE86}"/>
              </a:ext>
            </a:extLst>
          </p:cNvPr>
          <p:cNvSpPr txBox="1"/>
          <p:nvPr/>
        </p:nvSpPr>
        <p:spPr>
          <a:xfrm>
            <a:off x="1218815" y="5697334"/>
            <a:ext cx="1219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2400" b="1" dirty="0">
              <a:solidFill>
                <a:srgbClr val="FF0000"/>
              </a:solidFill>
              <a:latin typeface="Lato Extende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D4216-9561-BD46-8900-0C4228EA1085}"/>
              </a:ext>
            </a:extLst>
          </p:cNvPr>
          <p:cNvSpPr txBox="1"/>
          <p:nvPr/>
        </p:nvSpPr>
        <p:spPr>
          <a:xfrm>
            <a:off x="1343150" y="4587847"/>
            <a:ext cx="1219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2400" b="1" dirty="0">
              <a:solidFill>
                <a:srgbClr val="FF0000"/>
              </a:solidFill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94561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18197</TotalTime>
  <Words>130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Lato Extended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박채연</dc:creator>
  <cp:lastModifiedBy>lim yong seong</cp:lastModifiedBy>
  <cp:revision>193</cp:revision>
  <dcterms:created xsi:type="dcterms:W3CDTF">2022-03-03T02:28:56Z</dcterms:created>
  <dcterms:modified xsi:type="dcterms:W3CDTF">2023-06-03T03:37:20Z</dcterms:modified>
</cp:coreProperties>
</file>