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2"/>
  </p:notesMasterIdLst>
  <p:handoutMasterIdLst>
    <p:handoutMasterId r:id="rId23"/>
  </p:handoutMasterIdLst>
  <p:sldIdLst>
    <p:sldId id="278" r:id="rId2"/>
    <p:sldId id="442" r:id="rId3"/>
    <p:sldId id="323" r:id="rId4"/>
    <p:sldId id="469" r:id="rId5"/>
    <p:sldId id="470" r:id="rId6"/>
    <p:sldId id="472" r:id="rId7"/>
    <p:sldId id="474" r:id="rId8"/>
    <p:sldId id="471" r:id="rId9"/>
    <p:sldId id="449" r:id="rId10"/>
    <p:sldId id="453" r:id="rId11"/>
    <p:sldId id="473" r:id="rId12"/>
    <p:sldId id="450" r:id="rId13"/>
    <p:sldId id="454" r:id="rId14"/>
    <p:sldId id="466" r:id="rId15"/>
    <p:sldId id="467" r:id="rId16"/>
    <p:sldId id="451" r:id="rId17"/>
    <p:sldId id="455" r:id="rId18"/>
    <p:sldId id="452" r:id="rId19"/>
    <p:sldId id="433" r:id="rId20"/>
    <p:sldId id="434" r:id="rId21"/>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098"/>
    <a:srgbClr val="2A60C0"/>
    <a:srgbClr val="B2B2B2"/>
    <a:srgbClr val="C0C0C0"/>
    <a:srgbClr val="CC3300"/>
    <a:srgbClr val="9999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80328" autoAdjust="0"/>
  </p:normalViewPr>
  <p:slideViewPr>
    <p:cSldViewPr>
      <p:cViewPr>
        <p:scale>
          <a:sx n="100" d="100"/>
          <a:sy n="100" d="100"/>
        </p:scale>
        <p:origin x="-72" y="2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848"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20EEDEF0-6931-4B37-9C82-ABF25F510825}" type="slidenum">
              <a:rPr lang="en-US" altLang="zh-CN"/>
              <a:pPr>
                <a:defRPr/>
              </a:pPr>
              <a:t>‹#›</a:t>
            </a:fld>
            <a:endParaRPr lang="en-US" altLang="zh-CN"/>
          </a:p>
        </p:txBody>
      </p:sp>
    </p:spTree>
    <p:extLst>
      <p:ext uri="{BB962C8B-B14F-4D97-AF65-F5344CB8AC3E}">
        <p14:creationId xmlns:p14="http://schemas.microsoft.com/office/powerpoint/2010/main" val="1750936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030B5F07-341C-4135-8B96-D23AEBF217E6}" type="slidenum">
              <a:rPr lang="en-US" altLang="zh-CN"/>
              <a:pPr>
                <a:defRPr/>
              </a:pPr>
              <a:t>‹#›</a:t>
            </a:fld>
            <a:endParaRPr lang="en-US" altLang="zh-CN"/>
          </a:p>
        </p:txBody>
      </p:sp>
    </p:spTree>
    <p:extLst>
      <p:ext uri="{BB962C8B-B14F-4D97-AF65-F5344CB8AC3E}">
        <p14:creationId xmlns:p14="http://schemas.microsoft.com/office/powerpoint/2010/main" val="291021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5421D82-08A5-4E64-A8CC-6B52FD2A9A95}" type="slidenum">
              <a:rPr lang="en-US" altLang="zh-CN" b="0" smtClean="0"/>
              <a:pPr eaLnBrk="1" hangingPunct="1"/>
              <a:t>2</a:t>
            </a:fld>
            <a:endParaRPr lang="en-US" altLang="zh-CN"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117B049B-C3B1-48B7-A97C-8E4D36F2059F}" type="slidenum">
              <a:rPr lang="en-US" altLang="zh-CN" b="0" smtClean="0"/>
              <a:pPr eaLnBrk="1" hangingPunct="1"/>
              <a:t>12</a:t>
            </a:fld>
            <a:endParaRPr lang="en-US" altLang="zh-CN" b="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marL="228600" indent="-228600">
              <a:defRPr/>
            </a:pPr>
            <a:r>
              <a:rPr lang="zh-CN" altLang="en-US" b="1" u="sng" dirty="0" smtClean="0"/>
              <a:t>所有衍生金融工具</a:t>
            </a:r>
            <a:r>
              <a:rPr lang="zh-CN" altLang="en-US" dirty="0" smtClean="0"/>
              <a:t>都要作为交易型金融资产或负债处理，按公允价值计量且其变动计入损益。</a:t>
            </a:r>
            <a:endParaRPr lang="en-US" altLang="zh-CN" dirty="0" smtClean="0"/>
          </a:p>
          <a:p>
            <a:pPr>
              <a:defRPr/>
            </a:pPr>
            <a:r>
              <a:rPr lang="en-US" altLang="zh-CN" dirty="0" smtClean="0"/>
              <a:t>	</a:t>
            </a:r>
            <a:r>
              <a:rPr lang="zh-CN" altLang="en-US" b="1" dirty="0" smtClean="0"/>
              <a:t>但是</a:t>
            </a:r>
            <a:r>
              <a:rPr lang="zh-CN" altLang="en-US" dirty="0" smtClean="0"/>
              <a:t>，被指定且为有效套期工具的衍生工具、属于财务担保合同的衍生工具、与在活跃市场中没有报价且其公允价值不能可靠计量的权益工具投资挂钩并须通过交付该权益工具结算的衍生工具除外。</a:t>
            </a:r>
            <a:endParaRPr lang="en-US" altLang="zh-CN" dirty="0" smtClean="0"/>
          </a:p>
          <a:p>
            <a:pPr>
              <a:defRPr/>
            </a:pPr>
            <a:r>
              <a:rPr lang="en-US" altLang="zh-CN" dirty="0" smtClean="0"/>
              <a:t>【</a:t>
            </a:r>
            <a:r>
              <a:rPr lang="zh-CN" altLang="en-US" dirty="0" smtClean="0"/>
              <a:t>衍生工具</a:t>
            </a:r>
            <a:r>
              <a:rPr lang="en-US" altLang="zh-CN" smtClean="0"/>
              <a:t>】</a:t>
            </a:r>
            <a:r>
              <a:rPr lang="zh-CN" altLang="en-US" smtClean="0"/>
              <a:t>包括</a:t>
            </a:r>
            <a:r>
              <a:rPr lang="zh-CN" altLang="en-US" dirty="0" smtClean="0"/>
              <a:t>远期合同、期货合同、互换和期权，以及具有远期合同、期货合同、互换和期权中一种或一种以上特征的工具。</a:t>
            </a:r>
            <a:endParaRPr lang="en-US" altLang="zh-CN" dirty="0" smtClean="0"/>
          </a:p>
          <a:p>
            <a:pPr marL="228600" indent="-228600">
              <a:defRPr/>
            </a:pPr>
            <a:r>
              <a:rPr lang="zh-CN" altLang="en-US" b="1" dirty="0" smtClean="0"/>
              <a:t>限制条件</a:t>
            </a:r>
            <a:r>
              <a:rPr lang="zh-CN" altLang="en-US" dirty="0" smtClean="0"/>
              <a:t>：</a:t>
            </a:r>
          </a:p>
          <a:p>
            <a:pPr marL="685800" lvl="1" indent="-228600">
              <a:buFont typeface="Monotype Sorts" charset="2"/>
              <a:buAutoNum type="arabicPeriod"/>
              <a:defRPr/>
            </a:pPr>
            <a:r>
              <a:rPr lang="zh-CN" altLang="en-US" dirty="0" smtClean="0"/>
              <a:t>没有活跃市场标价且其公允价值无法可靠计量的对权益工具的投资，不得指定为以公允价值计量且其变动计入损益的金融资产</a:t>
            </a:r>
          </a:p>
          <a:p>
            <a:pPr marL="1143000" lvl="2" indent="-228600">
              <a:buFont typeface="Wingdings" pitchFamily="2" charset="2"/>
              <a:buChar char="ü"/>
              <a:defRPr/>
            </a:pPr>
            <a:r>
              <a:rPr lang="zh-CN" altLang="en-US" dirty="0" smtClean="0"/>
              <a:t>活跃市场指具有如下特征的市场：</a:t>
            </a:r>
            <a:r>
              <a:rPr lang="en-US" altLang="zh-CN" dirty="0" smtClean="0"/>
              <a:t>1) </a:t>
            </a:r>
            <a:r>
              <a:rPr lang="zh-CN" altLang="en-US" dirty="0" smtClean="0"/>
              <a:t>市场内交易的对象具有同质性；</a:t>
            </a:r>
            <a:r>
              <a:rPr lang="en-US" altLang="zh-CN" dirty="0" smtClean="0"/>
              <a:t>2) </a:t>
            </a:r>
            <a:r>
              <a:rPr lang="zh-CN" altLang="en-US" dirty="0" smtClean="0"/>
              <a:t>可随时找到自愿交易的买方和卖方；</a:t>
            </a:r>
            <a:r>
              <a:rPr lang="en-US" altLang="zh-CN" dirty="0" smtClean="0"/>
              <a:t>3) </a:t>
            </a:r>
            <a:r>
              <a:rPr lang="zh-CN" altLang="en-US" dirty="0" smtClean="0"/>
              <a:t>市场价格信息是公开的</a:t>
            </a:r>
          </a:p>
          <a:p>
            <a:pPr marL="685800" lvl="1" indent="-228600">
              <a:buFont typeface="Monotype Sorts" charset="2"/>
              <a:buAutoNum type="arabicPeriod"/>
              <a:defRPr/>
            </a:pPr>
            <a:r>
              <a:rPr lang="zh-CN" altLang="en-US" dirty="0" smtClean="0"/>
              <a:t>指定为该类金融资产可以消除或明显减少由于该金融资产或金融负债的计量基础不同所导致的相关利得或损失在确认或计量方面不一致的情况 </a:t>
            </a:r>
            <a:r>
              <a:rPr lang="en-US" altLang="zh-CN" dirty="0" smtClean="0"/>
              <a:t>(</a:t>
            </a:r>
            <a:r>
              <a:rPr lang="zh-CN" altLang="en-US" dirty="0" smtClean="0"/>
              <a:t>保证一致性</a:t>
            </a:r>
            <a:r>
              <a:rPr lang="en-US" altLang="zh-CN" dirty="0" smtClean="0"/>
              <a:t>) </a:t>
            </a:r>
            <a:r>
              <a:rPr lang="zh-CN" altLang="en-US" dirty="0" smtClean="0"/>
              <a:t>；</a:t>
            </a:r>
            <a:endParaRPr lang="en-US" altLang="zh-CN" dirty="0" smtClean="0"/>
          </a:p>
          <a:p>
            <a:pPr marL="685800" lvl="1" indent="-228600">
              <a:buFont typeface="Monotype Sorts" charset="2"/>
              <a:buAutoNum type="arabicPeriod"/>
              <a:defRPr/>
            </a:pPr>
            <a:r>
              <a:rPr lang="zh-CN" altLang="en-US" dirty="0" smtClean="0"/>
              <a:t>企业风险管理或投资策略的正式书面文件已载明，该金融资产和金融负债组合，以公允价值为基础进行管理、评价并向相关管理人员报告 </a:t>
            </a:r>
            <a:r>
              <a:rPr lang="en-US" altLang="zh-CN" dirty="0" smtClean="0"/>
              <a:t>(</a:t>
            </a:r>
            <a:r>
              <a:rPr lang="zh-CN" altLang="en-US" dirty="0" smtClean="0"/>
              <a:t>基于企业对金融资产和金融负债的管理方式</a:t>
            </a:r>
            <a:r>
              <a:rPr lang="en-US" altLang="zh-CN" dirty="0" smtClean="0"/>
              <a:t>)</a:t>
            </a:r>
          </a:p>
          <a:p>
            <a:pPr>
              <a:defRPr/>
            </a:pPr>
            <a:endParaRPr lang="zh-CN" altLang="en-US" dirty="0"/>
          </a:p>
        </p:txBody>
      </p:sp>
      <p:sp>
        <p:nvSpPr>
          <p:cNvPr id="3891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88FDF6E1-BA90-4C4F-A7FC-3907D9ADF0A7}" type="slidenum">
              <a:rPr lang="en-US" altLang="zh-CN" b="0" smtClean="0"/>
              <a:pPr eaLnBrk="1" hangingPunct="1"/>
              <a:t>14</a:t>
            </a:fld>
            <a:endParaRPr lang="en-US" altLang="zh-CN" b="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r>
              <a:rPr lang="en-US" altLang="zh-CN" smtClean="0">
                <a:latin typeface="Arial" pitchFamily="34" charset="0"/>
              </a:rPr>
              <a:t>1</a:t>
            </a:r>
            <a:r>
              <a:rPr lang="zh-CN" altLang="en-US" smtClean="0">
                <a:latin typeface="Arial" pitchFamily="34" charset="0"/>
              </a:rPr>
              <a:t>、计量分为初始计量及后续计量，</a:t>
            </a:r>
            <a:r>
              <a:rPr lang="zh-CN" altLang="en-US" b="1" smtClean="0">
                <a:latin typeface="Arial" pitchFamily="34" charset="0"/>
              </a:rPr>
              <a:t>举例说明</a:t>
            </a:r>
            <a:r>
              <a:rPr lang="zh-CN" altLang="en-US" smtClean="0">
                <a:latin typeface="Arial" pitchFamily="34" charset="0"/>
              </a:rPr>
              <a:t>初始计量和后续计量的区别。</a:t>
            </a:r>
          </a:p>
          <a:p>
            <a:r>
              <a:rPr lang="en-US" altLang="zh-CN" smtClean="0">
                <a:latin typeface="Arial" pitchFamily="34" charset="0"/>
              </a:rPr>
              <a:t>2</a:t>
            </a:r>
            <a:r>
              <a:rPr lang="zh-CN" altLang="en-US" smtClean="0">
                <a:latin typeface="Arial" pitchFamily="34" charset="0"/>
              </a:rPr>
              <a:t>、企业初始确认金融资产或金融负债，应当按照公允价值计量。</a:t>
            </a:r>
            <a:endParaRPr lang="en-US" altLang="zh-CN" smtClean="0">
              <a:latin typeface="Arial" pitchFamily="34" charset="0"/>
            </a:endParaRPr>
          </a:p>
          <a:p>
            <a:r>
              <a:rPr lang="zh-CN" altLang="en-US" smtClean="0">
                <a:latin typeface="Arial" pitchFamily="34" charset="0"/>
              </a:rPr>
              <a:t>对于以公允价值计量且其变动计入损益的金融资产或金融负债，相关</a:t>
            </a:r>
            <a:r>
              <a:rPr lang="zh-CN" altLang="en-US" b="1" smtClean="0">
                <a:latin typeface="Arial" pitchFamily="34" charset="0"/>
              </a:rPr>
              <a:t>交易费用</a:t>
            </a:r>
            <a:r>
              <a:rPr lang="zh-CN" altLang="en-US" smtClean="0">
                <a:latin typeface="Arial" pitchFamily="34" charset="0"/>
              </a:rPr>
              <a:t>直接计入损益</a:t>
            </a:r>
            <a:endParaRPr lang="en-US" altLang="zh-CN" smtClean="0">
              <a:latin typeface="Arial" pitchFamily="34" charset="0"/>
            </a:endParaRPr>
          </a:p>
          <a:p>
            <a:r>
              <a:rPr lang="zh-CN" altLang="en-US" smtClean="0">
                <a:latin typeface="Arial" pitchFamily="34" charset="0"/>
              </a:rPr>
              <a:t>对于其他类别，</a:t>
            </a:r>
            <a:r>
              <a:rPr lang="zh-CN" altLang="en-US" b="1" smtClean="0">
                <a:latin typeface="Arial" pitchFamily="34" charset="0"/>
              </a:rPr>
              <a:t>交易费用</a:t>
            </a:r>
            <a:r>
              <a:rPr lang="zh-CN" altLang="en-US" smtClean="0">
                <a:latin typeface="Arial" pitchFamily="34" charset="0"/>
              </a:rPr>
              <a:t>计入初始确认金额。</a:t>
            </a:r>
            <a:r>
              <a:rPr lang="en-US" altLang="zh-CN" smtClean="0">
                <a:latin typeface="Arial" pitchFamily="34" charset="0"/>
              </a:rPr>
              <a:t>(</a:t>
            </a:r>
            <a:r>
              <a:rPr lang="zh-CN" altLang="en-US" smtClean="0">
                <a:latin typeface="Arial" pitchFamily="34" charset="0"/>
              </a:rPr>
              <a:t>交易费用指增量费用</a:t>
            </a:r>
            <a:r>
              <a:rPr lang="en-US" altLang="zh-CN" smtClean="0">
                <a:latin typeface="Arial" pitchFamily="34" charset="0"/>
              </a:rPr>
              <a:t>)</a:t>
            </a:r>
          </a:p>
          <a:p>
            <a:r>
              <a:rPr lang="en-US" altLang="zh-CN" smtClean="0">
                <a:latin typeface="Arial" pitchFamily="34" charset="0"/>
              </a:rPr>
              <a:t>3</a:t>
            </a:r>
            <a:r>
              <a:rPr lang="zh-CN" altLang="en-US" smtClean="0">
                <a:latin typeface="Arial" pitchFamily="34" charset="0"/>
              </a:rPr>
              <a:t>、在活跃市场没有报价且其公允价值不能可靠计量的</a:t>
            </a:r>
            <a:r>
              <a:rPr lang="zh-CN" altLang="en-US" b="1" u="sng" smtClean="0">
                <a:latin typeface="Arial" pitchFamily="34" charset="0"/>
              </a:rPr>
              <a:t>权益工具投资</a:t>
            </a:r>
            <a:r>
              <a:rPr lang="zh-CN" altLang="en-US" smtClean="0">
                <a:latin typeface="Arial" pitchFamily="34" charset="0"/>
              </a:rPr>
              <a:t>，以及与该权益工具挂钩并须通过交付该权益工具结算的衍生金融资产，按成本计量。这种投资均应分类为可供出售的金融资产。</a:t>
            </a:r>
            <a:endParaRPr lang="en-US" altLang="zh-CN" smtClean="0">
              <a:latin typeface="Arial" pitchFamily="34" charset="0"/>
            </a:endParaRPr>
          </a:p>
          <a:p>
            <a:r>
              <a:rPr lang="en-US" altLang="zh-CN" smtClean="0">
                <a:latin typeface="Arial" pitchFamily="34" charset="0"/>
              </a:rPr>
              <a:t>4</a:t>
            </a:r>
            <a:r>
              <a:rPr lang="zh-CN" altLang="en-US" smtClean="0">
                <a:latin typeface="Arial" pitchFamily="34" charset="0"/>
              </a:rPr>
              <a:t>、准则规定的计量方法为：公允价值计量、摊余成本计量、成本计量</a:t>
            </a:r>
            <a:endParaRPr lang="en-US" altLang="zh-CN" smtClean="0">
              <a:latin typeface="Arial" pitchFamily="34" charset="0"/>
            </a:endParaRPr>
          </a:p>
          <a:p>
            <a:r>
              <a:rPr lang="en-US" altLang="zh-CN" smtClean="0">
                <a:latin typeface="Arial" pitchFamily="34" charset="0"/>
              </a:rPr>
              <a:t>《</a:t>
            </a:r>
            <a:r>
              <a:rPr lang="zh-CN" altLang="en-US" smtClean="0">
                <a:latin typeface="Arial" pitchFamily="34" charset="0"/>
              </a:rPr>
              <a:t>会计科目和主要账务处理</a:t>
            </a:r>
            <a:r>
              <a:rPr lang="en-US" altLang="zh-CN" smtClean="0">
                <a:latin typeface="Arial" pitchFamily="34" charset="0"/>
              </a:rPr>
              <a:t>》</a:t>
            </a:r>
            <a:r>
              <a:rPr lang="zh-CN" altLang="en-US" smtClean="0">
                <a:latin typeface="Arial" pitchFamily="34" charset="0"/>
              </a:rPr>
              <a:t>中对可供出售的描述与准则及其应用指南描述不一致。准则：有公允价的按公允价值计量、否则按成本计量</a:t>
            </a:r>
          </a:p>
          <a:p>
            <a:endParaRPr lang="zh-CN" altLang="en-US" smtClean="0">
              <a:latin typeface="Arial" pitchFamily="34" charset="0"/>
            </a:endParaRPr>
          </a:p>
        </p:txBody>
      </p:sp>
      <p:sp>
        <p:nvSpPr>
          <p:cNvPr id="39940"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7FE68D32-223A-4640-B2BA-EDDF1C77BDCD}" type="slidenum">
              <a:rPr lang="en-US" altLang="zh-CN" b="0" smtClean="0"/>
              <a:pPr eaLnBrk="1" hangingPunct="1"/>
              <a:t>15</a:t>
            </a:fld>
            <a:endParaRPr lang="en-US" altLang="zh-CN" b="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AFB1F12C-B842-49A0-B8DF-5E8C45C4F4B2}" type="slidenum">
              <a:rPr lang="en-US" altLang="zh-CN" b="0" smtClean="0"/>
              <a:pPr eaLnBrk="1" hangingPunct="1"/>
              <a:t>16</a:t>
            </a:fld>
            <a:endParaRPr lang="en-US" altLang="zh-CN" b="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E973D0A9-57F1-4B0D-A193-F66D4449CCD3}" type="slidenum">
              <a:rPr lang="en-US" altLang="zh-CN" b="0" smtClean="0"/>
              <a:pPr eaLnBrk="1" hangingPunct="1"/>
              <a:t>18</a:t>
            </a:fld>
            <a:endParaRPr lang="en-US" altLang="zh-CN" b="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p:spPr>
        <p:txBody>
          <a:bodyPr/>
          <a:lstStyle/>
          <a:p>
            <a:r>
              <a:rPr lang="zh-CN" altLang="zh-CN" smtClean="0">
                <a:latin typeface="Arial" pitchFamily="34" charset="0"/>
              </a:rPr>
              <a:t>证券市场〔</a:t>
            </a:r>
            <a:r>
              <a:rPr lang="en-US" altLang="zh-CN" smtClean="0">
                <a:latin typeface="Arial" pitchFamily="34" charset="0"/>
              </a:rPr>
              <a:t>Securities Market</a:t>
            </a:r>
            <a:r>
              <a:rPr lang="zh-CN" altLang="zh-CN" smtClean="0">
                <a:latin typeface="Arial" pitchFamily="34" charset="0"/>
              </a:rPr>
              <a:t>〕是指有价证券发行和交易的场所。</a:t>
            </a:r>
          </a:p>
          <a:p>
            <a:r>
              <a:rPr lang="zh-CN" altLang="zh-CN" smtClean="0">
                <a:latin typeface="Arial" pitchFamily="34" charset="0"/>
              </a:rPr>
              <a:t>证券市场的参与者主要包括：</a:t>
            </a:r>
          </a:p>
          <a:p>
            <a:pPr lvl="1"/>
            <a:r>
              <a:rPr lang="zh-CN" altLang="zh-CN" smtClean="0">
                <a:latin typeface="Arial" pitchFamily="34" charset="0"/>
              </a:rPr>
              <a:t>发行人：为筹措资金而发行证券的政府及其机构、金融机构和公司企业</a:t>
            </a:r>
          </a:p>
          <a:p>
            <a:pPr lvl="1"/>
            <a:r>
              <a:rPr lang="zh-CN" altLang="zh-CN" smtClean="0">
                <a:latin typeface="Arial" pitchFamily="34" charset="0"/>
              </a:rPr>
              <a:t>投资者：进入证券市场进行证券交易的机构和个人，是证券市场的资金供给者</a:t>
            </a:r>
            <a:endParaRPr lang="en-US" altLang="zh-CN" smtClean="0">
              <a:latin typeface="Arial" pitchFamily="34" charset="0"/>
            </a:endParaRPr>
          </a:p>
          <a:p>
            <a:pPr lvl="1"/>
            <a:r>
              <a:rPr lang="zh-CN" altLang="en-US" smtClean="0">
                <a:latin typeface="Arial" pitchFamily="34" charset="0"/>
              </a:rPr>
              <a:t>交易所：提供交易场所，不以盈利为目的</a:t>
            </a:r>
            <a:endParaRPr lang="en-US" altLang="zh-CN" smtClean="0">
              <a:latin typeface="Arial" pitchFamily="34" charset="0"/>
            </a:endParaRPr>
          </a:p>
          <a:p>
            <a:pPr lvl="1"/>
            <a:r>
              <a:rPr lang="zh-CN" altLang="en-US" smtClean="0">
                <a:latin typeface="Arial" pitchFamily="34" charset="0"/>
              </a:rPr>
              <a:t>结算机构：提供证券和资金的结算交收的服务机构</a:t>
            </a:r>
            <a:endParaRPr lang="en-US" altLang="zh-CN" smtClean="0">
              <a:latin typeface="Arial" pitchFamily="34" charset="0"/>
            </a:endParaRPr>
          </a:p>
          <a:p>
            <a:pPr lvl="1"/>
            <a:r>
              <a:rPr lang="zh-CN" altLang="en-US" smtClean="0">
                <a:latin typeface="Arial" pitchFamily="34" charset="0"/>
              </a:rPr>
              <a:t>经纪商：接受投资者的委托，将委托人的证券转交给经纪人在交易所内买卖。</a:t>
            </a:r>
            <a:endParaRPr lang="zh-CN" altLang="zh-CN" smtClean="0">
              <a:latin typeface="Arial" pitchFamily="34" charset="0"/>
            </a:endParaRPr>
          </a:p>
          <a:p>
            <a:pPr lvl="1"/>
            <a:r>
              <a:rPr lang="zh-CN" altLang="zh-CN" smtClean="0">
                <a:latin typeface="Arial" pitchFamily="34" charset="0"/>
              </a:rPr>
              <a:t>中介机构：证券服务机构（主要包括证券投资咨询公司、资信评估机构、会计师事务所、资产评估机构、律师事务所等）</a:t>
            </a:r>
          </a:p>
          <a:p>
            <a:pPr lvl="1"/>
            <a:r>
              <a:rPr lang="zh-CN" altLang="zh-CN" smtClean="0">
                <a:latin typeface="Arial" pitchFamily="34" charset="0"/>
              </a:rPr>
              <a:t>自律性组织：主要是证券行业协会</a:t>
            </a:r>
            <a:endParaRPr lang="en-US" altLang="zh-CN" smtClean="0">
              <a:latin typeface="Arial" pitchFamily="34" charset="0"/>
            </a:endParaRPr>
          </a:p>
          <a:p>
            <a:pPr lvl="1"/>
            <a:r>
              <a:rPr lang="zh-CN" altLang="zh-CN" smtClean="0">
                <a:latin typeface="Arial" pitchFamily="34" charset="0"/>
              </a:rPr>
              <a:t>监管机构</a:t>
            </a:r>
            <a:endParaRPr lang="zh-CN" altLang="en-US" smtClean="0">
              <a:latin typeface="Arial" pitchFamily="34" charset="0"/>
            </a:endParaRPr>
          </a:p>
        </p:txBody>
      </p:sp>
      <p:sp>
        <p:nvSpPr>
          <p:cNvPr id="32772"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9A7B7B44-E422-424B-9E86-09A65CD58F8E}" type="slidenum">
              <a:rPr lang="en-US" altLang="zh-CN" b="0" smtClean="0"/>
              <a:pPr eaLnBrk="1" hangingPunct="1"/>
              <a:t>3</a:t>
            </a:fld>
            <a:endParaRPr lang="en-US" altLang="zh-CN" b="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r>
              <a:rPr lang="en-US" altLang="zh-CN" b="1" dirty="0" smtClean="0">
                <a:latin typeface="Arial" pitchFamily="34" charset="0"/>
              </a:rPr>
              <a:t>T</a:t>
            </a:r>
            <a:r>
              <a:rPr lang="zh-CN" altLang="zh-CN" b="1" dirty="0" smtClean="0">
                <a:latin typeface="Arial" pitchFamily="34" charset="0"/>
              </a:rPr>
              <a:t>＋</a:t>
            </a:r>
            <a:r>
              <a:rPr lang="en-US" altLang="zh-CN" b="1" dirty="0" smtClean="0">
                <a:latin typeface="Arial" pitchFamily="34" charset="0"/>
              </a:rPr>
              <a:t>0</a:t>
            </a:r>
            <a:r>
              <a:rPr lang="zh-CN" altLang="zh-CN" b="1" dirty="0" smtClean="0">
                <a:latin typeface="Arial" pitchFamily="34" charset="0"/>
              </a:rPr>
              <a:t>回转交易</a:t>
            </a:r>
            <a:r>
              <a:rPr lang="zh-CN" altLang="en-US" b="1" dirty="0" smtClean="0">
                <a:latin typeface="Arial" pitchFamily="34" charset="0"/>
              </a:rPr>
              <a:t>：</a:t>
            </a:r>
            <a:endParaRPr lang="en-US" altLang="zh-CN" b="1" dirty="0" smtClean="0">
              <a:latin typeface="Arial" pitchFamily="34" charset="0"/>
            </a:endParaRPr>
          </a:p>
          <a:p>
            <a:pPr marL="0" lvl="1"/>
            <a:r>
              <a:rPr lang="en-US" altLang="zh-CN" dirty="0" smtClean="0">
                <a:latin typeface="Arial" pitchFamily="34" charset="0"/>
              </a:rPr>
              <a:t>1</a:t>
            </a:r>
            <a:r>
              <a:rPr lang="zh-CN" altLang="en-US" dirty="0" smtClean="0">
                <a:latin typeface="Arial" pitchFamily="34" charset="0"/>
              </a:rPr>
              <a:t>、权证</a:t>
            </a:r>
            <a:endParaRPr lang="en-US" altLang="zh-CN" dirty="0" smtClean="0">
              <a:latin typeface="Arial" pitchFamily="34" charset="0"/>
            </a:endParaRPr>
          </a:p>
          <a:p>
            <a:pPr marL="0" lvl="1"/>
            <a:r>
              <a:rPr lang="en-US" altLang="zh-CN" dirty="0" smtClean="0">
                <a:latin typeface="Arial" pitchFamily="34" charset="0"/>
              </a:rPr>
              <a:t>2</a:t>
            </a:r>
            <a:r>
              <a:rPr lang="zh-CN" altLang="en-US" dirty="0" smtClean="0">
                <a:latin typeface="Arial" pitchFamily="34" charset="0"/>
              </a:rPr>
              <a:t>、债券</a:t>
            </a:r>
            <a:endParaRPr lang="en-US" altLang="zh-CN" dirty="0" smtClean="0">
              <a:latin typeface="Arial" pitchFamily="34" charset="0"/>
            </a:endParaRPr>
          </a:p>
          <a:p>
            <a:pPr marL="0" lvl="1"/>
            <a:r>
              <a:rPr lang="en-US" altLang="zh-CN" dirty="0" smtClean="0">
                <a:latin typeface="Arial" pitchFamily="34" charset="0"/>
              </a:rPr>
              <a:t>3</a:t>
            </a:r>
            <a:r>
              <a:rPr lang="zh-CN" altLang="en-US" dirty="0" smtClean="0">
                <a:latin typeface="Arial" pitchFamily="34" charset="0"/>
              </a:rPr>
              <a:t>、</a:t>
            </a:r>
            <a:r>
              <a:rPr lang="en-US" altLang="zh-CN" dirty="0" smtClean="0">
                <a:latin typeface="Arial" pitchFamily="34" charset="0"/>
              </a:rPr>
              <a:t>B</a:t>
            </a:r>
            <a:r>
              <a:rPr lang="zh-CN" altLang="zh-CN" dirty="0" smtClean="0">
                <a:latin typeface="Arial" pitchFamily="34" charset="0"/>
              </a:rPr>
              <a:t>股：</a:t>
            </a:r>
            <a:r>
              <a:rPr lang="en-US" altLang="zh-CN" dirty="0" smtClean="0">
                <a:latin typeface="Arial" pitchFamily="34" charset="0"/>
              </a:rPr>
              <a:t>T</a:t>
            </a:r>
            <a:r>
              <a:rPr lang="zh-CN" altLang="zh-CN" dirty="0" smtClean="0">
                <a:latin typeface="Arial" pitchFamily="34" charset="0"/>
              </a:rPr>
              <a:t>＋</a:t>
            </a:r>
            <a:r>
              <a:rPr lang="en-US" altLang="zh-CN" dirty="0" smtClean="0">
                <a:latin typeface="Arial" pitchFamily="34" charset="0"/>
              </a:rPr>
              <a:t>1</a:t>
            </a:r>
            <a:r>
              <a:rPr lang="zh-CN" altLang="zh-CN" dirty="0" smtClean="0">
                <a:latin typeface="Arial" pitchFamily="34" charset="0"/>
              </a:rPr>
              <a:t>回转交易，</a:t>
            </a:r>
            <a:r>
              <a:rPr lang="en-US" altLang="zh-CN" dirty="0" smtClean="0">
                <a:latin typeface="Arial" pitchFamily="34" charset="0"/>
              </a:rPr>
              <a:t>T</a:t>
            </a:r>
            <a:r>
              <a:rPr lang="zh-CN" altLang="zh-CN" dirty="0" smtClean="0">
                <a:latin typeface="Arial" pitchFamily="34" charset="0"/>
              </a:rPr>
              <a:t>＋</a:t>
            </a:r>
            <a:r>
              <a:rPr lang="en-US" altLang="zh-CN" dirty="0" smtClean="0">
                <a:latin typeface="Arial" pitchFamily="34" charset="0"/>
              </a:rPr>
              <a:t>3</a:t>
            </a:r>
            <a:r>
              <a:rPr lang="zh-CN" altLang="zh-CN" dirty="0" smtClean="0">
                <a:latin typeface="Arial" pitchFamily="34" charset="0"/>
              </a:rPr>
              <a:t>交收</a:t>
            </a:r>
            <a:endParaRPr lang="en-US" altLang="zh-CN" dirty="0" smtClean="0">
              <a:latin typeface="Arial" pitchFamily="34" charset="0"/>
            </a:endParaRPr>
          </a:p>
          <a:p>
            <a:pPr marL="0" lvl="1"/>
            <a:endParaRPr lang="en-US" altLang="zh-CN" dirty="0" smtClean="0">
              <a:latin typeface="Arial" pitchFamily="34" charset="0"/>
            </a:endParaRPr>
          </a:p>
          <a:p>
            <a:pPr marL="0" lvl="1"/>
            <a:r>
              <a:rPr lang="zh-CN" altLang="en-US" b="1" dirty="0" smtClean="0">
                <a:latin typeface="Arial" pitchFamily="34" charset="0"/>
              </a:rPr>
              <a:t>逐笔全额非担保交收：</a:t>
            </a:r>
            <a:endParaRPr lang="en-US" altLang="zh-CN" b="1" dirty="0" smtClean="0">
              <a:latin typeface="Arial" pitchFamily="34" charset="0"/>
            </a:endParaRPr>
          </a:p>
          <a:p>
            <a:pPr marL="0" lvl="1"/>
            <a:r>
              <a:rPr lang="en-US" altLang="zh-CN" dirty="0" smtClean="0">
                <a:latin typeface="Arial" pitchFamily="34" charset="0"/>
              </a:rPr>
              <a:t>1</a:t>
            </a:r>
            <a:r>
              <a:rPr lang="zh-CN" altLang="en-US" dirty="0" smtClean="0">
                <a:latin typeface="Arial" pitchFamily="34" charset="0"/>
              </a:rPr>
              <a:t>、大宗交易</a:t>
            </a:r>
          </a:p>
          <a:p>
            <a:r>
              <a:rPr lang="en-US" altLang="zh-CN" dirty="0" smtClean="0">
                <a:latin typeface="Arial" pitchFamily="34" charset="0"/>
              </a:rPr>
              <a:t>2</a:t>
            </a:r>
            <a:r>
              <a:rPr lang="zh-CN" altLang="en-US" dirty="0" smtClean="0">
                <a:latin typeface="Arial" pitchFamily="34" charset="0"/>
              </a:rPr>
              <a:t>、买断式回购到期</a:t>
            </a:r>
            <a:endParaRPr lang="en-US" altLang="zh-CN" dirty="0" smtClean="0">
              <a:latin typeface="Arial" pitchFamily="34" charset="0"/>
            </a:endParaRPr>
          </a:p>
          <a:p>
            <a:r>
              <a:rPr lang="en-US" altLang="zh-CN" dirty="0" smtClean="0">
                <a:latin typeface="Arial" pitchFamily="34" charset="0"/>
              </a:rPr>
              <a:t>3</a:t>
            </a:r>
            <a:r>
              <a:rPr lang="zh-CN" altLang="en-US" dirty="0" smtClean="0">
                <a:latin typeface="Arial" pitchFamily="34" charset="0"/>
              </a:rPr>
              <a:t>、权证行权</a:t>
            </a:r>
            <a:endParaRPr lang="en-US" altLang="zh-CN" dirty="0" smtClean="0">
              <a:latin typeface="Arial" pitchFamily="34" charset="0"/>
            </a:endParaRPr>
          </a:p>
          <a:p>
            <a:r>
              <a:rPr lang="en-US" altLang="zh-CN" dirty="0" smtClean="0">
                <a:latin typeface="Arial" pitchFamily="34" charset="0"/>
              </a:rPr>
              <a:t>4</a:t>
            </a:r>
            <a:r>
              <a:rPr lang="zh-CN" altLang="en-US" dirty="0" smtClean="0">
                <a:latin typeface="Arial" pitchFamily="34" charset="0"/>
              </a:rPr>
              <a:t>、专项资产管理计划转让</a:t>
            </a:r>
            <a:endParaRPr lang="en-US" altLang="zh-CN" dirty="0" smtClean="0">
              <a:latin typeface="Arial" pitchFamily="34" charset="0"/>
            </a:endParaRPr>
          </a:p>
          <a:p>
            <a:r>
              <a:rPr lang="en-US" altLang="zh-CN" dirty="0" smtClean="0">
                <a:latin typeface="Arial" pitchFamily="34" charset="0"/>
              </a:rPr>
              <a:t>5</a:t>
            </a:r>
            <a:r>
              <a:rPr lang="zh-CN" altLang="en-US" dirty="0" smtClean="0">
                <a:latin typeface="Arial" pitchFamily="34" charset="0"/>
              </a:rPr>
              <a:t>、证券公司债券转让</a:t>
            </a:r>
            <a:endParaRPr lang="en-US" altLang="zh-CN" dirty="0" smtClean="0">
              <a:latin typeface="Arial" pitchFamily="34" charset="0"/>
            </a:endParaRPr>
          </a:p>
          <a:p>
            <a:r>
              <a:rPr lang="en-US" altLang="zh-CN" dirty="0" smtClean="0">
                <a:latin typeface="Arial" pitchFamily="34" charset="0"/>
              </a:rPr>
              <a:t>6</a:t>
            </a:r>
            <a:r>
              <a:rPr lang="zh-CN" altLang="en-US" dirty="0" smtClean="0">
                <a:latin typeface="Arial" pitchFamily="34" charset="0"/>
              </a:rPr>
              <a:t>、要约收购</a:t>
            </a:r>
            <a:endParaRPr lang="en-US" altLang="zh-CN" dirty="0" smtClean="0">
              <a:latin typeface="Arial" pitchFamily="34" charset="0"/>
            </a:endParaRPr>
          </a:p>
          <a:p>
            <a:r>
              <a:rPr lang="en-US" altLang="zh-CN" dirty="0" smtClean="0">
                <a:latin typeface="Arial" pitchFamily="34" charset="0"/>
              </a:rPr>
              <a:t>7</a:t>
            </a:r>
            <a:r>
              <a:rPr lang="zh-CN" altLang="en-US" dirty="0" smtClean="0">
                <a:latin typeface="Arial" pitchFamily="34" charset="0"/>
              </a:rPr>
              <a:t>、协议收购</a:t>
            </a:r>
            <a:endParaRPr lang="en-US" altLang="zh-CN" dirty="0" smtClean="0">
              <a:latin typeface="Arial" pitchFamily="34" charset="0"/>
            </a:endParaRPr>
          </a:p>
          <a:p>
            <a:endParaRPr lang="en-US" altLang="zh-CN" dirty="0" smtClean="0">
              <a:latin typeface="Arial" pitchFamily="34" charset="0"/>
            </a:endParaRPr>
          </a:p>
          <a:p>
            <a:r>
              <a:rPr lang="zh-CN" altLang="en-US" b="1" dirty="0" smtClean="0">
                <a:latin typeface="Arial" pitchFamily="34" charset="0"/>
              </a:rPr>
              <a:t>发行人：</a:t>
            </a:r>
            <a:endParaRPr lang="en-US" altLang="zh-CN" b="1" dirty="0" smtClean="0">
              <a:latin typeface="Arial" pitchFamily="34" charset="0"/>
            </a:endParaRPr>
          </a:p>
          <a:p>
            <a:r>
              <a:rPr lang="en-US" altLang="zh-CN" dirty="0" smtClean="0">
                <a:latin typeface="Arial" pitchFamily="34" charset="0"/>
              </a:rPr>
              <a:t>1</a:t>
            </a:r>
            <a:r>
              <a:rPr lang="zh-CN" altLang="en-US" dirty="0" smtClean="0">
                <a:latin typeface="Arial" pitchFamily="34" charset="0"/>
              </a:rPr>
              <a:t>、股票：上市公司</a:t>
            </a:r>
            <a:endParaRPr lang="en-US" altLang="zh-CN" dirty="0" smtClean="0">
              <a:latin typeface="Arial" pitchFamily="34" charset="0"/>
            </a:endParaRPr>
          </a:p>
          <a:p>
            <a:r>
              <a:rPr lang="en-US" altLang="zh-CN" dirty="0" smtClean="0">
                <a:latin typeface="Arial" pitchFamily="34" charset="0"/>
              </a:rPr>
              <a:t>2</a:t>
            </a:r>
            <a:r>
              <a:rPr lang="zh-CN" altLang="en-US" dirty="0" smtClean="0">
                <a:latin typeface="Arial" pitchFamily="34" charset="0"/>
              </a:rPr>
              <a:t>、债券：财政部 银行 企业</a:t>
            </a:r>
            <a:endParaRPr lang="en-US" altLang="zh-CN" dirty="0" smtClean="0">
              <a:latin typeface="Arial" pitchFamily="34" charset="0"/>
            </a:endParaRPr>
          </a:p>
          <a:p>
            <a:r>
              <a:rPr lang="en-US" altLang="zh-CN" dirty="0" smtClean="0">
                <a:latin typeface="Arial" pitchFamily="34" charset="0"/>
              </a:rPr>
              <a:t>3</a:t>
            </a:r>
            <a:r>
              <a:rPr lang="zh-CN" altLang="en-US" dirty="0" smtClean="0">
                <a:latin typeface="Arial" pitchFamily="34" charset="0"/>
              </a:rPr>
              <a:t>、权证：上市公司、券商</a:t>
            </a:r>
          </a:p>
          <a:p>
            <a:r>
              <a:rPr lang="en-US" altLang="zh-CN" dirty="0" smtClean="0">
                <a:latin typeface="Arial" pitchFamily="34" charset="0"/>
              </a:rPr>
              <a:t>4</a:t>
            </a:r>
            <a:r>
              <a:rPr lang="zh-CN" altLang="en-US" dirty="0" smtClean="0">
                <a:latin typeface="Arial" pitchFamily="34" charset="0"/>
              </a:rPr>
              <a:t>、基金：基金公司</a:t>
            </a: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4</a:t>
            </a:fld>
            <a:endParaRPr lang="en-US" altLang="zh-CN" b="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p:spPr>
        <p:txBody>
          <a:bodyPr/>
          <a:lstStyle/>
          <a:p>
            <a:pPr marL="0" lvl="1"/>
            <a:endParaRPr lang="zh-CN" altLang="en-US" smtClean="0">
              <a:latin typeface="Arial" pitchFamily="34" charset="0"/>
            </a:endParaRPr>
          </a:p>
        </p:txBody>
      </p:sp>
      <p:sp>
        <p:nvSpPr>
          <p:cNvPr id="34820"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F859615-6EF9-42D5-AAFB-84E92E5984EA}" type="slidenum">
              <a:rPr lang="en-US" altLang="zh-CN" b="0" smtClean="0"/>
              <a:pPr eaLnBrk="1" hangingPunct="1"/>
              <a:t>5</a:t>
            </a:fld>
            <a:endParaRPr lang="en-US" altLang="zh-CN"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p:spPr>
        <p:txBody>
          <a:bodyPr/>
          <a:lstStyle/>
          <a:p>
            <a:pPr marL="0" lvl="1"/>
            <a:endParaRPr lang="zh-CN" altLang="en-US" smtClean="0">
              <a:latin typeface="Arial" pitchFamily="34" charset="0"/>
            </a:endParaRPr>
          </a:p>
        </p:txBody>
      </p:sp>
      <p:sp>
        <p:nvSpPr>
          <p:cNvPr id="35844"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D9A2D5C5-6FF8-427A-9020-AFDDEE8802F6}" type="slidenum">
              <a:rPr lang="en-US" altLang="zh-CN" b="0" smtClean="0"/>
              <a:pPr eaLnBrk="1" hangingPunct="1"/>
              <a:t>6</a:t>
            </a:fld>
            <a:endParaRPr lang="en-US" altLang="zh-CN" b="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r>
              <a:rPr lang="en-US" altLang="zh-CN" b="1" dirty="0" smtClean="0">
                <a:latin typeface="Arial" pitchFamily="34" charset="0"/>
              </a:rPr>
              <a:t>T</a:t>
            </a:r>
            <a:r>
              <a:rPr lang="zh-CN" altLang="zh-CN" b="1" dirty="0" smtClean="0">
                <a:latin typeface="Arial" pitchFamily="34" charset="0"/>
              </a:rPr>
              <a:t>＋</a:t>
            </a:r>
            <a:r>
              <a:rPr lang="en-US" altLang="zh-CN" b="1" dirty="0" smtClean="0">
                <a:latin typeface="Arial" pitchFamily="34" charset="0"/>
              </a:rPr>
              <a:t>0</a:t>
            </a:r>
            <a:r>
              <a:rPr lang="zh-CN" altLang="zh-CN" b="1" dirty="0" smtClean="0">
                <a:latin typeface="Arial" pitchFamily="34" charset="0"/>
              </a:rPr>
              <a:t>回转交易</a:t>
            </a:r>
            <a:r>
              <a:rPr lang="zh-CN" altLang="en-US" b="1" dirty="0" smtClean="0">
                <a:latin typeface="Arial" pitchFamily="34" charset="0"/>
              </a:rPr>
              <a:t>：</a:t>
            </a:r>
            <a:endParaRPr lang="en-US" altLang="zh-CN" b="1" dirty="0" smtClean="0">
              <a:latin typeface="Arial" pitchFamily="34" charset="0"/>
            </a:endParaRPr>
          </a:p>
          <a:p>
            <a:pPr marL="0" lvl="1"/>
            <a:r>
              <a:rPr lang="en-US" altLang="zh-CN" dirty="0" smtClean="0">
                <a:latin typeface="Arial" pitchFamily="34" charset="0"/>
              </a:rPr>
              <a:t>1</a:t>
            </a:r>
            <a:r>
              <a:rPr lang="zh-CN" altLang="en-US" dirty="0" smtClean="0">
                <a:latin typeface="Arial" pitchFamily="34" charset="0"/>
              </a:rPr>
              <a:t>、权证</a:t>
            </a:r>
            <a:endParaRPr lang="en-US" altLang="zh-CN" dirty="0" smtClean="0">
              <a:latin typeface="Arial" pitchFamily="34" charset="0"/>
            </a:endParaRPr>
          </a:p>
          <a:p>
            <a:pPr marL="0" lvl="1"/>
            <a:r>
              <a:rPr lang="en-US" altLang="zh-CN" dirty="0" smtClean="0">
                <a:latin typeface="Arial" pitchFamily="34" charset="0"/>
              </a:rPr>
              <a:t>2</a:t>
            </a:r>
            <a:r>
              <a:rPr lang="zh-CN" altLang="en-US" dirty="0" smtClean="0">
                <a:latin typeface="Arial" pitchFamily="34" charset="0"/>
              </a:rPr>
              <a:t>、债券</a:t>
            </a:r>
            <a:endParaRPr lang="en-US" altLang="zh-CN" dirty="0" smtClean="0">
              <a:latin typeface="Arial" pitchFamily="34" charset="0"/>
            </a:endParaRPr>
          </a:p>
          <a:p>
            <a:pPr marL="0" lvl="1"/>
            <a:r>
              <a:rPr lang="en-US" altLang="zh-CN" dirty="0" smtClean="0">
                <a:latin typeface="Arial" pitchFamily="34" charset="0"/>
              </a:rPr>
              <a:t>3</a:t>
            </a:r>
            <a:r>
              <a:rPr lang="zh-CN" altLang="en-US" dirty="0" smtClean="0">
                <a:latin typeface="Arial" pitchFamily="34" charset="0"/>
              </a:rPr>
              <a:t>、</a:t>
            </a:r>
            <a:r>
              <a:rPr lang="en-US" altLang="zh-CN" dirty="0" smtClean="0">
                <a:latin typeface="Arial" pitchFamily="34" charset="0"/>
              </a:rPr>
              <a:t>B</a:t>
            </a:r>
            <a:r>
              <a:rPr lang="zh-CN" altLang="zh-CN" dirty="0" smtClean="0">
                <a:latin typeface="Arial" pitchFamily="34" charset="0"/>
              </a:rPr>
              <a:t>股：</a:t>
            </a:r>
            <a:r>
              <a:rPr lang="en-US" altLang="zh-CN" dirty="0" smtClean="0">
                <a:latin typeface="Arial" pitchFamily="34" charset="0"/>
              </a:rPr>
              <a:t>T</a:t>
            </a:r>
            <a:r>
              <a:rPr lang="zh-CN" altLang="zh-CN" dirty="0" smtClean="0">
                <a:latin typeface="Arial" pitchFamily="34" charset="0"/>
              </a:rPr>
              <a:t>＋</a:t>
            </a:r>
            <a:r>
              <a:rPr lang="en-US" altLang="zh-CN" dirty="0" smtClean="0">
                <a:latin typeface="Arial" pitchFamily="34" charset="0"/>
              </a:rPr>
              <a:t>1</a:t>
            </a:r>
            <a:r>
              <a:rPr lang="zh-CN" altLang="zh-CN" dirty="0" smtClean="0">
                <a:latin typeface="Arial" pitchFamily="34" charset="0"/>
              </a:rPr>
              <a:t>回转交易，</a:t>
            </a:r>
            <a:r>
              <a:rPr lang="en-US" altLang="zh-CN" dirty="0" smtClean="0">
                <a:latin typeface="Arial" pitchFamily="34" charset="0"/>
              </a:rPr>
              <a:t>T</a:t>
            </a:r>
            <a:r>
              <a:rPr lang="zh-CN" altLang="zh-CN" dirty="0" smtClean="0">
                <a:latin typeface="Arial" pitchFamily="34" charset="0"/>
              </a:rPr>
              <a:t>＋</a:t>
            </a:r>
            <a:r>
              <a:rPr lang="en-US" altLang="zh-CN" dirty="0" smtClean="0">
                <a:latin typeface="Arial" pitchFamily="34" charset="0"/>
              </a:rPr>
              <a:t>3</a:t>
            </a:r>
            <a:r>
              <a:rPr lang="zh-CN" altLang="zh-CN" dirty="0" smtClean="0">
                <a:latin typeface="Arial" pitchFamily="34" charset="0"/>
              </a:rPr>
              <a:t>交收</a:t>
            </a:r>
            <a:endParaRPr lang="en-US" altLang="zh-CN" dirty="0" smtClean="0">
              <a:latin typeface="Arial" pitchFamily="34" charset="0"/>
            </a:endParaRPr>
          </a:p>
          <a:p>
            <a:pPr marL="0" lvl="1"/>
            <a:endParaRPr lang="en-US" altLang="zh-CN" dirty="0" smtClean="0">
              <a:latin typeface="Arial" pitchFamily="34" charset="0"/>
            </a:endParaRPr>
          </a:p>
          <a:p>
            <a:pPr marL="0" lvl="1"/>
            <a:r>
              <a:rPr lang="zh-CN" altLang="en-US" b="1" dirty="0" smtClean="0">
                <a:latin typeface="Arial" pitchFamily="34" charset="0"/>
              </a:rPr>
              <a:t>逐笔全额非担保交收：</a:t>
            </a:r>
            <a:endParaRPr lang="en-US" altLang="zh-CN" b="1" dirty="0" smtClean="0">
              <a:latin typeface="Arial" pitchFamily="34" charset="0"/>
            </a:endParaRPr>
          </a:p>
          <a:p>
            <a:pPr marL="0" lvl="1"/>
            <a:r>
              <a:rPr lang="en-US" altLang="zh-CN" dirty="0" smtClean="0">
                <a:latin typeface="Arial" pitchFamily="34" charset="0"/>
              </a:rPr>
              <a:t>1</a:t>
            </a:r>
            <a:r>
              <a:rPr lang="zh-CN" altLang="en-US" dirty="0" smtClean="0">
                <a:latin typeface="Arial" pitchFamily="34" charset="0"/>
              </a:rPr>
              <a:t>、大宗交易</a:t>
            </a:r>
          </a:p>
          <a:p>
            <a:r>
              <a:rPr lang="en-US" altLang="zh-CN" dirty="0" smtClean="0">
                <a:latin typeface="Arial" pitchFamily="34" charset="0"/>
              </a:rPr>
              <a:t>2</a:t>
            </a:r>
            <a:r>
              <a:rPr lang="zh-CN" altLang="en-US" dirty="0" smtClean="0">
                <a:latin typeface="Arial" pitchFamily="34" charset="0"/>
              </a:rPr>
              <a:t>、买断式回购到期</a:t>
            </a:r>
            <a:endParaRPr lang="en-US" altLang="zh-CN" dirty="0" smtClean="0">
              <a:latin typeface="Arial" pitchFamily="34" charset="0"/>
            </a:endParaRPr>
          </a:p>
          <a:p>
            <a:r>
              <a:rPr lang="en-US" altLang="zh-CN" dirty="0" smtClean="0">
                <a:latin typeface="Arial" pitchFamily="34" charset="0"/>
              </a:rPr>
              <a:t>3</a:t>
            </a:r>
            <a:r>
              <a:rPr lang="zh-CN" altLang="en-US" dirty="0" smtClean="0">
                <a:latin typeface="Arial" pitchFamily="34" charset="0"/>
              </a:rPr>
              <a:t>、权证行权</a:t>
            </a:r>
            <a:endParaRPr lang="en-US" altLang="zh-CN" dirty="0" smtClean="0">
              <a:latin typeface="Arial" pitchFamily="34" charset="0"/>
            </a:endParaRPr>
          </a:p>
          <a:p>
            <a:r>
              <a:rPr lang="en-US" altLang="zh-CN" dirty="0" smtClean="0">
                <a:latin typeface="Arial" pitchFamily="34" charset="0"/>
              </a:rPr>
              <a:t>4</a:t>
            </a:r>
            <a:r>
              <a:rPr lang="zh-CN" altLang="en-US" dirty="0" smtClean="0">
                <a:latin typeface="Arial" pitchFamily="34" charset="0"/>
              </a:rPr>
              <a:t>、专项资产管理计划转让</a:t>
            </a:r>
            <a:endParaRPr lang="en-US" altLang="zh-CN" dirty="0" smtClean="0">
              <a:latin typeface="Arial" pitchFamily="34" charset="0"/>
            </a:endParaRPr>
          </a:p>
          <a:p>
            <a:r>
              <a:rPr lang="en-US" altLang="zh-CN" dirty="0" smtClean="0">
                <a:latin typeface="Arial" pitchFamily="34" charset="0"/>
              </a:rPr>
              <a:t>5</a:t>
            </a:r>
            <a:r>
              <a:rPr lang="zh-CN" altLang="en-US" dirty="0" smtClean="0">
                <a:latin typeface="Arial" pitchFamily="34" charset="0"/>
              </a:rPr>
              <a:t>、证券公司债券转让</a:t>
            </a:r>
            <a:endParaRPr lang="en-US" altLang="zh-CN" dirty="0" smtClean="0">
              <a:latin typeface="Arial" pitchFamily="34" charset="0"/>
            </a:endParaRPr>
          </a:p>
          <a:p>
            <a:r>
              <a:rPr lang="en-US" altLang="zh-CN" dirty="0" smtClean="0">
                <a:latin typeface="Arial" pitchFamily="34" charset="0"/>
              </a:rPr>
              <a:t>6</a:t>
            </a:r>
            <a:r>
              <a:rPr lang="zh-CN" altLang="en-US" dirty="0" smtClean="0">
                <a:latin typeface="Arial" pitchFamily="34" charset="0"/>
              </a:rPr>
              <a:t>、要约收购</a:t>
            </a:r>
            <a:endParaRPr lang="en-US" altLang="zh-CN" dirty="0" smtClean="0">
              <a:latin typeface="Arial" pitchFamily="34" charset="0"/>
            </a:endParaRPr>
          </a:p>
          <a:p>
            <a:r>
              <a:rPr lang="en-US" altLang="zh-CN" dirty="0" smtClean="0">
                <a:latin typeface="Arial" pitchFamily="34" charset="0"/>
              </a:rPr>
              <a:t>7</a:t>
            </a:r>
            <a:r>
              <a:rPr lang="zh-CN" altLang="en-US" dirty="0" smtClean="0">
                <a:latin typeface="Arial" pitchFamily="34" charset="0"/>
              </a:rPr>
              <a:t>、协议收购</a:t>
            </a:r>
            <a:endParaRPr lang="en-US" altLang="zh-CN" dirty="0" smtClean="0">
              <a:latin typeface="Arial" pitchFamily="34" charset="0"/>
            </a:endParaRPr>
          </a:p>
          <a:p>
            <a:endParaRPr lang="en-US" altLang="zh-CN" dirty="0" smtClean="0">
              <a:latin typeface="Arial" pitchFamily="34" charset="0"/>
            </a:endParaRPr>
          </a:p>
          <a:p>
            <a:r>
              <a:rPr lang="zh-CN" altLang="en-US" b="1" dirty="0" smtClean="0">
                <a:latin typeface="Arial" pitchFamily="34" charset="0"/>
              </a:rPr>
              <a:t>发行人：</a:t>
            </a:r>
            <a:endParaRPr lang="en-US" altLang="zh-CN" b="1" dirty="0" smtClean="0">
              <a:latin typeface="Arial" pitchFamily="34" charset="0"/>
            </a:endParaRPr>
          </a:p>
          <a:p>
            <a:r>
              <a:rPr lang="en-US" altLang="zh-CN" dirty="0" smtClean="0">
                <a:latin typeface="Arial" pitchFamily="34" charset="0"/>
              </a:rPr>
              <a:t>1</a:t>
            </a:r>
            <a:r>
              <a:rPr lang="zh-CN" altLang="en-US" dirty="0" smtClean="0">
                <a:latin typeface="Arial" pitchFamily="34" charset="0"/>
              </a:rPr>
              <a:t>、股票：上市公司</a:t>
            </a:r>
            <a:endParaRPr lang="en-US" altLang="zh-CN" dirty="0" smtClean="0">
              <a:latin typeface="Arial" pitchFamily="34" charset="0"/>
            </a:endParaRPr>
          </a:p>
          <a:p>
            <a:r>
              <a:rPr lang="en-US" altLang="zh-CN" dirty="0" smtClean="0">
                <a:latin typeface="Arial" pitchFamily="34" charset="0"/>
              </a:rPr>
              <a:t>2</a:t>
            </a:r>
            <a:r>
              <a:rPr lang="zh-CN" altLang="en-US" dirty="0" smtClean="0">
                <a:latin typeface="Arial" pitchFamily="34" charset="0"/>
              </a:rPr>
              <a:t>、债券：财政部 银行 企业</a:t>
            </a:r>
            <a:endParaRPr lang="en-US" altLang="zh-CN" dirty="0" smtClean="0">
              <a:latin typeface="Arial" pitchFamily="34" charset="0"/>
            </a:endParaRPr>
          </a:p>
          <a:p>
            <a:r>
              <a:rPr lang="en-US" altLang="zh-CN" dirty="0" smtClean="0">
                <a:latin typeface="Arial" pitchFamily="34" charset="0"/>
              </a:rPr>
              <a:t>3</a:t>
            </a:r>
            <a:r>
              <a:rPr lang="zh-CN" altLang="en-US" dirty="0" smtClean="0">
                <a:latin typeface="Arial" pitchFamily="34" charset="0"/>
              </a:rPr>
              <a:t>、权证：上市公司、券商</a:t>
            </a:r>
          </a:p>
          <a:p>
            <a:r>
              <a:rPr lang="en-US" altLang="zh-CN" dirty="0" smtClean="0">
                <a:latin typeface="Arial" pitchFamily="34" charset="0"/>
              </a:rPr>
              <a:t>4</a:t>
            </a:r>
            <a:r>
              <a:rPr lang="zh-CN" altLang="en-US" dirty="0" smtClean="0">
                <a:latin typeface="Arial" pitchFamily="34" charset="0"/>
              </a:rPr>
              <a:t>、基金：基金公司</a:t>
            </a: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7</a:t>
            </a:fld>
            <a:endParaRPr lang="en-US" altLang="zh-CN" b="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zh-CN" altLang="en-US" smtClean="0">
              <a:latin typeface="Arial" pitchFamily="34" charset="0"/>
            </a:endParaRPr>
          </a:p>
        </p:txBody>
      </p:sp>
      <p:sp>
        <p:nvSpPr>
          <p:cNvPr id="36868"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380FF835-853C-4C0D-A75C-B7B25A6EF5EE}" type="slidenum">
              <a:rPr lang="en-US" altLang="zh-CN" b="0" smtClean="0"/>
              <a:pPr eaLnBrk="1" hangingPunct="1"/>
              <a:t>8</a:t>
            </a:fld>
            <a:endParaRPr lang="en-US" altLang="zh-CN" b="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7336D723-1A96-4080-B8DF-87982D57D6C8}" type="slidenum">
              <a:rPr lang="en-US" altLang="zh-CN" b="0" smtClean="0"/>
              <a:pPr eaLnBrk="1" hangingPunct="1"/>
              <a:t>9</a:t>
            </a:fld>
            <a:endParaRPr lang="en-US" altLang="zh-CN" b="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r>
              <a:rPr lang="en-US" altLang="zh-CN" b="1" smtClean="0">
                <a:latin typeface="Arial" pitchFamily="34" charset="0"/>
              </a:rPr>
              <a:t>T</a:t>
            </a:r>
            <a:r>
              <a:rPr lang="zh-CN" altLang="zh-CN" b="1" smtClean="0">
                <a:latin typeface="Arial" pitchFamily="34" charset="0"/>
              </a:rPr>
              <a:t>＋</a:t>
            </a:r>
            <a:r>
              <a:rPr lang="en-US" altLang="zh-CN" b="1" smtClean="0">
                <a:latin typeface="Arial" pitchFamily="34" charset="0"/>
              </a:rPr>
              <a:t>0</a:t>
            </a:r>
            <a:r>
              <a:rPr lang="zh-CN" altLang="zh-CN" b="1" smtClean="0">
                <a:latin typeface="Arial" pitchFamily="34" charset="0"/>
              </a:rPr>
              <a:t>回转交易</a:t>
            </a:r>
            <a:r>
              <a:rPr lang="zh-CN" altLang="en-US" b="1" smtClean="0">
                <a:latin typeface="Arial" pitchFamily="34" charset="0"/>
              </a:rPr>
              <a:t>：</a:t>
            </a:r>
            <a:endParaRPr lang="en-US" altLang="zh-CN" b="1" smtClean="0">
              <a:latin typeface="Arial" pitchFamily="34" charset="0"/>
            </a:endParaRPr>
          </a:p>
          <a:p>
            <a:pPr marL="0" lvl="1"/>
            <a:r>
              <a:rPr lang="en-US" altLang="zh-CN" smtClean="0">
                <a:latin typeface="Arial" pitchFamily="34" charset="0"/>
              </a:rPr>
              <a:t>1</a:t>
            </a:r>
            <a:r>
              <a:rPr lang="zh-CN" altLang="en-US" smtClean="0">
                <a:latin typeface="Arial" pitchFamily="34" charset="0"/>
              </a:rPr>
              <a:t>、权证</a:t>
            </a:r>
            <a:endParaRPr lang="en-US" altLang="zh-CN" smtClean="0">
              <a:latin typeface="Arial" pitchFamily="34" charset="0"/>
            </a:endParaRPr>
          </a:p>
          <a:p>
            <a:pPr marL="0" lvl="1"/>
            <a:r>
              <a:rPr lang="en-US" altLang="zh-CN" smtClean="0">
                <a:latin typeface="Arial" pitchFamily="34" charset="0"/>
              </a:rPr>
              <a:t>2</a:t>
            </a:r>
            <a:r>
              <a:rPr lang="zh-CN" altLang="en-US" smtClean="0">
                <a:latin typeface="Arial" pitchFamily="34" charset="0"/>
              </a:rPr>
              <a:t>、债券</a:t>
            </a:r>
            <a:endParaRPr lang="en-US" altLang="zh-CN" smtClean="0">
              <a:latin typeface="Arial" pitchFamily="34" charset="0"/>
            </a:endParaRPr>
          </a:p>
          <a:p>
            <a:pPr marL="0" lvl="1"/>
            <a:r>
              <a:rPr lang="en-US" altLang="zh-CN" smtClean="0">
                <a:latin typeface="Arial" pitchFamily="34" charset="0"/>
              </a:rPr>
              <a:t>3</a:t>
            </a:r>
            <a:r>
              <a:rPr lang="zh-CN" altLang="en-US" smtClean="0">
                <a:latin typeface="Arial" pitchFamily="34" charset="0"/>
              </a:rPr>
              <a:t>、</a:t>
            </a:r>
            <a:r>
              <a:rPr lang="en-US" altLang="zh-CN" smtClean="0">
                <a:latin typeface="Arial" pitchFamily="34" charset="0"/>
              </a:rPr>
              <a:t>B</a:t>
            </a:r>
            <a:r>
              <a:rPr lang="zh-CN" altLang="zh-CN" smtClean="0">
                <a:latin typeface="Arial" pitchFamily="34" charset="0"/>
              </a:rPr>
              <a:t>股：</a:t>
            </a:r>
            <a:r>
              <a:rPr lang="en-US" altLang="zh-CN" smtClean="0">
                <a:latin typeface="Arial" pitchFamily="34" charset="0"/>
              </a:rPr>
              <a:t>T</a:t>
            </a:r>
            <a:r>
              <a:rPr lang="zh-CN" altLang="zh-CN" smtClean="0">
                <a:latin typeface="Arial" pitchFamily="34" charset="0"/>
              </a:rPr>
              <a:t>＋</a:t>
            </a:r>
            <a:r>
              <a:rPr lang="en-US" altLang="zh-CN" smtClean="0">
                <a:latin typeface="Arial" pitchFamily="34" charset="0"/>
              </a:rPr>
              <a:t>1</a:t>
            </a:r>
            <a:r>
              <a:rPr lang="zh-CN" altLang="zh-CN" smtClean="0">
                <a:latin typeface="Arial" pitchFamily="34" charset="0"/>
              </a:rPr>
              <a:t>回转交易，</a:t>
            </a:r>
            <a:r>
              <a:rPr lang="en-US" altLang="zh-CN" smtClean="0">
                <a:latin typeface="Arial" pitchFamily="34" charset="0"/>
              </a:rPr>
              <a:t>T</a:t>
            </a:r>
            <a:r>
              <a:rPr lang="zh-CN" altLang="zh-CN" smtClean="0">
                <a:latin typeface="Arial" pitchFamily="34" charset="0"/>
              </a:rPr>
              <a:t>＋</a:t>
            </a:r>
            <a:r>
              <a:rPr lang="en-US" altLang="zh-CN" smtClean="0">
                <a:latin typeface="Arial" pitchFamily="34" charset="0"/>
              </a:rPr>
              <a:t>3</a:t>
            </a:r>
            <a:r>
              <a:rPr lang="zh-CN" altLang="zh-CN" smtClean="0">
                <a:latin typeface="Arial" pitchFamily="34" charset="0"/>
              </a:rPr>
              <a:t>交收</a:t>
            </a:r>
            <a:endParaRPr lang="en-US" altLang="zh-CN" smtClean="0">
              <a:latin typeface="Arial" pitchFamily="34" charset="0"/>
            </a:endParaRPr>
          </a:p>
          <a:p>
            <a:pPr marL="0" lvl="1"/>
            <a:endParaRPr lang="en-US" altLang="zh-CN" smtClean="0">
              <a:latin typeface="Arial" pitchFamily="34" charset="0"/>
            </a:endParaRPr>
          </a:p>
          <a:p>
            <a:pPr marL="0" lvl="1"/>
            <a:r>
              <a:rPr lang="zh-CN" altLang="en-US" b="1" smtClean="0">
                <a:latin typeface="Arial" pitchFamily="34" charset="0"/>
              </a:rPr>
              <a:t>逐笔全额非担保交收：</a:t>
            </a:r>
            <a:endParaRPr lang="en-US" altLang="zh-CN" b="1" smtClean="0">
              <a:latin typeface="Arial" pitchFamily="34" charset="0"/>
            </a:endParaRPr>
          </a:p>
          <a:p>
            <a:pPr marL="0" lvl="1"/>
            <a:r>
              <a:rPr lang="en-US" altLang="zh-CN" smtClean="0">
                <a:latin typeface="Arial" pitchFamily="34" charset="0"/>
              </a:rPr>
              <a:t>1</a:t>
            </a:r>
            <a:r>
              <a:rPr lang="zh-CN" altLang="en-US" smtClean="0">
                <a:latin typeface="Arial" pitchFamily="34" charset="0"/>
              </a:rPr>
              <a:t>、大宗交易</a:t>
            </a:r>
          </a:p>
          <a:p>
            <a:r>
              <a:rPr lang="en-US" altLang="zh-CN" smtClean="0">
                <a:latin typeface="Arial" pitchFamily="34" charset="0"/>
              </a:rPr>
              <a:t>2</a:t>
            </a:r>
            <a:r>
              <a:rPr lang="zh-CN" altLang="en-US" smtClean="0">
                <a:latin typeface="Arial" pitchFamily="34" charset="0"/>
              </a:rPr>
              <a:t>、买断式回购到期</a:t>
            </a:r>
            <a:endParaRPr lang="en-US" altLang="zh-CN" smtClean="0">
              <a:latin typeface="Arial" pitchFamily="34" charset="0"/>
            </a:endParaRPr>
          </a:p>
          <a:p>
            <a:r>
              <a:rPr lang="en-US" altLang="zh-CN" smtClean="0">
                <a:latin typeface="Arial" pitchFamily="34" charset="0"/>
              </a:rPr>
              <a:t>3</a:t>
            </a:r>
            <a:r>
              <a:rPr lang="zh-CN" altLang="en-US" smtClean="0">
                <a:latin typeface="Arial" pitchFamily="34" charset="0"/>
              </a:rPr>
              <a:t>、权证行权</a:t>
            </a:r>
            <a:endParaRPr lang="en-US" altLang="zh-CN" smtClean="0">
              <a:latin typeface="Arial" pitchFamily="34" charset="0"/>
            </a:endParaRPr>
          </a:p>
          <a:p>
            <a:r>
              <a:rPr lang="en-US" altLang="zh-CN" smtClean="0">
                <a:latin typeface="Arial" pitchFamily="34" charset="0"/>
              </a:rPr>
              <a:t>4</a:t>
            </a:r>
            <a:r>
              <a:rPr lang="zh-CN" altLang="en-US" smtClean="0">
                <a:latin typeface="Arial" pitchFamily="34" charset="0"/>
              </a:rPr>
              <a:t>、专项资产管理计划转让</a:t>
            </a:r>
            <a:endParaRPr lang="en-US" altLang="zh-CN" smtClean="0">
              <a:latin typeface="Arial" pitchFamily="34" charset="0"/>
            </a:endParaRPr>
          </a:p>
          <a:p>
            <a:r>
              <a:rPr lang="en-US" altLang="zh-CN" smtClean="0">
                <a:latin typeface="Arial" pitchFamily="34" charset="0"/>
              </a:rPr>
              <a:t>5</a:t>
            </a:r>
            <a:r>
              <a:rPr lang="zh-CN" altLang="en-US" smtClean="0">
                <a:latin typeface="Arial" pitchFamily="34" charset="0"/>
              </a:rPr>
              <a:t>、证券公司债券转让</a:t>
            </a:r>
            <a:endParaRPr lang="en-US" altLang="zh-CN" smtClean="0">
              <a:latin typeface="Arial" pitchFamily="34" charset="0"/>
            </a:endParaRPr>
          </a:p>
          <a:p>
            <a:r>
              <a:rPr lang="en-US" altLang="zh-CN" smtClean="0">
                <a:latin typeface="Arial" pitchFamily="34" charset="0"/>
              </a:rPr>
              <a:t>6</a:t>
            </a:r>
            <a:r>
              <a:rPr lang="zh-CN" altLang="en-US" smtClean="0">
                <a:latin typeface="Arial" pitchFamily="34" charset="0"/>
              </a:rPr>
              <a:t>、要约收购</a:t>
            </a:r>
            <a:endParaRPr lang="en-US" altLang="zh-CN" smtClean="0">
              <a:latin typeface="Arial" pitchFamily="34" charset="0"/>
            </a:endParaRPr>
          </a:p>
          <a:p>
            <a:r>
              <a:rPr lang="en-US" altLang="zh-CN" smtClean="0">
                <a:latin typeface="Arial" pitchFamily="34" charset="0"/>
              </a:rPr>
              <a:t>7</a:t>
            </a:r>
            <a:r>
              <a:rPr lang="zh-CN" altLang="en-US" smtClean="0">
                <a:latin typeface="Arial" pitchFamily="34" charset="0"/>
              </a:rPr>
              <a:t>、协议收购</a:t>
            </a:r>
            <a:endParaRPr lang="en-US" altLang="zh-CN" smtClean="0">
              <a:latin typeface="Arial" pitchFamily="34" charset="0"/>
            </a:endParaRPr>
          </a:p>
          <a:p>
            <a:endParaRPr lang="en-US" altLang="zh-CN" smtClean="0">
              <a:latin typeface="Arial" pitchFamily="34" charset="0"/>
            </a:endParaRPr>
          </a:p>
          <a:p>
            <a:r>
              <a:rPr lang="zh-CN" altLang="en-US" b="1" smtClean="0">
                <a:latin typeface="Arial" pitchFamily="34" charset="0"/>
              </a:rPr>
              <a:t>发行人：</a:t>
            </a:r>
            <a:endParaRPr lang="en-US" altLang="zh-CN" b="1" smtClean="0">
              <a:latin typeface="Arial" pitchFamily="34" charset="0"/>
            </a:endParaRPr>
          </a:p>
          <a:p>
            <a:r>
              <a:rPr lang="en-US" altLang="zh-CN" smtClean="0">
                <a:latin typeface="Arial" pitchFamily="34" charset="0"/>
              </a:rPr>
              <a:t>1</a:t>
            </a:r>
            <a:r>
              <a:rPr lang="zh-CN" altLang="en-US" smtClean="0">
                <a:latin typeface="Arial" pitchFamily="34" charset="0"/>
              </a:rPr>
              <a:t>、股票：上市公司</a:t>
            </a:r>
            <a:endParaRPr lang="en-US" altLang="zh-CN" smtClean="0">
              <a:latin typeface="Arial" pitchFamily="34" charset="0"/>
            </a:endParaRPr>
          </a:p>
          <a:p>
            <a:r>
              <a:rPr lang="en-US" altLang="zh-CN" smtClean="0">
                <a:latin typeface="Arial" pitchFamily="34" charset="0"/>
              </a:rPr>
              <a:t>2</a:t>
            </a:r>
            <a:r>
              <a:rPr lang="zh-CN" altLang="en-US" smtClean="0">
                <a:latin typeface="Arial" pitchFamily="34" charset="0"/>
              </a:rPr>
              <a:t>、债券：财政部 银行 企业</a:t>
            </a:r>
            <a:endParaRPr lang="en-US" altLang="zh-CN" smtClean="0">
              <a:latin typeface="Arial" pitchFamily="34" charset="0"/>
            </a:endParaRPr>
          </a:p>
          <a:p>
            <a:r>
              <a:rPr lang="en-US" altLang="zh-CN" smtClean="0">
                <a:latin typeface="Arial" pitchFamily="34" charset="0"/>
              </a:rPr>
              <a:t>3</a:t>
            </a:r>
            <a:r>
              <a:rPr lang="zh-CN" altLang="en-US" smtClean="0">
                <a:latin typeface="Arial" pitchFamily="34" charset="0"/>
              </a:rPr>
              <a:t>、权证：上市公司、券商</a:t>
            </a:r>
          </a:p>
          <a:p>
            <a:r>
              <a:rPr lang="en-US" altLang="zh-CN" smtClean="0">
                <a:latin typeface="Arial" pitchFamily="34" charset="0"/>
              </a:rPr>
              <a:t>4</a:t>
            </a:r>
            <a:r>
              <a:rPr lang="zh-CN" altLang="en-US" smtClean="0">
                <a:latin typeface="Arial" pitchFamily="34" charset="0"/>
              </a:rPr>
              <a:t>、基金：基金公司</a:t>
            </a: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11</a:t>
            </a:fld>
            <a:endParaRPr lang="en-US" altLang="zh-CN" b="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gradFill rotWithShape="1">
            <a:gsLst>
              <a:gs pos="0">
                <a:srgbClr val="2B62C7"/>
              </a:gs>
              <a:gs pos="100000">
                <a:srgbClr val="14347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sp>
        <p:nvSpPr>
          <p:cNvPr id="5" name="Rectangle 3"/>
          <p:cNvSpPr>
            <a:spLocks noChangeArrowheads="1"/>
          </p:cNvSpPr>
          <p:nvPr/>
        </p:nvSpPr>
        <p:spPr bwMode="auto">
          <a:xfrm>
            <a:off x="0" y="2673350"/>
            <a:ext cx="9144000" cy="1476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pic>
        <p:nvPicPr>
          <p:cNvPr id="6" name="Picture 4" descr="渐变_logo_透明_3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2740025"/>
            <a:ext cx="194468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网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6489700"/>
            <a:ext cx="15128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userDrawn="1"/>
        </p:nvSpPr>
        <p:spPr bwMode="auto">
          <a:xfrm>
            <a:off x="0" y="1162050"/>
            <a:ext cx="3240088" cy="0"/>
          </a:xfrm>
          <a:prstGeom prst="line">
            <a:avLst/>
          </a:prstGeom>
          <a:noFill/>
          <a:ln w="28575">
            <a:solidFill>
              <a:srgbClr val="2A6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Picture 15" descr="08 logo"/>
          <p:cNvPicPr>
            <a:picLocks noChangeAspect="1" noChangeArrowheads="1"/>
          </p:cNvPicPr>
          <p:nvPr userDrawn="1"/>
        </p:nvPicPr>
        <p:blipFill>
          <a:blip r:embed="rId4">
            <a:lum bright="4000" contrast="-50000"/>
            <a:extLst>
              <a:ext uri="{28A0092B-C50C-407E-A947-70E740481C1C}">
                <a14:useLocalDpi xmlns:a14="http://schemas.microsoft.com/office/drawing/2010/main" val="0"/>
              </a:ext>
            </a:extLst>
          </a:blip>
          <a:srcRect/>
          <a:stretch>
            <a:fillRect/>
          </a:stretch>
        </p:blipFill>
        <p:spPr bwMode="auto">
          <a:xfrm>
            <a:off x="3983038" y="6213475"/>
            <a:ext cx="6111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IDC Logo"/>
          <p:cNvPicPr>
            <a:picLocks noChangeAspect="1" noChangeArrowheads="1"/>
          </p:cNvPicPr>
          <p:nvPr userDrawn="1"/>
        </p:nvPicPr>
        <p:blipFill>
          <a:blip r:embed="rId5" cstate="print">
            <a:lum bright="4000" contrast="-32000"/>
            <a:extLst>
              <a:ext uri="{28A0092B-C50C-407E-A947-70E740481C1C}">
                <a14:useLocalDpi xmlns:a14="http://schemas.microsoft.com/office/drawing/2010/main" val="0"/>
              </a:ext>
            </a:extLst>
          </a:blip>
          <a:srcRect/>
          <a:stretch>
            <a:fillRect/>
          </a:stretch>
        </p:blipFill>
        <p:spPr bwMode="auto">
          <a:xfrm>
            <a:off x="4810125" y="6327775"/>
            <a:ext cx="7762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descr="IAOP_2007"/>
          <p:cNvPicPr>
            <a:picLocks noChangeAspect="1" noChangeArrowheads="1"/>
          </p:cNvPicPr>
          <p:nvPr userDrawn="1"/>
        </p:nvPicPr>
        <p:blipFill>
          <a:blip r:embed="rId6" cstate="print">
            <a:lum bright="4000" contrast="-38000"/>
            <a:extLst>
              <a:ext uri="{28A0092B-C50C-407E-A947-70E740481C1C}">
                <a14:useLocalDpi xmlns:a14="http://schemas.microsoft.com/office/drawing/2010/main" val="0"/>
              </a:ext>
            </a:extLst>
          </a:blip>
          <a:srcRect/>
          <a:stretch>
            <a:fillRect/>
          </a:stretch>
        </p:blipFill>
        <p:spPr bwMode="auto">
          <a:xfrm>
            <a:off x="5868988" y="6272213"/>
            <a:ext cx="7048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8" descr="图片1副本"/>
          <p:cNvPicPr>
            <a:picLocks noChangeAspect="1" noChangeArrowheads="1"/>
          </p:cNvPicPr>
          <p:nvPr userDrawn="1"/>
        </p:nvPicPr>
        <p:blipFill>
          <a:blip r:embed="rId7">
            <a:lum contrast="-22000"/>
            <a:extLst>
              <a:ext uri="{28A0092B-C50C-407E-A947-70E740481C1C}">
                <a14:useLocalDpi xmlns:a14="http://schemas.microsoft.com/office/drawing/2010/main" val="0"/>
              </a:ext>
            </a:extLst>
          </a:blip>
          <a:srcRect/>
          <a:stretch>
            <a:fillRect/>
          </a:stretch>
        </p:blipFill>
        <p:spPr bwMode="auto">
          <a:xfrm>
            <a:off x="7777163" y="6330950"/>
            <a:ext cx="1187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9" descr="logo_member"/>
          <p:cNvPicPr>
            <a:picLocks noChangeAspect="1" noChangeArrowheads="1"/>
          </p:cNvPicPr>
          <p:nvPr userDrawn="1"/>
        </p:nvPicPr>
        <p:blipFill>
          <a:blip r:embed="rId8" cstate="print">
            <a:lum bright="16000" contrast="-72000"/>
            <a:extLst>
              <a:ext uri="{28A0092B-C50C-407E-A947-70E740481C1C}">
                <a14:useLocalDpi xmlns:a14="http://schemas.microsoft.com/office/drawing/2010/main" val="0"/>
              </a:ext>
            </a:extLst>
          </a:blip>
          <a:srcRect/>
          <a:stretch>
            <a:fillRect/>
          </a:stretch>
        </p:blipFill>
        <p:spPr bwMode="auto">
          <a:xfrm>
            <a:off x="6840538" y="6334125"/>
            <a:ext cx="7223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Rectangle 5"/>
          <p:cNvSpPr>
            <a:spLocks noGrp="1" noChangeArrowheads="1"/>
          </p:cNvSpPr>
          <p:nvPr>
            <p:ph type="ctrTitle" sz="quarter"/>
          </p:nvPr>
        </p:nvSpPr>
        <p:spPr>
          <a:xfrm>
            <a:off x="3746500" y="2816225"/>
            <a:ext cx="4894263" cy="1042988"/>
          </a:xfrm>
        </p:spPr>
        <p:txBody>
          <a:bodyPr/>
          <a:lstStyle>
            <a:lvl1pPr>
              <a:defRPr/>
            </a:lvl1pPr>
          </a:lstStyle>
          <a:p>
            <a:pPr lvl="0"/>
            <a:r>
              <a:rPr lang="zh-CN" altLang="en-US" noProof="0" smtClean="0"/>
              <a:t>标题样式</a:t>
            </a:r>
          </a:p>
        </p:txBody>
      </p:sp>
      <p:sp>
        <p:nvSpPr>
          <p:cNvPr id="77830" name="Rectangle 6"/>
          <p:cNvSpPr>
            <a:spLocks noGrp="1" noChangeArrowheads="1"/>
          </p:cNvSpPr>
          <p:nvPr>
            <p:ph type="subTitle" sz="quarter" idx="1"/>
          </p:nvPr>
        </p:nvSpPr>
        <p:spPr>
          <a:xfrm>
            <a:off x="6338888" y="3608388"/>
            <a:ext cx="2336800" cy="396875"/>
          </a:xfrm>
        </p:spPr>
        <p:txBody>
          <a:bodyPr/>
          <a:lstStyle>
            <a:lvl1pPr marL="0" indent="0" algn="ctr">
              <a:buFont typeface="Arial" charset="0"/>
              <a:buNone/>
              <a:defRPr/>
            </a:lvl1pPr>
          </a:lstStyle>
          <a:p>
            <a:pPr lvl="0"/>
            <a:r>
              <a:rPr lang="zh-CN" altLang="en-US" noProof="0" smtClean="0"/>
              <a:t>副标题</a:t>
            </a:r>
          </a:p>
        </p:txBody>
      </p:sp>
    </p:spTree>
    <p:extLst>
      <p:ext uri="{BB962C8B-B14F-4D97-AF65-F5344CB8AC3E}">
        <p14:creationId xmlns:p14="http://schemas.microsoft.com/office/powerpoint/2010/main" val="363165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900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8263" y="512763"/>
            <a:ext cx="1970087" cy="5761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512763"/>
            <a:ext cx="5762625" cy="57610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900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086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8962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92163" y="1520825"/>
            <a:ext cx="37211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5663" y="1520825"/>
            <a:ext cx="3722687"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552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705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9597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0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1163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1342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97650"/>
            <a:ext cx="9144000" cy="260350"/>
          </a:xfrm>
          <a:prstGeom prst="rect">
            <a:avLst/>
          </a:prstGeom>
          <a:gradFill rotWithShape="1">
            <a:gsLst>
              <a:gs pos="0">
                <a:srgbClr val="265FBC"/>
              </a:gs>
              <a:gs pos="100000">
                <a:srgbClr val="193F7D"/>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endParaRPr lang="zh-CN" altLang="en-US"/>
          </a:p>
        </p:txBody>
      </p:sp>
      <p:sp>
        <p:nvSpPr>
          <p:cNvPr id="76803" name="Rectangle 3"/>
          <p:cNvSpPr>
            <a:spLocks noGrp="1" noChangeArrowheads="1"/>
          </p:cNvSpPr>
          <p:nvPr>
            <p:ph type="title"/>
          </p:nvPr>
        </p:nvSpPr>
        <p:spPr bwMode="auto">
          <a:xfrm>
            <a:off x="503238" y="512763"/>
            <a:ext cx="6330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792163" y="1520825"/>
            <a:ext cx="75961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渐变_logo_透明_3小"/>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333375"/>
            <a:ext cx="12954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网址"/>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4750" y="6669088"/>
            <a:ext cx="1368425"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7"/>
          <p:cNvSpPr>
            <a:spLocks noChangeShapeType="1"/>
          </p:cNvSpPr>
          <p:nvPr/>
        </p:nvSpPr>
        <p:spPr bwMode="auto">
          <a:xfrm>
            <a:off x="0" y="1160463"/>
            <a:ext cx="4787900" cy="0"/>
          </a:xfrm>
          <a:prstGeom prst="line">
            <a:avLst/>
          </a:prstGeom>
          <a:noFill/>
          <a:ln w="3810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p:cNvSpPr>
            <a:spLocks noChangeShapeType="1"/>
          </p:cNvSpPr>
          <p:nvPr/>
        </p:nvSpPr>
        <p:spPr bwMode="auto">
          <a:xfrm>
            <a:off x="0" y="1162050"/>
            <a:ext cx="3240088" cy="0"/>
          </a:xfrm>
          <a:prstGeom prst="line">
            <a:avLst/>
          </a:prstGeom>
          <a:noFill/>
          <a:ln w="28575">
            <a:solidFill>
              <a:srgbClr val="2A6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Text Box 9"/>
          <p:cNvSpPr txBox="1">
            <a:spLocks noChangeArrowheads="1"/>
          </p:cNvSpPr>
          <p:nvPr/>
        </p:nvSpPr>
        <p:spPr bwMode="auto">
          <a:xfrm>
            <a:off x="5956300" y="6607175"/>
            <a:ext cx="16033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r">
              <a:defRPr/>
            </a:pPr>
            <a:r>
              <a:rPr lang="zh-CN" altLang="en-US" sz="1000" b="0" smtClean="0">
                <a:solidFill>
                  <a:srgbClr val="DDDDDD"/>
                </a:solidFill>
                <a:latin typeface="华文细黑" pitchFamily="2" charset="-122"/>
                <a:ea typeface="华文细黑" pitchFamily="2" charset="-122"/>
              </a:rPr>
              <a:t>恒生电子股份有限公司  </a:t>
            </a:r>
            <a:r>
              <a:rPr lang="en-US" altLang="zh-CN" sz="1000" b="0" smtClean="0">
                <a:solidFill>
                  <a:srgbClr val="DDDDDD"/>
                </a:solidFill>
                <a:latin typeface="华文细黑" pitchFamily="2" charset="-122"/>
                <a:ea typeface="华文细黑" pitchFamily="2" charset="-122"/>
              </a:rPr>
              <a:t>|</a:t>
            </a:r>
          </a:p>
        </p:txBody>
      </p:sp>
      <p:sp>
        <p:nvSpPr>
          <p:cNvPr id="1034" name="Rectangle 10"/>
          <p:cNvSpPr>
            <a:spLocks noChangeArrowheads="1"/>
          </p:cNvSpPr>
          <p:nvPr userDrawn="1"/>
        </p:nvSpPr>
        <p:spPr bwMode="auto">
          <a:xfrm>
            <a:off x="0" y="6597650"/>
            <a:ext cx="9144000" cy="260350"/>
          </a:xfrm>
          <a:prstGeom prst="rect">
            <a:avLst/>
          </a:prstGeom>
          <a:gradFill rotWithShape="1">
            <a:gsLst>
              <a:gs pos="0">
                <a:srgbClr val="265FBC"/>
              </a:gs>
              <a:gs pos="100000">
                <a:srgbClr val="193F7D"/>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endParaRPr lang="zh-CN" altLang="en-US"/>
          </a:p>
        </p:txBody>
      </p:sp>
      <p:pic>
        <p:nvPicPr>
          <p:cNvPr id="1035" name="Picture 11" descr="渐变_logo_透明_3小"/>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0288" y="333375"/>
            <a:ext cx="12954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网址"/>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524750" y="6669088"/>
            <a:ext cx="1368425"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Line 13"/>
          <p:cNvSpPr>
            <a:spLocks noChangeShapeType="1"/>
          </p:cNvSpPr>
          <p:nvPr userDrawn="1"/>
        </p:nvSpPr>
        <p:spPr bwMode="auto">
          <a:xfrm>
            <a:off x="0" y="1160463"/>
            <a:ext cx="4787900" cy="0"/>
          </a:xfrm>
          <a:prstGeom prst="line">
            <a:avLst/>
          </a:prstGeom>
          <a:noFill/>
          <a:ln w="3810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Line 14"/>
          <p:cNvSpPr>
            <a:spLocks noChangeShapeType="1"/>
          </p:cNvSpPr>
          <p:nvPr userDrawn="1"/>
        </p:nvSpPr>
        <p:spPr bwMode="auto">
          <a:xfrm>
            <a:off x="0" y="1162050"/>
            <a:ext cx="3240088" cy="0"/>
          </a:xfrm>
          <a:prstGeom prst="line">
            <a:avLst/>
          </a:prstGeom>
          <a:noFill/>
          <a:ln w="28575">
            <a:solidFill>
              <a:srgbClr val="2A6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Text Box 15"/>
          <p:cNvSpPr txBox="1">
            <a:spLocks noChangeArrowheads="1"/>
          </p:cNvSpPr>
          <p:nvPr userDrawn="1"/>
        </p:nvSpPr>
        <p:spPr bwMode="auto">
          <a:xfrm>
            <a:off x="5956300" y="6607175"/>
            <a:ext cx="16033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r">
              <a:defRPr/>
            </a:pPr>
            <a:r>
              <a:rPr lang="zh-CN" altLang="en-US" sz="1000" b="0" smtClean="0">
                <a:solidFill>
                  <a:srgbClr val="DDDDDD"/>
                </a:solidFill>
                <a:latin typeface="华文细黑" pitchFamily="2" charset="-122"/>
                <a:ea typeface="华文细黑" pitchFamily="2" charset="-122"/>
              </a:rPr>
              <a:t>恒生电子股份有限公司  </a:t>
            </a:r>
            <a:r>
              <a:rPr lang="en-US" altLang="zh-CN" sz="1000" b="0" smtClean="0">
                <a:solidFill>
                  <a:srgbClr val="DDDDDD"/>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20000"/>
        </a:spcAft>
        <a:buClr>
          <a:srgbClr val="184098"/>
        </a:buClr>
        <a:buFont typeface="Arial" pitchFamily="34" charset="0"/>
        <a:buChar char="●"/>
        <a:defRPr sz="2400">
          <a:solidFill>
            <a:srgbClr val="000064"/>
          </a:solidFill>
          <a:latin typeface="+mn-lt"/>
          <a:ea typeface="+mn-ea"/>
          <a:cs typeface="+mn-cs"/>
        </a:defRPr>
      </a:lvl1pPr>
      <a:lvl2pPr marL="742950" indent="-285750" algn="l" rtl="0" eaLnBrk="0" fontAlgn="base" hangingPunct="0">
        <a:spcBef>
          <a:spcPct val="20000"/>
        </a:spcBef>
        <a:spcAft>
          <a:spcPct val="20000"/>
        </a:spcAft>
        <a:buChar char="–"/>
        <a:defRPr>
          <a:solidFill>
            <a:schemeClr val="tx1"/>
          </a:solidFill>
          <a:latin typeface="+mn-lt"/>
          <a:ea typeface="华文细黑" pitchFamily="2" charset="-122"/>
        </a:defRPr>
      </a:lvl2pPr>
      <a:lvl3pPr marL="1143000" indent="-228600" algn="l" rtl="0" eaLnBrk="0" fontAlgn="base" hangingPunct="0">
        <a:spcBef>
          <a:spcPct val="20000"/>
        </a:spcBef>
        <a:spcAft>
          <a:spcPct val="0"/>
        </a:spcAft>
        <a:buChar char="•"/>
        <a:defRPr sz="1600">
          <a:solidFill>
            <a:schemeClr val="tx1"/>
          </a:solidFill>
          <a:latin typeface="+mn-lt"/>
          <a:ea typeface="华文细黑" pitchFamily="2" charset="-122"/>
        </a:defRPr>
      </a:lvl3pPr>
      <a:lvl4pPr marL="1600200" indent="-228600" algn="l" rtl="0" eaLnBrk="0" fontAlgn="base" hangingPunct="0">
        <a:spcBef>
          <a:spcPct val="20000"/>
        </a:spcBef>
        <a:spcAft>
          <a:spcPct val="0"/>
        </a:spcAft>
        <a:buChar char="–"/>
        <a:defRPr sz="12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1000">
          <a:solidFill>
            <a:schemeClr val="tx1"/>
          </a:solidFill>
          <a:latin typeface="+mn-lt"/>
          <a:ea typeface="华文细黑" pitchFamily="2" charset="-122"/>
        </a:defRPr>
      </a:lvl5pPr>
      <a:lvl6pPr marL="2514600" indent="-228600" algn="l" rtl="0" fontAlgn="base">
        <a:spcBef>
          <a:spcPct val="20000"/>
        </a:spcBef>
        <a:spcAft>
          <a:spcPct val="0"/>
        </a:spcAft>
        <a:buChar char="»"/>
        <a:defRPr sz="1000">
          <a:solidFill>
            <a:schemeClr val="tx1"/>
          </a:solidFill>
          <a:latin typeface="+mn-lt"/>
          <a:ea typeface="华文细黑" pitchFamily="2" charset="-122"/>
        </a:defRPr>
      </a:lvl6pPr>
      <a:lvl7pPr marL="2971800" indent="-228600" algn="l" rtl="0" fontAlgn="base">
        <a:spcBef>
          <a:spcPct val="20000"/>
        </a:spcBef>
        <a:spcAft>
          <a:spcPct val="0"/>
        </a:spcAft>
        <a:buChar char="»"/>
        <a:defRPr sz="1000">
          <a:solidFill>
            <a:schemeClr val="tx1"/>
          </a:solidFill>
          <a:latin typeface="+mn-lt"/>
          <a:ea typeface="华文细黑" pitchFamily="2" charset="-122"/>
        </a:defRPr>
      </a:lvl7pPr>
      <a:lvl8pPr marL="3429000" indent="-228600" algn="l" rtl="0" fontAlgn="base">
        <a:spcBef>
          <a:spcPct val="20000"/>
        </a:spcBef>
        <a:spcAft>
          <a:spcPct val="0"/>
        </a:spcAft>
        <a:buChar char="»"/>
        <a:defRPr sz="1000">
          <a:solidFill>
            <a:schemeClr val="tx1"/>
          </a:solidFill>
          <a:latin typeface="+mn-lt"/>
          <a:ea typeface="华文细黑" pitchFamily="2" charset="-122"/>
        </a:defRPr>
      </a:lvl8pPr>
      <a:lvl9pPr marL="3886200" indent="-228600" algn="l" rtl="0" fontAlgn="base">
        <a:spcBef>
          <a:spcPct val="20000"/>
        </a:spcBef>
        <a:spcAft>
          <a:spcPct val="0"/>
        </a:spcAft>
        <a:buChar char="»"/>
        <a:defRPr sz="10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1790700" y="2844800"/>
            <a:ext cx="5545138" cy="1042988"/>
          </a:xfrm>
        </p:spPr>
        <p:txBody>
          <a:bodyPr/>
          <a:lstStyle/>
          <a:p>
            <a:pPr algn="ctr" eaLnBrk="1" hangingPunct="1">
              <a:defRPr/>
            </a:pPr>
            <a:r>
              <a:rPr lang="zh-CN" altLang="en-US" dirty="0" smtClean="0"/>
              <a:t>证券基础知识培训（一）</a:t>
            </a:r>
            <a:r>
              <a:rPr lang="zh-CN" altLang="en-US" sz="2600" dirty="0" smtClean="0"/>
              <a:t/>
            </a:r>
            <a:br>
              <a:rPr lang="zh-CN" altLang="en-US" sz="2600" dirty="0" smtClean="0"/>
            </a:br>
            <a:r>
              <a:rPr lang="zh-CN" altLang="en-US" sz="2600" dirty="0" smtClean="0"/>
              <a:t>行业知识</a:t>
            </a:r>
          </a:p>
        </p:txBody>
      </p:sp>
      <p:sp>
        <p:nvSpPr>
          <p:cNvPr id="3075" name="Rectangle 3"/>
          <p:cNvSpPr>
            <a:spLocks noChangeArrowheads="1"/>
          </p:cNvSpPr>
          <p:nvPr/>
        </p:nvSpPr>
        <p:spPr bwMode="auto">
          <a:xfrm>
            <a:off x="863600" y="3105150"/>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solidFill>
                <a:schemeClr val="tx2"/>
              </a:solidFill>
            </a:endParaRPr>
          </a:p>
        </p:txBody>
      </p:sp>
      <p:sp>
        <p:nvSpPr>
          <p:cNvPr id="2" name="TextBox 1"/>
          <p:cNvSpPr txBox="1"/>
          <p:nvPr/>
        </p:nvSpPr>
        <p:spPr>
          <a:xfrm>
            <a:off x="5832475" y="3798888"/>
            <a:ext cx="1619250" cy="369887"/>
          </a:xfrm>
          <a:prstGeom prst="rect">
            <a:avLst/>
          </a:prstGeom>
          <a:noFill/>
        </p:spPr>
        <p:txBody>
          <a:bodyPr>
            <a:spAutoFit/>
          </a:bodyPr>
          <a:lstStyle/>
          <a:p>
            <a:pPr eaLnBrk="0" hangingPunct="0">
              <a:defRPr/>
            </a:pPr>
            <a:r>
              <a:rPr lang="zh-CN" altLang="en-US" dirty="0">
                <a:solidFill>
                  <a:srgbClr val="CC3300"/>
                </a:solidFill>
                <a:effectLst>
                  <a:outerShdw blurRad="38100" dist="38100" dir="2700000" algn="tl">
                    <a:srgbClr val="C0C0C0"/>
                  </a:outerShdw>
                </a:effectLst>
                <a:latin typeface="+mj-lt"/>
                <a:ea typeface="+mj-ea"/>
                <a:cs typeface="+mj-cs"/>
              </a:rPr>
              <a:t>基财 黄</a:t>
            </a:r>
            <a:r>
              <a:rPr lang="zh-CN" altLang="en-US" dirty="0">
                <a:solidFill>
                  <a:srgbClr val="CC3300"/>
                </a:solidFill>
                <a:effectLst>
                  <a:outerShdw blurRad="38100" dist="38100" dir="2700000" algn="tl">
                    <a:srgbClr val="C0C0C0"/>
                  </a:outerShdw>
                </a:effectLst>
                <a:latin typeface="+mj-lt"/>
                <a:ea typeface="+mj-ea"/>
                <a:cs typeface="+mj-cs"/>
              </a:rPr>
              <a:t>芝平</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defRPr/>
            </a:pPr>
            <a:r>
              <a:rPr lang="zh-CN" altLang="en-US" dirty="0" smtClean="0"/>
              <a:t>证券投资基金</a:t>
            </a:r>
            <a:endParaRPr lang="zh-CN" altLang="en-US" dirty="0" smtClean="0"/>
          </a:p>
        </p:txBody>
      </p:sp>
      <p:sp>
        <p:nvSpPr>
          <p:cNvPr id="11267" name="Rectangle 3"/>
          <p:cNvSpPr>
            <a:spLocks noGrp="1" noChangeArrowheads="1"/>
          </p:cNvSpPr>
          <p:nvPr>
            <p:ph type="body" idx="1"/>
          </p:nvPr>
        </p:nvSpPr>
        <p:spPr/>
        <p:txBody>
          <a:bodyPr/>
          <a:lstStyle/>
          <a:p>
            <a:pPr eaLnBrk="1" hangingPunct="1"/>
            <a:r>
              <a:rPr lang="zh-CN" altLang="en-US" dirty="0"/>
              <a:t>证券投资基金</a:t>
            </a:r>
            <a:endParaRPr kumimoji="1" lang="zh-CN" altLang="en-US" dirty="0" smtClean="0">
              <a:latin typeface="华文细黑" pitchFamily="2" charset="-122"/>
              <a:ea typeface="华文细黑" pitchFamily="2" charset="-122"/>
            </a:endParaRPr>
          </a:p>
          <a:p>
            <a:pPr marL="457200" lvl="1" indent="0" eaLnBrk="1" hangingPunct="1">
              <a:buNone/>
            </a:pPr>
            <a:r>
              <a:rPr lang="zh-CN" altLang="en-US" dirty="0" smtClean="0"/>
              <a:t>证券投资基金是一种利益共存、风险共担的集合证券投资方式，即通过发行基金份额，集中投资者的资金，由基金托管人托管，由基金管理人管理和运用资金，从事股票、债券等金融工具投资，并将投资收益按基金投资者的投资比例进行分配的一种间接投资方式。</a:t>
            </a:r>
            <a:endParaRPr lang="zh-CN" altLang="en-US" dirty="0" smtClean="0"/>
          </a:p>
          <a:p>
            <a:pPr eaLnBrk="1" hangingPunct="1"/>
            <a:r>
              <a:rPr kumimoji="1" lang="zh-CN" altLang="en-US" dirty="0" smtClean="0">
                <a:latin typeface="华文细黑" pitchFamily="2" charset="-122"/>
                <a:ea typeface="华文细黑" pitchFamily="2" charset="-122"/>
              </a:rPr>
              <a:t>概念图</a:t>
            </a:r>
            <a:endParaRPr kumimoji="1" lang="zh-CN" altLang="en-US" dirty="0" smtClean="0">
              <a:latin typeface="华文细黑" pitchFamily="2" charset="-122"/>
              <a:ea typeface="华文细黑" pitchFamily="2" charset="-122"/>
            </a:endParaRPr>
          </a:p>
          <a:p>
            <a:pPr marL="457200" lvl="1" indent="0" eaLnBrk="1" hangingPunct="1">
              <a:buNone/>
            </a:pPr>
            <a:endParaRPr kumimoji="1" lang="zh-CN" altLang="en-US" dirty="0" smtClean="0"/>
          </a:p>
        </p:txBody>
      </p:sp>
      <p:sp>
        <p:nvSpPr>
          <p:cNvPr id="2" name="椭圆 1"/>
          <p:cNvSpPr/>
          <p:nvPr/>
        </p:nvSpPr>
        <p:spPr bwMode="auto">
          <a:xfrm>
            <a:off x="3942796" y="4423382"/>
            <a:ext cx="1440160" cy="8937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基金</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3" name="圆角矩形 2"/>
          <p:cNvSpPr/>
          <p:nvPr/>
        </p:nvSpPr>
        <p:spPr bwMode="auto">
          <a:xfrm>
            <a:off x="3954417" y="3508437"/>
            <a:ext cx="1440160" cy="46805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atin typeface="Arial" charset="0"/>
              </a:rPr>
              <a:t>基金</a:t>
            </a:r>
            <a:r>
              <a:rPr kumimoji="0" lang="zh-CN" altLang="en-US" sz="1800" b="1" i="0" u="none" strike="noStrike" cap="none" normalizeH="0" baseline="0" dirty="0" smtClean="0">
                <a:ln>
                  <a:noFill/>
                </a:ln>
                <a:solidFill>
                  <a:schemeClr val="tx1"/>
                </a:solidFill>
                <a:effectLst/>
                <a:latin typeface="Arial" charset="0"/>
                <a:ea typeface="宋体" pitchFamily="2" charset="-122"/>
              </a:rPr>
              <a:t>管理人</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6" name="圆角矩形 5"/>
          <p:cNvSpPr/>
          <p:nvPr/>
        </p:nvSpPr>
        <p:spPr bwMode="auto">
          <a:xfrm>
            <a:off x="3942796" y="5749323"/>
            <a:ext cx="1440160" cy="46805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dirty="0" smtClean="0">
                <a:latin typeface="Arial" charset="0"/>
              </a:rPr>
              <a:t>基金托管</a:t>
            </a:r>
            <a:r>
              <a:rPr lang="zh-CN" altLang="en-US" dirty="0">
                <a:latin typeface="Arial" charset="0"/>
              </a:rPr>
              <a:t>人</a:t>
            </a:r>
          </a:p>
        </p:txBody>
      </p:sp>
      <p:sp>
        <p:nvSpPr>
          <p:cNvPr id="4" name="矩形 3"/>
          <p:cNvSpPr/>
          <p:nvPr/>
        </p:nvSpPr>
        <p:spPr bwMode="auto">
          <a:xfrm>
            <a:off x="2334237" y="3976489"/>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sz="1600" dirty="0" smtClean="0">
                <a:latin typeface="Arial" charset="0"/>
              </a:rPr>
              <a:t>投资者</a:t>
            </a:r>
            <a:r>
              <a:rPr lang="en-US" altLang="zh-CN" sz="1600" dirty="0" smtClean="0">
                <a:latin typeface="Arial" charset="0"/>
              </a:rPr>
              <a:t>1</a:t>
            </a:r>
            <a:endParaRPr lang="zh-CN" altLang="en-US" sz="1600" dirty="0">
              <a:latin typeface="Arial" charset="0"/>
            </a:endParaRPr>
          </a:p>
        </p:txBody>
      </p:sp>
      <p:sp>
        <p:nvSpPr>
          <p:cNvPr id="8" name="矩形 7"/>
          <p:cNvSpPr/>
          <p:nvPr/>
        </p:nvSpPr>
        <p:spPr bwMode="auto">
          <a:xfrm>
            <a:off x="2334237" y="4435574"/>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sz="1600" dirty="0" smtClean="0">
                <a:latin typeface="Arial" charset="0"/>
              </a:rPr>
              <a:t>投资者</a:t>
            </a:r>
            <a:r>
              <a:rPr lang="en-US" altLang="zh-CN" sz="1600" dirty="0" smtClean="0">
                <a:latin typeface="Arial" charset="0"/>
              </a:rPr>
              <a:t>2</a:t>
            </a:r>
            <a:endParaRPr lang="zh-CN" altLang="en-US" sz="1600" dirty="0">
              <a:latin typeface="Arial" charset="0"/>
            </a:endParaRPr>
          </a:p>
        </p:txBody>
      </p:sp>
      <p:sp>
        <p:nvSpPr>
          <p:cNvPr id="9" name="矩形 8"/>
          <p:cNvSpPr/>
          <p:nvPr/>
        </p:nvSpPr>
        <p:spPr bwMode="auto">
          <a:xfrm>
            <a:off x="2334237" y="4870276"/>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sz="1600" dirty="0" smtClean="0">
                <a:latin typeface="Arial" charset="0"/>
              </a:rPr>
              <a:t>投资者</a:t>
            </a:r>
            <a:r>
              <a:rPr lang="en-US" altLang="zh-CN" sz="1600" dirty="0" smtClean="0">
                <a:latin typeface="Arial" charset="0"/>
              </a:rPr>
              <a:t>3</a:t>
            </a:r>
            <a:endParaRPr lang="zh-CN" altLang="en-US" sz="1600" dirty="0">
              <a:latin typeface="Arial" charset="0"/>
            </a:endParaRPr>
          </a:p>
        </p:txBody>
      </p:sp>
      <p:sp>
        <p:nvSpPr>
          <p:cNvPr id="10" name="矩形 9"/>
          <p:cNvSpPr/>
          <p:nvPr/>
        </p:nvSpPr>
        <p:spPr bwMode="auto">
          <a:xfrm>
            <a:off x="2334237" y="5407322"/>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en-US" altLang="zh-CN" sz="1600" dirty="0" smtClean="0">
                <a:latin typeface="Arial" charset="0"/>
              </a:rPr>
              <a:t>… …</a:t>
            </a:r>
            <a:endParaRPr lang="zh-CN" altLang="en-US" sz="1600" dirty="0">
              <a:latin typeface="Arial" charset="0"/>
            </a:endParaRPr>
          </a:p>
        </p:txBody>
      </p:sp>
      <p:sp>
        <p:nvSpPr>
          <p:cNvPr id="11" name="矩形 10"/>
          <p:cNvSpPr/>
          <p:nvPr/>
        </p:nvSpPr>
        <p:spPr bwMode="auto">
          <a:xfrm>
            <a:off x="6006645" y="3976489"/>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sz="1600" dirty="0" smtClean="0">
                <a:latin typeface="Arial" charset="0"/>
              </a:rPr>
              <a:t>股票</a:t>
            </a:r>
            <a:endParaRPr lang="zh-CN" altLang="en-US" sz="1600" dirty="0">
              <a:latin typeface="Arial" charset="0"/>
            </a:endParaRPr>
          </a:p>
        </p:txBody>
      </p:sp>
      <p:sp>
        <p:nvSpPr>
          <p:cNvPr id="12" name="矩形 11"/>
          <p:cNvSpPr/>
          <p:nvPr/>
        </p:nvSpPr>
        <p:spPr bwMode="auto">
          <a:xfrm>
            <a:off x="6006645" y="4435574"/>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sz="1600" dirty="0" smtClean="0">
                <a:latin typeface="Arial" charset="0"/>
              </a:rPr>
              <a:t>债券</a:t>
            </a:r>
            <a:endParaRPr lang="zh-CN" altLang="en-US" sz="1600" dirty="0">
              <a:latin typeface="Arial" charset="0"/>
            </a:endParaRPr>
          </a:p>
        </p:txBody>
      </p:sp>
      <p:sp>
        <p:nvSpPr>
          <p:cNvPr id="13" name="矩形 12"/>
          <p:cNvSpPr/>
          <p:nvPr/>
        </p:nvSpPr>
        <p:spPr bwMode="auto">
          <a:xfrm>
            <a:off x="6006645" y="4870276"/>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sz="1600" dirty="0" smtClean="0">
                <a:latin typeface="Arial" charset="0"/>
              </a:rPr>
              <a:t>货币</a:t>
            </a:r>
            <a:endParaRPr lang="zh-CN" altLang="en-US" sz="1600" dirty="0">
              <a:latin typeface="Arial" charset="0"/>
            </a:endParaRPr>
          </a:p>
        </p:txBody>
      </p:sp>
      <p:sp>
        <p:nvSpPr>
          <p:cNvPr id="14" name="矩形 13"/>
          <p:cNvSpPr/>
          <p:nvPr/>
        </p:nvSpPr>
        <p:spPr bwMode="auto">
          <a:xfrm>
            <a:off x="6006645" y="5407322"/>
            <a:ext cx="972108" cy="3066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en-US" altLang="zh-CN" sz="1600" dirty="0" smtClean="0">
                <a:latin typeface="Arial" charset="0"/>
              </a:rPr>
              <a:t>… …</a:t>
            </a:r>
            <a:endParaRPr lang="zh-CN" altLang="en-US" sz="1600" dirty="0">
              <a:latin typeface="Arial" charset="0"/>
            </a:endParaRPr>
          </a:p>
        </p:txBody>
      </p:sp>
      <p:sp>
        <p:nvSpPr>
          <p:cNvPr id="5" name="下箭头 4"/>
          <p:cNvSpPr/>
          <p:nvPr/>
        </p:nvSpPr>
        <p:spPr bwMode="auto">
          <a:xfrm>
            <a:off x="4566485" y="4019922"/>
            <a:ext cx="216024" cy="374885"/>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7" name="下箭头 6"/>
          <p:cNvSpPr/>
          <p:nvPr/>
        </p:nvSpPr>
        <p:spPr bwMode="auto">
          <a:xfrm>
            <a:off x="4554864" y="5334750"/>
            <a:ext cx="216024" cy="396837"/>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0799999"/>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cxnSp>
        <p:nvCxnSpPr>
          <p:cNvPr id="16" name="直接箭头连接符 15"/>
          <p:cNvCxnSpPr>
            <a:endCxn id="2" idx="1"/>
          </p:cNvCxnSpPr>
          <p:nvPr/>
        </p:nvCxnSpPr>
        <p:spPr bwMode="auto">
          <a:xfrm>
            <a:off x="3306345" y="4129831"/>
            <a:ext cx="847358" cy="42444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stCxn id="10" idx="3"/>
            <a:endCxn id="2" idx="3"/>
          </p:cNvCxnSpPr>
          <p:nvPr/>
        </p:nvCxnSpPr>
        <p:spPr bwMode="auto">
          <a:xfrm flipV="1">
            <a:off x="3306345" y="5186278"/>
            <a:ext cx="847358" cy="3743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3306345" y="5023618"/>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a:endCxn id="2" idx="2"/>
          </p:cNvCxnSpPr>
          <p:nvPr/>
        </p:nvCxnSpPr>
        <p:spPr bwMode="auto">
          <a:xfrm>
            <a:off x="3306345" y="4588916"/>
            <a:ext cx="636451" cy="2813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a:stCxn id="11" idx="1"/>
            <a:endCxn id="2" idx="7"/>
          </p:cNvCxnSpPr>
          <p:nvPr/>
        </p:nvCxnSpPr>
        <p:spPr bwMode="auto">
          <a:xfrm flipH="1">
            <a:off x="5172049" y="4129832"/>
            <a:ext cx="834596" cy="4244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stCxn id="14" idx="1"/>
            <a:endCxn id="2" idx="5"/>
          </p:cNvCxnSpPr>
          <p:nvPr/>
        </p:nvCxnSpPr>
        <p:spPr bwMode="auto">
          <a:xfrm flipH="1" flipV="1">
            <a:off x="5172049" y="5186278"/>
            <a:ext cx="834596" cy="3743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flipH="1">
            <a:off x="5382956" y="5023618"/>
            <a:ext cx="623689"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a:endCxn id="2" idx="6"/>
          </p:cNvCxnSpPr>
          <p:nvPr/>
        </p:nvCxnSpPr>
        <p:spPr bwMode="auto">
          <a:xfrm flipH="1">
            <a:off x="5382956" y="4588916"/>
            <a:ext cx="623689" cy="2813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基金公司</a:t>
            </a:r>
            <a:endParaRPr lang="zh-CN" altLang="en-US" dirty="0"/>
          </a:p>
        </p:txBody>
      </p:sp>
      <p:sp>
        <p:nvSpPr>
          <p:cNvPr id="3" name="内容占位符 2"/>
          <p:cNvSpPr>
            <a:spLocks noGrp="1"/>
          </p:cNvSpPr>
          <p:nvPr>
            <p:ph idx="1"/>
          </p:nvPr>
        </p:nvSpPr>
        <p:spPr/>
        <p:txBody>
          <a:bodyPr/>
          <a:lstStyle/>
          <a:p>
            <a:pPr>
              <a:defRPr/>
            </a:pPr>
            <a:r>
              <a:rPr lang="zh-CN" altLang="en-US" dirty="0" smtClean="0"/>
              <a:t>基金募集、交易、登记</a:t>
            </a:r>
            <a:endParaRPr lang="en-US" altLang="zh-CN" dirty="0"/>
          </a:p>
          <a:p>
            <a:pPr marL="457200" lvl="1" indent="0">
              <a:buNone/>
              <a:defRPr/>
            </a:pPr>
            <a:r>
              <a:rPr lang="zh-CN" altLang="en-US" dirty="0"/>
              <a:t>募集与</a:t>
            </a:r>
            <a:r>
              <a:rPr lang="zh-CN" altLang="en-US" dirty="0" smtClean="0"/>
              <a:t>认购</a:t>
            </a:r>
            <a:endParaRPr lang="en-US" altLang="zh-CN" dirty="0" smtClean="0"/>
          </a:p>
          <a:p>
            <a:pPr marL="457200" lvl="1" indent="0">
              <a:buNone/>
              <a:defRPr/>
            </a:pPr>
            <a:r>
              <a:rPr lang="zh-CN" altLang="en-US" dirty="0"/>
              <a:t>申购、</a:t>
            </a:r>
            <a:r>
              <a:rPr lang="zh-CN" altLang="en-US" dirty="0" smtClean="0"/>
              <a:t>赎回</a:t>
            </a:r>
            <a:endParaRPr lang="en-US" altLang="zh-CN" dirty="0" smtClean="0"/>
          </a:p>
          <a:p>
            <a:pPr marL="457200" lvl="1" indent="0">
              <a:buNone/>
              <a:defRPr/>
            </a:pPr>
            <a:r>
              <a:rPr lang="zh-CN" altLang="en-US" dirty="0" smtClean="0"/>
              <a:t>投资运作</a:t>
            </a:r>
            <a:endParaRPr lang="en-US" altLang="zh-CN" dirty="0" smtClean="0"/>
          </a:p>
          <a:p>
            <a:pPr marL="457200" lvl="1" indent="0">
              <a:buNone/>
              <a:defRPr/>
            </a:pPr>
            <a:r>
              <a:rPr lang="zh-CN" altLang="en-US" dirty="0" smtClean="0"/>
              <a:t>信息披露</a:t>
            </a:r>
            <a:endParaRPr lang="en-US" altLang="zh-CN" dirty="0" smtClean="0"/>
          </a:p>
          <a:p>
            <a:pPr marL="457200" lvl="1" indent="0">
              <a:buNone/>
              <a:defRPr/>
            </a:pPr>
            <a:r>
              <a:rPr lang="zh-CN" altLang="en-US" dirty="0" smtClean="0"/>
              <a:t>利润分配</a:t>
            </a:r>
            <a:endParaRPr lang="en-US" altLang="zh-CN" dirty="0" smtClean="0"/>
          </a:p>
          <a:p>
            <a:pPr>
              <a:defRPr/>
            </a:pPr>
            <a:r>
              <a:rPr lang="zh-CN" altLang="en-US" dirty="0" smtClean="0"/>
              <a:t>基金托管</a:t>
            </a:r>
            <a:endParaRPr lang="en-US" altLang="zh-CN" dirty="0" smtClean="0"/>
          </a:p>
          <a:p>
            <a:pPr marL="457200" lvl="1" indent="0">
              <a:buFontTx/>
              <a:buNone/>
              <a:defRPr/>
            </a:pPr>
            <a:r>
              <a:rPr lang="zh-CN" altLang="en-US" dirty="0" smtClean="0"/>
              <a:t>财产保管</a:t>
            </a:r>
            <a:endParaRPr lang="en-US" altLang="zh-CN" dirty="0" smtClean="0"/>
          </a:p>
          <a:p>
            <a:pPr marL="457200" lvl="1" indent="0">
              <a:buFontTx/>
              <a:buNone/>
              <a:defRPr/>
            </a:pPr>
            <a:r>
              <a:rPr lang="zh-CN" altLang="en-US" dirty="0" smtClean="0"/>
              <a:t>资金清算</a:t>
            </a:r>
            <a:endParaRPr lang="en-US" altLang="zh-CN" dirty="0" smtClean="0"/>
          </a:p>
          <a:p>
            <a:pPr marL="457200" lvl="1" indent="0">
              <a:buFontTx/>
              <a:buNone/>
              <a:defRPr/>
            </a:pPr>
            <a:r>
              <a:rPr lang="zh-CN" altLang="en-US" dirty="0" smtClean="0"/>
              <a:t>会计复核</a:t>
            </a:r>
            <a:endParaRPr lang="en-US" altLang="zh-CN" dirty="0" smtClean="0"/>
          </a:p>
          <a:p>
            <a:pPr marL="457200" lvl="1" indent="0">
              <a:buFontTx/>
              <a:buNone/>
              <a:defRPr/>
            </a:pPr>
            <a:r>
              <a:rPr lang="zh-CN" altLang="en-US" dirty="0" smtClean="0"/>
              <a:t>投资运作监管</a:t>
            </a:r>
            <a:endParaRPr lang="en-US" altLang="zh-CN" dirty="0" smtClean="0"/>
          </a:p>
        </p:txBody>
      </p:sp>
      <p:sp>
        <p:nvSpPr>
          <p:cNvPr id="6148" name="矩形 15"/>
          <p:cNvSpPr>
            <a:spLocks noChangeArrowheads="1"/>
          </p:cNvSpPr>
          <p:nvPr/>
        </p:nvSpPr>
        <p:spPr bwMode="auto">
          <a:xfrm>
            <a:off x="5705475" y="1880828"/>
            <a:ext cx="1152525"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证监会</a:t>
            </a:r>
          </a:p>
        </p:txBody>
      </p:sp>
      <p:sp>
        <p:nvSpPr>
          <p:cNvPr id="6149" name="矩形 16"/>
          <p:cNvSpPr>
            <a:spLocks noChangeArrowheads="1"/>
          </p:cNvSpPr>
          <p:nvPr/>
        </p:nvSpPr>
        <p:spPr bwMode="auto">
          <a:xfrm>
            <a:off x="4415777" y="2536478"/>
            <a:ext cx="1565510" cy="594866"/>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上交所、深交</a:t>
            </a:r>
            <a:r>
              <a:rPr lang="zh-CN" altLang="en-US" dirty="0" smtClean="0"/>
              <a:t>所、银行间</a:t>
            </a:r>
            <a:endParaRPr lang="zh-CN" altLang="en-US" dirty="0"/>
          </a:p>
        </p:txBody>
      </p:sp>
      <p:sp>
        <p:nvSpPr>
          <p:cNvPr id="6150" name="矩形 17"/>
          <p:cNvSpPr>
            <a:spLocks noChangeArrowheads="1"/>
          </p:cNvSpPr>
          <p:nvPr/>
        </p:nvSpPr>
        <p:spPr bwMode="auto">
          <a:xfrm>
            <a:off x="6580881" y="2780506"/>
            <a:ext cx="1601787"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中国结算公司</a:t>
            </a:r>
          </a:p>
        </p:txBody>
      </p:sp>
      <p:sp>
        <p:nvSpPr>
          <p:cNvPr id="6151" name="矩形 18"/>
          <p:cNvSpPr>
            <a:spLocks noChangeArrowheads="1"/>
          </p:cNvSpPr>
          <p:nvPr/>
        </p:nvSpPr>
        <p:spPr bwMode="auto">
          <a:xfrm>
            <a:off x="3260726" y="4132262"/>
            <a:ext cx="1223962"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券商</a:t>
            </a:r>
          </a:p>
        </p:txBody>
      </p:sp>
      <p:sp>
        <p:nvSpPr>
          <p:cNvPr id="6152" name="矩形 19"/>
          <p:cNvSpPr>
            <a:spLocks noChangeArrowheads="1"/>
          </p:cNvSpPr>
          <p:nvPr/>
        </p:nvSpPr>
        <p:spPr bwMode="auto">
          <a:xfrm>
            <a:off x="6253398" y="5253038"/>
            <a:ext cx="118745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投资者</a:t>
            </a:r>
          </a:p>
        </p:txBody>
      </p:sp>
      <p:cxnSp>
        <p:nvCxnSpPr>
          <p:cNvPr id="6153" name="直接连接符 20"/>
          <p:cNvCxnSpPr>
            <a:cxnSpLocks noChangeShapeType="1"/>
            <a:stCxn id="6149" idx="2"/>
            <a:endCxn id="6171" idx="0"/>
          </p:cNvCxnSpPr>
          <p:nvPr/>
        </p:nvCxnSpPr>
        <p:spPr bwMode="auto">
          <a:xfrm>
            <a:off x="5198532" y="3131344"/>
            <a:ext cx="239064" cy="57527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4" name="直接连接符 21"/>
          <p:cNvCxnSpPr>
            <a:cxnSpLocks noChangeShapeType="1"/>
            <a:stCxn id="6150" idx="2"/>
            <a:endCxn id="6171" idx="0"/>
          </p:cNvCxnSpPr>
          <p:nvPr/>
        </p:nvCxnSpPr>
        <p:spPr bwMode="auto">
          <a:xfrm flipH="1">
            <a:off x="5437596" y="3131344"/>
            <a:ext cx="1944179" cy="57527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5" name="直接连接符 22"/>
          <p:cNvCxnSpPr>
            <a:cxnSpLocks noChangeShapeType="1"/>
            <a:stCxn id="6171" idx="2"/>
            <a:endCxn id="6152" idx="0"/>
          </p:cNvCxnSpPr>
          <p:nvPr/>
        </p:nvCxnSpPr>
        <p:spPr bwMode="auto">
          <a:xfrm>
            <a:off x="5437596" y="4207074"/>
            <a:ext cx="1409527" cy="1045964"/>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6" name="矩形 23"/>
          <p:cNvSpPr>
            <a:spLocks noChangeArrowheads="1"/>
          </p:cNvSpPr>
          <p:nvPr/>
        </p:nvSpPr>
        <p:spPr bwMode="auto">
          <a:xfrm>
            <a:off x="6769793" y="3781426"/>
            <a:ext cx="1223963"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smtClean="0"/>
              <a:t>托管银行</a:t>
            </a:r>
            <a:endParaRPr lang="zh-CN" altLang="en-US" dirty="0"/>
          </a:p>
        </p:txBody>
      </p:sp>
      <p:cxnSp>
        <p:nvCxnSpPr>
          <p:cNvPr id="6157" name="直接连接符 24"/>
          <p:cNvCxnSpPr>
            <a:cxnSpLocks noChangeShapeType="1"/>
            <a:stCxn id="6171" idx="3"/>
            <a:endCxn id="6156" idx="1"/>
          </p:cNvCxnSpPr>
          <p:nvPr/>
        </p:nvCxnSpPr>
        <p:spPr bwMode="auto">
          <a:xfrm>
            <a:off x="6098169" y="3956844"/>
            <a:ext cx="671624" cy="1"/>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直接连接符 25"/>
          <p:cNvCxnSpPr>
            <a:cxnSpLocks noChangeShapeType="1"/>
            <a:stCxn id="6156" idx="2"/>
            <a:endCxn id="6152" idx="0"/>
          </p:cNvCxnSpPr>
          <p:nvPr/>
        </p:nvCxnSpPr>
        <p:spPr bwMode="auto">
          <a:xfrm flipH="1">
            <a:off x="6847123" y="4132263"/>
            <a:ext cx="534652" cy="11207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直接连接符 26"/>
          <p:cNvCxnSpPr>
            <a:cxnSpLocks noChangeShapeType="1"/>
            <a:stCxn id="6150" idx="2"/>
            <a:endCxn id="6156" idx="0"/>
          </p:cNvCxnSpPr>
          <p:nvPr/>
        </p:nvCxnSpPr>
        <p:spPr bwMode="auto">
          <a:xfrm>
            <a:off x="7381775" y="3131344"/>
            <a:ext cx="0" cy="650082"/>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18"/>
          <p:cNvSpPr>
            <a:spLocks noChangeArrowheads="1"/>
          </p:cNvSpPr>
          <p:nvPr/>
        </p:nvSpPr>
        <p:spPr bwMode="auto">
          <a:xfrm>
            <a:off x="4347487" y="5059759"/>
            <a:ext cx="1223962"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smtClean="0"/>
              <a:t>代销机构</a:t>
            </a:r>
            <a:endParaRPr lang="zh-CN" altLang="en-US" dirty="0"/>
          </a:p>
        </p:txBody>
      </p:sp>
      <p:cxnSp>
        <p:nvCxnSpPr>
          <p:cNvPr id="18" name="直接连接符 17"/>
          <p:cNvCxnSpPr>
            <a:stCxn id="6171" idx="2"/>
            <a:endCxn id="30" idx="0"/>
          </p:cNvCxnSpPr>
          <p:nvPr/>
        </p:nvCxnSpPr>
        <p:spPr bwMode="auto">
          <a:xfrm flipH="1">
            <a:off x="4959468" y="4207074"/>
            <a:ext cx="478128" cy="8526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stCxn id="30" idx="3"/>
            <a:endCxn id="6152" idx="1"/>
          </p:cNvCxnSpPr>
          <p:nvPr/>
        </p:nvCxnSpPr>
        <p:spPr bwMode="auto">
          <a:xfrm>
            <a:off x="5571449" y="5235178"/>
            <a:ext cx="681949" cy="1932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71" name="圆角矩形 6170"/>
          <p:cNvSpPr/>
          <p:nvPr/>
        </p:nvSpPr>
        <p:spPr bwMode="auto">
          <a:xfrm>
            <a:off x="4777022" y="3706614"/>
            <a:ext cx="1321147" cy="50046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zh-CN" altLang="en-US" dirty="0">
                <a:latin typeface="Arial" charset="0"/>
              </a:rPr>
              <a:t>基金公司</a:t>
            </a:r>
          </a:p>
        </p:txBody>
      </p:sp>
    </p:spTree>
    <p:extLst>
      <p:ext uri="{BB962C8B-B14F-4D97-AF65-F5344CB8AC3E}">
        <p14:creationId xmlns:p14="http://schemas.microsoft.com/office/powerpoint/2010/main" val="3898191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1800225" y="1555750"/>
            <a:ext cx="473075" cy="579438"/>
            <a:chOff x="1134" y="980"/>
            <a:chExt cx="298" cy="365"/>
          </a:xfrm>
        </p:grpSpPr>
        <p:sp>
          <p:nvSpPr>
            <p:cNvPr id="18459"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8460"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18435" name="Line 5"/>
          <p:cNvSpPr>
            <a:spLocks noChangeShapeType="1"/>
          </p:cNvSpPr>
          <p:nvPr/>
        </p:nvSpPr>
        <p:spPr bwMode="auto">
          <a:xfrm flipV="1">
            <a:off x="1677988" y="3852863"/>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150" name="AutoShape 6"/>
          <p:cNvSpPr>
            <a:spLocks noChangeArrowheads="1"/>
          </p:cNvSpPr>
          <p:nvPr/>
        </p:nvSpPr>
        <p:spPr bwMode="blackWhite">
          <a:xfrm>
            <a:off x="684213" y="3249613"/>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7" name="Line 8"/>
          <p:cNvSpPr>
            <a:spLocks noChangeShapeType="1"/>
          </p:cNvSpPr>
          <p:nvPr/>
        </p:nvSpPr>
        <p:spPr bwMode="auto">
          <a:xfrm flipV="1">
            <a:off x="1677988" y="20558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8" name="Line 10"/>
          <p:cNvSpPr>
            <a:spLocks noChangeShapeType="1"/>
          </p:cNvSpPr>
          <p:nvPr/>
        </p:nvSpPr>
        <p:spPr bwMode="auto">
          <a:xfrm flipV="1">
            <a:off x="1690688" y="4718050"/>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9" name="Line 12"/>
          <p:cNvSpPr>
            <a:spLocks noChangeShapeType="1"/>
          </p:cNvSpPr>
          <p:nvPr/>
        </p:nvSpPr>
        <p:spPr bwMode="auto">
          <a:xfrm>
            <a:off x="1692275" y="5624513"/>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8440" name="Group 13"/>
          <p:cNvGrpSpPr>
            <a:grpSpLocks/>
          </p:cNvGrpSpPr>
          <p:nvPr/>
        </p:nvGrpSpPr>
        <p:grpSpPr bwMode="auto">
          <a:xfrm>
            <a:off x="1800225" y="3316288"/>
            <a:ext cx="473075" cy="579437"/>
            <a:chOff x="1134" y="2089"/>
            <a:chExt cx="298" cy="365"/>
          </a:xfrm>
        </p:grpSpPr>
        <p:sp>
          <p:nvSpPr>
            <p:cNvPr id="18457" name="Rectangle 14"/>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8458" name="Text Box 15"/>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18441" name="Group 16"/>
          <p:cNvGrpSpPr>
            <a:grpSpLocks/>
          </p:cNvGrpSpPr>
          <p:nvPr/>
        </p:nvGrpSpPr>
        <p:grpSpPr bwMode="auto">
          <a:xfrm>
            <a:off x="1804988" y="4181475"/>
            <a:ext cx="468312" cy="579438"/>
            <a:chOff x="1137" y="2634"/>
            <a:chExt cx="295" cy="365"/>
          </a:xfrm>
        </p:grpSpPr>
        <p:sp>
          <p:nvSpPr>
            <p:cNvPr id="18455" name="Rectangle 17"/>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8456" name="Text Box 18"/>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18442" name="Group 19"/>
          <p:cNvGrpSpPr>
            <a:grpSpLocks/>
          </p:cNvGrpSpPr>
          <p:nvPr/>
        </p:nvGrpSpPr>
        <p:grpSpPr bwMode="auto">
          <a:xfrm>
            <a:off x="1800225" y="5081588"/>
            <a:ext cx="473075" cy="579437"/>
            <a:chOff x="1134" y="3201"/>
            <a:chExt cx="298" cy="365"/>
          </a:xfrm>
        </p:grpSpPr>
        <p:sp>
          <p:nvSpPr>
            <p:cNvPr id="18453" name="Rectangle 20"/>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8454" name="Text Box 21"/>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5</a:t>
              </a:r>
            </a:p>
          </p:txBody>
        </p:sp>
      </p:grpSp>
      <p:grpSp>
        <p:nvGrpSpPr>
          <p:cNvPr id="18443" name="Group 23"/>
          <p:cNvGrpSpPr>
            <a:grpSpLocks/>
          </p:cNvGrpSpPr>
          <p:nvPr/>
        </p:nvGrpSpPr>
        <p:grpSpPr bwMode="auto">
          <a:xfrm>
            <a:off x="1800225" y="2403475"/>
            <a:ext cx="488950" cy="579438"/>
            <a:chOff x="1134" y="1514"/>
            <a:chExt cx="308" cy="365"/>
          </a:xfrm>
        </p:grpSpPr>
        <p:sp>
          <p:nvSpPr>
            <p:cNvPr id="18451" name="Rectangle 24"/>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8452" name="Text Box 25"/>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18444" name="Line 26"/>
          <p:cNvSpPr>
            <a:spLocks noChangeShapeType="1"/>
          </p:cNvSpPr>
          <p:nvPr/>
        </p:nvSpPr>
        <p:spPr bwMode="auto">
          <a:xfrm flipV="1">
            <a:off x="1693863" y="297973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172" name="Rectangle 28"/>
          <p:cNvSpPr>
            <a:spLocks noGrp="1" noChangeArrowheads="1"/>
          </p:cNvSpPr>
          <p:nvPr>
            <p:ph type="title"/>
          </p:nvPr>
        </p:nvSpPr>
        <p:spPr/>
        <p:txBody>
          <a:bodyPr/>
          <a:lstStyle/>
          <a:p>
            <a:pPr eaLnBrk="1" hangingPunct="1">
              <a:defRPr/>
            </a:pPr>
            <a:r>
              <a:rPr lang="zh-CN" altLang="en-US" smtClean="0"/>
              <a:t>目录</a:t>
            </a:r>
          </a:p>
        </p:txBody>
      </p:sp>
      <p:sp>
        <p:nvSpPr>
          <p:cNvPr id="18446" name="Rectangle 8"/>
          <p:cNvSpPr>
            <a:spLocks noChangeArrowheads="1"/>
          </p:cNvSpPr>
          <p:nvPr/>
        </p:nvSpPr>
        <p:spPr bwMode="auto">
          <a:xfrm>
            <a:off x="2417763" y="3362325"/>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产品结构</a:t>
            </a:r>
            <a:endParaRPr lang="zh-CN" altLang="en-US" sz="2400" dirty="0">
              <a:solidFill>
                <a:schemeClr val="accent2"/>
              </a:solidFill>
              <a:ea typeface="黑体" pitchFamily="2" charset="-122"/>
            </a:endParaRPr>
          </a:p>
        </p:txBody>
      </p:sp>
      <p:sp>
        <p:nvSpPr>
          <p:cNvPr id="18447" name="Rectangle 10"/>
          <p:cNvSpPr>
            <a:spLocks noChangeArrowheads="1"/>
          </p:cNvSpPr>
          <p:nvPr/>
        </p:nvSpPr>
        <p:spPr bwMode="auto">
          <a:xfrm>
            <a:off x="2417763" y="1592263"/>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证券市场</a:t>
            </a:r>
          </a:p>
        </p:txBody>
      </p:sp>
      <p:sp>
        <p:nvSpPr>
          <p:cNvPr id="18448" name="Rectangle 12"/>
          <p:cNvSpPr>
            <a:spLocks noChangeArrowheads="1"/>
          </p:cNvSpPr>
          <p:nvPr/>
        </p:nvSpPr>
        <p:spPr bwMode="auto">
          <a:xfrm>
            <a:off x="2419350" y="4195763"/>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其它</a:t>
            </a:r>
          </a:p>
        </p:txBody>
      </p:sp>
      <p:sp>
        <p:nvSpPr>
          <p:cNvPr id="18449" name="Rectangle 23"/>
          <p:cNvSpPr>
            <a:spLocks noChangeArrowheads="1"/>
          </p:cNvSpPr>
          <p:nvPr/>
        </p:nvSpPr>
        <p:spPr bwMode="auto">
          <a:xfrm>
            <a:off x="2425700" y="515778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参考资料</a:t>
            </a:r>
          </a:p>
        </p:txBody>
      </p:sp>
      <p:sp>
        <p:nvSpPr>
          <p:cNvPr id="18450" name="Rectangle 28"/>
          <p:cNvSpPr>
            <a:spLocks noChangeArrowheads="1"/>
          </p:cNvSpPr>
          <p:nvPr/>
        </p:nvSpPr>
        <p:spPr bwMode="auto">
          <a:xfrm>
            <a:off x="2433638" y="2484438"/>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基金公司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0150"/>
                                        </p:tgtEl>
                                        <p:attrNameLst>
                                          <p:attrName>style.visibility</p:attrName>
                                        </p:attrNameLst>
                                      </p:cBhvr>
                                      <p:to>
                                        <p:strVal val="visible"/>
                                      </p:to>
                                    </p:set>
                                    <p:animEffect transition="in" filter="wipe(left)">
                                      <p:cBhvr>
                                        <p:cTn id="7" dur="500"/>
                                        <p:tgtEl>
                                          <p:spTgt spid="390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eaLnBrk="1" hangingPunct="1">
              <a:defRPr/>
            </a:pPr>
            <a:r>
              <a:rPr lang="zh-CN" altLang="en-US" b="0" dirty="0" smtClean="0">
                <a:effectLst/>
              </a:rPr>
              <a:t>我们面向基金公司相关产品</a:t>
            </a:r>
            <a:endParaRPr lang="zh-CN" altLang="en-US" b="0" dirty="0" smtClean="0">
              <a:effectLst/>
            </a:endParaRPr>
          </a:p>
        </p:txBody>
      </p:sp>
      <p:sp>
        <p:nvSpPr>
          <p:cNvPr id="8195" name="Rectangle 3"/>
          <p:cNvSpPr>
            <a:spLocks noGrp="1" noChangeArrowheads="1"/>
          </p:cNvSpPr>
          <p:nvPr>
            <p:ph type="body" idx="1"/>
          </p:nvPr>
        </p:nvSpPr>
        <p:spPr>
          <a:xfrm>
            <a:off x="791580" y="1196752"/>
            <a:ext cx="7596187" cy="4752975"/>
          </a:xfrm>
        </p:spPr>
        <p:txBody>
          <a:bodyPr/>
          <a:lstStyle/>
          <a:p>
            <a:pPr marL="0" indent="0" eaLnBrk="1" hangingPunct="1">
              <a:buFont typeface="Arial" charset="0"/>
              <a:buNone/>
              <a:defRPr/>
            </a:pPr>
            <a:r>
              <a:rPr lang="zh-CN" altLang="en-US" sz="2200" dirty="0" smtClean="0"/>
              <a:t>销售</a:t>
            </a:r>
            <a:endParaRPr lang="en-US" altLang="zh-CN" sz="2200" dirty="0" smtClean="0"/>
          </a:p>
          <a:p>
            <a:pPr lvl="1" eaLnBrk="1" hangingPunct="1">
              <a:defRPr/>
            </a:pPr>
            <a:r>
              <a:rPr lang="zh-CN" altLang="en-US" dirty="0" smtClean="0"/>
              <a:t>直销系统</a:t>
            </a:r>
            <a:endParaRPr lang="zh-CN" altLang="en-US" dirty="0" smtClean="0"/>
          </a:p>
          <a:p>
            <a:pPr lvl="1" eaLnBrk="1" hangingPunct="1">
              <a:defRPr/>
            </a:pPr>
            <a:r>
              <a:rPr lang="zh-CN" altLang="en-US" dirty="0" smtClean="0"/>
              <a:t>柜台代销</a:t>
            </a:r>
            <a:endParaRPr lang="zh-CN" altLang="en-US" dirty="0" smtClean="0"/>
          </a:p>
          <a:p>
            <a:pPr lvl="1" eaLnBrk="1" hangingPunct="1">
              <a:defRPr/>
            </a:pPr>
            <a:r>
              <a:rPr lang="zh-CN" altLang="en-US" dirty="0" smtClean="0"/>
              <a:t>登记过户系统（</a:t>
            </a:r>
            <a:r>
              <a:rPr lang="en-US" altLang="zh-CN" dirty="0" smtClean="0"/>
              <a:t>TA</a:t>
            </a:r>
            <a:r>
              <a:rPr lang="zh-CN" altLang="en-US" dirty="0" smtClean="0"/>
              <a:t>）</a:t>
            </a:r>
            <a:endParaRPr lang="en-US" altLang="zh-CN" dirty="0" smtClean="0"/>
          </a:p>
          <a:p>
            <a:pPr lvl="1" eaLnBrk="1" hangingPunct="1">
              <a:defRPr/>
            </a:pPr>
            <a:r>
              <a:rPr lang="zh-CN" altLang="en-US" dirty="0" smtClean="0"/>
              <a:t>销售过程管理（</a:t>
            </a:r>
            <a:r>
              <a:rPr lang="en-US" altLang="zh-CN" dirty="0" smtClean="0"/>
              <a:t>CRM</a:t>
            </a:r>
            <a:r>
              <a:rPr lang="zh-CN" altLang="en-US" dirty="0" smtClean="0"/>
              <a:t>）</a:t>
            </a:r>
          </a:p>
          <a:p>
            <a:pPr eaLnBrk="1" hangingPunct="1">
              <a:buFont typeface="Arial" charset="0"/>
              <a:buNone/>
              <a:defRPr/>
            </a:pPr>
            <a:r>
              <a:rPr lang="zh-CN" altLang="en-US" sz="2200" dirty="0"/>
              <a:t>投资管理</a:t>
            </a:r>
          </a:p>
          <a:p>
            <a:pPr lvl="1" eaLnBrk="1" hangingPunct="1">
              <a:defRPr/>
            </a:pPr>
            <a:r>
              <a:rPr lang="zh-CN" altLang="en-US" dirty="0" smtClean="0"/>
              <a:t>投资系统</a:t>
            </a:r>
            <a:endParaRPr lang="zh-CN" altLang="en-US" dirty="0" smtClean="0"/>
          </a:p>
          <a:p>
            <a:pPr lvl="1" eaLnBrk="1" hangingPunct="1">
              <a:defRPr/>
            </a:pPr>
            <a:r>
              <a:rPr lang="zh-CN" altLang="en-US" dirty="0" smtClean="0"/>
              <a:t>风险监控（风控、绩效、信息披露）</a:t>
            </a:r>
            <a:endParaRPr lang="en-US" altLang="zh-CN" dirty="0" smtClean="0"/>
          </a:p>
          <a:p>
            <a:pPr lvl="1" eaLnBrk="1" hangingPunct="1">
              <a:defRPr/>
            </a:pPr>
            <a:r>
              <a:rPr lang="zh-CN" altLang="en-US" dirty="0" smtClean="0"/>
              <a:t>估值核算（会计核算、托管对账、信息</a:t>
            </a:r>
            <a:r>
              <a:rPr lang="zh-CN" altLang="en-US" dirty="0"/>
              <a:t>披露</a:t>
            </a:r>
            <a:r>
              <a:rPr lang="zh-CN" altLang="en-US" dirty="0" smtClean="0"/>
              <a:t>）</a:t>
            </a:r>
            <a:endParaRPr lang="en-US" altLang="zh-CN" dirty="0" smtClean="0"/>
          </a:p>
          <a:p>
            <a:pPr eaLnBrk="1" hangingPunct="1">
              <a:buNone/>
              <a:defRPr/>
            </a:pPr>
            <a:r>
              <a:rPr lang="zh-CN" altLang="en-US" sz="2200" dirty="0"/>
              <a:t>投资者服务</a:t>
            </a:r>
            <a:endParaRPr lang="zh-CN" altLang="en-US" sz="2200" dirty="0"/>
          </a:p>
          <a:p>
            <a:pPr lvl="1" eaLnBrk="1" hangingPunct="1">
              <a:defRPr/>
            </a:pPr>
            <a:r>
              <a:rPr lang="zh-CN" altLang="en-US" dirty="0"/>
              <a:t>呼叫中心</a:t>
            </a:r>
            <a:endParaRPr lang="en-US" altLang="zh-CN" dirty="0"/>
          </a:p>
          <a:p>
            <a:pPr lvl="1" eaLnBrk="1" hangingPunct="1">
              <a:defRPr/>
            </a:pPr>
            <a:r>
              <a:rPr lang="zh-CN" altLang="en-US" dirty="0" smtClean="0"/>
              <a:t>门户、咨询服务</a:t>
            </a:r>
            <a:endParaRPr lang="en-US" altLang="zh-CN" dirty="0" smtClean="0"/>
          </a:p>
          <a:p>
            <a:pPr lvl="1" eaLnBrk="1" hangingPunct="1">
              <a:defRPr/>
            </a:pPr>
            <a:r>
              <a:rPr lang="zh-CN" altLang="en-US" dirty="0"/>
              <a:t>网上</a:t>
            </a:r>
            <a:r>
              <a:rPr lang="zh-CN" altLang="en-US" dirty="0" smtClean="0"/>
              <a:t>自助服务（网上交易、查询等）</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估值系统在基金公司的作用</a:t>
            </a:r>
            <a:endParaRPr lang="zh-CN" altLang="en-US" dirty="0"/>
          </a:p>
        </p:txBody>
      </p:sp>
      <p:sp>
        <p:nvSpPr>
          <p:cNvPr id="13315" name="内容占位符 2"/>
          <p:cNvSpPr>
            <a:spLocks noGrp="1"/>
          </p:cNvSpPr>
          <p:nvPr>
            <p:ph idx="1"/>
          </p:nvPr>
        </p:nvSpPr>
        <p:spPr/>
        <p:txBody>
          <a:bodyPr/>
          <a:lstStyle/>
          <a:p>
            <a:r>
              <a:rPr lang="zh-CN" altLang="en-US" dirty="0" smtClean="0">
                <a:ea typeface="宋体" pitchFamily="2" charset="-122"/>
              </a:rPr>
              <a:t>资产估值</a:t>
            </a:r>
            <a:endParaRPr lang="en-US" altLang="zh-CN" dirty="0" smtClean="0">
              <a:ea typeface="宋体" pitchFamily="2" charset="-122"/>
            </a:endParaRPr>
          </a:p>
          <a:p>
            <a:pPr lvl="1"/>
            <a:r>
              <a:rPr lang="zh-CN" altLang="en-US" dirty="0" smtClean="0">
                <a:ea typeface="宋体" pitchFamily="2" charset="-122"/>
              </a:rPr>
              <a:t>资产估值</a:t>
            </a:r>
            <a:endParaRPr lang="en-US" altLang="zh-CN" dirty="0" smtClean="0">
              <a:ea typeface="宋体" pitchFamily="2" charset="-122"/>
            </a:endParaRPr>
          </a:p>
          <a:p>
            <a:pPr lvl="1"/>
            <a:r>
              <a:rPr lang="zh-CN" altLang="en-US" dirty="0" smtClean="0">
                <a:ea typeface="宋体" pitchFamily="2" charset="-122"/>
              </a:rPr>
              <a:t>管理费用</a:t>
            </a:r>
            <a:endParaRPr lang="zh-CN" altLang="en-US" dirty="0" smtClean="0">
              <a:ea typeface="宋体" pitchFamily="2" charset="-122"/>
            </a:endParaRPr>
          </a:p>
          <a:p>
            <a:r>
              <a:rPr lang="zh-CN" altLang="en-US" dirty="0" smtClean="0">
                <a:ea typeface="宋体" pitchFamily="2" charset="-122"/>
              </a:rPr>
              <a:t>会计核算</a:t>
            </a:r>
          </a:p>
          <a:p>
            <a:pPr lvl="1"/>
            <a:r>
              <a:rPr lang="zh-CN" altLang="en-US" dirty="0" smtClean="0">
                <a:ea typeface="宋体" pitchFamily="2" charset="-122"/>
              </a:rPr>
              <a:t>作为基金的账务系统，</a:t>
            </a:r>
            <a:r>
              <a:rPr lang="zh-CN" altLang="en-US" dirty="0" smtClean="0">
                <a:ea typeface="宋体" pitchFamily="2" charset="-122"/>
              </a:rPr>
              <a:t>生成估值表，与托管行对账</a:t>
            </a:r>
            <a:endParaRPr lang="en-US" altLang="zh-CN" dirty="0" smtClean="0">
              <a:ea typeface="宋体" pitchFamily="2" charset="-122"/>
            </a:endParaRPr>
          </a:p>
          <a:p>
            <a:pPr lvl="1"/>
            <a:r>
              <a:rPr lang="zh-CN" altLang="en-US" dirty="0" smtClean="0"/>
              <a:t>财务报表</a:t>
            </a:r>
            <a:endParaRPr lang="en-US" altLang="zh-CN" dirty="0" smtClean="0"/>
          </a:p>
          <a:p>
            <a:pPr lvl="1"/>
            <a:r>
              <a:rPr lang="zh-CN" altLang="en-US" dirty="0" smtClean="0"/>
              <a:t>利润分配</a:t>
            </a:r>
            <a:endParaRPr lang="en-US" altLang="zh-CN" dirty="0" smtClean="0"/>
          </a:p>
          <a:p>
            <a:r>
              <a:rPr lang="zh-CN" altLang="en-US" dirty="0" smtClean="0"/>
              <a:t>信息披露</a:t>
            </a:r>
            <a:endParaRPr lang="en-US" altLang="zh-CN" dirty="0" smtClean="0"/>
          </a:p>
          <a:p>
            <a:pPr lvl="1"/>
            <a:r>
              <a:rPr lang="zh-CN" altLang="en-US" dirty="0" smtClean="0"/>
              <a:t>净值公告</a:t>
            </a:r>
            <a:endParaRPr lang="en-US" altLang="zh-CN" dirty="0" smtClean="0"/>
          </a:p>
          <a:p>
            <a:pPr lvl="1"/>
            <a:r>
              <a:rPr lang="zh-CN" altLang="en-US" dirty="0" smtClean="0"/>
              <a:t>信息披露报表（为</a:t>
            </a:r>
            <a:r>
              <a:rPr lang="en-US" altLang="zh-CN" dirty="0" smtClean="0"/>
              <a:t>XBRL</a:t>
            </a:r>
            <a:r>
              <a:rPr lang="zh-CN" altLang="en-US" dirty="0" smtClean="0"/>
              <a:t>提供数据）</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估值系统</a:t>
            </a:r>
            <a:r>
              <a:rPr lang="zh-CN" altLang="en-US" dirty="0" smtClean="0"/>
              <a:t>在托管银行的作用</a:t>
            </a:r>
            <a:endParaRPr lang="zh-CN" altLang="en-US" dirty="0"/>
          </a:p>
        </p:txBody>
      </p:sp>
      <p:sp>
        <p:nvSpPr>
          <p:cNvPr id="14339" name="内容占位符 2"/>
          <p:cNvSpPr>
            <a:spLocks noGrp="1"/>
          </p:cNvSpPr>
          <p:nvPr>
            <p:ph idx="1"/>
          </p:nvPr>
        </p:nvSpPr>
        <p:spPr/>
        <p:txBody>
          <a:bodyPr/>
          <a:lstStyle/>
          <a:p>
            <a:r>
              <a:rPr lang="zh-CN" altLang="en-US" dirty="0" smtClean="0">
                <a:solidFill>
                  <a:schemeClr val="accent2">
                    <a:lumMod val="75000"/>
                  </a:schemeClr>
                </a:solidFill>
                <a:latin typeface="黑体" pitchFamily="2" charset="-122"/>
                <a:ea typeface="黑体" pitchFamily="2" charset="-122"/>
              </a:rPr>
              <a:t>资金清算</a:t>
            </a:r>
            <a:endParaRPr lang="en-US" altLang="zh-CN" dirty="0" smtClean="0">
              <a:solidFill>
                <a:schemeClr val="accent2">
                  <a:lumMod val="75000"/>
                </a:schemeClr>
              </a:solidFill>
              <a:latin typeface="黑体" pitchFamily="2" charset="-122"/>
              <a:ea typeface="黑体" pitchFamily="2" charset="-122"/>
            </a:endParaRPr>
          </a:p>
          <a:p>
            <a:pPr lvl="1"/>
            <a:r>
              <a:rPr lang="zh-CN" altLang="en-US" dirty="0" smtClean="0"/>
              <a:t>资金的清算和交收</a:t>
            </a:r>
            <a:endParaRPr lang="en-US" altLang="zh-CN" dirty="0" smtClean="0"/>
          </a:p>
          <a:p>
            <a:r>
              <a:rPr lang="zh-CN" altLang="en-US" dirty="0" smtClean="0"/>
              <a:t>资产估值</a:t>
            </a:r>
            <a:endParaRPr lang="en-US" altLang="zh-CN" dirty="0" smtClean="0"/>
          </a:p>
          <a:p>
            <a:r>
              <a:rPr lang="zh-CN" altLang="en-US" dirty="0" smtClean="0"/>
              <a:t>会计核算</a:t>
            </a:r>
            <a:endParaRPr lang="en-US" altLang="zh-CN" dirty="0" smtClean="0"/>
          </a:p>
          <a:p>
            <a:r>
              <a:rPr lang="zh-CN" altLang="en-US" dirty="0" smtClean="0"/>
              <a:t>复核</a:t>
            </a:r>
            <a:endParaRPr lang="en-US" altLang="zh-CN" dirty="0" smtClean="0"/>
          </a:p>
          <a:p>
            <a:pPr lvl="1"/>
            <a:r>
              <a:rPr lang="zh-CN" altLang="en-US" dirty="0" smtClean="0"/>
              <a:t>账务复核</a:t>
            </a:r>
            <a:endParaRPr lang="en-US" altLang="zh-CN" dirty="0" smtClean="0"/>
          </a:p>
          <a:p>
            <a:pPr lvl="1"/>
            <a:r>
              <a:rPr lang="zh-CN" altLang="en-US" dirty="0"/>
              <a:t>资金</a:t>
            </a:r>
            <a:r>
              <a:rPr lang="zh-CN" altLang="en-US" dirty="0" smtClean="0"/>
              <a:t>头寸复核</a:t>
            </a:r>
            <a:endParaRPr lang="en-US" altLang="zh-CN" dirty="0" smtClean="0"/>
          </a:p>
          <a:p>
            <a:pPr lvl="1"/>
            <a:r>
              <a:rPr lang="zh-CN" altLang="en-US" dirty="0" smtClean="0"/>
              <a:t>资产净值复核</a:t>
            </a:r>
            <a:endParaRPr lang="en-US" altLang="zh-CN" dirty="0" smtClean="0"/>
          </a:p>
          <a:p>
            <a:pPr lvl="1"/>
            <a:r>
              <a:rPr lang="zh-CN" altLang="en-US" dirty="0" smtClean="0"/>
              <a:t>财务报表复核</a:t>
            </a:r>
            <a:endParaRPr lang="en-US" altLang="zh-CN" dirty="0" smtClean="0"/>
          </a:p>
          <a:p>
            <a:pPr lvl="1"/>
            <a:r>
              <a:rPr lang="zh-CN" altLang="en-US" dirty="0"/>
              <a:t>计</a:t>
            </a:r>
            <a:r>
              <a:rPr lang="zh-CN" altLang="en-US" dirty="0" smtClean="0"/>
              <a:t>提费用和收益分配复核</a:t>
            </a:r>
            <a:endParaRPr lang="en-US" altLang="zh-CN" dirty="0" smtClean="0"/>
          </a:p>
          <a:p>
            <a:pPr lvl="1"/>
            <a:r>
              <a:rPr lang="zh-CN" altLang="en-US" dirty="0" smtClean="0"/>
              <a:t>信息披露数据复核</a:t>
            </a: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1800225" y="1555750"/>
            <a:ext cx="473075" cy="579438"/>
            <a:chOff x="1134" y="980"/>
            <a:chExt cx="298" cy="365"/>
          </a:xfrm>
        </p:grpSpPr>
        <p:sp>
          <p:nvSpPr>
            <p:cNvPr id="23579"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3580"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23555" name="Line 5"/>
          <p:cNvSpPr>
            <a:spLocks noChangeShapeType="1"/>
          </p:cNvSpPr>
          <p:nvPr/>
        </p:nvSpPr>
        <p:spPr bwMode="auto">
          <a:xfrm flipV="1">
            <a:off x="1677988" y="3852863"/>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198" name="AutoShape 6"/>
          <p:cNvSpPr>
            <a:spLocks noChangeArrowheads="1"/>
          </p:cNvSpPr>
          <p:nvPr/>
        </p:nvSpPr>
        <p:spPr bwMode="blackWhite">
          <a:xfrm>
            <a:off x="684213" y="4184650"/>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557" name="Line 8"/>
          <p:cNvSpPr>
            <a:spLocks noChangeShapeType="1"/>
          </p:cNvSpPr>
          <p:nvPr/>
        </p:nvSpPr>
        <p:spPr bwMode="auto">
          <a:xfrm flipV="1">
            <a:off x="1677988" y="20558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8" name="Line 10"/>
          <p:cNvSpPr>
            <a:spLocks noChangeShapeType="1"/>
          </p:cNvSpPr>
          <p:nvPr/>
        </p:nvSpPr>
        <p:spPr bwMode="auto">
          <a:xfrm flipV="1">
            <a:off x="1690688" y="4718050"/>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9" name="Line 12"/>
          <p:cNvSpPr>
            <a:spLocks noChangeShapeType="1"/>
          </p:cNvSpPr>
          <p:nvPr/>
        </p:nvSpPr>
        <p:spPr bwMode="auto">
          <a:xfrm>
            <a:off x="1692275" y="5624513"/>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3560" name="Group 13"/>
          <p:cNvGrpSpPr>
            <a:grpSpLocks/>
          </p:cNvGrpSpPr>
          <p:nvPr/>
        </p:nvGrpSpPr>
        <p:grpSpPr bwMode="auto">
          <a:xfrm>
            <a:off x="1800225" y="3316288"/>
            <a:ext cx="473075" cy="579437"/>
            <a:chOff x="1134" y="2089"/>
            <a:chExt cx="298" cy="365"/>
          </a:xfrm>
        </p:grpSpPr>
        <p:sp>
          <p:nvSpPr>
            <p:cNvPr id="23577" name="Rectangle 14"/>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3578" name="Text Box 15"/>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23561" name="Group 16"/>
          <p:cNvGrpSpPr>
            <a:grpSpLocks/>
          </p:cNvGrpSpPr>
          <p:nvPr/>
        </p:nvGrpSpPr>
        <p:grpSpPr bwMode="auto">
          <a:xfrm>
            <a:off x="1804988" y="4181475"/>
            <a:ext cx="468312" cy="579438"/>
            <a:chOff x="1137" y="2634"/>
            <a:chExt cx="295" cy="365"/>
          </a:xfrm>
        </p:grpSpPr>
        <p:sp>
          <p:nvSpPr>
            <p:cNvPr id="23575" name="Rectangle 17"/>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3576" name="Text Box 18"/>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23562" name="Group 19"/>
          <p:cNvGrpSpPr>
            <a:grpSpLocks/>
          </p:cNvGrpSpPr>
          <p:nvPr/>
        </p:nvGrpSpPr>
        <p:grpSpPr bwMode="auto">
          <a:xfrm>
            <a:off x="1800225" y="5081588"/>
            <a:ext cx="473075" cy="579437"/>
            <a:chOff x="1134" y="3201"/>
            <a:chExt cx="298" cy="365"/>
          </a:xfrm>
        </p:grpSpPr>
        <p:sp>
          <p:nvSpPr>
            <p:cNvPr id="23573" name="Rectangle 20"/>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3574" name="Text Box 21"/>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5</a:t>
              </a:r>
            </a:p>
          </p:txBody>
        </p:sp>
      </p:grpSp>
      <p:grpSp>
        <p:nvGrpSpPr>
          <p:cNvPr id="23563" name="Group 23"/>
          <p:cNvGrpSpPr>
            <a:grpSpLocks/>
          </p:cNvGrpSpPr>
          <p:nvPr/>
        </p:nvGrpSpPr>
        <p:grpSpPr bwMode="auto">
          <a:xfrm>
            <a:off x="1800225" y="2403475"/>
            <a:ext cx="488950" cy="579438"/>
            <a:chOff x="1134" y="1514"/>
            <a:chExt cx="308" cy="365"/>
          </a:xfrm>
        </p:grpSpPr>
        <p:sp>
          <p:nvSpPr>
            <p:cNvPr id="23571" name="Rectangle 24"/>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3572" name="Text Box 25"/>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23564" name="Line 26"/>
          <p:cNvSpPr>
            <a:spLocks noChangeShapeType="1"/>
          </p:cNvSpPr>
          <p:nvPr/>
        </p:nvSpPr>
        <p:spPr bwMode="auto">
          <a:xfrm flipV="1">
            <a:off x="1693863" y="297973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20" name="Rectangle 28"/>
          <p:cNvSpPr>
            <a:spLocks noGrp="1" noChangeArrowheads="1"/>
          </p:cNvSpPr>
          <p:nvPr>
            <p:ph type="title"/>
          </p:nvPr>
        </p:nvSpPr>
        <p:spPr/>
        <p:txBody>
          <a:bodyPr/>
          <a:lstStyle/>
          <a:p>
            <a:pPr eaLnBrk="1" hangingPunct="1">
              <a:defRPr/>
            </a:pPr>
            <a:r>
              <a:rPr lang="zh-CN" altLang="en-US" smtClean="0"/>
              <a:t>目录</a:t>
            </a:r>
          </a:p>
        </p:txBody>
      </p:sp>
      <p:sp>
        <p:nvSpPr>
          <p:cNvPr id="23566" name="Rectangle 8"/>
          <p:cNvSpPr>
            <a:spLocks noChangeArrowheads="1"/>
          </p:cNvSpPr>
          <p:nvPr/>
        </p:nvSpPr>
        <p:spPr bwMode="auto">
          <a:xfrm>
            <a:off x="2417763" y="3362325"/>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产品结构</a:t>
            </a:r>
            <a:endParaRPr lang="zh-CN" altLang="en-US" sz="2400" dirty="0">
              <a:solidFill>
                <a:schemeClr val="accent2"/>
              </a:solidFill>
              <a:ea typeface="黑体" pitchFamily="2" charset="-122"/>
            </a:endParaRPr>
          </a:p>
        </p:txBody>
      </p:sp>
      <p:sp>
        <p:nvSpPr>
          <p:cNvPr id="23567" name="Rectangle 10"/>
          <p:cNvSpPr>
            <a:spLocks noChangeArrowheads="1"/>
          </p:cNvSpPr>
          <p:nvPr/>
        </p:nvSpPr>
        <p:spPr bwMode="auto">
          <a:xfrm>
            <a:off x="2417763" y="1592263"/>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证券市场</a:t>
            </a:r>
          </a:p>
        </p:txBody>
      </p:sp>
      <p:sp>
        <p:nvSpPr>
          <p:cNvPr id="23568" name="Rectangle 12"/>
          <p:cNvSpPr>
            <a:spLocks noChangeArrowheads="1"/>
          </p:cNvSpPr>
          <p:nvPr/>
        </p:nvSpPr>
        <p:spPr bwMode="auto">
          <a:xfrm>
            <a:off x="2419350" y="4195763"/>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其它</a:t>
            </a:r>
          </a:p>
        </p:txBody>
      </p:sp>
      <p:sp>
        <p:nvSpPr>
          <p:cNvPr id="23569" name="Rectangle 23"/>
          <p:cNvSpPr>
            <a:spLocks noChangeArrowheads="1"/>
          </p:cNvSpPr>
          <p:nvPr/>
        </p:nvSpPr>
        <p:spPr bwMode="auto">
          <a:xfrm>
            <a:off x="2425700" y="515778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参考资料</a:t>
            </a:r>
          </a:p>
        </p:txBody>
      </p:sp>
      <p:sp>
        <p:nvSpPr>
          <p:cNvPr id="23570" name="Rectangle 28"/>
          <p:cNvSpPr>
            <a:spLocks noChangeArrowheads="1"/>
          </p:cNvSpPr>
          <p:nvPr/>
        </p:nvSpPr>
        <p:spPr bwMode="auto">
          <a:xfrm>
            <a:off x="2433638" y="2484438"/>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基金公司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2198"/>
                                        </p:tgtEl>
                                        <p:attrNameLst>
                                          <p:attrName>style.visibility</p:attrName>
                                        </p:attrNameLst>
                                      </p:cBhvr>
                                      <p:to>
                                        <p:strVal val="visible"/>
                                      </p:to>
                                    </p:set>
                                    <p:animEffect transition="in" filter="wipe(left)">
                                      <p:cBhvr>
                                        <p:cTn id="7" dur="500"/>
                                        <p:tgtEl>
                                          <p:spTgt spid="392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eaLnBrk="1" hangingPunct="1">
              <a:defRPr/>
            </a:pPr>
            <a:r>
              <a:rPr lang="zh-CN" altLang="en-US" sz="2600" b="0" dirty="0" smtClean="0">
                <a:effectLst/>
              </a:rPr>
              <a:t>资产管理公司的产品</a:t>
            </a:r>
            <a:endParaRPr lang="zh-CN" altLang="en-US" sz="2600" b="0" dirty="0" smtClean="0">
              <a:effectLst/>
            </a:endParaRPr>
          </a:p>
        </p:txBody>
      </p:sp>
      <p:sp>
        <p:nvSpPr>
          <p:cNvPr id="15363" name="Rectangle 3"/>
          <p:cNvSpPr>
            <a:spLocks noGrp="1" noChangeArrowheads="1"/>
          </p:cNvSpPr>
          <p:nvPr>
            <p:ph type="body" idx="1"/>
          </p:nvPr>
        </p:nvSpPr>
        <p:spPr>
          <a:xfrm>
            <a:off x="791580" y="1268760"/>
            <a:ext cx="7596187" cy="4752975"/>
          </a:xfrm>
        </p:spPr>
        <p:txBody>
          <a:bodyPr/>
          <a:lstStyle/>
          <a:p>
            <a:pPr eaLnBrk="1" hangingPunct="1"/>
            <a:r>
              <a:rPr lang="zh-CN" altLang="en-US" sz="2000" dirty="0" smtClean="0"/>
              <a:t>基金公司</a:t>
            </a:r>
            <a:endParaRPr lang="zh-CN" altLang="en-US" sz="2000" dirty="0" smtClean="0"/>
          </a:p>
          <a:p>
            <a:pPr lvl="1" eaLnBrk="1" hangingPunct="1"/>
            <a:r>
              <a:rPr lang="zh-CN" altLang="en-US" dirty="0" smtClean="0"/>
              <a:t>公募基金（封闭式、开放式、货币、分级、</a:t>
            </a:r>
            <a:r>
              <a:rPr lang="en-US" altLang="zh-CN" dirty="0" smtClean="0"/>
              <a:t>ETF</a:t>
            </a:r>
            <a:r>
              <a:rPr lang="zh-CN" altLang="en-US" dirty="0" smtClean="0"/>
              <a:t>等）</a:t>
            </a:r>
            <a:endParaRPr lang="zh-CN" altLang="en-US" dirty="0" smtClean="0"/>
          </a:p>
          <a:p>
            <a:pPr lvl="1" eaLnBrk="1" hangingPunct="1"/>
            <a:r>
              <a:rPr lang="zh-CN" altLang="en-US" dirty="0" smtClean="0"/>
              <a:t>专户、年金</a:t>
            </a:r>
            <a:endParaRPr lang="zh-CN" altLang="en-US" dirty="0" smtClean="0"/>
          </a:p>
          <a:p>
            <a:pPr eaLnBrk="1" hangingPunct="1"/>
            <a:r>
              <a:rPr lang="zh-CN" altLang="en-US" sz="2000" dirty="0"/>
              <a:t>证券公司</a:t>
            </a:r>
            <a:endParaRPr lang="en-US" altLang="zh-CN" sz="2000" dirty="0"/>
          </a:p>
          <a:p>
            <a:pPr lvl="1" eaLnBrk="1" hangingPunct="1"/>
            <a:r>
              <a:rPr lang="zh-CN" altLang="en-US" dirty="0" smtClean="0"/>
              <a:t>集合理财</a:t>
            </a:r>
            <a:endParaRPr lang="en-US" altLang="zh-CN" dirty="0" smtClean="0"/>
          </a:p>
          <a:p>
            <a:pPr lvl="1" eaLnBrk="1" hangingPunct="1"/>
            <a:r>
              <a:rPr lang="zh-CN" altLang="en-US" dirty="0" smtClean="0"/>
              <a:t>定向理财</a:t>
            </a:r>
            <a:endParaRPr lang="en-US" altLang="zh-CN" dirty="0" smtClean="0"/>
          </a:p>
          <a:p>
            <a:pPr lvl="1" eaLnBrk="1" hangingPunct="1"/>
            <a:r>
              <a:rPr lang="zh-CN" altLang="en-US" dirty="0"/>
              <a:t>自营</a:t>
            </a:r>
            <a:endParaRPr lang="zh-CN" altLang="en-US" dirty="0" smtClean="0"/>
          </a:p>
          <a:p>
            <a:pPr eaLnBrk="1" hangingPunct="1"/>
            <a:r>
              <a:rPr lang="zh-CN" altLang="en-US" sz="2000" dirty="0"/>
              <a:t>信托公司</a:t>
            </a:r>
            <a:endParaRPr lang="en-US" altLang="zh-CN" sz="2000" dirty="0"/>
          </a:p>
          <a:p>
            <a:pPr lvl="1" eaLnBrk="1" hangingPunct="1"/>
            <a:r>
              <a:rPr lang="zh-CN" altLang="en-US" dirty="0" smtClean="0"/>
              <a:t>信托计划</a:t>
            </a:r>
            <a:endParaRPr lang="en-US" altLang="zh-CN" dirty="0" smtClean="0"/>
          </a:p>
          <a:p>
            <a:pPr lvl="1" eaLnBrk="1" hangingPunct="1"/>
            <a:r>
              <a:rPr lang="zh-CN" altLang="en-US" dirty="0"/>
              <a:t>项目投资</a:t>
            </a:r>
            <a:endParaRPr lang="en-US" altLang="zh-CN" dirty="0" smtClean="0"/>
          </a:p>
          <a:p>
            <a:pPr eaLnBrk="1" hangingPunct="1"/>
            <a:r>
              <a:rPr lang="zh-CN" altLang="en-US" sz="2000" dirty="0"/>
              <a:t>保险公司</a:t>
            </a:r>
            <a:endParaRPr lang="en-US" altLang="zh-CN" sz="2000" dirty="0"/>
          </a:p>
          <a:p>
            <a:pPr lvl="1" eaLnBrk="1" hangingPunct="1"/>
            <a:r>
              <a:rPr lang="zh-CN" altLang="en-US" dirty="0"/>
              <a:t>投连</a:t>
            </a:r>
            <a:r>
              <a:rPr lang="zh-CN" altLang="en-US" dirty="0" smtClean="0"/>
              <a:t>险</a:t>
            </a:r>
            <a:endParaRPr lang="en-US" altLang="zh-CN" dirty="0" smtClean="0"/>
          </a:p>
          <a:p>
            <a:pPr lvl="1" eaLnBrk="1" hangingPunct="1"/>
            <a:r>
              <a:rPr lang="zh-CN" altLang="en-US" dirty="0" smtClean="0"/>
              <a:t>传统险</a:t>
            </a: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1800225" y="1555750"/>
            <a:ext cx="473075" cy="579438"/>
            <a:chOff x="1134" y="980"/>
            <a:chExt cx="298" cy="365"/>
          </a:xfrm>
        </p:grpSpPr>
        <p:sp>
          <p:nvSpPr>
            <p:cNvPr id="27675"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7676"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27651" name="Line 5"/>
          <p:cNvSpPr>
            <a:spLocks noChangeShapeType="1"/>
          </p:cNvSpPr>
          <p:nvPr/>
        </p:nvSpPr>
        <p:spPr bwMode="auto">
          <a:xfrm flipV="1">
            <a:off x="1677988" y="3852863"/>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6" name="AutoShape 6"/>
          <p:cNvSpPr>
            <a:spLocks noChangeArrowheads="1"/>
          </p:cNvSpPr>
          <p:nvPr/>
        </p:nvSpPr>
        <p:spPr bwMode="blackWhite">
          <a:xfrm>
            <a:off x="684213" y="5013325"/>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53" name="Line 8"/>
          <p:cNvSpPr>
            <a:spLocks noChangeShapeType="1"/>
          </p:cNvSpPr>
          <p:nvPr/>
        </p:nvSpPr>
        <p:spPr bwMode="auto">
          <a:xfrm flipV="1">
            <a:off x="1677988" y="20558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4" name="Line 10"/>
          <p:cNvSpPr>
            <a:spLocks noChangeShapeType="1"/>
          </p:cNvSpPr>
          <p:nvPr/>
        </p:nvSpPr>
        <p:spPr bwMode="auto">
          <a:xfrm flipV="1">
            <a:off x="1690688" y="4718050"/>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5" name="Line 12"/>
          <p:cNvSpPr>
            <a:spLocks noChangeShapeType="1"/>
          </p:cNvSpPr>
          <p:nvPr/>
        </p:nvSpPr>
        <p:spPr bwMode="auto">
          <a:xfrm>
            <a:off x="1692275" y="5624513"/>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7656" name="Group 13"/>
          <p:cNvGrpSpPr>
            <a:grpSpLocks/>
          </p:cNvGrpSpPr>
          <p:nvPr/>
        </p:nvGrpSpPr>
        <p:grpSpPr bwMode="auto">
          <a:xfrm>
            <a:off x="1800225" y="3316288"/>
            <a:ext cx="473075" cy="579437"/>
            <a:chOff x="1134" y="2089"/>
            <a:chExt cx="298" cy="365"/>
          </a:xfrm>
        </p:grpSpPr>
        <p:sp>
          <p:nvSpPr>
            <p:cNvPr id="27673" name="Rectangle 14"/>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7674" name="Text Box 15"/>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27657" name="Group 16"/>
          <p:cNvGrpSpPr>
            <a:grpSpLocks/>
          </p:cNvGrpSpPr>
          <p:nvPr/>
        </p:nvGrpSpPr>
        <p:grpSpPr bwMode="auto">
          <a:xfrm>
            <a:off x="1804988" y="4181475"/>
            <a:ext cx="468312" cy="579438"/>
            <a:chOff x="1137" y="2634"/>
            <a:chExt cx="295" cy="365"/>
          </a:xfrm>
        </p:grpSpPr>
        <p:sp>
          <p:nvSpPr>
            <p:cNvPr id="27671" name="Rectangle 17"/>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7672" name="Text Box 18"/>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27658" name="Group 19"/>
          <p:cNvGrpSpPr>
            <a:grpSpLocks/>
          </p:cNvGrpSpPr>
          <p:nvPr/>
        </p:nvGrpSpPr>
        <p:grpSpPr bwMode="auto">
          <a:xfrm>
            <a:off x="1800225" y="5081588"/>
            <a:ext cx="473075" cy="579437"/>
            <a:chOff x="1134" y="3201"/>
            <a:chExt cx="298" cy="365"/>
          </a:xfrm>
        </p:grpSpPr>
        <p:sp>
          <p:nvSpPr>
            <p:cNvPr id="27669" name="Rectangle 20"/>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7670" name="Text Box 21"/>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5</a:t>
              </a:r>
            </a:p>
          </p:txBody>
        </p:sp>
      </p:grpSp>
      <p:grpSp>
        <p:nvGrpSpPr>
          <p:cNvPr id="27659" name="Group 23"/>
          <p:cNvGrpSpPr>
            <a:grpSpLocks/>
          </p:cNvGrpSpPr>
          <p:nvPr/>
        </p:nvGrpSpPr>
        <p:grpSpPr bwMode="auto">
          <a:xfrm>
            <a:off x="1800225" y="2403475"/>
            <a:ext cx="488950" cy="579438"/>
            <a:chOff x="1134" y="1514"/>
            <a:chExt cx="308" cy="365"/>
          </a:xfrm>
        </p:grpSpPr>
        <p:sp>
          <p:nvSpPr>
            <p:cNvPr id="27667" name="Rectangle 24"/>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27668" name="Text Box 25"/>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27660" name="Line 26"/>
          <p:cNvSpPr>
            <a:spLocks noChangeShapeType="1"/>
          </p:cNvSpPr>
          <p:nvPr/>
        </p:nvSpPr>
        <p:spPr bwMode="auto">
          <a:xfrm flipV="1">
            <a:off x="1693863" y="297973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8" name="Rectangle 28"/>
          <p:cNvSpPr>
            <a:spLocks noGrp="1" noChangeArrowheads="1"/>
          </p:cNvSpPr>
          <p:nvPr>
            <p:ph type="title"/>
          </p:nvPr>
        </p:nvSpPr>
        <p:spPr/>
        <p:txBody>
          <a:bodyPr/>
          <a:lstStyle/>
          <a:p>
            <a:pPr eaLnBrk="1" hangingPunct="1">
              <a:defRPr/>
            </a:pPr>
            <a:r>
              <a:rPr lang="zh-CN" altLang="en-US" smtClean="0"/>
              <a:t>目录</a:t>
            </a:r>
          </a:p>
        </p:txBody>
      </p:sp>
      <p:sp>
        <p:nvSpPr>
          <p:cNvPr id="27662" name="Rectangle 8"/>
          <p:cNvSpPr>
            <a:spLocks noChangeArrowheads="1"/>
          </p:cNvSpPr>
          <p:nvPr/>
        </p:nvSpPr>
        <p:spPr bwMode="auto">
          <a:xfrm>
            <a:off x="2417763" y="3362325"/>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产品结构</a:t>
            </a:r>
            <a:endParaRPr lang="zh-CN" altLang="en-US" sz="2400" dirty="0">
              <a:solidFill>
                <a:schemeClr val="accent2"/>
              </a:solidFill>
              <a:ea typeface="黑体" pitchFamily="2" charset="-122"/>
            </a:endParaRPr>
          </a:p>
        </p:txBody>
      </p:sp>
      <p:sp>
        <p:nvSpPr>
          <p:cNvPr id="27663" name="Rectangle 10"/>
          <p:cNvSpPr>
            <a:spLocks noChangeArrowheads="1"/>
          </p:cNvSpPr>
          <p:nvPr/>
        </p:nvSpPr>
        <p:spPr bwMode="auto">
          <a:xfrm>
            <a:off x="2417763" y="1592263"/>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证券市场</a:t>
            </a:r>
          </a:p>
        </p:txBody>
      </p:sp>
      <p:sp>
        <p:nvSpPr>
          <p:cNvPr id="27664" name="Rectangle 12"/>
          <p:cNvSpPr>
            <a:spLocks noChangeArrowheads="1"/>
          </p:cNvSpPr>
          <p:nvPr/>
        </p:nvSpPr>
        <p:spPr bwMode="auto">
          <a:xfrm>
            <a:off x="2419350" y="4195763"/>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其它</a:t>
            </a:r>
          </a:p>
        </p:txBody>
      </p:sp>
      <p:sp>
        <p:nvSpPr>
          <p:cNvPr id="27665" name="Rectangle 23"/>
          <p:cNvSpPr>
            <a:spLocks noChangeArrowheads="1"/>
          </p:cNvSpPr>
          <p:nvPr/>
        </p:nvSpPr>
        <p:spPr bwMode="auto">
          <a:xfrm>
            <a:off x="2425700" y="515778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参考资料</a:t>
            </a:r>
          </a:p>
        </p:txBody>
      </p:sp>
      <p:sp>
        <p:nvSpPr>
          <p:cNvPr id="27666" name="Rectangle 28"/>
          <p:cNvSpPr>
            <a:spLocks noChangeArrowheads="1"/>
          </p:cNvSpPr>
          <p:nvPr/>
        </p:nvSpPr>
        <p:spPr bwMode="auto">
          <a:xfrm>
            <a:off x="2433638" y="2484438"/>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基金公司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4246"/>
                                        </p:tgtEl>
                                        <p:attrNameLst>
                                          <p:attrName>style.visibility</p:attrName>
                                        </p:attrNameLst>
                                      </p:cBhvr>
                                      <p:to>
                                        <p:strVal val="visible"/>
                                      </p:to>
                                    </p:set>
                                    <p:animEffect transition="in" filter="wipe(left)">
                                      <p:cBhvr>
                                        <p:cTn id="7" dur="500"/>
                                        <p:tgtEl>
                                          <p:spTgt spid="394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zh-CN" altLang="en-US" smtClean="0"/>
              <a:t>参考资料</a:t>
            </a:r>
          </a:p>
        </p:txBody>
      </p:sp>
      <p:sp>
        <p:nvSpPr>
          <p:cNvPr id="28675" name="Rectangle 3"/>
          <p:cNvSpPr>
            <a:spLocks noGrp="1" noChangeArrowheads="1"/>
          </p:cNvSpPr>
          <p:nvPr>
            <p:ph type="body" idx="1"/>
          </p:nvPr>
        </p:nvSpPr>
        <p:spPr/>
        <p:txBody>
          <a:bodyPr/>
          <a:lstStyle/>
          <a:p>
            <a:pPr marL="533400" indent="-533400" eaLnBrk="1" hangingPunct="1">
              <a:buClr>
                <a:schemeClr val="tx1"/>
              </a:buClr>
              <a:buFont typeface="Wingdings" pitchFamily="2" charset="2"/>
              <a:buAutoNum type="arabicPeriod"/>
            </a:pPr>
            <a:r>
              <a:rPr kumimoji="1" lang="zh-CN" altLang="en-US" b="1" dirty="0" smtClean="0"/>
              <a:t>证券投资基金（</a:t>
            </a:r>
            <a:r>
              <a:rPr kumimoji="1" lang="en-US" altLang="zh-CN" b="1" dirty="0" smtClean="0"/>
              <a:t>2009</a:t>
            </a:r>
            <a:r>
              <a:rPr kumimoji="1" lang="zh-CN" altLang="en-US" b="1" dirty="0" smtClean="0"/>
              <a:t>版）</a:t>
            </a:r>
            <a:r>
              <a:rPr kumimoji="1" lang="en-US" altLang="zh-CN" b="1" dirty="0" smtClean="0"/>
              <a:t>.</a:t>
            </a:r>
            <a:r>
              <a:rPr kumimoji="1" lang="en-US" altLang="zh-CN" b="1" dirty="0" err="1" smtClean="0"/>
              <a:t>pdf</a:t>
            </a:r>
            <a:endParaRPr kumimoji="1" lang="zh-CN" altLang="en-US" b="1" dirty="0" smtClean="0"/>
          </a:p>
          <a:p>
            <a:pPr marL="533400" indent="-533400" eaLnBrk="1" hangingPunct="1">
              <a:buClr>
                <a:schemeClr val="tx1"/>
              </a:buClr>
              <a:buFont typeface="Wingdings" pitchFamily="2" charset="2"/>
              <a:buAutoNum type="arabicPeriod"/>
            </a:pPr>
            <a:r>
              <a:rPr kumimoji="1" lang="zh-CN" altLang="en-US" b="1" dirty="0" smtClean="0"/>
              <a:t>基金招募说明书</a:t>
            </a:r>
            <a:r>
              <a:rPr kumimoji="1" lang="en-US" altLang="zh-CN" b="1" dirty="0" smtClean="0"/>
              <a:t>.</a:t>
            </a:r>
            <a:r>
              <a:rPr kumimoji="1" lang="en-US" altLang="zh-CN" b="1" dirty="0" err="1" smtClean="0"/>
              <a:t>pdf</a:t>
            </a:r>
            <a:endParaRPr lang="en-US" altLang="zh-CN"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1"/>
          <p:cNvGrpSpPr>
            <a:grpSpLocks/>
          </p:cNvGrpSpPr>
          <p:nvPr/>
        </p:nvGrpSpPr>
        <p:grpSpPr bwMode="auto">
          <a:xfrm>
            <a:off x="1800225" y="1555750"/>
            <a:ext cx="473075" cy="579438"/>
            <a:chOff x="1134" y="980"/>
            <a:chExt cx="298" cy="365"/>
          </a:xfrm>
        </p:grpSpPr>
        <p:sp>
          <p:nvSpPr>
            <p:cNvPr id="4123"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4"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4099" name="Line 5"/>
          <p:cNvSpPr>
            <a:spLocks noChangeShapeType="1"/>
          </p:cNvSpPr>
          <p:nvPr/>
        </p:nvSpPr>
        <p:spPr bwMode="auto">
          <a:xfrm flipV="1">
            <a:off x="1677988" y="3852863"/>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7623" name="AutoShape 7"/>
          <p:cNvSpPr>
            <a:spLocks noChangeArrowheads="1"/>
          </p:cNvSpPr>
          <p:nvPr/>
        </p:nvSpPr>
        <p:spPr bwMode="blackWhite">
          <a:xfrm>
            <a:off x="684213" y="1520825"/>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1" name="Rectangle 8"/>
          <p:cNvSpPr>
            <a:spLocks noChangeArrowheads="1"/>
          </p:cNvSpPr>
          <p:nvPr/>
        </p:nvSpPr>
        <p:spPr bwMode="auto">
          <a:xfrm>
            <a:off x="2447925" y="3362325"/>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产品结构</a:t>
            </a:r>
            <a:endParaRPr lang="zh-CN" altLang="en-US" sz="2400" dirty="0">
              <a:solidFill>
                <a:schemeClr val="accent2"/>
              </a:solidFill>
              <a:ea typeface="黑体" pitchFamily="2" charset="-122"/>
            </a:endParaRPr>
          </a:p>
        </p:txBody>
      </p:sp>
      <p:sp>
        <p:nvSpPr>
          <p:cNvPr id="4102" name="Line 9"/>
          <p:cNvSpPr>
            <a:spLocks noChangeShapeType="1"/>
          </p:cNvSpPr>
          <p:nvPr/>
        </p:nvSpPr>
        <p:spPr bwMode="auto">
          <a:xfrm flipV="1">
            <a:off x="1677988" y="20558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Rectangle 10"/>
          <p:cNvSpPr>
            <a:spLocks noChangeArrowheads="1"/>
          </p:cNvSpPr>
          <p:nvPr/>
        </p:nvSpPr>
        <p:spPr bwMode="auto">
          <a:xfrm>
            <a:off x="2447925" y="159226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证券市场</a:t>
            </a:r>
          </a:p>
        </p:txBody>
      </p:sp>
      <p:sp>
        <p:nvSpPr>
          <p:cNvPr id="4104" name="Line 11"/>
          <p:cNvSpPr>
            <a:spLocks noChangeShapeType="1"/>
          </p:cNvSpPr>
          <p:nvPr/>
        </p:nvSpPr>
        <p:spPr bwMode="auto">
          <a:xfrm flipV="1">
            <a:off x="1690688" y="4718050"/>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Rectangle 12"/>
          <p:cNvSpPr>
            <a:spLocks noChangeArrowheads="1"/>
          </p:cNvSpPr>
          <p:nvPr/>
        </p:nvSpPr>
        <p:spPr bwMode="auto">
          <a:xfrm>
            <a:off x="2447925" y="419576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其它</a:t>
            </a:r>
          </a:p>
        </p:txBody>
      </p:sp>
      <p:sp>
        <p:nvSpPr>
          <p:cNvPr id="4106" name="Line 13"/>
          <p:cNvSpPr>
            <a:spLocks noChangeShapeType="1"/>
          </p:cNvSpPr>
          <p:nvPr/>
        </p:nvSpPr>
        <p:spPr bwMode="auto">
          <a:xfrm>
            <a:off x="1692275" y="5624513"/>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7" name="Group 34"/>
          <p:cNvGrpSpPr>
            <a:grpSpLocks/>
          </p:cNvGrpSpPr>
          <p:nvPr/>
        </p:nvGrpSpPr>
        <p:grpSpPr bwMode="auto">
          <a:xfrm>
            <a:off x="1800225" y="3316288"/>
            <a:ext cx="473075" cy="579437"/>
            <a:chOff x="1134" y="2089"/>
            <a:chExt cx="298" cy="365"/>
          </a:xfrm>
        </p:grpSpPr>
        <p:sp>
          <p:nvSpPr>
            <p:cNvPr id="4121" name="Rectangle 15"/>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2" name="Text Box 16"/>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4108" name="Group 33"/>
          <p:cNvGrpSpPr>
            <a:grpSpLocks/>
          </p:cNvGrpSpPr>
          <p:nvPr/>
        </p:nvGrpSpPr>
        <p:grpSpPr bwMode="auto">
          <a:xfrm>
            <a:off x="1804988" y="4181475"/>
            <a:ext cx="468312" cy="579438"/>
            <a:chOff x="1137" y="2634"/>
            <a:chExt cx="295" cy="365"/>
          </a:xfrm>
        </p:grpSpPr>
        <p:sp>
          <p:nvSpPr>
            <p:cNvPr id="4119" name="Rectangle 18"/>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0" name="Text Box 19"/>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4109" name="Group 32"/>
          <p:cNvGrpSpPr>
            <a:grpSpLocks/>
          </p:cNvGrpSpPr>
          <p:nvPr/>
        </p:nvGrpSpPr>
        <p:grpSpPr bwMode="auto">
          <a:xfrm>
            <a:off x="1800225" y="5081588"/>
            <a:ext cx="473075" cy="579437"/>
            <a:chOff x="1134" y="3201"/>
            <a:chExt cx="298" cy="365"/>
          </a:xfrm>
        </p:grpSpPr>
        <p:sp>
          <p:nvSpPr>
            <p:cNvPr id="4117"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8" name="Text Box 22"/>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5</a:t>
              </a:r>
            </a:p>
          </p:txBody>
        </p:sp>
      </p:grpSp>
      <p:sp>
        <p:nvSpPr>
          <p:cNvPr id="4110" name="Rectangle 23"/>
          <p:cNvSpPr>
            <a:spLocks noChangeArrowheads="1"/>
          </p:cNvSpPr>
          <p:nvPr/>
        </p:nvSpPr>
        <p:spPr bwMode="auto">
          <a:xfrm>
            <a:off x="2447925" y="515778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参考资料</a:t>
            </a:r>
          </a:p>
        </p:txBody>
      </p:sp>
      <p:grpSp>
        <p:nvGrpSpPr>
          <p:cNvPr id="4111" name="Group 35"/>
          <p:cNvGrpSpPr>
            <a:grpSpLocks/>
          </p:cNvGrpSpPr>
          <p:nvPr/>
        </p:nvGrpSpPr>
        <p:grpSpPr bwMode="auto">
          <a:xfrm>
            <a:off x="1800225" y="2403475"/>
            <a:ext cx="488950" cy="579438"/>
            <a:chOff x="1134" y="1514"/>
            <a:chExt cx="308" cy="365"/>
          </a:xfrm>
        </p:grpSpPr>
        <p:sp>
          <p:nvSpPr>
            <p:cNvPr id="4115" name="Rectangle 25"/>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6" name="Text Box 26"/>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4112" name="Line 27"/>
          <p:cNvSpPr>
            <a:spLocks noChangeShapeType="1"/>
          </p:cNvSpPr>
          <p:nvPr/>
        </p:nvSpPr>
        <p:spPr bwMode="auto">
          <a:xfrm flipV="1">
            <a:off x="1693863" y="297973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Rectangle 28"/>
          <p:cNvSpPr>
            <a:spLocks noChangeArrowheads="1"/>
          </p:cNvSpPr>
          <p:nvPr/>
        </p:nvSpPr>
        <p:spPr bwMode="auto">
          <a:xfrm>
            <a:off x="2447925" y="24844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基金公司</a:t>
            </a:r>
          </a:p>
        </p:txBody>
      </p:sp>
      <p:sp>
        <p:nvSpPr>
          <p:cNvPr id="367645" name="Rectangle 29"/>
          <p:cNvSpPr>
            <a:spLocks noGrp="1" noChangeArrowheads="1"/>
          </p:cNvSpPr>
          <p:nvPr>
            <p:ph type="title"/>
          </p:nvPr>
        </p:nvSpPr>
        <p:spPr/>
        <p:txBody>
          <a:bodyPr/>
          <a:lstStyle/>
          <a:p>
            <a:pPr eaLnBrk="1" hangingPunct="1">
              <a:defRPr/>
            </a:pPr>
            <a:r>
              <a:rPr lang="zh-CN" altLang="en-US" smtClean="0"/>
              <a:t>目录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3"/>
                                        </p:tgtEl>
                                        <p:attrNameLst>
                                          <p:attrName>style.visibility</p:attrName>
                                        </p:attrNameLst>
                                      </p:cBhvr>
                                      <p:to>
                                        <p:strVal val="visible"/>
                                      </p:to>
                                    </p:set>
                                    <p:animEffect transition="in" filter="wipe(left)">
                                      <p:cBhvr>
                                        <p:cTn id="7"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1449388"/>
            <a:ext cx="9144000" cy="5148262"/>
          </a:xfrm>
          <a:prstGeom prst="rect">
            <a:avLst/>
          </a:prstGeom>
          <a:solidFill>
            <a:srgbClr val="2A6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sp>
        <p:nvSpPr>
          <p:cNvPr id="29699" name="Text Box 3"/>
          <p:cNvSpPr txBox="1">
            <a:spLocks noChangeArrowheads="1"/>
          </p:cNvSpPr>
          <p:nvPr/>
        </p:nvSpPr>
        <p:spPr bwMode="auto">
          <a:xfrm>
            <a:off x="2592388" y="3027363"/>
            <a:ext cx="4378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4400">
                <a:solidFill>
                  <a:schemeClr val="bg1"/>
                </a:solidFill>
              </a:rPr>
              <a:t>Any Question</a:t>
            </a:r>
            <a:r>
              <a:rPr lang="zh-CN" altLang="en-US" sz="4400">
                <a:solidFill>
                  <a:schemeClr val="bg1"/>
                </a:solidFill>
              </a:rPr>
              <a:t>？</a:t>
            </a:r>
          </a:p>
        </p:txBody>
      </p:sp>
      <p:sp>
        <p:nvSpPr>
          <p:cNvPr id="29700" name="Rectangle 4"/>
          <p:cNvSpPr>
            <a:spLocks noChangeArrowheads="1"/>
          </p:cNvSpPr>
          <p:nvPr/>
        </p:nvSpPr>
        <p:spPr bwMode="auto">
          <a:xfrm>
            <a:off x="0" y="1052513"/>
            <a:ext cx="51847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zh-CN" altLang="en-US" dirty="0" smtClean="0"/>
              <a:t>证券市场</a:t>
            </a:r>
          </a:p>
        </p:txBody>
      </p:sp>
      <p:sp>
        <p:nvSpPr>
          <p:cNvPr id="5123" name="矩形 1"/>
          <p:cNvSpPr>
            <a:spLocks noChangeArrowheads="1"/>
          </p:cNvSpPr>
          <p:nvPr/>
        </p:nvSpPr>
        <p:spPr bwMode="auto">
          <a:xfrm>
            <a:off x="4211638" y="1387475"/>
            <a:ext cx="1152525"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监管机构</a:t>
            </a:r>
          </a:p>
        </p:txBody>
      </p:sp>
      <p:sp>
        <p:nvSpPr>
          <p:cNvPr id="5124" name="矩形 2"/>
          <p:cNvSpPr>
            <a:spLocks noChangeArrowheads="1"/>
          </p:cNvSpPr>
          <p:nvPr/>
        </p:nvSpPr>
        <p:spPr bwMode="auto">
          <a:xfrm>
            <a:off x="2843213" y="2382838"/>
            <a:ext cx="1044575"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交易所</a:t>
            </a:r>
          </a:p>
        </p:txBody>
      </p:sp>
      <p:sp>
        <p:nvSpPr>
          <p:cNvPr id="5125" name="矩形 3"/>
          <p:cNvSpPr>
            <a:spLocks noChangeArrowheads="1"/>
          </p:cNvSpPr>
          <p:nvPr/>
        </p:nvSpPr>
        <p:spPr bwMode="auto">
          <a:xfrm>
            <a:off x="5184775" y="2382838"/>
            <a:ext cx="1223963"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结算公司</a:t>
            </a:r>
          </a:p>
        </p:txBody>
      </p:sp>
      <p:sp>
        <p:nvSpPr>
          <p:cNvPr id="5126" name="矩形 4"/>
          <p:cNvSpPr>
            <a:spLocks noChangeArrowheads="1"/>
          </p:cNvSpPr>
          <p:nvPr/>
        </p:nvSpPr>
        <p:spPr bwMode="auto">
          <a:xfrm>
            <a:off x="3355975" y="3538538"/>
            <a:ext cx="1223963"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经纪商</a:t>
            </a:r>
          </a:p>
        </p:txBody>
      </p:sp>
      <p:sp>
        <p:nvSpPr>
          <p:cNvPr id="5127" name="矩形 5"/>
          <p:cNvSpPr>
            <a:spLocks noChangeArrowheads="1"/>
          </p:cNvSpPr>
          <p:nvPr/>
        </p:nvSpPr>
        <p:spPr bwMode="auto">
          <a:xfrm>
            <a:off x="3708400" y="4659313"/>
            <a:ext cx="118745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投资者</a:t>
            </a:r>
          </a:p>
        </p:txBody>
      </p:sp>
      <p:cxnSp>
        <p:nvCxnSpPr>
          <p:cNvPr id="5128" name="直接连接符 7"/>
          <p:cNvCxnSpPr>
            <a:cxnSpLocks noChangeShapeType="1"/>
            <a:stCxn id="5124" idx="2"/>
            <a:endCxn id="5126" idx="0"/>
          </p:cNvCxnSpPr>
          <p:nvPr/>
        </p:nvCxnSpPr>
        <p:spPr bwMode="auto">
          <a:xfrm>
            <a:off x="3365500" y="2733675"/>
            <a:ext cx="601663" cy="804863"/>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9" name="直接连接符 9"/>
          <p:cNvCxnSpPr>
            <a:cxnSpLocks noChangeShapeType="1"/>
            <a:stCxn id="5125" idx="2"/>
            <a:endCxn id="5126" idx="0"/>
          </p:cNvCxnSpPr>
          <p:nvPr/>
        </p:nvCxnSpPr>
        <p:spPr bwMode="auto">
          <a:xfrm flipH="1">
            <a:off x="3967163" y="2733675"/>
            <a:ext cx="1828800" cy="804863"/>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 name="直接连接符 11"/>
          <p:cNvCxnSpPr>
            <a:cxnSpLocks noChangeShapeType="1"/>
            <a:stCxn id="5126" idx="2"/>
            <a:endCxn id="5127" idx="0"/>
          </p:cNvCxnSpPr>
          <p:nvPr/>
        </p:nvCxnSpPr>
        <p:spPr bwMode="auto">
          <a:xfrm>
            <a:off x="3967163" y="3889375"/>
            <a:ext cx="334962"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1" name="矩形 15"/>
          <p:cNvSpPr>
            <a:spLocks noChangeArrowheads="1"/>
          </p:cNvSpPr>
          <p:nvPr/>
        </p:nvSpPr>
        <p:spPr bwMode="auto">
          <a:xfrm>
            <a:off x="5364163" y="3538538"/>
            <a:ext cx="1223962"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银行</a:t>
            </a:r>
          </a:p>
        </p:txBody>
      </p:sp>
      <p:cxnSp>
        <p:nvCxnSpPr>
          <p:cNvPr id="5132" name="直接连接符 17"/>
          <p:cNvCxnSpPr>
            <a:cxnSpLocks noChangeShapeType="1"/>
            <a:stCxn id="5126" idx="3"/>
            <a:endCxn id="5131" idx="1"/>
          </p:cNvCxnSpPr>
          <p:nvPr/>
        </p:nvCxnSpPr>
        <p:spPr bwMode="auto">
          <a:xfrm>
            <a:off x="4579938" y="3713163"/>
            <a:ext cx="784225"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3" name="直接连接符 19"/>
          <p:cNvCxnSpPr>
            <a:cxnSpLocks noChangeShapeType="1"/>
            <a:stCxn id="5131" idx="2"/>
            <a:endCxn id="5127" idx="0"/>
          </p:cNvCxnSpPr>
          <p:nvPr/>
        </p:nvCxnSpPr>
        <p:spPr bwMode="auto">
          <a:xfrm flipH="1">
            <a:off x="4302125" y="3889375"/>
            <a:ext cx="1674813"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直接连接符 21"/>
          <p:cNvCxnSpPr>
            <a:cxnSpLocks noChangeShapeType="1"/>
            <a:stCxn id="5125" idx="2"/>
            <a:endCxn id="5131" idx="0"/>
          </p:cNvCxnSpPr>
          <p:nvPr/>
        </p:nvCxnSpPr>
        <p:spPr bwMode="auto">
          <a:xfrm>
            <a:off x="5795963" y="2733675"/>
            <a:ext cx="180975" cy="804863"/>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5" name="矩形 25"/>
          <p:cNvSpPr>
            <a:spLocks noChangeArrowheads="1"/>
          </p:cNvSpPr>
          <p:nvPr/>
        </p:nvSpPr>
        <p:spPr bwMode="auto">
          <a:xfrm>
            <a:off x="1511300" y="3538538"/>
            <a:ext cx="1223963"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发行人</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交易所</a:t>
            </a:r>
            <a:r>
              <a:rPr lang="en-US" altLang="zh-CN" dirty="0" smtClean="0"/>
              <a:t>-</a:t>
            </a:r>
            <a:r>
              <a:rPr lang="zh-CN" altLang="en-US" dirty="0" smtClean="0"/>
              <a:t>上海、深圳</a:t>
            </a:r>
            <a:endParaRPr lang="zh-CN" altLang="en-US" dirty="0"/>
          </a:p>
        </p:txBody>
      </p:sp>
      <p:sp>
        <p:nvSpPr>
          <p:cNvPr id="3" name="内容占位符 2"/>
          <p:cNvSpPr>
            <a:spLocks noGrp="1"/>
          </p:cNvSpPr>
          <p:nvPr>
            <p:ph idx="1"/>
          </p:nvPr>
        </p:nvSpPr>
        <p:spPr/>
        <p:txBody>
          <a:bodyPr/>
          <a:lstStyle/>
          <a:p>
            <a:pPr>
              <a:defRPr/>
            </a:pPr>
            <a:r>
              <a:rPr lang="zh-CN" altLang="en-US" dirty="0" smtClean="0"/>
              <a:t>交易品种</a:t>
            </a:r>
            <a:endParaRPr lang="en-US" altLang="zh-CN" dirty="0" smtClean="0"/>
          </a:p>
          <a:p>
            <a:pPr marL="400050" lvl="1" indent="0">
              <a:buFontTx/>
              <a:buNone/>
              <a:defRPr/>
            </a:pPr>
            <a:r>
              <a:rPr lang="zh-CN" altLang="en-US" dirty="0" smtClean="0"/>
              <a:t>现券（股票</a:t>
            </a:r>
            <a:r>
              <a:rPr lang="en-US" altLang="zh-CN" dirty="0" smtClean="0"/>
              <a:t>/</a:t>
            </a:r>
            <a:r>
              <a:rPr lang="zh-CN" altLang="en-US" dirty="0" smtClean="0"/>
              <a:t>债券</a:t>
            </a:r>
            <a:r>
              <a:rPr lang="en-US" altLang="zh-CN" dirty="0" smtClean="0"/>
              <a:t>/</a:t>
            </a:r>
            <a:r>
              <a:rPr lang="zh-CN" altLang="en-US" dirty="0" smtClean="0"/>
              <a:t>权证</a:t>
            </a:r>
            <a:r>
              <a:rPr lang="en-US" altLang="zh-CN" dirty="0" smtClean="0"/>
              <a:t>/</a:t>
            </a:r>
            <a:r>
              <a:rPr lang="zh-CN" altLang="en-US" dirty="0" smtClean="0"/>
              <a:t>基金</a:t>
            </a:r>
            <a:r>
              <a:rPr lang="en-US" altLang="zh-CN" dirty="0" smtClean="0"/>
              <a:t>)</a:t>
            </a:r>
          </a:p>
          <a:p>
            <a:pPr marL="400050" lvl="1" indent="0">
              <a:buFontTx/>
              <a:buNone/>
              <a:defRPr/>
            </a:pPr>
            <a:r>
              <a:rPr lang="zh-CN" altLang="en-US" dirty="0"/>
              <a:t>债券</a:t>
            </a:r>
            <a:r>
              <a:rPr lang="zh-CN" altLang="en-US" dirty="0" smtClean="0"/>
              <a:t>回购</a:t>
            </a:r>
            <a:endParaRPr lang="en-US" altLang="zh-CN" dirty="0" smtClean="0"/>
          </a:p>
          <a:p>
            <a:pPr>
              <a:defRPr/>
            </a:pPr>
            <a:r>
              <a:rPr lang="zh-CN" altLang="en-US" dirty="0" smtClean="0"/>
              <a:t>结算交收</a:t>
            </a:r>
            <a:endParaRPr lang="en-US" altLang="zh-CN" dirty="0" smtClean="0"/>
          </a:p>
          <a:p>
            <a:pPr marL="457200" lvl="1" indent="0">
              <a:buFontTx/>
              <a:buNone/>
              <a:defRPr/>
            </a:pPr>
            <a:r>
              <a:rPr lang="en-US" altLang="zh-CN" dirty="0" smtClean="0"/>
              <a:t>T+1</a:t>
            </a:r>
            <a:r>
              <a:rPr lang="zh-CN" altLang="en-US" dirty="0" smtClean="0"/>
              <a:t>交收</a:t>
            </a:r>
            <a:endParaRPr lang="en-US" altLang="zh-CN" dirty="0" smtClean="0"/>
          </a:p>
          <a:p>
            <a:pPr marL="457200" lvl="1" indent="0">
              <a:buFontTx/>
              <a:buNone/>
              <a:defRPr/>
            </a:pPr>
            <a:r>
              <a:rPr lang="zh-CN" altLang="en-US" dirty="0" smtClean="0"/>
              <a:t>集中净额担保交收</a:t>
            </a:r>
            <a:endParaRPr lang="en-US" altLang="zh-CN" dirty="0"/>
          </a:p>
          <a:p>
            <a:pPr marL="57150" indent="0">
              <a:buFont typeface="Arial" pitchFamily="34" charset="0"/>
              <a:buNone/>
              <a:defRPr/>
            </a:pPr>
            <a:r>
              <a:rPr lang="zh-CN" altLang="en-US" dirty="0" smtClean="0"/>
              <a:t>例外：</a:t>
            </a:r>
            <a:endParaRPr lang="en-US" altLang="zh-CN" dirty="0" smtClean="0"/>
          </a:p>
          <a:p>
            <a:pPr marL="457200" lvl="1" indent="0">
              <a:buFontTx/>
              <a:buNone/>
              <a:defRPr/>
            </a:pPr>
            <a:r>
              <a:rPr lang="en-US" altLang="zh-CN" dirty="0"/>
              <a:t>T</a:t>
            </a:r>
            <a:r>
              <a:rPr lang="zh-CN" altLang="zh-CN" dirty="0"/>
              <a:t>＋</a:t>
            </a:r>
            <a:r>
              <a:rPr lang="en-US" altLang="zh-CN" dirty="0"/>
              <a:t>0</a:t>
            </a:r>
            <a:r>
              <a:rPr lang="zh-CN" altLang="zh-CN" dirty="0"/>
              <a:t>回转交易</a:t>
            </a:r>
            <a:endParaRPr lang="en-US" altLang="zh-CN" dirty="0" smtClean="0"/>
          </a:p>
          <a:p>
            <a:pPr marL="457200" lvl="1" indent="0">
              <a:buFontTx/>
              <a:buNone/>
              <a:defRPr/>
            </a:pPr>
            <a:r>
              <a:rPr lang="zh-CN" altLang="en-US" dirty="0" smtClean="0"/>
              <a:t>逐笔全额非担保交收</a:t>
            </a:r>
            <a:endParaRPr lang="zh-CN" altLang="en-US" dirty="0"/>
          </a:p>
        </p:txBody>
      </p:sp>
      <p:sp>
        <p:nvSpPr>
          <p:cNvPr id="6148" name="矩形 15"/>
          <p:cNvSpPr>
            <a:spLocks noChangeArrowheads="1"/>
          </p:cNvSpPr>
          <p:nvPr/>
        </p:nvSpPr>
        <p:spPr bwMode="auto">
          <a:xfrm>
            <a:off x="5705475" y="1981200"/>
            <a:ext cx="1152525"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证监会</a:t>
            </a:r>
          </a:p>
        </p:txBody>
      </p:sp>
      <p:sp>
        <p:nvSpPr>
          <p:cNvPr id="6149" name="矩形 16"/>
          <p:cNvSpPr>
            <a:spLocks noChangeArrowheads="1"/>
          </p:cNvSpPr>
          <p:nvPr/>
        </p:nvSpPr>
        <p:spPr bwMode="auto">
          <a:xfrm>
            <a:off x="4338638" y="2978150"/>
            <a:ext cx="1817687"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上交所、深交所</a:t>
            </a:r>
          </a:p>
        </p:txBody>
      </p:sp>
      <p:sp>
        <p:nvSpPr>
          <p:cNvPr id="6150" name="矩形 17"/>
          <p:cNvSpPr>
            <a:spLocks noChangeArrowheads="1"/>
          </p:cNvSpPr>
          <p:nvPr/>
        </p:nvSpPr>
        <p:spPr bwMode="auto">
          <a:xfrm>
            <a:off x="6678613" y="2978150"/>
            <a:ext cx="1601787"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中国结算公司</a:t>
            </a:r>
          </a:p>
        </p:txBody>
      </p:sp>
      <p:sp>
        <p:nvSpPr>
          <p:cNvPr id="6151" name="矩形 18"/>
          <p:cNvSpPr>
            <a:spLocks noChangeArrowheads="1"/>
          </p:cNvSpPr>
          <p:nvPr/>
        </p:nvSpPr>
        <p:spPr bwMode="auto">
          <a:xfrm>
            <a:off x="5354638" y="4132263"/>
            <a:ext cx="1223962"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券商</a:t>
            </a:r>
          </a:p>
        </p:txBody>
      </p:sp>
      <p:sp>
        <p:nvSpPr>
          <p:cNvPr id="6152" name="矩形 19"/>
          <p:cNvSpPr>
            <a:spLocks noChangeArrowheads="1"/>
          </p:cNvSpPr>
          <p:nvPr/>
        </p:nvSpPr>
        <p:spPr bwMode="auto">
          <a:xfrm>
            <a:off x="5670550" y="5253038"/>
            <a:ext cx="118745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投资者</a:t>
            </a:r>
          </a:p>
        </p:txBody>
      </p:sp>
      <p:cxnSp>
        <p:nvCxnSpPr>
          <p:cNvPr id="6153" name="直接连接符 20"/>
          <p:cNvCxnSpPr>
            <a:cxnSpLocks noChangeShapeType="1"/>
            <a:stCxn id="6149" idx="2"/>
            <a:endCxn id="6151" idx="0"/>
          </p:cNvCxnSpPr>
          <p:nvPr/>
        </p:nvCxnSpPr>
        <p:spPr bwMode="auto">
          <a:xfrm>
            <a:off x="5246688" y="3328988"/>
            <a:ext cx="719137"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4" name="直接连接符 21"/>
          <p:cNvCxnSpPr>
            <a:cxnSpLocks noChangeShapeType="1"/>
            <a:stCxn id="6150" idx="2"/>
            <a:endCxn id="6151" idx="0"/>
          </p:cNvCxnSpPr>
          <p:nvPr/>
        </p:nvCxnSpPr>
        <p:spPr bwMode="auto">
          <a:xfrm flipH="1">
            <a:off x="5965825" y="3328988"/>
            <a:ext cx="1512888"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5" name="直接连接符 22"/>
          <p:cNvCxnSpPr>
            <a:cxnSpLocks noChangeShapeType="1"/>
            <a:stCxn id="6151" idx="2"/>
            <a:endCxn id="6152" idx="0"/>
          </p:cNvCxnSpPr>
          <p:nvPr/>
        </p:nvCxnSpPr>
        <p:spPr bwMode="auto">
          <a:xfrm>
            <a:off x="5965825" y="4483100"/>
            <a:ext cx="298450"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6" name="矩形 23"/>
          <p:cNvSpPr>
            <a:spLocks noChangeArrowheads="1"/>
          </p:cNvSpPr>
          <p:nvPr/>
        </p:nvSpPr>
        <p:spPr bwMode="auto">
          <a:xfrm>
            <a:off x="6858000" y="4132263"/>
            <a:ext cx="1223963"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银行</a:t>
            </a:r>
          </a:p>
        </p:txBody>
      </p:sp>
      <p:cxnSp>
        <p:nvCxnSpPr>
          <p:cNvPr id="6157" name="直接连接符 24"/>
          <p:cNvCxnSpPr>
            <a:cxnSpLocks noChangeShapeType="1"/>
            <a:stCxn id="6151" idx="3"/>
            <a:endCxn id="6156" idx="1"/>
          </p:cNvCxnSpPr>
          <p:nvPr/>
        </p:nvCxnSpPr>
        <p:spPr bwMode="auto">
          <a:xfrm>
            <a:off x="6578600" y="4306888"/>
            <a:ext cx="279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直接连接符 25"/>
          <p:cNvCxnSpPr>
            <a:cxnSpLocks noChangeShapeType="1"/>
            <a:stCxn id="6156" idx="2"/>
            <a:endCxn id="6152" idx="0"/>
          </p:cNvCxnSpPr>
          <p:nvPr/>
        </p:nvCxnSpPr>
        <p:spPr bwMode="auto">
          <a:xfrm flipH="1">
            <a:off x="6264275" y="4483100"/>
            <a:ext cx="1206500"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直接连接符 26"/>
          <p:cNvCxnSpPr>
            <a:cxnSpLocks noChangeShapeType="1"/>
            <a:stCxn id="6150" idx="2"/>
            <a:endCxn id="6156" idx="0"/>
          </p:cNvCxnSpPr>
          <p:nvPr/>
        </p:nvCxnSpPr>
        <p:spPr bwMode="auto">
          <a:xfrm flipH="1">
            <a:off x="7470775" y="3328988"/>
            <a:ext cx="7938"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0" name="矩形 30"/>
          <p:cNvSpPr>
            <a:spLocks noChangeArrowheads="1"/>
          </p:cNvSpPr>
          <p:nvPr/>
        </p:nvSpPr>
        <p:spPr bwMode="auto">
          <a:xfrm>
            <a:off x="3635375" y="4132263"/>
            <a:ext cx="1476375"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上市公司</a:t>
            </a:r>
            <a:r>
              <a:rPr lang="en-US" altLang="zh-CN"/>
              <a:t>…</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银行间</a:t>
            </a:r>
            <a:r>
              <a:rPr lang="en-US" altLang="zh-CN" dirty="0" smtClean="0"/>
              <a:t>-</a:t>
            </a:r>
            <a:r>
              <a:rPr lang="zh-CN" altLang="en-US" dirty="0" smtClean="0"/>
              <a:t>同业拆借中心</a:t>
            </a:r>
            <a:endParaRPr lang="zh-CN" altLang="en-US" dirty="0"/>
          </a:p>
        </p:txBody>
      </p:sp>
      <p:sp>
        <p:nvSpPr>
          <p:cNvPr id="3" name="内容占位符 2"/>
          <p:cNvSpPr>
            <a:spLocks noGrp="1"/>
          </p:cNvSpPr>
          <p:nvPr>
            <p:ph idx="1"/>
          </p:nvPr>
        </p:nvSpPr>
        <p:spPr/>
        <p:txBody>
          <a:bodyPr/>
          <a:lstStyle/>
          <a:p>
            <a:pPr>
              <a:defRPr/>
            </a:pPr>
            <a:r>
              <a:rPr lang="zh-CN" altLang="en-US" dirty="0" smtClean="0"/>
              <a:t>交易品种</a:t>
            </a:r>
            <a:endParaRPr lang="en-US" altLang="zh-CN" dirty="0" smtClean="0"/>
          </a:p>
          <a:p>
            <a:pPr marL="400050" lvl="1" indent="0">
              <a:buFontTx/>
              <a:buNone/>
              <a:defRPr/>
            </a:pPr>
            <a:r>
              <a:rPr lang="zh-CN" altLang="en-US" dirty="0" smtClean="0"/>
              <a:t>现券（债券</a:t>
            </a:r>
            <a:r>
              <a:rPr lang="en-US" altLang="zh-CN" dirty="0" smtClean="0"/>
              <a:t>)</a:t>
            </a:r>
          </a:p>
          <a:p>
            <a:pPr marL="400050" lvl="1" indent="0">
              <a:buFontTx/>
              <a:buNone/>
              <a:defRPr/>
            </a:pPr>
            <a:r>
              <a:rPr lang="zh-CN" altLang="en-US" dirty="0"/>
              <a:t>债券</a:t>
            </a:r>
            <a:r>
              <a:rPr lang="zh-CN" altLang="en-US" dirty="0" smtClean="0"/>
              <a:t>回购</a:t>
            </a:r>
            <a:endParaRPr lang="en-US" altLang="zh-CN" dirty="0" smtClean="0"/>
          </a:p>
          <a:p>
            <a:pPr marL="400050" lvl="1" indent="0">
              <a:buFontTx/>
              <a:buNone/>
              <a:defRPr/>
            </a:pPr>
            <a:r>
              <a:rPr lang="zh-CN" altLang="en-US" dirty="0" smtClean="0"/>
              <a:t>同业拆借</a:t>
            </a:r>
            <a:endParaRPr lang="en-US" altLang="zh-CN" dirty="0" smtClean="0"/>
          </a:p>
          <a:p>
            <a:pPr>
              <a:defRPr/>
            </a:pPr>
            <a:r>
              <a:rPr lang="zh-CN" altLang="en-US" dirty="0" smtClean="0"/>
              <a:t>结算交收</a:t>
            </a:r>
            <a:endParaRPr lang="en-US" altLang="zh-CN" dirty="0" smtClean="0"/>
          </a:p>
          <a:p>
            <a:pPr marL="457200" lvl="1" indent="0">
              <a:buFontTx/>
              <a:buNone/>
              <a:defRPr/>
            </a:pPr>
            <a:r>
              <a:rPr lang="en-US" altLang="zh-CN" dirty="0" smtClean="0"/>
              <a:t>T+0</a:t>
            </a:r>
            <a:r>
              <a:rPr lang="zh-CN" altLang="en-US" dirty="0" smtClean="0"/>
              <a:t>、</a:t>
            </a:r>
            <a:r>
              <a:rPr lang="en-US" altLang="zh-CN" dirty="0" smtClean="0"/>
              <a:t>T+1</a:t>
            </a:r>
          </a:p>
          <a:p>
            <a:pPr marL="457200" lvl="1" indent="0">
              <a:buFontTx/>
              <a:buNone/>
              <a:defRPr/>
            </a:pPr>
            <a:r>
              <a:rPr lang="zh-CN" altLang="en-US" dirty="0" smtClean="0"/>
              <a:t>逐笔全额非担保交收</a:t>
            </a:r>
            <a:endParaRPr lang="en-US" altLang="zh-CN" dirty="0" smtClean="0"/>
          </a:p>
          <a:p>
            <a:pPr marL="457200" lvl="1" indent="0">
              <a:buFontTx/>
              <a:buNone/>
              <a:defRPr/>
            </a:pPr>
            <a:r>
              <a:rPr lang="zh-CN" altLang="en-US" dirty="0"/>
              <a:t>交</a:t>
            </a:r>
            <a:r>
              <a:rPr lang="zh-CN" altLang="en-US" dirty="0" smtClean="0"/>
              <a:t>收方式：</a:t>
            </a:r>
            <a:endParaRPr lang="en-US" altLang="zh-CN" dirty="0" smtClean="0"/>
          </a:p>
          <a:p>
            <a:pPr marL="457200" lvl="1" indent="0">
              <a:buFontTx/>
              <a:buNone/>
              <a:defRPr/>
            </a:pPr>
            <a:r>
              <a:rPr lang="en-US" altLang="zh-CN" dirty="0" smtClean="0"/>
              <a:t>	</a:t>
            </a:r>
            <a:r>
              <a:rPr lang="zh-CN" altLang="en-US" dirty="0" smtClean="0"/>
              <a:t>券</a:t>
            </a:r>
            <a:r>
              <a:rPr lang="zh-CN" altLang="en-US" dirty="0"/>
              <a:t>款</a:t>
            </a:r>
            <a:r>
              <a:rPr lang="zh-CN" altLang="en-US" dirty="0" smtClean="0"/>
              <a:t>对付</a:t>
            </a:r>
            <a:endParaRPr lang="en-US" altLang="zh-CN" dirty="0" smtClean="0"/>
          </a:p>
          <a:p>
            <a:pPr marL="457200" lvl="1" indent="0">
              <a:buFontTx/>
              <a:buNone/>
              <a:defRPr/>
            </a:pPr>
            <a:r>
              <a:rPr lang="en-US" altLang="zh-CN" dirty="0"/>
              <a:t>	</a:t>
            </a:r>
            <a:r>
              <a:rPr lang="zh-CN" altLang="en-US" dirty="0" smtClean="0"/>
              <a:t>见券付款</a:t>
            </a:r>
            <a:endParaRPr lang="en-US" altLang="zh-CN" dirty="0" smtClean="0"/>
          </a:p>
          <a:p>
            <a:pPr marL="457200" lvl="1" indent="0">
              <a:buFontTx/>
              <a:buNone/>
              <a:defRPr/>
            </a:pPr>
            <a:r>
              <a:rPr lang="en-US" altLang="zh-CN" dirty="0"/>
              <a:t>	</a:t>
            </a:r>
            <a:r>
              <a:rPr lang="zh-CN" altLang="en-US" dirty="0" smtClean="0"/>
              <a:t>见款付券</a:t>
            </a:r>
            <a:endParaRPr lang="en-US" altLang="zh-CN" dirty="0" smtClean="0"/>
          </a:p>
          <a:p>
            <a:pPr marL="457200" lvl="1" indent="0">
              <a:buFontTx/>
              <a:buNone/>
              <a:defRPr/>
            </a:pPr>
            <a:r>
              <a:rPr lang="en-US" altLang="zh-CN" dirty="0"/>
              <a:t>	</a:t>
            </a:r>
            <a:r>
              <a:rPr lang="zh-CN" altLang="en-US" dirty="0" smtClean="0"/>
              <a:t>纯券过户</a:t>
            </a:r>
            <a:endParaRPr lang="zh-CN" altLang="en-US" dirty="0"/>
          </a:p>
        </p:txBody>
      </p:sp>
      <p:sp>
        <p:nvSpPr>
          <p:cNvPr id="7172" name="矩形 15"/>
          <p:cNvSpPr>
            <a:spLocks noChangeArrowheads="1"/>
          </p:cNvSpPr>
          <p:nvPr/>
        </p:nvSpPr>
        <p:spPr bwMode="auto">
          <a:xfrm>
            <a:off x="5705475" y="2168525"/>
            <a:ext cx="1152525"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人民银行</a:t>
            </a:r>
          </a:p>
        </p:txBody>
      </p:sp>
      <p:sp>
        <p:nvSpPr>
          <p:cNvPr id="7173" name="矩形 16"/>
          <p:cNvSpPr>
            <a:spLocks noChangeArrowheads="1"/>
          </p:cNvSpPr>
          <p:nvPr/>
        </p:nvSpPr>
        <p:spPr bwMode="auto">
          <a:xfrm>
            <a:off x="4338638" y="3165475"/>
            <a:ext cx="1817687"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同业拆借中心</a:t>
            </a:r>
          </a:p>
        </p:txBody>
      </p:sp>
      <p:sp>
        <p:nvSpPr>
          <p:cNvPr id="7174" name="矩形 17"/>
          <p:cNvSpPr>
            <a:spLocks noChangeArrowheads="1"/>
          </p:cNvSpPr>
          <p:nvPr/>
        </p:nvSpPr>
        <p:spPr bwMode="auto">
          <a:xfrm>
            <a:off x="6678613" y="2889250"/>
            <a:ext cx="1601787" cy="627063"/>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中央债券登记结算公司</a:t>
            </a:r>
          </a:p>
        </p:txBody>
      </p:sp>
      <p:sp>
        <p:nvSpPr>
          <p:cNvPr id="7175" name="矩形 18"/>
          <p:cNvSpPr>
            <a:spLocks noChangeArrowheads="1"/>
          </p:cNvSpPr>
          <p:nvPr/>
        </p:nvSpPr>
        <p:spPr bwMode="auto">
          <a:xfrm>
            <a:off x="5354638" y="4319588"/>
            <a:ext cx="1223962"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结算成员</a:t>
            </a:r>
          </a:p>
        </p:txBody>
      </p:sp>
      <p:sp>
        <p:nvSpPr>
          <p:cNvPr id="7176" name="矩形 19"/>
          <p:cNvSpPr>
            <a:spLocks noChangeArrowheads="1"/>
          </p:cNvSpPr>
          <p:nvPr/>
        </p:nvSpPr>
        <p:spPr bwMode="auto">
          <a:xfrm>
            <a:off x="5670550" y="5440363"/>
            <a:ext cx="118745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投资者</a:t>
            </a:r>
          </a:p>
        </p:txBody>
      </p:sp>
      <p:cxnSp>
        <p:nvCxnSpPr>
          <p:cNvPr id="7177" name="直接连接符 20"/>
          <p:cNvCxnSpPr>
            <a:cxnSpLocks noChangeShapeType="1"/>
            <a:stCxn id="7173" idx="2"/>
            <a:endCxn id="7175" idx="0"/>
          </p:cNvCxnSpPr>
          <p:nvPr/>
        </p:nvCxnSpPr>
        <p:spPr bwMode="auto">
          <a:xfrm>
            <a:off x="5246688" y="3516313"/>
            <a:ext cx="719137"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直接连接符 21"/>
          <p:cNvCxnSpPr>
            <a:cxnSpLocks noChangeShapeType="1"/>
            <a:stCxn id="7174" idx="2"/>
            <a:endCxn id="7175" idx="0"/>
          </p:cNvCxnSpPr>
          <p:nvPr/>
        </p:nvCxnSpPr>
        <p:spPr bwMode="auto">
          <a:xfrm flipH="1">
            <a:off x="5965825" y="3516313"/>
            <a:ext cx="1512888"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直接连接符 22"/>
          <p:cNvCxnSpPr>
            <a:cxnSpLocks noChangeShapeType="1"/>
            <a:stCxn id="7175" idx="2"/>
            <a:endCxn id="7176" idx="0"/>
          </p:cNvCxnSpPr>
          <p:nvPr/>
        </p:nvCxnSpPr>
        <p:spPr bwMode="auto">
          <a:xfrm>
            <a:off x="5965825" y="4670425"/>
            <a:ext cx="298450"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0" name="矩形 23"/>
          <p:cNvSpPr>
            <a:spLocks noChangeArrowheads="1"/>
          </p:cNvSpPr>
          <p:nvPr/>
        </p:nvSpPr>
        <p:spPr bwMode="auto">
          <a:xfrm>
            <a:off x="6858000" y="4319588"/>
            <a:ext cx="1223963"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银行</a:t>
            </a:r>
          </a:p>
        </p:txBody>
      </p:sp>
      <p:cxnSp>
        <p:nvCxnSpPr>
          <p:cNvPr id="7181" name="直接连接符 24"/>
          <p:cNvCxnSpPr>
            <a:cxnSpLocks noChangeShapeType="1"/>
            <a:stCxn id="7175" idx="3"/>
            <a:endCxn id="7180" idx="1"/>
          </p:cNvCxnSpPr>
          <p:nvPr/>
        </p:nvCxnSpPr>
        <p:spPr bwMode="auto">
          <a:xfrm>
            <a:off x="6578600" y="4495800"/>
            <a:ext cx="279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直接连接符 25"/>
          <p:cNvCxnSpPr>
            <a:cxnSpLocks noChangeShapeType="1"/>
            <a:stCxn id="7180" idx="2"/>
            <a:endCxn id="7176" idx="0"/>
          </p:cNvCxnSpPr>
          <p:nvPr/>
        </p:nvCxnSpPr>
        <p:spPr bwMode="auto">
          <a:xfrm flipH="1">
            <a:off x="6264275" y="4670425"/>
            <a:ext cx="1206500"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直接连接符 26"/>
          <p:cNvCxnSpPr>
            <a:cxnSpLocks noChangeShapeType="1"/>
            <a:stCxn id="7174" idx="2"/>
            <a:endCxn id="7180" idx="0"/>
          </p:cNvCxnSpPr>
          <p:nvPr/>
        </p:nvCxnSpPr>
        <p:spPr bwMode="auto">
          <a:xfrm flipH="1">
            <a:off x="7470775" y="3516313"/>
            <a:ext cx="7938"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4" name="矩形 30"/>
          <p:cNvSpPr>
            <a:spLocks noChangeArrowheads="1"/>
          </p:cNvSpPr>
          <p:nvPr/>
        </p:nvSpPr>
        <p:spPr bwMode="auto">
          <a:xfrm>
            <a:off x="3708400" y="4319588"/>
            <a:ext cx="1430338" cy="360362"/>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债券发行人</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中国金融期货交易所</a:t>
            </a:r>
            <a:endParaRPr lang="zh-CN" altLang="en-US" dirty="0"/>
          </a:p>
        </p:txBody>
      </p:sp>
      <p:sp>
        <p:nvSpPr>
          <p:cNvPr id="8195" name="内容占位符 2"/>
          <p:cNvSpPr>
            <a:spLocks noGrp="1"/>
          </p:cNvSpPr>
          <p:nvPr>
            <p:ph idx="1"/>
          </p:nvPr>
        </p:nvSpPr>
        <p:spPr/>
        <p:txBody>
          <a:bodyPr/>
          <a:lstStyle/>
          <a:p>
            <a:r>
              <a:rPr lang="zh-CN" altLang="en-US" smtClean="0"/>
              <a:t>交易品种</a:t>
            </a:r>
            <a:endParaRPr lang="en-US" altLang="zh-CN" smtClean="0"/>
          </a:p>
          <a:p>
            <a:pPr marL="400050" lvl="1" indent="0">
              <a:buFontTx/>
              <a:buNone/>
            </a:pPr>
            <a:r>
              <a:rPr lang="zh-CN" altLang="en-US" smtClean="0"/>
              <a:t>标的：沪深</a:t>
            </a:r>
            <a:r>
              <a:rPr lang="en-US" altLang="zh-CN" smtClean="0"/>
              <a:t>300</a:t>
            </a:r>
            <a:r>
              <a:rPr lang="zh-CN" altLang="en-US" smtClean="0"/>
              <a:t>指数</a:t>
            </a:r>
            <a:endParaRPr lang="en-US" altLang="zh-CN" smtClean="0"/>
          </a:p>
          <a:p>
            <a:pPr marL="400050" lvl="1" indent="0">
              <a:buFontTx/>
              <a:buNone/>
            </a:pPr>
            <a:r>
              <a:rPr lang="zh-CN" altLang="en-US" smtClean="0"/>
              <a:t>合约：</a:t>
            </a:r>
            <a:r>
              <a:rPr lang="zh-CN" altLang="zh-CN" smtClean="0"/>
              <a:t>当月、下月及随后两个季月</a:t>
            </a:r>
            <a:endParaRPr lang="en-US" altLang="zh-CN" smtClean="0"/>
          </a:p>
          <a:p>
            <a:pPr marL="400050" lvl="1" indent="0">
              <a:buFontTx/>
              <a:buNone/>
            </a:pPr>
            <a:r>
              <a:rPr lang="zh-CN" altLang="en-US" smtClean="0"/>
              <a:t>合约乘数：</a:t>
            </a:r>
            <a:r>
              <a:rPr lang="zh-CN" altLang="zh-CN" smtClean="0"/>
              <a:t>每点</a:t>
            </a:r>
            <a:r>
              <a:rPr lang="en-US" altLang="zh-CN" smtClean="0"/>
              <a:t>300</a:t>
            </a:r>
            <a:r>
              <a:rPr lang="zh-CN" altLang="zh-CN" smtClean="0"/>
              <a:t>元</a:t>
            </a:r>
            <a:endParaRPr lang="en-US" altLang="zh-CN" smtClean="0"/>
          </a:p>
          <a:p>
            <a:pPr marL="400050" lvl="1" indent="0">
              <a:buFontTx/>
              <a:buNone/>
            </a:pPr>
            <a:r>
              <a:rPr lang="zh-CN" altLang="en-US" smtClean="0"/>
              <a:t>最低保证金：</a:t>
            </a:r>
            <a:r>
              <a:rPr lang="en-US" altLang="zh-CN" smtClean="0"/>
              <a:t>12%</a:t>
            </a:r>
          </a:p>
          <a:p>
            <a:r>
              <a:rPr lang="zh-CN" altLang="en-US" smtClean="0"/>
              <a:t>结算交收</a:t>
            </a:r>
            <a:endParaRPr lang="en-US" altLang="zh-CN" smtClean="0"/>
          </a:p>
          <a:p>
            <a:pPr marL="400050" lvl="1" indent="0">
              <a:buFontTx/>
              <a:buNone/>
            </a:pPr>
            <a:r>
              <a:rPr lang="zh-CN" altLang="en-US" smtClean="0"/>
              <a:t>现金交割</a:t>
            </a:r>
            <a:endParaRPr lang="en-US" altLang="zh-CN" smtClean="0"/>
          </a:p>
          <a:p>
            <a:pPr marL="400050" lvl="1" indent="0">
              <a:buFontTx/>
              <a:buNone/>
            </a:pPr>
            <a:r>
              <a:rPr lang="zh-CN" altLang="en-US" smtClean="0"/>
              <a:t>每日无负债结算</a:t>
            </a:r>
            <a:endParaRPr lang="en-US" altLang="zh-CN" smtClean="0"/>
          </a:p>
        </p:txBody>
      </p:sp>
      <p:sp>
        <p:nvSpPr>
          <p:cNvPr id="8196" name="矩形 15"/>
          <p:cNvSpPr>
            <a:spLocks noChangeArrowheads="1"/>
          </p:cNvSpPr>
          <p:nvPr/>
        </p:nvSpPr>
        <p:spPr bwMode="auto">
          <a:xfrm>
            <a:off x="5705475" y="1700213"/>
            <a:ext cx="1152525" cy="3524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证监会</a:t>
            </a:r>
          </a:p>
        </p:txBody>
      </p:sp>
      <p:sp>
        <p:nvSpPr>
          <p:cNvPr id="8197" name="矩形 16"/>
          <p:cNvSpPr>
            <a:spLocks noChangeArrowheads="1"/>
          </p:cNvSpPr>
          <p:nvPr/>
        </p:nvSpPr>
        <p:spPr bwMode="auto">
          <a:xfrm>
            <a:off x="5219700" y="2697163"/>
            <a:ext cx="936625"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中金所</a:t>
            </a:r>
          </a:p>
        </p:txBody>
      </p:sp>
      <p:sp>
        <p:nvSpPr>
          <p:cNvPr id="8198" name="矩形 17"/>
          <p:cNvSpPr>
            <a:spLocks noChangeArrowheads="1"/>
          </p:cNvSpPr>
          <p:nvPr/>
        </p:nvSpPr>
        <p:spPr bwMode="auto">
          <a:xfrm>
            <a:off x="6678613" y="2697163"/>
            <a:ext cx="1601787"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中国结算公司</a:t>
            </a:r>
          </a:p>
        </p:txBody>
      </p:sp>
      <p:sp>
        <p:nvSpPr>
          <p:cNvPr id="8199" name="矩形 18"/>
          <p:cNvSpPr>
            <a:spLocks noChangeArrowheads="1"/>
          </p:cNvSpPr>
          <p:nvPr/>
        </p:nvSpPr>
        <p:spPr bwMode="auto">
          <a:xfrm>
            <a:off x="5354638" y="3851275"/>
            <a:ext cx="1223962"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期货公司</a:t>
            </a:r>
          </a:p>
        </p:txBody>
      </p:sp>
      <p:sp>
        <p:nvSpPr>
          <p:cNvPr id="8200" name="矩形 19"/>
          <p:cNvSpPr>
            <a:spLocks noChangeArrowheads="1"/>
          </p:cNvSpPr>
          <p:nvPr/>
        </p:nvSpPr>
        <p:spPr bwMode="auto">
          <a:xfrm>
            <a:off x="5670550" y="4972050"/>
            <a:ext cx="1187450"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投资者</a:t>
            </a:r>
          </a:p>
        </p:txBody>
      </p:sp>
      <p:cxnSp>
        <p:nvCxnSpPr>
          <p:cNvPr id="8201" name="直接连接符 20"/>
          <p:cNvCxnSpPr>
            <a:cxnSpLocks noChangeShapeType="1"/>
            <a:stCxn id="8197" idx="2"/>
            <a:endCxn id="8199" idx="0"/>
          </p:cNvCxnSpPr>
          <p:nvPr/>
        </p:nvCxnSpPr>
        <p:spPr bwMode="auto">
          <a:xfrm>
            <a:off x="5688013" y="3048000"/>
            <a:ext cx="277812"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2" name="直接连接符 21"/>
          <p:cNvCxnSpPr>
            <a:cxnSpLocks noChangeShapeType="1"/>
            <a:stCxn id="8198" idx="2"/>
            <a:endCxn id="8199" idx="0"/>
          </p:cNvCxnSpPr>
          <p:nvPr/>
        </p:nvCxnSpPr>
        <p:spPr bwMode="auto">
          <a:xfrm flipH="1">
            <a:off x="5965825" y="3048000"/>
            <a:ext cx="1512888"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3" name="直接连接符 22"/>
          <p:cNvCxnSpPr>
            <a:cxnSpLocks noChangeShapeType="1"/>
            <a:stCxn id="8199" idx="2"/>
            <a:endCxn id="8200" idx="0"/>
          </p:cNvCxnSpPr>
          <p:nvPr/>
        </p:nvCxnSpPr>
        <p:spPr bwMode="auto">
          <a:xfrm>
            <a:off x="5965825" y="4202113"/>
            <a:ext cx="298450" cy="769937"/>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4" name="矩形 23"/>
          <p:cNvSpPr>
            <a:spLocks noChangeArrowheads="1"/>
          </p:cNvSpPr>
          <p:nvPr/>
        </p:nvSpPr>
        <p:spPr bwMode="auto">
          <a:xfrm>
            <a:off x="6858000" y="3851275"/>
            <a:ext cx="1223963"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银行</a:t>
            </a:r>
          </a:p>
        </p:txBody>
      </p:sp>
      <p:cxnSp>
        <p:nvCxnSpPr>
          <p:cNvPr id="8205" name="直接连接符 24"/>
          <p:cNvCxnSpPr>
            <a:cxnSpLocks noChangeShapeType="1"/>
            <a:stCxn id="8199" idx="3"/>
            <a:endCxn id="8204" idx="1"/>
          </p:cNvCxnSpPr>
          <p:nvPr/>
        </p:nvCxnSpPr>
        <p:spPr bwMode="auto">
          <a:xfrm>
            <a:off x="6578600" y="4027488"/>
            <a:ext cx="279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6" name="直接连接符 25"/>
          <p:cNvCxnSpPr>
            <a:cxnSpLocks noChangeShapeType="1"/>
            <a:stCxn id="8204" idx="2"/>
            <a:endCxn id="8200" idx="0"/>
          </p:cNvCxnSpPr>
          <p:nvPr/>
        </p:nvCxnSpPr>
        <p:spPr bwMode="auto">
          <a:xfrm flipH="1">
            <a:off x="6264275" y="4202113"/>
            <a:ext cx="1206500" cy="769937"/>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7" name="直接连接符 26"/>
          <p:cNvCxnSpPr>
            <a:cxnSpLocks noChangeShapeType="1"/>
            <a:stCxn id="8198" idx="2"/>
            <a:endCxn id="8204" idx="0"/>
          </p:cNvCxnSpPr>
          <p:nvPr/>
        </p:nvCxnSpPr>
        <p:spPr bwMode="auto">
          <a:xfrm flipH="1">
            <a:off x="7470775" y="3048000"/>
            <a:ext cx="7938"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交易费用</a:t>
            </a:r>
            <a:endParaRPr lang="zh-CN" altLang="en-US" dirty="0"/>
          </a:p>
        </p:txBody>
      </p:sp>
      <p:sp>
        <p:nvSpPr>
          <p:cNvPr id="3" name="内容占位符 2"/>
          <p:cNvSpPr>
            <a:spLocks noGrp="1"/>
          </p:cNvSpPr>
          <p:nvPr>
            <p:ph idx="1"/>
          </p:nvPr>
        </p:nvSpPr>
        <p:spPr/>
        <p:txBody>
          <a:bodyPr/>
          <a:lstStyle/>
          <a:p>
            <a:pPr>
              <a:defRPr/>
            </a:pPr>
            <a:r>
              <a:rPr lang="zh-CN" altLang="en-US" dirty="0" smtClean="0"/>
              <a:t>交易费用</a:t>
            </a:r>
            <a:endParaRPr lang="en-US" altLang="zh-CN" dirty="0" smtClean="0"/>
          </a:p>
          <a:p>
            <a:pPr lvl="1">
              <a:defRPr/>
            </a:pPr>
            <a:r>
              <a:rPr lang="zh-CN" altLang="en-US" sz="1600" dirty="0" smtClean="0"/>
              <a:t>财政部：印花税</a:t>
            </a:r>
            <a:endParaRPr lang="en-US" altLang="zh-CN" sz="1600" dirty="0" smtClean="0"/>
          </a:p>
          <a:p>
            <a:pPr lvl="1">
              <a:defRPr/>
            </a:pPr>
            <a:r>
              <a:rPr lang="zh-CN" altLang="en-US" sz="1600" dirty="0" smtClean="0"/>
              <a:t>证监会：证管费</a:t>
            </a:r>
            <a:endParaRPr lang="en-US" altLang="zh-CN" sz="1600" dirty="0" smtClean="0"/>
          </a:p>
          <a:p>
            <a:pPr lvl="1">
              <a:defRPr/>
            </a:pPr>
            <a:r>
              <a:rPr lang="zh-CN" altLang="en-US" sz="1600" dirty="0" smtClean="0"/>
              <a:t>交易所：经手费、风险金</a:t>
            </a:r>
            <a:endParaRPr lang="en-US" altLang="zh-CN" sz="1600" dirty="0" smtClean="0"/>
          </a:p>
          <a:p>
            <a:pPr lvl="1">
              <a:defRPr/>
            </a:pPr>
            <a:r>
              <a:rPr lang="zh-CN" altLang="en-US" sz="1600" dirty="0" smtClean="0"/>
              <a:t>结算公司：过户费</a:t>
            </a:r>
            <a:endParaRPr lang="en-US" altLang="zh-CN" sz="1600" dirty="0" smtClean="0"/>
          </a:p>
          <a:p>
            <a:pPr lvl="1">
              <a:defRPr/>
            </a:pPr>
            <a:r>
              <a:rPr lang="zh-CN" altLang="en-US" sz="1600" dirty="0" smtClean="0"/>
              <a:t>券商：佣金</a:t>
            </a:r>
            <a:endParaRPr lang="en-US" altLang="zh-CN" sz="1600" dirty="0" smtClean="0"/>
          </a:p>
          <a:p>
            <a:pPr lvl="1">
              <a:defRPr/>
            </a:pPr>
            <a:r>
              <a:rPr lang="zh-CN" altLang="en-US" sz="1600" dirty="0" smtClean="0"/>
              <a:t>银行间：交易手续费</a:t>
            </a:r>
            <a:endParaRPr lang="en-US" altLang="zh-CN" sz="1600" dirty="0" smtClean="0"/>
          </a:p>
          <a:p>
            <a:pPr lvl="1">
              <a:defRPr/>
            </a:pPr>
            <a:r>
              <a:rPr lang="zh-CN" altLang="en-US" sz="1600" dirty="0" smtClean="0"/>
              <a:t>中债登：结算服务费</a:t>
            </a:r>
            <a:endParaRPr lang="en-US" altLang="zh-CN" sz="1600" dirty="0" smtClean="0"/>
          </a:p>
          <a:p>
            <a:pPr>
              <a:defRPr/>
            </a:pPr>
            <a:r>
              <a:rPr lang="zh-CN" altLang="en-US" dirty="0" smtClean="0"/>
              <a:t>管理费用</a:t>
            </a:r>
            <a:endParaRPr lang="en-US" altLang="zh-CN" dirty="0" smtClean="0"/>
          </a:p>
          <a:p>
            <a:pPr lvl="1">
              <a:defRPr/>
            </a:pPr>
            <a:r>
              <a:rPr lang="zh-CN" altLang="en-US" sz="1600" dirty="0" smtClean="0"/>
              <a:t>托管费</a:t>
            </a:r>
            <a:endParaRPr lang="en-US" altLang="zh-CN" sz="1600" dirty="0" smtClean="0"/>
          </a:p>
          <a:p>
            <a:pPr lvl="1">
              <a:defRPr/>
            </a:pPr>
            <a:r>
              <a:rPr lang="zh-CN" altLang="en-US" sz="1600" dirty="0" smtClean="0"/>
              <a:t>管理费</a:t>
            </a:r>
            <a:endParaRPr lang="en-US" altLang="zh-CN" sz="1600" dirty="0" smtClean="0"/>
          </a:p>
          <a:p>
            <a:pPr lvl="1">
              <a:defRPr/>
            </a:pPr>
            <a:r>
              <a:rPr lang="zh-CN" altLang="en-US" sz="1600" dirty="0" smtClean="0"/>
              <a:t>销售服务费（分级、货币）</a:t>
            </a:r>
            <a:endParaRPr lang="en-US" altLang="zh-CN" sz="1600" dirty="0" smtClean="0"/>
          </a:p>
          <a:p>
            <a:pPr lvl="1">
              <a:defRPr/>
            </a:pPr>
            <a:r>
              <a:rPr lang="zh-CN" altLang="en-US" sz="1600" dirty="0" smtClean="0"/>
              <a:t>业绩报酬（年金、专户）</a:t>
            </a:r>
            <a:endParaRPr lang="zh-CN" altLang="en-US" sz="1600" dirty="0"/>
          </a:p>
        </p:txBody>
      </p:sp>
      <p:sp>
        <p:nvSpPr>
          <p:cNvPr id="6148" name="矩形 15"/>
          <p:cNvSpPr>
            <a:spLocks noChangeArrowheads="1"/>
          </p:cNvSpPr>
          <p:nvPr/>
        </p:nvSpPr>
        <p:spPr bwMode="auto">
          <a:xfrm>
            <a:off x="5705475" y="1981200"/>
            <a:ext cx="1152525"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证监会</a:t>
            </a:r>
          </a:p>
        </p:txBody>
      </p:sp>
      <p:sp>
        <p:nvSpPr>
          <p:cNvPr id="6149" name="矩形 16"/>
          <p:cNvSpPr>
            <a:spLocks noChangeArrowheads="1"/>
          </p:cNvSpPr>
          <p:nvPr/>
        </p:nvSpPr>
        <p:spPr bwMode="auto">
          <a:xfrm>
            <a:off x="4338638" y="2978150"/>
            <a:ext cx="1817687"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上交所、深交所</a:t>
            </a:r>
          </a:p>
        </p:txBody>
      </p:sp>
      <p:sp>
        <p:nvSpPr>
          <p:cNvPr id="6150" name="矩形 17"/>
          <p:cNvSpPr>
            <a:spLocks noChangeArrowheads="1"/>
          </p:cNvSpPr>
          <p:nvPr/>
        </p:nvSpPr>
        <p:spPr bwMode="auto">
          <a:xfrm>
            <a:off x="6678613" y="2978150"/>
            <a:ext cx="1601787"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中国结算公司</a:t>
            </a:r>
          </a:p>
        </p:txBody>
      </p:sp>
      <p:sp>
        <p:nvSpPr>
          <p:cNvPr id="6151" name="矩形 18"/>
          <p:cNvSpPr>
            <a:spLocks noChangeArrowheads="1"/>
          </p:cNvSpPr>
          <p:nvPr/>
        </p:nvSpPr>
        <p:spPr bwMode="auto">
          <a:xfrm>
            <a:off x="5544344" y="4132263"/>
            <a:ext cx="1223962"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券商</a:t>
            </a:r>
          </a:p>
        </p:txBody>
      </p:sp>
      <p:sp>
        <p:nvSpPr>
          <p:cNvPr id="6152" name="矩形 19"/>
          <p:cNvSpPr>
            <a:spLocks noChangeArrowheads="1"/>
          </p:cNvSpPr>
          <p:nvPr/>
        </p:nvSpPr>
        <p:spPr bwMode="auto">
          <a:xfrm>
            <a:off x="5670550" y="5253038"/>
            <a:ext cx="118745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投资者</a:t>
            </a:r>
          </a:p>
        </p:txBody>
      </p:sp>
      <p:cxnSp>
        <p:nvCxnSpPr>
          <p:cNvPr id="6153" name="直接连接符 20"/>
          <p:cNvCxnSpPr>
            <a:cxnSpLocks noChangeShapeType="1"/>
            <a:stCxn id="6149" idx="2"/>
            <a:endCxn id="6151" idx="0"/>
          </p:cNvCxnSpPr>
          <p:nvPr/>
        </p:nvCxnSpPr>
        <p:spPr bwMode="auto">
          <a:xfrm>
            <a:off x="5247482" y="3328988"/>
            <a:ext cx="908843"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4" name="直接连接符 21"/>
          <p:cNvCxnSpPr>
            <a:cxnSpLocks noChangeShapeType="1"/>
            <a:stCxn id="6150" idx="2"/>
            <a:endCxn id="6151" idx="0"/>
          </p:cNvCxnSpPr>
          <p:nvPr/>
        </p:nvCxnSpPr>
        <p:spPr bwMode="auto">
          <a:xfrm flipH="1">
            <a:off x="6156325" y="3328988"/>
            <a:ext cx="1323182"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5" name="直接连接符 22"/>
          <p:cNvCxnSpPr>
            <a:cxnSpLocks noChangeShapeType="1"/>
            <a:stCxn id="6151" idx="2"/>
            <a:endCxn id="6152" idx="0"/>
          </p:cNvCxnSpPr>
          <p:nvPr/>
        </p:nvCxnSpPr>
        <p:spPr bwMode="auto">
          <a:xfrm>
            <a:off x="6156325" y="4483100"/>
            <a:ext cx="107950"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6" name="矩形 23"/>
          <p:cNvSpPr>
            <a:spLocks noChangeArrowheads="1"/>
          </p:cNvSpPr>
          <p:nvPr/>
        </p:nvSpPr>
        <p:spPr bwMode="auto">
          <a:xfrm>
            <a:off x="7128285" y="4132263"/>
            <a:ext cx="72008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银行</a:t>
            </a:r>
          </a:p>
        </p:txBody>
      </p:sp>
      <p:cxnSp>
        <p:nvCxnSpPr>
          <p:cNvPr id="6157" name="直接连接符 24"/>
          <p:cNvCxnSpPr>
            <a:cxnSpLocks noChangeShapeType="1"/>
            <a:stCxn id="6151" idx="3"/>
            <a:endCxn id="6156" idx="1"/>
          </p:cNvCxnSpPr>
          <p:nvPr/>
        </p:nvCxnSpPr>
        <p:spPr bwMode="auto">
          <a:xfrm>
            <a:off x="6768306" y="4307682"/>
            <a:ext cx="359979"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直接连接符 25"/>
          <p:cNvCxnSpPr>
            <a:cxnSpLocks noChangeShapeType="1"/>
            <a:stCxn id="6156" idx="2"/>
            <a:endCxn id="6152" idx="0"/>
          </p:cNvCxnSpPr>
          <p:nvPr/>
        </p:nvCxnSpPr>
        <p:spPr bwMode="auto">
          <a:xfrm flipH="1">
            <a:off x="6264275" y="4483100"/>
            <a:ext cx="1224050" cy="769938"/>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直接连接符 26"/>
          <p:cNvCxnSpPr>
            <a:cxnSpLocks noChangeShapeType="1"/>
            <a:stCxn id="6150" idx="2"/>
            <a:endCxn id="6156" idx="0"/>
          </p:cNvCxnSpPr>
          <p:nvPr/>
        </p:nvCxnSpPr>
        <p:spPr bwMode="auto">
          <a:xfrm>
            <a:off x="7479507" y="3328988"/>
            <a:ext cx="8818" cy="80327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0" name="矩形 30"/>
          <p:cNvSpPr>
            <a:spLocks noChangeArrowheads="1"/>
          </p:cNvSpPr>
          <p:nvPr/>
        </p:nvSpPr>
        <p:spPr bwMode="auto">
          <a:xfrm>
            <a:off x="3771106" y="4132263"/>
            <a:ext cx="1476375"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上市公司</a:t>
            </a:r>
            <a:r>
              <a:rPr lang="en-US" altLang="zh-CN"/>
              <a:t>…</a:t>
            </a:r>
            <a:endParaRPr lang="zh-CN" altLang="en-US"/>
          </a:p>
        </p:txBody>
      </p:sp>
    </p:spTree>
    <p:extLst>
      <p:ext uri="{BB962C8B-B14F-4D97-AF65-F5344CB8AC3E}">
        <p14:creationId xmlns:p14="http://schemas.microsoft.com/office/powerpoint/2010/main" val="404641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一级市场、二级市场</a:t>
            </a:r>
            <a:endParaRPr lang="zh-CN" altLang="en-US" dirty="0"/>
          </a:p>
        </p:txBody>
      </p:sp>
      <p:sp>
        <p:nvSpPr>
          <p:cNvPr id="9219" name="内容占位符 2"/>
          <p:cNvSpPr>
            <a:spLocks noGrp="1"/>
          </p:cNvSpPr>
          <p:nvPr>
            <p:ph idx="1"/>
          </p:nvPr>
        </p:nvSpPr>
        <p:spPr/>
        <p:txBody>
          <a:bodyPr/>
          <a:lstStyle/>
          <a:p>
            <a:r>
              <a:rPr lang="zh-CN" altLang="en-US" smtClean="0"/>
              <a:t>一级市场：发行市场（场外）</a:t>
            </a:r>
            <a:endParaRPr lang="en-US" altLang="zh-CN" smtClean="0"/>
          </a:p>
          <a:p>
            <a:pPr marL="457200" lvl="1" indent="0">
              <a:buFontTx/>
              <a:buNone/>
            </a:pPr>
            <a:r>
              <a:rPr lang="zh-CN" altLang="en-US" smtClean="0"/>
              <a:t>债券发行：承分销</a:t>
            </a:r>
            <a:endParaRPr lang="en-US" altLang="zh-CN" smtClean="0"/>
          </a:p>
          <a:p>
            <a:pPr marL="457200" lvl="1" indent="0">
              <a:buFontTx/>
              <a:buNone/>
            </a:pPr>
            <a:r>
              <a:rPr lang="zh-CN" altLang="en-US" smtClean="0"/>
              <a:t>股票发行：承分销</a:t>
            </a:r>
            <a:endParaRPr lang="en-US" altLang="zh-CN" smtClean="0"/>
          </a:p>
          <a:p>
            <a:pPr marL="457200" lvl="1" indent="0">
              <a:buFontTx/>
              <a:buNone/>
            </a:pPr>
            <a:r>
              <a:rPr lang="zh-CN" altLang="en-US" smtClean="0"/>
              <a:t>基金发行：募集</a:t>
            </a:r>
            <a:endParaRPr lang="en-US" altLang="zh-CN" smtClean="0"/>
          </a:p>
          <a:p>
            <a:pPr marL="457200" lvl="1" indent="0">
              <a:buFontTx/>
              <a:buNone/>
            </a:pPr>
            <a:r>
              <a:rPr lang="zh-CN" altLang="en-US" smtClean="0">
                <a:solidFill>
                  <a:srgbClr val="FF0000"/>
                </a:solidFill>
              </a:rPr>
              <a:t>投资者：     分销买入（银行间或网下债券）</a:t>
            </a:r>
            <a:endParaRPr lang="en-US" altLang="zh-CN" smtClean="0">
              <a:solidFill>
                <a:srgbClr val="FF0000"/>
              </a:solidFill>
            </a:endParaRPr>
          </a:p>
          <a:p>
            <a:pPr marL="457200" lvl="1" indent="0">
              <a:buFontTx/>
              <a:buNone/>
            </a:pPr>
            <a:r>
              <a:rPr lang="en-US" altLang="zh-CN" smtClean="0">
                <a:solidFill>
                  <a:srgbClr val="FF0000"/>
                </a:solidFill>
              </a:rPr>
              <a:t>	            </a:t>
            </a:r>
            <a:r>
              <a:rPr lang="zh-CN" altLang="en-US" smtClean="0">
                <a:solidFill>
                  <a:srgbClr val="FF0000"/>
                </a:solidFill>
              </a:rPr>
              <a:t>网下申购（交易所股票）</a:t>
            </a:r>
            <a:endParaRPr lang="en-US" altLang="zh-CN" smtClean="0">
              <a:solidFill>
                <a:srgbClr val="FF0000"/>
              </a:solidFill>
            </a:endParaRPr>
          </a:p>
          <a:p>
            <a:pPr marL="457200" lvl="1" indent="0">
              <a:buFontTx/>
              <a:buNone/>
            </a:pPr>
            <a:r>
              <a:rPr lang="en-US" altLang="zh-CN" smtClean="0">
                <a:solidFill>
                  <a:srgbClr val="FF0000"/>
                </a:solidFill>
              </a:rPr>
              <a:t>	            </a:t>
            </a:r>
            <a:r>
              <a:rPr lang="zh-CN" altLang="en-US" smtClean="0">
                <a:solidFill>
                  <a:srgbClr val="FF0000"/>
                </a:solidFill>
              </a:rPr>
              <a:t>基金认购</a:t>
            </a:r>
            <a:endParaRPr lang="en-US" altLang="zh-CN" smtClean="0">
              <a:solidFill>
                <a:srgbClr val="FF0000"/>
              </a:solidFill>
            </a:endParaRPr>
          </a:p>
          <a:p>
            <a:r>
              <a:rPr lang="zh-CN" altLang="en-US" smtClean="0"/>
              <a:t>二级市场：交易市场</a:t>
            </a:r>
          </a:p>
          <a:p>
            <a:pPr marL="457200" lvl="1" indent="0">
              <a:buFontTx/>
              <a:buNone/>
            </a:pPr>
            <a:r>
              <a:rPr lang="zh-CN" altLang="en-US" smtClean="0">
                <a:solidFill>
                  <a:srgbClr val="FF0000"/>
                </a:solidFill>
              </a:rPr>
              <a:t>网上申购（交易所新股、债券）</a:t>
            </a:r>
            <a:endParaRPr lang="en-US" altLang="zh-CN" smtClean="0">
              <a:solidFill>
                <a:srgbClr val="FF0000"/>
              </a:solidFill>
            </a:endParaRPr>
          </a:p>
          <a:p>
            <a:pPr marL="457200" lvl="1" indent="0">
              <a:buFontTx/>
              <a:buNone/>
            </a:pPr>
            <a:r>
              <a:rPr lang="zh-CN" altLang="en-US" smtClean="0">
                <a:solidFill>
                  <a:srgbClr val="FF0000"/>
                </a:solidFill>
              </a:rPr>
              <a:t>证券交易</a:t>
            </a:r>
            <a:endParaRPr lang="en-US" altLang="zh-CN" smtClean="0">
              <a:solidFill>
                <a:srgbClr val="FF0000"/>
              </a:solidFill>
            </a:endParaRPr>
          </a:p>
          <a:p>
            <a:pPr marL="457200" lvl="1" indent="0">
              <a:buFontTx/>
              <a:buNone/>
            </a:pPr>
            <a:r>
              <a:rPr lang="zh-CN" altLang="en-US" smtClean="0"/>
              <a:t>境内：上交所、深交所、银行间、中金所、大连期货交易所</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1800225" y="1555750"/>
            <a:ext cx="473075" cy="579438"/>
            <a:chOff x="1134" y="980"/>
            <a:chExt cx="298" cy="365"/>
          </a:xfrm>
        </p:grpSpPr>
        <p:sp>
          <p:nvSpPr>
            <p:cNvPr id="10267"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0268"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10243" name="Line 5"/>
          <p:cNvSpPr>
            <a:spLocks noChangeShapeType="1"/>
          </p:cNvSpPr>
          <p:nvPr/>
        </p:nvSpPr>
        <p:spPr bwMode="auto">
          <a:xfrm flipV="1">
            <a:off x="1677988" y="3852863"/>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8102" name="AutoShape 6"/>
          <p:cNvSpPr>
            <a:spLocks noChangeArrowheads="1"/>
          </p:cNvSpPr>
          <p:nvPr/>
        </p:nvSpPr>
        <p:spPr bwMode="blackWhite">
          <a:xfrm>
            <a:off x="684213" y="2384425"/>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45" name="Line 8"/>
          <p:cNvSpPr>
            <a:spLocks noChangeShapeType="1"/>
          </p:cNvSpPr>
          <p:nvPr/>
        </p:nvSpPr>
        <p:spPr bwMode="auto">
          <a:xfrm flipV="1">
            <a:off x="1677988" y="20558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 name="Line 10"/>
          <p:cNvSpPr>
            <a:spLocks noChangeShapeType="1"/>
          </p:cNvSpPr>
          <p:nvPr/>
        </p:nvSpPr>
        <p:spPr bwMode="auto">
          <a:xfrm flipV="1">
            <a:off x="1690688" y="4718050"/>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7" name="Line 12"/>
          <p:cNvSpPr>
            <a:spLocks noChangeShapeType="1"/>
          </p:cNvSpPr>
          <p:nvPr/>
        </p:nvSpPr>
        <p:spPr bwMode="auto">
          <a:xfrm>
            <a:off x="1692275" y="5624513"/>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248" name="Group 13"/>
          <p:cNvGrpSpPr>
            <a:grpSpLocks/>
          </p:cNvGrpSpPr>
          <p:nvPr/>
        </p:nvGrpSpPr>
        <p:grpSpPr bwMode="auto">
          <a:xfrm>
            <a:off x="1800225" y="3316288"/>
            <a:ext cx="473075" cy="579437"/>
            <a:chOff x="1134" y="2089"/>
            <a:chExt cx="298" cy="365"/>
          </a:xfrm>
        </p:grpSpPr>
        <p:sp>
          <p:nvSpPr>
            <p:cNvPr id="10265" name="Rectangle 14"/>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0266" name="Text Box 15"/>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10249" name="Group 16"/>
          <p:cNvGrpSpPr>
            <a:grpSpLocks/>
          </p:cNvGrpSpPr>
          <p:nvPr/>
        </p:nvGrpSpPr>
        <p:grpSpPr bwMode="auto">
          <a:xfrm>
            <a:off x="1804988" y="4181475"/>
            <a:ext cx="468312" cy="579438"/>
            <a:chOff x="1137" y="2634"/>
            <a:chExt cx="295" cy="365"/>
          </a:xfrm>
        </p:grpSpPr>
        <p:sp>
          <p:nvSpPr>
            <p:cNvPr id="10263" name="Rectangle 17"/>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0264" name="Text Box 18"/>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10250" name="Group 19"/>
          <p:cNvGrpSpPr>
            <a:grpSpLocks/>
          </p:cNvGrpSpPr>
          <p:nvPr/>
        </p:nvGrpSpPr>
        <p:grpSpPr bwMode="auto">
          <a:xfrm>
            <a:off x="1800225" y="5081588"/>
            <a:ext cx="473075" cy="579437"/>
            <a:chOff x="1134" y="3201"/>
            <a:chExt cx="298" cy="365"/>
          </a:xfrm>
        </p:grpSpPr>
        <p:sp>
          <p:nvSpPr>
            <p:cNvPr id="10261" name="Rectangle 20"/>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0262" name="Text Box 21"/>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5</a:t>
              </a:r>
            </a:p>
          </p:txBody>
        </p:sp>
      </p:grpSp>
      <p:grpSp>
        <p:nvGrpSpPr>
          <p:cNvPr id="10251" name="Group 23"/>
          <p:cNvGrpSpPr>
            <a:grpSpLocks/>
          </p:cNvGrpSpPr>
          <p:nvPr/>
        </p:nvGrpSpPr>
        <p:grpSpPr bwMode="auto">
          <a:xfrm>
            <a:off x="1800225" y="2403475"/>
            <a:ext cx="488950" cy="579438"/>
            <a:chOff x="1134" y="1514"/>
            <a:chExt cx="308" cy="365"/>
          </a:xfrm>
        </p:grpSpPr>
        <p:sp>
          <p:nvSpPr>
            <p:cNvPr id="10259" name="Rectangle 24"/>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10260" name="Text Box 25"/>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10252" name="Line 26"/>
          <p:cNvSpPr>
            <a:spLocks noChangeShapeType="1"/>
          </p:cNvSpPr>
          <p:nvPr/>
        </p:nvSpPr>
        <p:spPr bwMode="auto">
          <a:xfrm flipV="1">
            <a:off x="1693863" y="297973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8124" name="Rectangle 28"/>
          <p:cNvSpPr>
            <a:spLocks noGrp="1" noChangeArrowheads="1"/>
          </p:cNvSpPr>
          <p:nvPr>
            <p:ph type="title"/>
          </p:nvPr>
        </p:nvSpPr>
        <p:spPr/>
        <p:txBody>
          <a:bodyPr/>
          <a:lstStyle/>
          <a:p>
            <a:pPr eaLnBrk="1" hangingPunct="1">
              <a:defRPr/>
            </a:pPr>
            <a:r>
              <a:rPr lang="zh-CN" altLang="en-US" smtClean="0"/>
              <a:t>目录</a:t>
            </a:r>
          </a:p>
        </p:txBody>
      </p:sp>
      <p:sp>
        <p:nvSpPr>
          <p:cNvPr id="10254" name="Rectangle 8"/>
          <p:cNvSpPr>
            <a:spLocks noChangeArrowheads="1"/>
          </p:cNvSpPr>
          <p:nvPr/>
        </p:nvSpPr>
        <p:spPr bwMode="auto">
          <a:xfrm>
            <a:off x="2417763" y="3362325"/>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产品结构</a:t>
            </a:r>
            <a:endParaRPr lang="zh-CN" altLang="en-US" sz="2400" dirty="0">
              <a:solidFill>
                <a:schemeClr val="accent2"/>
              </a:solidFill>
              <a:ea typeface="黑体" pitchFamily="2" charset="-122"/>
            </a:endParaRPr>
          </a:p>
        </p:txBody>
      </p:sp>
      <p:sp>
        <p:nvSpPr>
          <p:cNvPr id="10255" name="Rectangle 10"/>
          <p:cNvSpPr>
            <a:spLocks noChangeArrowheads="1"/>
          </p:cNvSpPr>
          <p:nvPr/>
        </p:nvSpPr>
        <p:spPr bwMode="auto">
          <a:xfrm>
            <a:off x="2417763" y="1592263"/>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证券市场</a:t>
            </a:r>
          </a:p>
        </p:txBody>
      </p:sp>
      <p:sp>
        <p:nvSpPr>
          <p:cNvPr id="10256" name="Rectangle 12"/>
          <p:cNvSpPr>
            <a:spLocks noChangeArrowheads="1"/>
          </p:cNvSpPr>
          <p:nvPr/>
        </p:nvSpPr>
        <p:spPr bwMode="auto">
          <a:xfrm>
            <a:off x="2419350" y="4195763"/>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其它</a:t>
            </a:r>
          </a:p>
        </p:txBody>
      </p:sp>
      <p:sp>
        <p:nvSpPr>
          <p:cNvPr id="10257" name="Rectangle 23"/>
          <p:cNvSpPr>
            <a:spLocks noChangeArrowheads="1"/>
          </p:cNvSpPr>
          <p:nvPr/>
        </p:nvSpPr>
        <p:spPr bwMode="auto">
          <a:xfrm>
            <a:off x="2425700" y="515778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ea typeface="黑体" pitchFamily="2" charset="-122"/>
              </a:rPr>
              <a:t>参考资料</a:t>
            </a:r>
          </a:p>
        </p:txBody>
      </p:sp>
      <p:sp>
        <p:nvSpPr>
          <p:cNvPr id="10258" name="Rectangle 28"/>
          <p:cNvSpPr>
            <a:spLocks noChangeArrowheads="1"/>
          </p:cNvSpPr>
          <p:nvPr/>
        </p:nvSpPr>
        <p:spPr bwMode="auto">
          <a:xfrm>
            <a:off x="2433638" y="2484438"/>
            <a:ext cx="440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latin typeface="黑体" pitchFamily="2" charset="-122"/>
                <a:ea typeface="黑体" pitchFamily="2" charset="-122"/>
              </a:rPr>
              <a:t>基金公司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8102"/>
                                        </p:tgtEl>
                                        <p:attrNameLst>
                                          <p:attrName>style.visibility</p:attrName>
                                        </p:attrNameLst>
                                      </p:cBhvr>
                                      <p:to>
                                        <p:strVal val="visible"/>
                                      </p:to>
                                    </p:set>
                                    <p:animEffect transition="in" filter="wipe(left)">
                                      <p:cBhvr>
                                        <p:cTn id="7" dur="500"/>
                                        <p:tgtEl>
                                          <p:spTgt spid="388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animBg="1"/>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5506</TotalTime>
  <Words>1407</Words>
  <Application>Microsoft Office PowerPoint</Application>
  <PresentationFormat>全屏显示(4:3)</PresentationFormat>
  <Paragraphs>336</Paragraphs>
  <Slides>20</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黑体</vt:lpstr>
      <vt:lpstr>华文细黑</vt:lpstr>
      <vt:lpstr>Arial Black</vt:lpstr>
      <vt:lpstr>Times New Roman</vt:lpstr>
      <vt:lpstr>Wingdings</vt:lpstr>
      <vt:lpstr>Monotype Sorts</vt:lpstr>
      <vt:lpstr>1_默认设计模板</vt:lpstr>
      <vt:lpstr>证券基础知识培训（一） 行业知识</vt:lpstr>
      <vt:lpstr>目录</vt:lpstr>
      <vt:lpstr>证券市场</vt:lpstr>
      <vt:lpstr>交易所-上海、深圳</vt:lpstr>
      <vt:lpstr>银行间-同业拆借中心</vt:lpstr>
      <vt:lpstr>中国金融期货交易所</vt:lpstr>
      <vt:lpstr>交易费用</vt:lpstr>
      <vt:lpstr>一级市场、二级市场</vt:lpstr>
      <vt:lpstr>目录</vt:lpstr>
      <vt:lpstr>证券投资基金</vt:lpstr>
      <vt:lpstr>基金公司</vt:lpstr>
      <vt:lpstr>目录</vt:lpstr>
      <vt:lpstr>我们面向基金公司相关产品</vt:lpstr>
      <vt:lpstr>估值系统在基金公司的作用</vt:lpstr>
      <vt:lpstr>估值系统在托管银行的作用</vt:lpstr>
      <vt:lpstr>目录</vt:lpstr>
      <vt:lpstr>资产管理公司的产品</vt:lpstr>
      <vt:lpstr>目录</vt:lpstr>
      <vt:lpstr>参考资料</vt:lpstr>
      <vt:lpstr>PowerPoint 演示文稿</vt:lpstr>
    </vt:vector>
  </TitlesOfParts>
  <Company>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资产估值与会计核算系统_保险资产估值</dc:title>
  <dc:creator>黄芝平</dc:creator>
  <cp:lastModifiedBy>PaperHuang</cp:lastModifiedBy>
  <cp:revision>545</cp:revision>
  <dcterms:created xsi:type="dcterms:W3CDTF">2008-02-28T01:49:23Z</dcterms:created>
  <dcterms:modified xsi:type="dcterms:W3CDTF">2011-07-19T03:47:02Z</dcterms:modified>
</cp:coreProperties>
</file>