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8"/>
  </p:notesMasterIdLst>
  <p:handoutMasterIdLst>
    <p:handoutMasterId r:id="rId29"/>
  </p:handoutMasterIdLst>
  <p:sldIdLst>
    <p:sldId id="278" r:id="rId2"/>
    <p:sldId id="442" r:id="rId3"/>
    <p:sldId id="469" r:id="rId4"/>
    <p:sldId id="480" r:id="rId5"/>
    <p:sldId id="482" r:id="rId6"/>
    <p:sldId id="481" r:id="rId7"/>
    <p:sldId id="475" r:id="rId8"/>
    <p:sldId id="483" r:id="rId9"/>
    <p:sldId id="484" r:id="rId10"/>
    <p:sldId id="485" r:id="rId11"/>
    <p:sldId id="486" r:id="rId12"/>
    <p:sldId id="488" r:id="rId13"/>
    <p:sldId id="489" r:id="rId14"/>
    <p:sldId id="490" r:id="rId15"/>
    <p:sldId id="491" r:id="rId16"/>
    <p:sldId id="476" r:id="rId17"/>
    <p:sldId id="492" r:id="rId18"/>
    <p:sldId id="493" r:id="rId19"/>
    <p:sldId id="477" r:id="rId20"/>
    <p:sldId id="494" r:id="rId21"/>
    <p:sldId id="478" r:id="rId22"/>
    <p:sldId id="495" r:id="rId23"/>
    <p:sldId id="479" r:id="rId24"/>
    <p:sldId id="496" r:id="rId25"/>
    <p:sldId id="433" r:id="rId26"/>
    <p:sldId id="434" r:id="rId27"/>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098"/>
    <a:srgbClr val="2A60C0"/>
    <a:srgbClr val="B2B2B2"/>
    <a:srgbClr val="C0C0C0"/>
    <a:srgbClr val="CC3300"/>
    <a:srgbClr val="9999FF"/>
    <a:srgbClr val="66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72" autoAdjust="0"/>
    <p:restoredTop sz="90164" autoAdjust="0"/>
  </p:normalViewPr>
  <p:slideViewPr>
    <p:cSldViewPr>
      <p:cViewPr>
        <p:scale>
          <a:sx n="100" d="100"/>
          <a:sy n="100" d="100"/>
        </p:scale>
        <p:origin x="-72" y="3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848" y="-102"/>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81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81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20EEDEF0-6931-4B37-9C82-ABF25F510825}" type="slidenum">
              <a:rPr lang="en-US" altLang="zh-CN"/>
              <a:pPr>
                <a:defRPr/>
              </a:pPr>
              <a:t>‹#›</a:t>
            </a:fld>
            <a:endParaRPr lang="en-US" altLang="zh-CN"/>
          </a:p>
        </p:txBody>
      </p:sp>
    </p:spTree>
    <p:extLst>
      <p:ext uri="{BB962C8B-B14F-4D97-AF65-F5344CB8AC3E}">
        <p14:creationId xmlns:p14="http://schemas.microsoft.com/office/powerpoint/2010/main" val="1750936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030B5F07-341C-4135-8B96-D23AEBF217E6}" type="slidenum">
              <a:rPr lang="en-US" altLang="zh-CN"/>
              <a:pPr>
                <a:defRPr/>
              </a:pPr>
              <a:t>‹#›</a:t>
            </a:fld>
            <a:endParaRPr lang="en-US" altLang="zh-CN"/>
          </a:p>
        </p:txBody>
      </p:sp>
    </p:spTree>
    <p:extLst>
      <p:ext uri="{BB962C8B-B14F-4D97-AF65-F5344CB8AC3E}">
        <p14:creationId xmlns:p14="http://schemas.microsoft.com/office/powerpoint/2010/main" val="2910210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C5421D82-08A5-4E64-A8CC-6B52FD2A9A95}" type="slidenum">
              <a:rPr lang="en-US" altLang="zh-CN" b="0" smtClean="0"/>
              <a:pPr eaLnBrk="1" hangingPunct="1"/>
              <a:t>2</a:t>
            </a:fld>
            <a:endParaRPr lang="en-US" altLang="zh-CN" b="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endParaRPr lang="en-US" altLang="zh-CN" dirty="0" smtClean="0">
              <a:latin typeface="Arial" pitchFamily="34" charset="0"/>
            </a:endParaRP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11</a:t>
            </a:fld>
            <a:endParaRPr lang="en-US" altLang="zh-CN" b="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endParaRPr lang="en-US" altLang="zh-CN" dirty="0" smtClean="0">
              <a:latin typeface="Arial" pitchFamily="34" charset="0"/>
            </a:endParaRP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15</a:t>
            </a:fld>
            <a:endParaRPr lang="en-US" altLang="zh-CN" b="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C5421D82-08A5-4E64-A8CC-6B52FD2A9A95}" type="slidenum">
              <a:rPr lang="en-US" altLang="zh-CN" b="0" smtClean="0"/>
              <a:pPr eaLnBrk="1" hangingPunct="1"/>
              <a:t>16</a:t>
            </a:fld>
            <a:endParaRPr lang="en-US" altLang="zh-CN" b="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endParaRPr lang="en-US" altLang="zh-CN" dirty="0" smtClean="0">
              <a:latin typeface="Arial" pitchFamily="34" charset="0"/>
            </a:endParaRP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17</a:t>
            </a:fld>
            <a:endParaRPr lang="en-US" altLang="zh-CN" b="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endParaRPr lang="en-US" altLang="zh-CN" dirty="0" smtClean="0">
              <a:latin typeface="Arial" pitchFamily="34" charset="0"/>
            </a:endParaRP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18</a:t>
            </a:fld>
            <a:endParaRPr lang="en-US" altLang="zh-CN" b="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C5421D82-08A5-4E64-A8CC-6B52FD2A9A95}" type="slidenum">
              <a:rPr lang="en-US" altLang="zh-CN" b="0" smtClean="0"/>
              <a:pPr eaLnBrk="1" hangingPunct="1"/>
              <a:t>19</a:t>
            </a:fld>
            <a:endParaRPr lang="en-US" altLang="zh-CN" b="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r>
              <a:rPr lang="zh-CN" altLang="en-US" smtClean="0">
                <a:latin typeface="Arial" pitchFamily="34" charset="0"/>
              </a:rPr>
              <a:t>可分离债券</a:t>
            </a:r>
            <a:r>
              <a:rPr lang="zh-CN" altLang="en-US" dirty="0" smtClean="0">
                <a:latin typeface="Arial" pitchFamily="34" charset="0"/>
              </a:rPr>
              <a:t>：债券</a:t>
            </a:r>
            <a:r>
              <a:rPr lang="en-US" altLang="zh-CN" dirty="0" smtClean="0">
                <a:latin typeface="Arial" pitchFamily="34" charset="0"/>
              </a:rPr>
              <a:t>+</a:t>
            </a:r>
            <a:r>
              <a:rPr lang="zh-CN" altLang="en-US" dirty="0" smtClean="0">
                <a:latin typeface="Arial" pitchFamily="34" charset="0"/>
              </a:rPr>
              <a:t>认购权证</a:t>
            </a:r>
            <a:endParaRPr lang="en-US" altLang="zh-CN" dirty="0" smtClean="0">
              <a:latin typeface="Arial" pitchFamily="34" charset="0"/>
            </a:endParaRP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20</a:t>
            </a:fld>
            <a:endParaRPr lang="en-US" altLang="zh-CN" b="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C5421D82-08A5-4E64-A8CC-6B52FD2A9A95}" type="slidenum">
              <a:rPr lang="en-US" altLang="zh-CN" b="0" smtClean="0"/>
              <a:pPr eaLnBrk="1" hangingPunct="1"/>
              <a:t>21</a:t>
            </a:fld>
            <a:endParaRPr lang="en-US" altLang="zh-CN" b="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endParaRPr lang="en-US" altLang="zh-CN" dirty="0" smtClean="0">
              <a:latin typeface="Arial" pitchFamily="34" charset="0"/>
            </a:endParaRP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22</a:t>
            </a:fld>
            <a:endParaRPr lang="en-US" altLang="zh-CN" b="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C5421D82-08A5-4E64-A8CC-6B52FD2A9A95}" type="slidenum">
              <a:rPr lang="en-US" altLang="zh-CN" b="0" smtClean="0"/>
              <a:pPr eaLnBrk="1" hangingPunct="1"/>
              <a:t>23</a:t>
            </a:fld>
            <a:endParaRPr lang="en-US" altLang="zh-CN" b="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endParaRPr lang="en-US" altLang="zh-CN" dirty="0" smtClean="0">
              <a:latin typeface="Arial" pitchFamily="34" charset="0"/>
            </a:endParaRP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3</a:t>
            </a:fld>
            <a:endParaRPr lang="en-US" altLang="zh-CN" b="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endParaRPr lang="en-US" altLang="zh-CN" dirty="0" smtClean="0">
              <a:latin typeface="Arial" pitchFamily="34" charset="0"/>
            </a:endParaRP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24</a:t>
            </a:fld>
            <a:endParaRPr lang="en-US" altLang="zh-CN" b="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endParaRPr lang="en-US" altLang="zh-CN" dirty="0" smtClean="0">
              <a:latin typeface="Arial" pitchFamily="34" charset="0"/>
            </a:endParaRP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4</a:t>
            </a:fld>
            <a:endParaRPr lang="en-US" altLang="zh-CN" b="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endParaRPr lang="en-US" altLang="zh-CN" dirty="0" smtClean="0">
              <a:latin typeface="Arial" pitchFamily="34" charset="0"/>
            </a:endParaRP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5</a:t>
            </a:fld>
            <a:endParaRPr lang="en-US" altLang="zh-CN" b="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endParaRPr lang="en-US" altLang="zh-CN" dirty="0" smtClean="0">
              <a:latin typeface="Arial" pitchFamily="34" charset="0"/>
            </a:endParaRP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6</a:t>
            </a:fld>
            <a:endParaRPr lang="en-US" altLang="zh-CN" b="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C5421D82-08A5-4E64-A8CC-6B52FD2A9A95}" type="slidenum">
              <a:rPr lang="en-US" altLang="zh-CN" b="0" smtClean="0"/>
              <a:pPr eaLnBrk="1" hangingPunct="1"/>
              <a:t>7</a:t>
            </a:fld>
            <a:endParaRPr lang="en-US" altLang="zh-CN" b="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endParaRPr lang="en-US" altLang="zh-CN" dirty="0" smtClean="0">
              <a:latin typeface="Arial" pitchFamily="34" charset="0"/>
            </a:endParaRP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8</a:t>
            </a:fld>
            <a:endParaRPr lang="en-US" altLang="zh-CN" b="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endParaRPr lang="en-US" altLang="zh-CN" dirty="0" smtClean="0">
              <a:latin typeface="Arial" pitchFamily="34" charset="0"/>
            </a:endParaRP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9</a:t>
            </a:fld>
            <a:endParaRPr lang="en-US" altLang="zh-CN" b="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marL="0" lvl="1"/>
            <a:endParaRPr lang="en-US" altLang="zh-CN" dirty="0" smtClean="0">
              <a:latin typeface="Arial" pitchFamily="34" charset="0"/>
            </a:endParaRPr>
          </a:p>
        </p:txBody>
      </p:sp>
      <p:sp>
        <p:nvSpPr>
          <p:cNvPr id="33796" name="灯片编号占位符 3"/>
          <p:cNvSpPr>
            <a:spLocks noGrp="1"/>
          </p:cNvSpPr>
          <p:nvPr>
            <p:ph type="sldNum" sz="quarter" idx="5"/>
          </p:nvPr>
        </p:nvSpPr>
        <p:spPr>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448255DE-6096-40D6-9DBD-442483410744}" type="slidenum">
              <a:rPr lang="en-US" altLang="zh-CN" b="0" smtClean="0"/>
              <a:pPr eaLnBrk="1" hangingPunct="1"/>
              <a:t>10</a:t>
            </a:fld>
            <a:endParaRPr lang="en-US" altLang="zh-CN" b="0"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gradFill rotWithShape="1">
            <a:gsLst>
              <a:gs pos="0">
                <a:srgbClr val="2B62C7"/>
              </a:gs>
              <a:gs pos="100000">
                <a:srgbClr val="14347D"/>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p>
        </p:txBody>
      </p:sp>
      <p:sp>
        <p:nvSpPr>
          <p:cNvPr id="5" name="Rectangle 3"/>
          <p:cNvSpPr>
            <a:spLocks noChangeArrowheads="1"/>
          </p:cNvSpPr>
          <p:nvPr/>
        </p:nvSpPr>
        <p:spPr bwMode="auto">
          <a:xfrm>
            <a:off x="0" y="2673350"/>
            <a:ext cx="9144000" cy="1476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p>
        </p:txBody>
      </p:sp>
      <p:pic>
        <p:nvPicPr>
          <p:cNvPr id="6" name="Picture 4" descr="渐变_logo_透明_3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25" y="2740025"/>
            <a:ext cx="1944688"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网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6489700"/>
            <a:ext cx="1512888"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3"/>
          <p:cNvSpPr>
            <a:spLocks noChangeShapeType="1"/>
          </p:cNvSpPr>
          <p:nvPr userDrawn="1"/>
        </p:nvSpPr>
        <p:spPr bwMode="auto">
          <a:xfrm>
            <a:off x="0" y="1162050"/>
            <a:ext cx="3240088" cy="0"/>
          </a:xfrm>
          <a:prstGeom prst="line">
            <a:avLst/>
          </a:prstGeom>
          <a:noFill/>
          <a:ln w="28575">
            <a:solidFill>
              <a:srgbClr val="2A6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9" name="Picture 15" descr="08 logo"/>
          <p:cNvPicPr>
            <a:picLocks noChangeAspect="1" noChangeArrowheads="1"/>
          </p:cNvPicPr>
          <p:nvPr userDrawn="1"/>
        </p:nvPicPr>
        <p:blipFill>
          <a:blip r:embed="rId4">
            <a:lum bright="4000" contrast="-50000"/>
            <a:extLst>
              <a:ext uri="{28A0092B-C50C-407E-A947-70E740481C1C}">
                <a14:useLocalDpi xmlns:a14="http://schemas.microsoft.com/office/drawing/2010/main" val="0"/>
              </a:ext>
            </a:extLst>
          </a:blip>
          <a:srcRect/>
          <a:stretch>
            <a:fillRect/>
          </a:stretch>
        </p:blipFill>
        <p:spPr bwMode="auto">
          <a:xfrm>
            <a:off x="3983038" y="6213475"/>
            <a:ext cx="61118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descr="IDC Logo"/>
          <p:cNvPicPr>
            <a:picLocks noChangeAspect="1" noChangeArrowheads="1"/>
          </p:cNvPicPr>
          <p:nvPr userDrawn="1"/>
        </p:nvPicPr>
        <p:blipFill>
          <a:blip r:embed="rId5" cstate="print">
            <a:lum bright="4000" contrast="-32000"/>
            <a:extLst>
              <a:ext uri="{28A0092B-C50C-407E-A947-70E740481C1C}">
                <a14:useLocalDpi xmlns:a14="http://schemas.microsoft.com/office/drawing/2010/main" val="0"/>
              </a:ext>
            </a:extLst>
          </a:blip>
          <a:srcRect/>
          <a:stretch>
            <a:fillRect/>
          </a:stretch>
        </p:blipFill>
        <p:spPr bwMode="auto">
          <a:xfrm>
            <a:off x="4810125" y="6327775"/>
            <a:ext cx="7762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7" descr="IAOP_2007"/>
          <p:cNvPicPr>
            <a:picLocks noChangeAspect="1" noChangeArrowheads="1"/>
          </p:cNvPicPr>
          <p:nvPr userDrawn="1"/>
        </p:nvPicPr>
        <p:blipFill>
          <a:blip r:embed="rId6" cstate="print">
            <a:lum bright="4000" contrast="-38000"/>
            <a:extLst>
              <a:ext uri="{28A0092B-C50C-407E-A947-70E740481C1C}">
                <a14:useLocalDpi xmlns:a14="http://schemas.microsoft.com/office/drawing/2010/main" val="0"/>
              </a:ext>
            </a:extLst>
          </a:blip>
          <a:srcRect/>
          <a:stretch>
            <a:fillRect/>
          </a:stretch>
        </p:blipFill>
        <p:spPr bwMode="auto">
          <a:xfrm>
            <a:off x="5868988" y="6272213"/>
            <a:ext cx="7048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8" descr="图片1副本"/>
          <p:cNvPicPr>
            <a:picLocks noChangeAspect="1" noChangeArrowheads="1"/>
          </p:cNvPicPr>
          <p:nvPr userDrawn="1"/>
        </p:nvPicPr>
        <p:blipFill>
          <a:blip r:embed="rId7">
            <a:lum contrast="-22000"/>
            <a:extLst>
              <a:ext uri="{28A0092B-C50C-407E-A947-70E740481C1C}">
                <a14:useLocalDpi xmlns:a14="http://schemas.microsoft.com/office/drawing/2010/main" val="0"/>
              </a:ext>
            </a:extLst>
          </a:blip>
          <a:srcRect/>
          <a:stretch>
            <a:fillRect/>
          </a:stretch>
        </p:blipFill>
        <p:spPr bwMode="auto">
          <a:xfrm>
            <a:off x="7777163" y="6330950"/>
            <a:ext cx="1187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9" descr="logo_member"/>
          <p:cNvPicPr>
            <a:picLocks noChangeAspect="1" noChangeArrowheads="1"/>
          </p:cNvPicPr>
          <p:nvPr userDrawn="1"/>
        </p:nvPicPr>
        <p:blipFill>
          <a:blip r:embed="rId8" cstate="print">
            <a:lum bright="16000" contrast="-72000"/>
            <a:extLst>
              <a:ext uri="{28A0092B-C50C-407E-A947-70E740481C1C}">
                <a14:useLocalDpi xmlns:a14="http://schemas.microsoft.com/office/drawing/2010/main" val="0"/>
              </a:ext>
            </a:extLst>
          </a:blip>
          <a:srcRect/>
          <a:stretch>
            <a:fillRect/>
          </a:stretch>
        </p:blipFill>
        <p:spPr bwMode="auto">
          <a:xfrm>
            <a:off x="6840538" y="6334125"/>
            <a:ext cx="7223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Rectangle 5"/>
          <p:cNvSpPr>
            <a:spLocks noGrp="1" noChangeArrowheads="1"/>
          </p:cNvSpPr>
          <p:nvPr>
            <p:ph type="ctrTitle" sz="quarter"/>
          </p:nvPr>
        </p:nvSpPr>
        <p:spPr>
          <a:xfrm>
            <a:off x="3746500" y="2816225"/>
            <a:ext cx="4894263" cy="1042988"/>
          </a:xfrm>
        </p:spPr>
        <p:txBody>
          <a:bodyPr/>
          <a:lstStyle>
            <a:lvl1pPr>
              <a:defRPr/>
            </a:lvl1pPr>
          </a:lstStyle>
          <a:p>
            <a:pPr lvl="0"/>
            <a:r>
              <a:rPr lang="zh-CN" altLang="en-US" noProof="0" smtClean="0"/>
              <a:t>标题样式</a:t>
            </a:r>
          </a:p>
        </p:txBody>
      </p:sp>
      <p:sp>
        <p:nvSpPr>
          <p:cNvPr id="77830" name="Rectangle 6"/>
          <p:cNvSpPr>
            <a:spLocks noGrp="1" noChangeArrowheads="1"/>
          </p:cNvSpPr>
          <p:nvPr>
            <p:ph type="subTitle" sz="quarter" idx="1"/>
          </p:nvPr>
        </p:nvSpPr>
        <p:spPr>
          <a:xfrm>
            <a:off x="6338888" y="3608388"/>
            <a:ext cx="2336800" cy="396875"/>
          </a:xfrm>
        </p:spPr>
        <p:txBody>
          <a:bodyPr/>
          <a:lstStyle>
            <a:lvl1pPr marL="0" indent="0" algn="ctr">
              <a:buFont typeface="Arial" charset="0"/>
              <a:buNone/>
              <a:defRPr/>
            </a:lvl1pPr>
          </a:lstStyle>
          <a:p>
            <a:pPr lvl="0"/>
            <a:r>
              <a:rPr lang="zh-CN" altLang="en-US" noProof="0" smtClean="0"/>
              <a:t>副标题</a:t>
            </a:r>
          </a:p>
        </p:txBody>
      </p:sp>
    </p:spTree>
    <p:extLst>
      <p:ext uri="{BB962C8B-B14F-4D97-AF65-F5344CB8AC3E}">
        <p14:creationId xmlns:p14="http://schemas.microsoft.com/office/powerpoint/2010/main" val="363165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7900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8263" y="512763"/>
            <a:ext cx="1970087" cy="5761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3238" y="512763"/>
            <a:ext cx="5762625" cy="57610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7900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90868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88962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92163" y="1520825"/>
            <a:ext cx="37211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5663" y="1520825"/>
            <a:ext cx="3722687"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0552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7705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95972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30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1163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1342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597650"/>
            <a:ext cx="9144000" cy="260350"/>
          </a:xfrm>
          <a:prstGeom prst="rect">
            <a:avLst/>
          </a:prstGeom>
          <a:gradFill rotWithShape="1">
            <a:gsLst>
              <a:gs pos="0">
                <a:srgbClr val="265FBC"/>
              </a:gs>
              <a:gs pos="100000">
                <a:srgbClr val="193F7D"/>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endParaRPr lang="zh-CN" altLang="en-US"/>
          </a:p>
        </p:txBody>
      </p:sp>
      <p:sp>
        <p:nvSpPr>
          <p:cNvPr id="76803" name="Rectangle 3"/>
          <p:cNvSpPr>
            <a:spLocks noGrp="1" noChangeArrowheads="1"/>
          </p:cNvSpPr>
          <p:nvPr>
            <p:ph type="title"/>
          </p:nvPr>
        </p:nvSpPr>
        <p:spPr bwMode="auto">
          <a:xfrm>
            <a:off x="503238" y="512763"/>
            <a:ext cx="63309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792163" y="1520825"/>
            <a:ext cx="7596187"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9" name="Picture 5" descr="渐变_logo_透明_3小"/>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80288" y="333375"/>
            <a:ext cx="12954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网址"/>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24750" y="6669088"/>
            <a:ext cx="1368425"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7"/>
          <p:cNvSpPr>
            <a:spLocks noChangeShapeType="1"/>
          </p:cNvSpPr>
          <p:nvPr/>
        </p:nvSpPr>
        <p:spPr bwMode="auto">
          <a:xfrm>
            <a:off x="0" y="1160463"/>
            <a:ext cx="4787900" cy="0"/>
          </a:xfrm>
          <a:prstGeom prst="line">
            <a:avLst/>
          </a:prstGeom>
          <a:noFill/>
          <a:ln w="38100">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Line 8"/>
          <p:cNvSpPr>
            <a:spLocks noChangeShapeType="1"/>
          </p:cNvSpPr>
          <p:nvPr/>
        </p:nvSpPr>
        <p:spPr bwMode="auto">
          <a:xfrm>
            <a:off x="0" y="1162050"/>
            <a:ext cx="3240088" cy="0"/>
          </a:xfrm>
          <a:prstGeom prst="line">
            <a:avLst/>
          </a:prstGeom>
          <a:noFill/>
          <a:ln w="28575">
            <a:solidFill>
              <a:srgbClr val="2A6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Text Box 9"/>
          <p:cNvSpPr txBox="1">
            <a:spLocks noChangeArrowheads="1"/>
          </p:cNvSpPr>
          <p:nvPr/>
        </p:nvSpPr>
        <p:spPr bwMode="auto">
          <a:xfrm>
            <a:off x="5956300" y="6607175"/>
            <a:ext cx="16033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r">
              <a:defRPr/>
            </a:pPr>
            <a:r>
              <a:rPr lang="zh-CN" altLang="en-US" sz="1000" b="0" smtClean="0">
                <a:solidFill>
                  <a:srgbClr val="DDDDDD"/>
                </a:solidFill>
                <a:latin typeface="华文细黑" pitchFamily="2" charset="-122"/>
                <a:ea typeface="华文细黑" pitchFamily="2" charset="-122"/>
              </a:rPr>
              <a:t>恒生电子股份有限公司  </a:t>
            </a:r>
            <a:r>
              <a:rPr lang="en-US" altLang="zh-CN" sz="1000" b="0" smtClean="0">
                <a:solidFill>
                  <a:srgbClr val="DDDDDD"/>
                </a:solidFill>
                <a:latin typeface="华文细黑" pitchFamily="2" charset="-122"/>
                <a:ea typeface="华文细黑" pitchFamily="2" charset="-122"/>
              </a:rPr>
              <a:t>|</a:t>
            </a:r>
          </a:p>
        </p:txBody>
      </p:sp>
      <p:sp>
        <p:nvSpPr>
          <p:cNvPr id="1034" name="Rectangle 10"/>
          <p:cNvSpPr>
            <a:spLocks noChangeArrowheads="1"/>
          </p:cNvSpPr>
          <p:nvPr userDrawn="1"/>
        </p:nvSpPr>
        <p:spPr bwMode="auto">
          <a:xfrm>
            <a:off x="0" y="6597650"/>
            <a:ext cx="9144000" cy="260350"/>
          </a:xfrm>
          <a:prstGeom prst="rect">
            <a:avLst/>
          </a:prstGeom>
          <a:gradFill rotWithShape="1">
            <a:gsLst>
              <a:gs pos="0">
                <a:srgbClr val="265FBC"/>
              </a:gs>
              <a:gs pos="100000">
                <a:srgbClr val="193F7D"/>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endParaRPr lang="zh-CN" altLang="en-US"/>
          </a:p>
        </p:txBody>
      </p:sp>
      <p:pic>
        <p:nvPicPr>
          <p:cNvPr id="1035" name="Picture 11" descr="渐变_logo_透明_3小"/>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380288" y="333375"/>
            <a:ext cx="12954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descr="网址"/>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524750" y="6669088"/>
            <a:ext cx="1368425"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Line 13"/>
          <p:cNvSpPr>
            <a:spLocks noChangeShapeType="1"/>
          </p:cNvSpPr>
          <p:nvPr userDrawn="1"/>
        </p:nvSpPr>
        <p:spPr bwMode="auto">
          <a:xfrm>
            <a:off x="0" y="1160463"/>
            <a:ext cx="4787900" cy="0"/>
          </a:xfrm>
          <a:prstGeom prst="line">
            <a:avLst/>
          </a:prstGeom>
          <a:noFill/>
          <a:ln w="38100">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8" name="Line 14"/>
          <p:cNvSpPr>
            <a:spLocks noChangeShapeType="1"/>
          </p:cNvSpPr>
          <p:nvPr userDrawn="1"/>
        </p:nvSpPr>
        <p:spPr bwMode="auto">
          <a:xfrm>
            <a:off x="0" y="1162050"/>
            <a:ext cx="3240088" cy="0"/>
          </a:xfrm>
          <a:prstGeom prst="line">
            <a:avLst/>
          </a:prstGeom>
          <a:noFill/>
          <a:ln w="28575">
            <a:solidFill>
              <a:srgbClr val="2A6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Text Box 15"/>
          <p:cNvSpPr txBox="1">
            <a:spLocks noChangeArrowheads="1"/>
          </p:cNvSpPr>
          <p:nvPr userDrawn="1"/>
        </p:nvSpPr>
        <p:spPr bwMode="auto">
          <a:xfrm>
            <a:off x="5956300" y="6607175"/>
            <a:ext cx="16033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r">
              <a:defRPr/>
            </a:pPr>
            <a:r>
              <a:rPr lang="zh-CN" altLang="en-US" sz="1000" b="0" smtClean="0">
                <a:solidFill>
                  <a:srgbClr val="DDDDDD"/>
                </a:solidFill>
                <a:latin typeface="华文细黑" pitchFamily="2" charset="-122"/>
                <a:ea typeface="华文细黑" pitchFamily="2" charset="-122"/>
              </a:rPr>
              <a:t>恒生电子股份有限公司  </a:t>
            </a:r>
            <a:r>
              <a:rPr lang="en-US" altLang="zh-CN" sz="1000" b="0" smtClean="0">
                <a:solidFill>
                  <a:srgbClr val="DDDDDD"/>
                </a:solidFill>
                <a:latin typeface="华文细黑" pitchFamily="2" charset="-122"/>
                <a:ea typeface="华文细黑" pitchFamily="2" charset="-122"/>
              </a:rPr>
              <a:t>|</a:t>
            </a:r>
          </a:p>
        </p:txBody>
      </p:sp>
    </p:spTree>
  </p:cSld>
  <p:clrMap bg1="lt1" tx1="dk1" bg2="lt2" tx2="dk2" accent1="accent1" accent2="accent2" accent3="accent3" accent4="accent4" accent5="accent5" accent6="accent6" hlink="hlink" folHlink="folHlink"/>
  <p:sldLayoutIdLst>
    <p:sldLayoutId id="2147483714"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0" fontAlgn="base" hangingPunct="0">
        <a:spcBef>
          <a:spcPct val="0"/>
        </a:spcBef>
        <a:spcAft>
          <a:spcPct val="0"/>
        </a:spcAft>
        <a:defRPr sz="3000" b="1">
          <a:solidFill>
            <a:srgbClr val="CC33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3000" b="1">
          <a:solidFill>
            <a:srgbClr val="CC3300"/>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0" fontAlgn="base" hangingPunct="0">
        <a:spcBef>
          <a:spcPct val="20000"/>
        </a:spcBef>
        <a:spcAft>
          <a:spcPct val="20000"/>
        </a:spcAft>
        <a:buClr>
          <a:srgbClr val="184098"/>
        </a:buClr>
        <a:buFont typeface="Arial" pitchFamily="34" charset="0"/>
        <a:buChar char="●"/>
        <a:defRPr sz="2400">
          <a:solidFill>
            <a:srgbClr val="000064"/>
          </a:solidFill>
          <a:latin typeface="+mn-lt"/>
          <a:ea typeface="+mn-ea"/>
          <a:cs typeface="+mn-cs"/>
        </a:defRPr>
      </a:lvl1pPr>
      <a:lvl2pPr marL="742950" indent="-285750" algn="l" rtl="0" eaLnBrk="0" fontAlgn="base" hangingPunct="0">
        <a:spcBef>
          <a:spcPct val="20000"/>
        </a:spcBef>
        <a:spcAft>
          <a:spcPct val="20000"/>
        </a:spcAft>
        <a:buChar char="–"/>
        <a:defRPr>
          <a:solidFill>
            <a:schemeClr val="tx1"/>
          </a:solidFill>
          <a:latin typeface="+mn-lt"/>
          <a:ea typeface="华文细黑" pitchFamily="2" charset="-122"/>
        </a:defRPr>
      </a:lvl2pPr>
      <a:lvl3pPr marL="1143000" indent="-228600" algn="l" rtl="0" eaLnBrk="0" fontAlgn="base" hangingPunct="0">
        <a:spcBef>
          <a:spcPct val="20000"/>
        </a:spcBef>
        <a:spcAft>
          <a:spcPct val="0"/>
        </a:spcAft>
        <a:buChar char="•"/>
        <a:defRPr sz="1600">
          <a:solidFill>
            <a:schemeClr val="tx1"/>
          </a:solidFill>
          <a:latin typeface="+mn-lt"/>
          <a:ea typeface="华文细黑" pitchFamily="2" charset="-122"/>
        </a:defRPr>
      </a:lvl3pPr>
      <a:lvl4pPr marL="1600200" indent="-228600" algn="l" rtl="0" eaLnBrk="0" fontAlgn="base" hangingPunct="0">
        <a:spcBef>
          <a:spcPct val="20000"/>
        </a:spcBef>
        <a:spcAft>
          <a:spcPct val="0"/>
        </a:spcAft>
        <a:buChar char="–"/>
        <a:defRPr sz="1200">
          <a:solidFill>
            <a:schemeClr val="tx1"/>
          </a:solidFill>
          <a:latin typeface="+mn-lt"/>
          <a:ea typeface="华文细黑" pitchFamily="2" charset="-122"/>
        </a:defRPr>
      </a:lvl4pPr>
      <a:lvl5pPr marL="2057400" indent="-228600" algn="l" rtl="0" eaLnBrk="0" fontAlgn="base" hangingPunct="0">
        <a:spcBef>
          <a:spcPct val="20000"/>
        </a:spcBef>
        <a:spcAft>
          <a:spcPct val="0"/>
        </a:spcAft>
        <a:buChar char="»"/>
        <a:defRPr sz="1000">
          <a:solidFill>
            <a:schemeClr val="tx1"/>
          </a:solidFill>
          <a:latin typeface="+mn-lt"/>
          <a:ea typeface="华文细黑" pitchFamily="2" charset="-122"/>
        </a:defRPr>
      </a:lvl5pPr>
      <a:lvl6pPr marL="2514600" indent="-228600" algn="l" rtl="0" fontAlgn="base">
        <a:spcBef>
          <a:spcPct val="20000"/>
        </a:spcBef>
        <a:spcAft>
          <a:spcPct val="0"/>
        </a:spcAft>
        <a:buChar char="»"/>
        <a:defRPr sz="1000">
          <a:solidFill>
            <a:schemeClr val="tx1"/>
          </a:solidFill>
          <a:latin typeface="+mn-lt"/>
          <a:ea typeface="华文细黑" pitchFamily="2" charset="-122"/>
        </a:defRPr>
      </a:lvl6pPr>
      <a:lvl7pPr marL="2971800" indent="-228600" algn="l" rtl="0" fontAlgn="base">
        <a:spcBef>
          <a:spcPct val="20000"/>
        </a:spcBef>
        <a:spcAft>
          <a:spcPct val="0"/>
        </a:spcAft>
        <a:buChar char="»"/>
        <a:defRPr sz="1000">
          <a:solidFill>
            <a:schemeClr val="tx1"/>
          </a:solidFill>
          <a:latin typeface="+mn-lt"/>
          <a:ea typeface="华文细黑" pitchFamily="2" charset="-122"/>
        </a:defRPr>
      </a:lvl7pPr>
      <a:lvl8pPr marL="3429000" indent="-228600" algn="l" rtl="0" fontAlgn="base">
        <a:spcBef>
          <a:spcPct val="20000"/>
        </a:spcBef>
        <a:spcAft>
          <a:spcPct val="0"/>
        </a:spcAft>
        <a:buChar char="»"/>
        <a:defRPr sz="1000">
          <a:solidFill>
            <a:schemeClr val="tx1"/>
          </a:solidFill>
          <a:latin typeface="+mn-lt"/>
          <a:ea typeface="华文细黑" pitchFamily="2" charset="-122"/>
        </a:defRPr>
      </a:lvl8pPr>
      <a:lvl9pPr marL="3886200" indent="-228600" algn="l" rtl="0" fontAlgn="base">
        <a:spcBef>
          <a:spcPct val="20000"/>
        </a:spcBef>
        <a:spcAft>
          <a:spcPct val="0"/>
        </a:spcAft>
        <a:buChar char="»"/>
        <a:defRPr sz="10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a:xfrm>
            <a:off x="1790700" y="2844800"/>
            <a:ext cx="5545138" cy="1042988"/>
          </a:xfrm>
        </p:spPr>
        <p:txBody>
          <a:bodyPr/>
          <a:lstStyle/>
          <a:p>
            <a:pPr algn="ctr" eaLnBrk="1" hangingPunct="1">
              <a:defRPr/>
            </a:pPr>
            <a:r>
              <a:rPr lang="zh-CN" altLang="en-US" dirty="0" smtClean="0"/>
              <a:t>证券基础知识培训</a:t>
            </a:r>
            <a:r>
              <a:rPr lang="zh-CN" altLang="en-US" dirty="0" smtClean="0"/>
              <a:t>（</a:t>
            </a:r>
            <a:r>
              <a:rPr lang="zh-CN" altLang="en-US" dirty="0"/>
              <a:t>二</a:t>
            </a:r>
            <a:r>
              <a:rPr lang="zh-CN" altLang="en-US" dirty="0" smtClean="0"/>
              <a:t>）</a:t>
            </a:r>
            <a:r>
              <a:rPr lang="zh-CN" altLang="en-US" sz="2600" dirty="0" smtClean="0"/>
              <a:t/>
            </a:r>
            <a:br>
              <a:rPr lang="zh-CN" altLang="en-US" sz="2600" dirty="0" smtClean="0"/>
            </a:br>
            <a:r>
              <a:rPr lang="zh-CN" altLang="en-US" sz="2600" dirty="0" smtClean="0"/>
              <a:t>证券知识</a:t>
            </a:r>
            <a:endParaRPr lang="zh-CN" altLang="en-US" sz="2600" dirty="0" smtClean="0"/>
          </a:p>
        </p:txBody>
      </p:sp>
      <p:sp>
        <p:nvSpPr>
          <p:cNvPr id="3075" name="Rectangle 3"/>
          <p:cNvSpPr>
            <a:spLocks noChangeArrowheads="1"/>
          </p:cNvSpPr>
          <p:nvPr/>
        </p:nvSpPr>
        <p:spPr bwMode="auto">
          <a:xfrm>
            <a:off x="863600" y="3105150"/>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400">
              <a:solidFill>
                <a:schemeClr val="tx2"/>
              </a:solidFill>
            </a:endParaRPr>
          </a:p>
        </p:txBody>
      </p:sp>
      <p:sp>
        <p:nvSpPr>
          <p:cNvPr id="2" name="TextBox 1"/>
          <p:cNvSpPr txBox="1"/>
          <p:nvPr/>
        </p:nvSpPr>
        <p:spPr>
          <a:xfrm>
            <a:off x="5832475" y="3798888"/>
            <a:ext cx="1619250" cy="369887"/>
          </a:xfrm>
          <a:prstGeom prst="rect">
            <a:avLst/>
          </a:prstGeom>
          <a:noFill/>
        </p:spPr>
        <p:txBody>
          <a:bodyPr>
            <a:spAutoFit/>
          </a:bodyPr>
          <a:lstStyle/>
          <a:p>
            <a:pPr eaLnBrk="0" hangingPunct="0">
              <a:defRPr/>
            </a:pPr>
            <a:r>
              <a:rPr lang="zh-CN" altLang="en-US" dirty="0">
                <a:solidFill>
                  <a:srgbClr val="CC3300"/>
                </a:solidFill>
                <a:effectLst>
                  <a:outerShdw blurRad="38100" dist="38100" dir="2700000" algn="tl">
                    <a:srgbClr val="C0C0C0"/>
                  </a:outerShdw>
                </a:effectLst>
                <a:latin typeface="+mj-lt"/>
                <a:ea typeface="+mj-ea"/>
                <a:cs typeface="+mj-cs"/>
              </a:rPr>
              <a:t>基财 黄芝平</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债券交易方式</a:t>
            </a:r>
            <a:endParaRPr lang="zh-CN" altLang="en-US" dirty="0"/>
          </a:p>
        </p:txBody>
      </p:sp>
      <p:sp>
        <p:nvSpPr>
          <p:cNvPr id="3" name="内容占位符 2"/>
          <p:cNvSpPr>
            <a:spLocks noGrp="1"/>
          </p:cNvSpPr>
          <p:nvPr>
            <p:ph idx="1"/>
          </p:nvPr>
        </p:nvSpPr>
        <p:spPr>
          <a:xfrm>
            <a:off x="611561" y="1268761"/>
            <a:ext cx="7776790" cy="5005040"/>
          </a:xfrm>
        </p:spPr>
        <p:txBody>
          <a:bodyPr/>
          <a:lstStyle/>
          <a:p>
            <a:pPr>
              <a:defRPr/>
            </a:pPr>
            <a:r>
              <a:rPr lang="zh-CN" altLang="en-US" dirty="0" smtClean="0"/>
              <a:t>现券交易</a:t>
            </a:r>
            <a:endParaRPr lang="en-US" altLang="zh-CN" dirty="0" smtClean="0"/>
          </a:p>
          <a:p>
            <a:pPr marL="400050" lvl="1" indent="0">
              <a:buFontTx/>
              <a:buNone/>
              <a:defRPr/>
            </a:pPr>
            <a:r>
              <a:rPr lang="en-US" altLang="zh-CN" dirty="0" smtClean="0"/>
              <a:t>T+0</a:t>
            </a:r>
            <a:r>
              <a:rPr lang="zh-CN" altLang="en-US" dirty="0" smtClean="0"/>
              <a:t>、</a:t>
            </a:r>
            <a:r>
              <a:rPr lang="en-US" altLang="zh-CN" dirty="0" smtClean="0"/>
              <a:t>T+1</a:t>
            </a:r>
            <a:endParaRPr lang="en-US" altLang="zh-CN" dirty="0" smtClean="0"/>
          </a:p>
          <a:p>
            <a:pPr>
              <a:defRPr/>
            </a:pPr>
            <a:r>
              <a:rPr lang="zh-CN" altLang="en-US" dirty="0" smtClean="0"/>
              <a:t>债券回购交易</a:t>
            </a:r>
            <a:endParaRPr lang="en-US" altLang="zh-CN" dirty="0" smtClean="0"/>
          </a:p>
          <a:p>
            <a:pPr marL="457200" lvl="1" indent="0">
              <a:buNone/>
              <a:defRPr/>
            </a:pPr>
            <a:r>
              <a:rPr lang="zh-CN" altLang="en-US" dirty="0"/>
              <a:t>债券持有一方出券方和购券方在达成一笔交易的同时，规定出券方必须在未来某一约定时间以双方约定的价格再从购券方那里购回原先售出的那笔债券，并以商定的利率（价格）支付利息。</a:t>
            </a:r>
            <a:endParaRPr lang="en-US" altLang="zh-CN" dirty="0"/>
          </a:p>
          <a:p>
            <a:pPr>
              <a:defRPr/>
            </a:pPr>
            <a:r>
              <a:rPr lang="zh-CN" altLang="en-US" dirty="0" smtClean="0"/>
              <a:t>债券借贷</a:t>
            </a:r>
            <a:endParaRPr lang="en-US" altLang="zh-CN" dirty="0" smtClean="0"/>
          </a:p>
          <a:p>
            <a:pPr marL="457200" lvl="1" indent="0">
              <a:buNone/>
              <a:defRPr/>
            </a:pPr>
            <a:r>
              <a:rPr lang="zh-CN" altLang="en-US" dirty="0"/>
              <a:t>券融入方以一定数量的债券为质物，从债券融出方借入标的债券，同时约定在未来某一日期归还所借入标的债券，并由债券融出方返还相应质物的债券融通行为。</a:t>
            </a:r>
            <a:endParaRPr lang="en-US" altLang="zh-CN" dirty="0" smtClean="0"/>
          </a:p>
          <a:p>
            <a:pPr>
              <a:defRPr/>
            </a:pPr>
            <a:r>
              <a:rPr lang="zh-CN" altLang="en-US" dirty="0" smtClean="0"/>
              <a:t>债券远期交易</a:t>
            </a:r>
            <a:endParaRPr lang="en-US" altLang="zh-CN" dirty="0" smtClean="0"/>
          </a:p>
          <a:p>
            <a:pPr marL="457200" lvl="1" indent="0">
              <a:buNone/>
              <a:defRPr/>
            </a:pPr>
            <a:r>
              <a:rPr lang="zh-CN" altLang="en-US" dirty="0" smtClean="0"/>
              <a:t>双方约定在未来的某一日期，以约定价格和数量买卖标的债券的行为。远期交易标的债券券种应为已在全国银行间债券市场进行现券交易的中央政府债券、中央银行债券、金融债券等。</a:t>
            </a:r>
            <a:endParaRPr lang="zh-CN" altLang="en-US" dirty="0"/>
          </a:p>
        </p:txBody>
      </p:sp>
    </p:spTree>
    <p:extLst>
      <p:ext uri="{BB962C8B-B14F-4D97-AF65-F5344CB8AC3E}">
        <p14:creationId xmlns:p14="http://schemas.microsoft.com/office/powerpoint/2010/main" val="2604298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债券业务</a:t>
            </a:r>
            <a:endParaRPr lang="zh-CN" altLang="en-US" dirty="0"/>
          </a:p>
        </p:txBody>
      </p:sp>
      <p:sp>
        <p:nvSpPr>
          <p:cNvPr id="3" name="内容占位符 2"/>
          <p:cNvSpPr>
            <a:spLocks noGrp="1"/>
          </p:cNvSpPr>
          <p:nvPr>
            <p:ph idx="1"/>
          </p:nvPr>
        </p:nvSpPr>
        <p:spPr>
          <a:xfrm>
            <a:off x="827584" y="1268760"/>
            <a:ext cx="7596187" cy="4752975"/>
          </a:xfrm>
        </p:spPr>
        <p:txBody>
          <a:bodyPr/>
          <a:lstStyle/>
          <a:p>
            <a:pPr>
              <a:defRPr/>
            </a:pPr>
            <a:r>
              <a:rPr lang="zh-CN" altLang="en-US" dirty="0" smtClean="0"/>
              <a:t>发行</a:t>
            </a:r>
            <a:endParaRPr lang="en-US" altLang="zh-CN" dirty="0" smtClean="0"/>
          </a:p>
          <a:p>
            <a:pPr marL="457200" lvl="1" indent="0">
              <a:buFontTx/>
              <a:buNone/>
              <a:defRPr/>
            </a:pPr>
            <a:r>
              <a:rPr lang="zh-CN" altLang="en-US" dirty="0" smtClean="0"/>
              <a:t>承销商：承销买入、分销卖出</a:t>
            </a:r>
            <a:endParaRPr lang="en-US" altLang="zh-CN" dirty="0" smtClean="0"/>
          </a:p>
          <a:p>
            <a:pPr marL="457200" lvl="1" indent="0">
              <a:buFontTx/>
              <a:buNone/>
              <a:defRPr/>
            </a:pPr>
            <a:r>
              <a:rPr lang="zh-CN" altLang="en-US" dirty="0" smtClean="0"/>
              <a:t>投资者：分销买入（缴款、确认）</a:t>
            </a:r>
            <a:endParaRPr lang="en-US" altLang="zh-CN" dirty="0" smtClean="0"/>
          </a:p>
          <a:p>
            <a:pPr marL="457200" lvl="1" indent="0">
              <a:buFontTx/>
              <a:buNone/>
              <a:defRPr/>
            </a:pPr>
            <a:r>
              <a:rPr lang="zh-CN" altLang="en-US" dirty="0"/>
              <a:t>场</a:t>
            </a:r>
            <a:r>
              <a:rPr lang="zh-CN" altLang="en-US" dirty="0" smtClean="0"/>
              <a:t>内申购：申购、中签、返款</a:t>
            </a:r>
            <a:endParaRPr lang="en-US" altLang="zh-CN" dirty="0"/>
          </a:p>
          <a:p>
            <a:pPr marL="400050">
              <a:defRPr/>
            </a:pPr>
            <a:r>
              <a:rPr lang="zh-CN" altLang="en-US" dirty="0" smtClean="0"/>
              <a:t>兑息</a:t>
            </a:r>
            <a:endParaRPr lang="en-US" altLang="zh-CN" dirty="0" smtClean="0"/>
          </a:p>
          <a:p>
            <a:pPr marL="457200" lvl="1" indent="0">
              <a:buNone/>
              <a:defRPr/>
            </a:pPr>
            <a:r>
              <a:rPr lang="zh-CN" altLang="en-US" dirty="0" smtClean="0"/>
              <a:t>付息日：利息转出（除息）</a:t>
            </a:r>
            <a:endParaRPr lang="en-US" altLang="zh-CN" dirty="0" smtClean="0"/>
          </a:p>
          <a:p>
            <a:pPr marL="457200" lvl="1" indent="0">
              <a:buNone/>
              <a:defRPr/>
            </a:pPr>
            <a:r>
              <a:rPr lang="zh-CN" altLang="en-US" dirty="0" smtClean="0"/>
              <a:t>利息到账</a:t>
            </a:r>
            <a:endParaRPr lang="en-US" altLang="zh-CN" dirty="0" smtClean="0"/>
          </a:p>
          <a:p>
            <a:pPr marL="457200" lvl="1" indent="0">
              <a:buNone/>
              <a:defRPr/>
            </a:pPr>
            <a:r>
              <a:rPr lang="zh-CN" altLang="en-US" dirty="0" smtClean="0"/>
              <a:t>还本付息：资产支持证券、少数企业债</a:t>
            </a:r>
            <a:endParaRPr lang="en-US" altLang="zh-CN" dirty="0"/>
          </a:p>
          <a:p>
            <a:pPr marL="400050">
              <a:defRPr/>
            </a:pPr>
            <a:r>
              <a:rPr lang="zh-CN" altLang="en-US" dirty="0" smtClean="0"/>
              <a:t>到期兑付</a:t>
            </a:r>
            <a:endParaRPr lang="en-US" altLang="zh-CN" dirty="0"/>
          </a:p>
          <a:p>
            <a:pPr marL="514350" lvl="1" indent="0">
              <a:buNone/>
              <a:defRPr/>
            </a:pPr>
            <a:r>
              <a:rPr lang="zh-CN" altLang="en-US" dirty="0" smtClean="0"/>
              <a:t>还本付息（全部剩余本金）</a:t>
            </a:r>
            <a:endParaRPr lang="en-US" altLang="zh-CN" dirty="0"/>
          </a:p>
          <a:p>
            <a:pPr marL="400050">
              <a:defRPr/>
            </a:pPr>
            <a:r>
              <a:rPr lang="zh-CN" altLang="en-US" dirty="0"/>
              <a:t>行</a:t>
            </a:r>
            <a:r>
              <a:rPr lang="zh-CN" altLang="en-US" dirty="0" smtClean="0"/>
              <a:t>权（含权债）</a:t>
            </a:r>
            <a:endParaRPr lang="en-US" altLang="zh-CN" dirty="0" smtClean="0"/>
          </a:p>
          <a:p>
            <a:pPr marL="514350" lvl="1" indent="0">
              <a:buNone/>
              <a:defRPr/>
            </a:pPr>
            <a:r>
              <a:rPr lang="zh-CN" altLang="en-US" dirty="0" smtClean="0"/>
              <a:t>发行人赎回权、投资人回售权、转股权</a:t>
            </a:r>
            <a:endParaRPr lang="en-US" altLang="zh-CN" dirty="0" smtClean="0"/>
          </a:p>
        </p:txBody>
      </p:sp>
    </p:spTree>
    <p:extLst>
      <p:ext uri="{BB962C8B-B14F-4D97-AF65-F5344CB8AC3E}">
        <p14:creationId xmlns:p14="http://schemas.microsoft.com/office/powerpoint/2010/main" val="3848928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eaLnBrk="1" hangingPunct="1">
              <a:defRPr/>
            </a:pPr>
            <a:r>
              <a:rPr lang="zh-CN" altLang="en-US" dirty="0" smtClean="0"/>
              <a:t>债权投资的分类</a:t>
            </a:r>
          </a:p>
        </p:txBody>
      </p:sp>
      <p:sp>
        <p:nvSpPr>
          <p:cNvPr id="21507" name="Rectangle 3"/>
          <p:cNvSpPr>
            <a:spLocks noGrp="1" noChangeArrowheads="1"/>
          </p:cNvSpPr>
          <p:nvPr>
            <p:ph type="body" idx="1"/>
          </p:nvPr>
        </p:nvSpPr>
        <p:spPr>
          <a:xfrm>
            <a:off x="792163" y="1268761"/>
            <a:ext cx="7596187" cy="5005040"/>
          </a:xfrm>
        </p:spPr>
        <p:txBody>
          <a:bodyPr/>
          <a:lstStyle/>
          <a:p>
            <a:r>
              <a:rPr lang="zh-CN" altLang="en-US" sz="1600" b="1" dirty="0"/>
              <a:t>政府债</a:t>
            </a:r>
            <a:endParaRPr lang="zh-CN" altLang="en-US" sz="1600" dirty="0"/>
          </a:p>
          <a:p>
            <a:pPr marL="457200" lvl="1" indent="0">
              <a:buNone/>
            </a:pPr>
            <a:r>
              <a:rPr lang="zh-CN" altLang="en-US" sz="1400" dirty="0"/>
              <a:t>由国家发行的债券，是中央政府为筹集财政资金而发行的一种政府债券，是中央政府向投资者出具的、承诺在一定时期支付利息和到期偿还本金的债权债务凭证 </a:t>
            </a:r>
          </a:p>
          <a:p>
            <a:pPr lvl="1"/>
            <a:r>
              <a:rPr lang="zh-CN" altLang="en-US" sz="1200" dirty="0"/>
              <a:t>记账式国债：由财政部通过无纸化方式发行的、以电脑记账方式记录债权，并可以上市交易的</a:t>
            </a:r>
            <a:r>
              <a:rPr lang="zh-CN" altLang="en-US" sz="1200" dirty="0" smtClean="0"/>
              <a:t>债券</a:t>
            </a:r>
            <a:endParaRPr lang="zh-CN" altLang="en-US" sz="1200" dirty="0"/>
          </a:p>
          <a:p>
            <a:pPr lvl="1"/>
            <a:r>
              <a:rPr lang="zh-CN" altLang="en-US" sz="1200" dirty="0"/>
              <a:t>凭证式国债：填制国库券收款凭证的方式发行的国债。它是以国债收款凭单的形式来作为债权证明，不可上市流通转让，从购买之日起计息。</a:t>
            </a:r>
          </a:p>
          <a:p>
            <a:pPr lvl="1"/>
            <a:r>
              <a:rPr lang="zh-CN" altLang="en-US" sz="1200" dirty="0"/>
              <a:t>实物式国债：即无记名国债，是一种票面上不记载债权人姓名或单位名称，以实物券面形式（券面上印有发行年度、券面金额等内容）记录债权而发行的国债。无记名国债从发行之日起开始计息，不记名、不挂失，可以上市流通。是我国发行历史最长的一种国债。 </a:t>
            </a:r>
          </a:p>
          <a:p>
            <a:pPr lvl="1"/>
            <a:r>
              <a:rPr lang="zh-CN" altLang="en-US" sz="1200" dirty="0"/>
              <a:t>地方政府债：相对国债而言，以地方政府为发债主体</a:t>
            </a:r>
            <a:r>
              <a:rPr lang="zh-CN" altLang="en-US" sz="1200" dirty="0" smtClean="0"/>
              <a:t>。</a:t>
            </a:r>
          </a:p>
          <a:p>
            <a:r>
              <a:rPr lang="zh-CN" altLang="en-US" sz="1600" b="1" dirty="0" smtClean="0"/>
              <a:t>央行票据</a:t>
            </a:r>
            <a:endParaRPr lang="zh-CN" altLang="en-US" sz="1600" dirty="0" smtClean="0"/>
          </a:p>
          <a:p>
            <a:pPr marL="457200" lvl="1" indent="0">
              <a:buNone/>
            </a:pPr>
            <a:r>
              <a:rPr lang="zh-CN" altLang="en-US" sz="1400" dirty="0" smtClean="0"/>
              <a:t>中央银行</a:t>
            </a:r>
            <a:r>
              <a:rPr lang="zh-CN" altLang="en-US" sz="1400" dirty="0"/>
              <a:t>为调节商业银行超额准备金而向商业银行发行的短期债务凭证，其实质是中央银行债券。</a:t>
            </a:r>
          </a:p>
          <a:p>
            <a:pPr marL="457200" lvl="1" indent="0">
              <a:buNone/>
            </a:pPr>
            <a:r>
              <a:rPr lang="zh-CN" altLang="en-US" sz="1400" dirty="0"/>
              <a:t>中央银行调节基础货币的一项货币政策工具，目的是减少商业银行可贷资金量。</a:t>
            </a:r>
          </a:p>
          <a:p>
            <a:r>
              <a:rPr lang="zh-CN" altLang="en-US" sz="1600" b="1" dirty="0"/>
              <a:t>金融债券</a:t>
            </a:r>
            <a:r>
              <a:rPr lang="zh-CN" altLang="en-US" sz="1600" dirty="0"/>
              <a:t>     </a:t>
            </a:r>
          </a:p>
          <a:p>
            <a:pPr marL="457200" lvl="1" indent="0">
              <a:buNone/>
            </a:pPr>
            <a:r>
              <a:rPr lang="zh-CN" altLang="en-US" sz="1400" dirty="0"/>
              <a:t>金融企业公开发行的债券</a:t>
            </a:r>
          </a:p>
          <a:p>
            <a:pPr marL="457200" lvl="1" indent="0">
              <a:buNone/>
            </a:pPr>
            <a:r>
              <a:rPr lang="zh-CN" altLang="en-US" sz="1400" dirty="0"/>
              <a:t>发行金融债券可以解决金融机构的资金来源不足和期限不匹配的矛盾，优化资产结构，扩大长期投资</a:t>
            </a:r>
            <a:r>
              <a:rPr lang="zh-CN" altLang="en-US" sz="1400" dirty="0" smtClean="0"/>
              <a:t>业务</a:t>
            </a:r>
            <a:endParaRPr lang="zh-CN" altLang="en-US" sz="1400" dirty="0"/>
          </a:p>
        </p:txBody>
      </p:sp>
    </p:spTree>
    <p:extLst>
      <p:ext uri="{BB962C8B-B14F-4D97-AF65-F5344CB8AC3E}">
        <p14:creationId xmlns:p14="http://schemas.microsoft.com/office/powerpoint/2010/main" val="2186922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eaLnBrk="1" hangingPunct="1">
              <a:defRPr/>
            </a:pPr>
            <a:r>
              <a:rPr lang="zh-CN" altLang="en-US" dirty="0" smtClean="0"/>
              <a:t>债权投资的分类（续</a:t>
            </a:r>
            <a:r>
              <a:rPr lang="zh-CN" altLang="en-US" dirty="0"/>
              <a:t>）</a:t>
            </a:r>
            <a:endParaRPr lang="zh-CN" altLang="en-US" dirty="0" smtClean="0"/>
          </a:p>
        </p:txBody>
      </p:sp>
      <p:sp>
        <p:nvSpPr>
          <p:cNvPr id="21507" name="Rectangle 3"/>
          <p:cNvSpPr>
            <a:spLocks noGrp="1" noChangeArrowheads="1"/>
          </p:cNvSpPr>
          <p:nvPr>
            <p:ph type="body" idx="1"/>
          </p:nvPr>
        </p:nvSpPr>
        <p:spPr/>
        <p:txBody>
          <a:bodyPr/>
          <a:lstStyle/>
          <a:p>
            <a:r>
              <a:rPr lang="zh-CN" altLang="en-US" sz="1600" b="1" dirty="0" smtClean="0"/>
              <a:t>次级</a:t>
            </a:r>
            <a:r>
              <a:rPr lang="zh-CN" altLang="en-US" sz="1600" b="1" dirty="0"/>
              <a:t>债券</a:t>
            </a:r>
            <a:r>
              <a:rPr lang="zh-CN" altLang="en-US" sz="1600" dirty="0"/>
              <a:t>     </a:t>
            </a:r>
          </a:p>
          <a:p>
            <a:pPr marL="457200" lvl="1" indent="0">
              <a:buNone/>
            </a:pPr>
            <a:r>
              <a:rPr lang="zh-CN" altLang="en-US" sz="1200" dirty="0"/>
              <a:t>金融企业（银行）公开发行的债券，偿还次序低于一般债券，高于股权</a:t>
            </a:r>
          </a:p>
          <a:p>
            <a:pPr marL="457200" lvl="1" indent="0">
              <a:buNone/>
            </a:pPr>
            <a:r>
              <a:rPr lang="zh-CN" altLang="en-US" sz="1200" dirty="0"/>
              <a:t>银行发行次级债券用于补充资本充足率</a:t>
            </a:r>
          </a:p>
          <a:p>
            <a:r>
              <a:rPr lang="zh-CN" altLang="en-US" sz="1600" b="1" dirty="0"/>
              <a:t>次级债务</a:t>
            </a:r>
            <a:r>
              <a:rPr lang="zh-CN" altLang="en-US" sz="1600" dirty="0"/>
              <a:t>     </a:t>
            </a:r>
          </a:p>
          <a:p>
            <a:pPr marL="457200" lvl="1" indent="0">
              <a:buNone/>
            </a:pPr>
            <a:r>
              <a:rPr lang="zh-CN" altLang="en-US" sz="1200" dirty="0"/>
              <a:t>金融企业（银行、保险、券商等）向目标债权人定向募集的定期债务，期限不小于</a:t>
            </a:r>
            <a:r>
              <a:rPr lang="en-US" altLang="zh-CN" sz="1200" dirty="0"/>
              <a:t>5</a:t>
            </a:r>
            <a:r>
              <a:rPr lang="zh-CN" altLang="en-US" sz="1200" dirty="0"/>
              <a:t>年</a:t>
            </a:r>
          </a:p>
          <a:p>
            <a:pPr marL="457200" lvl="1" indent="0">
              <a:buNone/>
            </a:pPr>
            <a:r>
              <a:rPr lang="zh-CN" altLang="en-US" sz="1200" dirty="0"/>
              <a:t>符合规定的可计入（银行、保险）附属资本，可计入（券商）净资本</a:t>
            </a:r>
          </a:p>
          <a:p>
            <a:r>
              <a:rPr lang="zh-CN" altLang="en-US" sz="1600" b="1" dirty="0"/>
              <a:t>债权计划</a:t>
            </a:r>
            <a:r>
              <a:rPr lang="zh-CN" altLang="en-US" sz="1600" dirty="0"/>
              <a:t>     </a:t>
            </a:r>
          </a:p>
          <a:p>
            <a:pPr marL="457200" lvl="1" indent="0">
              <a:buNone/>
            </a:pPr>
            <a:r>
              <a:rPr lang="zh-CN" altLang="en-US" sz="1200" dirty="0"/>
              <a:t>债权投资计划，即金融企业（保险公司）通过购买债权的方式进入基础设施投资领域，按照约定支付本金和预期收益的一种金融工具</a:t>
            </a:r>
          </a:p>
          <a:p>
            <a:r>
              <a:rPr lang="zh-CN" altLang="en-US" sz="1600" b="1" dirty="0">
                <a:solidFill>
                  <a:srgbClr val="FF0000"/>
                </a:solidFill>
              </a:rPr>
              <a:t>股权计划</a:t>
            </a:r>
            <a:r>
              <a:rPr lang="zh-CN" altLang="en-US" sz="1600" dirty="0">
                <a:solidFill>
                  <a:srgbClr val="FF0000"/>
                </a:solidFill>
              </a:rPr>
              <a:t>     </a:t>
            </a:r>
          </a:p>
          <a:p>
            <a:pPr marL="457200" lvl="1" indent="0">
              <a:buNone/>
            </a:pPr>
            <a:r>
              <a:rPr lang="zh-CN" altLang="en-US" sz="1200" dirty="0">
                <a:solidFill>
                  <a:srgbClr val="FF0000"/>
                </a:solidFill>
              </a:rPr>
              <a:t>股权投资计划，即金融企业（保险信托）通过股权的方式进入基础设施投资领域的一种集合投资制度，本质上是私募股权投资基金</a:t>
            </a:r>
          </a:p>
          <a:p>
            <a:pPr marL="457200" lvl="1" indent="0">
              <a:buNone/>
            </a:pPr>
            <a:r>
              <a:rPr lang="zh-CN" altLang="en-US" sz="1200" dirty="0">
                <a:solidFill>
                  <a:srgbClr val="FF0000"/>
                </a:solidFill>
              </a:rPr>
              <a:t>（不作为债券，按权益类资产</a:t>
            </a:r>
            <a:r>
              <a:rPr lang="zh-CN" altLang="en-US" sz="1200" dirty="0" smtClean="0">
                <a:solidFill>
                  <a:srgbClr val="FF0000"/>
                </a:solidFill>
              </a:rPr>
              <a:t>处理，一般计入长期股权投资）</a:t>
            </a:r>
            <a:endParaRPr lang="zh-CN" altLang="en-US" sz="1200" dirty="0">
              <a:solidFill>
                <a:srgbClr val="FF0000"/>
              </a:solidFill>
            </a:endParaRPr>
          </a:p>
          <a:p>
            <a:r>
              <a:rPr lang="zh-CN" altLang="en-US" sz="1600" b="1" dirty="0"/>
              <a:t>非银行金融债</a:t>
            </a:r>
            <a:endParaRPr lang="zh-CN" altLang="en-US" sz="1600" dirty="0"/>
          </a:p>
          <a:p>
            <a:pPr marL="457200" lvl="1" indent="0">
              <a:buNone/>
            </a:pPr>
            <a:r>
              <a:rPr lang="zh-CN" altLang="en-US" sz="1200" dirty="0"/>
              <a:t>非银行的金融企业公开发行的债券，如财务公司、信托公司等。</a:t>
            </a:r>
          </a:p>
          <a:p>
            <a:r>
              <a:rPr lang="zh-CN" altLang="en-US" sz="1600" b="1" dirty="0"/>
              <a:t>国际开发机构人民币债券</a:t>
            </a:r>
            <a:endParaRPr lang="zh-CN" altLang="en-US" sz="1600" dirty="0"/>
          </a:p>
          <a:p>
            <a:pPr marL="457200" lvl="1" indent="0">
              <a:buNone/>
            </a:pPr>
            <a:r>
              <a:rPr lang="zh-CN" altLang="en-US" sz="1200" dirty="0"/>
              <a:t>国际开发机构在境内公开发行的人民币</a:t>
            </a:r>
            <a:r>
              <a:rPr lang="zh-CN" altLang="en-US" sz="1200" dirty="0" smtClean="0"/>
              <a:t>债券</a:t>
            </a:r>
            <a:endParaRPr lang="zh-CN" altLang="en-US" sz="1200" dirty="0"/>
          </a:p>
        </p:txBody>
      </p:sp>
    </p:spTree>
    <p:extLst>
      <p:ext uri="{BB962C8B-B14F-4D97-AF65-F5344CB8AC3E}">
        <p14:creationId xmlns:p14="http://schemas.microsoft.com/office/powerpoint/2010/main" val="1766278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eaLnBrk="1" hangingPunct="1">
              <a:defRPr/>
            </a:pPr>
            <a:r>
              <a:rPr lang="zh-CN" altLang="en-US" dirty="0" smtClean="0"/>
              <a:t>债权投资的分类</a:t>
            </a:r>
            <a:r>
              <a:rPr lang="zh-CN" altLang="en-US" dirty="0"/>
              <a:t>（续）</a:t>
            </a:r>
            <a:endParaRPr lang="zh-CN" altLang="en-US" dirty="0" smtClean="0"/>
          </a:p>
        </p:txBody>
      </p:sp>
      <p:sp>
        <p:nvSpPr>
          <p:cNvPr id="21507" name="Rectangle 3"/>
          <p:cNvSpPr>
            <a:spLocks noGrp="1" noChangeArrowheads="1"/>
          </p:cNvSpPr>
          <p:nvPr>
            <p:ph type="body" idx="1"/>
          </p:nvPr>
        </p:nvSpPr>
        <p:spPr/>
        <p:txBody>
          <a:bodyPr/>
          <a:lstStyle/>
          <a:p>
            <a:r>
              <a:rPr lang="zh-CN" altLang="en-US" sz="1600" b="1" dirty="0" smtClean="0"/>
              <a:t>企业债券</a:t>
            </a:r>
            <a:endParaRPr lang="zh-CN" altLang="en-US" sz="1600" dirty="0"/>
          </a:p>
          <a:p>
            <a:pPr marL="457200" lvl="1" indent="0">
              <a:buNone/>
            </a:pPr>
            <a:r>
              <a:rPr lang="zh-CN" altLang="en-US" sz="1000" dirty="0"/>
              <a:t>企业债券是由中央政府部门所属机构、国有独资企业或国有控股企业发行的债券，是国家信用担保的</a:t>
            </a:r>
          </a:p>
          <a:p>
            <a:pPr marL="457200" lvl="1" indent="0">
              <a:buNone/>
            </a:pPr>
            <a:r>
              <a:rPr lang="zh-CN" altLang="en-US" sz="1000" dirty="0"/>
              <a:t>企业发行债券必须经中国人民银行批准，并且授权中国人民银行对发行债券的企业和购买企业债券的企业、事业单位的资金使用情况进行监督、检查 </a:t>
            </a:r>
          </a:p>
          <a:p>
            <a:pPr marL="457200" lvl="1" indent="0">
              <a:buNone/>
            </a:pPr>
            <a:r>
              <a:rPr lang="zh-CN" altLang="en-US" sz="1000" dirty="0"/>
              <a:t>企业债券可按主体划分为中央企业债券和地方企业债券 </a:t>
            </a:r>
          </a:p>
          <a:p>
            <a:r>
              <a:rPr lang="zh-CN" altLang="en-US" sz="1600" b="1" dirty="0"/>
              <a:t>公司债券</a:t>
            </a:r>
            <a:endParaRPr lang="zh-CN" altLang="en-US" sz="1600" dirty="0"/>
          </a:p>
          <a:p>
            <a:pPr marL="457200" lvl="1" indent="0">
              <a:buNone/>
            </a:pPr>
            <a:r>
              <a:rPr lang="zh-CN" altLang="en-US" sz="1000" dirty="0"/>
              <a:t>公司债券是公司根据经营运作具体需要所发行的债券，属于市场行为。 </a:t>
            </a:r>
          </a:p>
          <a:p>
            <a:r>
              <a:rPr lang="zh-CN" altLang="en-US" sz="1600" b="1" dirty="0"/>
              <a:t>可转债</a:t>
            </a:r>
            <a:endParaRPr lang="zh-CN" altLang="en-US" sz="1600" dirty="0"/>
          </a:p>
          <a:p>
            <a:pPr marL="457200" lvl="1" indent="0">
              <a:buNone/>
            </a:pPr>
            <a:r>
              <a:rPr lang="zh-CN" altLang="en-US" sz="1000" dirty="0"/>
              <a:t>一般包括可转换公司债和可分离交易可转债</a:t>
            </a:r>
          </a:p>
          <a:p>
            <a:pPr lvl="1"/>
            <a:r>
              <a:rPr lang="zh-CN" altLang="en-US" sz="1000" dirty="0"/>
              <a:t>可转换公司债，债券持有人有权依照约定的条件将所持有的公司债券转换为发行公司股份。 </a:t>
            </a:r>
          </a:p>
          <a:p>
            <a:pPr lvl="1"/>
            <a:r>
              <a:rPr lang="zh-CN" altLang="en-US" sz="1000" dirty="0"/>
              <a:t>可分离交易可转债，是上市公司公开发行的认股权和债券分离交易的可转换公司债券。 </a:t>
            </a:r>
          </a:p>
          <a:p>
            <a:r>
              <a:rPr lang="zh-CN" altLang="en-US" sz="1600" b="1" dirty="0"/>
              <a:t>短期融资券</a:t>
            </a:r>
            <a:endParaRPr lang="zh-CN" altLang="en-US" sz="1600" dirty="0"/>
          </a:p>
          <a:p>
            <a:pPr marL="457200" lvl="1" indent="0">
              <a:buNone/>
            </a:pPr>
            <a:r>
              <a:rPr lang="zh-CN" altLang="en-US" sz="1000" dirty="0"/>
              <a:t>非金融企业在银行间债券市场发行和交易并约定在一年期限内还本付息的有价证券</a:t>
            </a:r>
          </a:p>
          <a:p>
            <a:r>
              <a:rPr lang="zh-CN" altLang="en-US" sz="1600" b="1" dirty="0"/>
              <a:t>中期票据</a:t>
            </a:r>
            <a:endParaRPr lang="zh-CN" altLang="en-US" sz="1600" dirty="0"/>
          </a:p>
          <a:p>
            <a:pPr marL="457200" lvl="1" indent="0">
              <a:buNone/>
            </a:pPr>
            <a:r>
              <a:rPr lang="zh-CN" altLang="en-US" sz="1000" dirty="0"/>
              <a:t>非金融企业在银行间债券市场计划分期发行的，约定在一定期限还本付息的债务融资工具，一般期限在一年以上五年</a:t>
            </a:r>
            <a:r>
              <a:rPr lang="zh-CN" altLang="en-US" sz="1000" dirty="0" smtClean="0"/>
              <a:t>以内</a:t>
            </a:r>
            <a:endParaRPr lang="zh-CN" altLang="en-US" sz="1600" dirty="0"/>
          </a:p>
          <a:p>
            <a:r>
              <a:rPr lang="zh-CN" altLang="en-US" sz="1600" b="1" dirty="0"/>
              <a:t>资产证券化</a:t>
            </a:r>
            <a:r>
              <a:rPr lang="zh-CN" altLang="en-US" sz="1600" dirty="0"/>
              <a:t>  </a:t>
            </a:r>
          </a:p>
          <a:p>
            <a:pPr marL="457200" lvl="1" indent="0">
              <a:buNone/>
            </a:pPr>
            <a:r>
              <a:rPr lang="zh-CN" altLang="en-US" sz="1000" dirty="0"/>
              <a:t>资产证券化是指将缺乏流动性的资产，转换为在金融市场上可以自由买卖的证券的行为，使其具有流动性，是通过在资本市场和货币市场发行证券筹资的一种直接融资方式。 资产的所有者必须将资产出售给</a:t>
            </a:r>
            <a:r>
              <a:rPr lang="en-US" altLang="zh-CN" sz="1000" dirty="0"/>
              <a:t>SPV</a:t>
            </a:r>
            <a:r>
              <a:rPr lang="zh-CN" altLang="en-US" sz="1000" dirty="0"/>
              <a:t>，通过建立一种风险隔离机制，在该资产与发行人之间筑起一道防火墙（即使发行人破产，也不影响支持债券的资产；</a:t>
            </a:r>
            <a:r>
              <a:rPr lang="en-US" altLang="zh-CN" sz="1000" dirty="0"/>
              <a:t>SPV</a:t>
            </a:r>
            <a:r>
              <a:rPr lang="zh-CN" altLang="en-US" sz="1000" dirty="0"/>
              <a:t>破产也不影响资产）即实现破产隔离。 支持债券的资产，即出售的资产称为资产池。目前银行和资产管理公司有发行该类产品。</a:t>
            </a:r>
          </a:p>
          <a:p>
            <a:pPr eaLnBrk="1" hangingPunct="1"/>
            <a:endParaRPr lang="zh-CN" altLang="en-US" sz="1600" dirty="0" smtClean="0"/>
          </a:p>
        </p:txBody>
      </p:sp>
    </p:spTree>
    <p:extLst>
      <p:ext uri="{BB962C8B-B14F-4D97-AF65-F5344CB8AC3E}">
        <p14:creationId xmlns:p14="http://schemas.microsoft.com/office/powerpoint/2010/main" val="2761622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回购</a:t>
            </a:r>
            <a:r>
              <a:rPr lang="zh-CN" altLang="en-US" dirty="0" smtClean="0"/>
              <a:t>业务</a:t>
            </a:r>
            <a:endParaRPr lang="zh-CN" altLang="en-US" dirty="0"/>
          </a:p>
        </p:txBody>
      </p:sp>
      <p:sp>
        <p:nvSpPr>
          <p:cNvPr id="3" name="内容占位符 2"/>
          <p:cNvSpPr>
            <a:spLocks noGrp="1"/>
          </p:cNvSpPr>
          <p:nvPr>
            <p:ph idx="1"/>
          </p:nvPr>
        </p:nvSpPr>
        <p:spPr>
          <a:xfrm>
            <a:off x="827584" y="1268760"/>
            <a:ext cx="7596187" cy="4752975"/>
          </a:xfrm>
        </p:spPr>
        <p:txBody>
          <a:bodyPr/>
          <a:lstStyle/>
          <a:p>
            <a:pPr>
              <a:defRPr/>
            </a:pPr>
            <a:r>
              <a:rPr lang="zh-CN" altLang="en-US" dirty="0" smtClean="0"/>
              <a:t>债券回购交易</a:t>
            </a:r>
            <a:endParaRPr lang="en-US" altLang="zh-CN" dirty="0" smtClean="0"/>
          </a:p>
          <a:p>
            <a:pPr marL="457200" lvl="1" indent="0">
              <a:buFontTx/>
              <a:buNone/>
              <a:defRPr/>
            </a:pPr>
            <a:r>
              <a:rPr lang="zh-CN" altLang="en-US" dirty="0" smtClean="0"/>
              <a:t>质押式回购</a:t>
            </a:r>
            <a:endParaRPr lang="en-US" altLang="zh-CN" dirty="0" smtClean="0"/>
          </a:p>
          <a:p>
            <a:pPr marL="857250" lvl="2" indent="0">
              <a:buFontTx/>
              <a:buNone/>
              <a:defRPr/>
            </a:pPr>
            <a:r>
              <a:rPr lang="zh-CN" altLang="en-US" dirty="0" smtClean="0"/>
              <a:t>银行间：债券质押，融入资金</a:t>
            </a:r>
            <a:endParaRPr lang="en-US" altLang="zh-CN" dirty="0" smtClean="0"/>
          </a:p>
          <a:p>
            <a:pPr marL="857250" lvl="2" indent="0">
              <a:buFontTx/>
              <a:buNone/>
              <a:defRPr/>
            </a:pPr>
            <a:r>
              <a:rPr lang="zh-CN" altLang="en-US" dirty="0" smtClean="0"/>
              <a:t>交易所：债券折算标准券，融入资金</a:t>
            </a:r>
            <a:endParaRPr lang="en-US" altLang="zh-CN" dirty="0" smtClean="0"/>
          </a:p>
          <a:p>
            <a:pPr marL="457200" lvl="1" indent="0">
              <a:buFontTx/>
              <a:buNone/>
              <a:defRPr/>
            </a:pPr>
            <a:r>
              <a:rPr lang="zh-CN" altLang="en-US" dirty="0" smtClean="0"/>
              <a:t>买断式回购</a:t>
            </a:r>
            <a:endParaRPr lang="en-US" altLang="zh-CN" dirty="0" smtClean="0"/>
          </a:p>
          <a:p>
            <a:pPr marL="857250" lvl="2" indent="0">
              <a:buFontTx/>
              <a:buNone/>
              <a:defRPr/>
            </a:pPr>
            <a:r>
              <a:rPr lang="zh-CN" altLang="en-US" dirty="0" smtClean="0"/>
              <a:t>债券过户到对手方，融入资金</a:t>
            </a:r>
            <a:endParaRPr lang="en-US" altLang="zh-CN" dirty="0" smtClean="0"/>
          </a:p>
          <a:p>
            <a:pPr marL="857250" lvl="2" indent="0">
              <a:buFontTx/>
              <a:buNone/>
              <a:defRPr/>
            </a:pPr>
            <a:r>
              <a:rPr lang="zh-CN" altLang="en-US" dirty="0" smtClean="0"/>
              <a:t>回购期间债券付息，利息归属融券方，即相当于提前偿还部分本金</a:t>
            </a:r>
            <a:endParaRPr lang="en-US" altLang="zh-CN" dirty="0" smtClean="0"/>
          </a:p>
          <a:p>
            <a:pPr marL="400050">
              <a:defRPr/>
            </a:pPr>
            <a:r>
              <a:rPr lang="zh-CN" altLang="en-US" dirty="0" smtClean="0"/>
              <a:t>协议交易</a:t>
            </a:r>
            <a:endParaRPr lang="en-US" altLang="zh-CN" dirty="0" smtClean="0"/>
          </a:p>
          <a:p>
            <a:pPr marL="514350" lvl="1" indent="0">
              <a:buNone/>
              <a:defRPr/>
            </a:pPr>
            <a:r>
              <a:rPr lang="zh-CN" altLang="zh-CN" dirty="0"/>
              <a:t>双方以协议约定买卖日期、价格或</a:t>
            </a:r>
            <a:r>
              <a:rPr lang="zh-CN" altLang="zh-CN" dirty="0" smtClean="0"/>
              <a:t>收益率</a:t>
            </a:r>
            <a:r>
              <a:rPr lang="zh-CN" altLang="en-US" dirty="0" smtClean="0"/>
              <a:t>，可通过</a:t>
            </a:r>
            <a:r>
              <a:rPr lang="zh-CN" altLang="zh-CN" dirty="0" smtClean="0"/>
              <a:t>交易所</a:t>
            </a:r>
            <a:r>
              <a:rPr lang="zh-CN" altLang="zh-CN" dirty="0"/>
              <a:t>和银行间</a:t>
            </a:r>
            <a:r>
              <a:rPr lang="zh-CN" altLang="zh-CN" dirty="0" smtClean="0"/>
              <a:t>市场</a:t>
            </a:r>
            <a:r>
              <a:rPr lang="zh-CN" altLang="en-US" dirty="0" smtClean="0"/>
              <a:t>进行</a:t>
            </a:r>
            <a:r>
              <a:rPr lang="zh-CN" altLang="zh-CN" dirty="0"/>
              <a:t>现券</a:t>
            </a:r>
            <a:r>
              <a:rPr lang="zh-CN" altLang="zh-CN" dirty="0" smtClean="0"/>
              <a:t>交易</a:t>
            </a:r>
            <a:r>
              <a:rPr lang="zh-CN" altLang="en-US" dirty="0" smtClean="0"/>
              <a:t>。约定收益率时，到期日可不定。</a:t>
            </a:r>
            <a:endParaRPr lang="en-US" altLang="zh-CN" dirty="0" smtClean="0"/>
          </a:p>
        </p:txBody>
      </p:sp>
    </p:spTree>
    <p:extLst>
      <p:ext uri="{BB962C8B-B14F-4D97-AF65-F5344CB8AC3E}">
        <p14:creationId xmlns:p14="http://schemas.microsoft.com/office/powerpoint/2010/main" val="2587207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31"/>
          <p:cNvGrpSpPr>
            <a:grpSpLocks/>
          </p:cNvGrpSpPr>
          <p:nvPr/>
        </p:nvGrpSpPr>
        <p:grpSpPr bwMode="auto">
          <a:xfrm>
            <a:off x="1800225" y="1444625"/>
            <a:ext cx="473075" cy="579438"/>
            <a:chOff x="1134" y="980"/>
            <a:chExt cx="298" cy="365"/>
          </a:xfrm>
        </p:grpSpPr>
        <p:sp>
          <p:nvSpPr>
            <p:cNvPr id="4123" name="Rectangle 3"/>
            <p:cNvSpPr>
              <a:spLocks noChangeArrowheads="1"/>
            </p:cNvSpPr>
            <p:nvPr/>
          </p:nvSpPr>
          <p:spPr bwMode="auto">
            <a:xfrm>
              <a:off x="1137" y="1003"/>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4" name="Text Box 4"/>
            <p:cNvSpPr txBox="1">
              <a:spLocks noChangeArrowheads="1"/>
            </p:cNvSpPr>
            <p:nvPr/>
          </p:nvSpPr>
          <p:spPr bwMode="auto">
            <a:xfrm>
              <a:off x="1134" y="980"/>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3200" b="0">
                  <a:solidFill>
                    <a:schemeClr val="bg1"/>
                  </a:solidFill>
                  <a:latin typeface="Arial Black" pitchFamily="34" charset="0"/>
                  <a:ea typeface="黑体" pitchFamily="2" charset="-122"/>
                </a:rPr>
                <a:t>1</a:t>
              </a:r>
            </a:p>
          </p:txBody>
        </p:sp>
      </p:grpSp>
      <p:sp>
        <p:nvSpPr>
          <p:cNvPr id="4099" name="Line 5"/>
          <p:cNvSpPr>
            <a:spLocks noChangeShapeType="1"/>
          </p:cNvSpPr>
          <p:nvPr/>
        </p:nvSpPr>
        <p:spPr bwMode="auto">
          <a:xfrm flipV="1">
            <a:off x="1677988" y="3741738"/>
            <a:ext cx="5399087" cy="15875"/>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7623" name="AutoShape 7"/>
          <p:cNvSpPr>
            <a:spLocks noChangeArrowheads="1"/>
          </p:cNvSpPr>
          <p:nvPr/>
        </p:nvSpPr>
        <p:spPr bwMode="blackWhite">
          <a:xfrm>
            <a:off x="684213" y="3155950"/>
            <a:ext cx="558800"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a:noFill/>
          </a:ln>
          <a:effectLst/>
          <a:extLst>
            <a:ext uri="{91240B29-F687-4F45-9708-019B960494DF}">
              <a14:hiddenLine xmlns:a14="http://schemas.microsoft.com/office/drawing/2010/main" w="34925" cap="rnd"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101" name="Rectangle 8"/>
          <p:cNvSpPr>
            <a:spLocks noChangeArrowheads="1"/>
          </p:cNvSpPr>
          <p:nvPr/>
        </p:nvSpPr>
        <p:spPr bwMode="auto">
          <a:xfrm>
            <a:off x="2447925" y="3251200"/>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基金</a:t>
            </a:r>
            <a:endParaRPr lang="zh-CN" altLang="en-US" sz="2400" dirty="0">
              <a:solidFill>
                <a:schemeClr val="accent2"/>
              </a:solidFill>
              <a:ea typeface="黑体" pitchFamily="2" charset="-122"/>
            </a:endParaRPr>
          </a:p>
        </p:txBody>
      </p:sp>
      <p:sp>
        <p:nvSpPr>
          <p:cNvPr id="4102" name="Line 9"/>
          <p:cNvSpPr>
            <a:spLocks noChangeShapeType="1"/>
          </p:cNvSpPr>
          <p:nvPr/>
        </p:nvSpPr>
        <p:spPr bwMode="auto">
          <a:xfrm flipV="1">
            <a:off x="1677988" y="1944688"/>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3" name="Rectangle 10"/>
          <p:cNvSpPr>
            <a:spLocks noChangeArrowheads="1"/>
          </p:cNvSpPr>
          <p:nvPr/>
        </p:nvSpPr>
        <p:spPr bwMode="auto">
          <a:xfrm>
            <a:off x="2447925" y="14811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latin typeface="黑体" pitchFamily="2" charset="-122"/>
                <a:ea typeface="黑体" pitchFamily="2" charset="-122"/>
              </a:rPr>
              <a:t>股票</a:t>
            </a:r>
            <a:endParaRPr lang="zh-CN" altLang="en-US" sz="2400" dirty="0">
              <a:solidFill>
                <a:schemeClr val="accent2"/>
              </a:solidFill>
              <a:latin typeface="黑体" pitchFamily="2" charset="-122"/>
              <a:ea typeface="黑体" pitchFamily="2" charset="-122"/>
            </a:endParaRPr>
          </a:p>
        </p:txBody>
      </p:sp>
      <p:sp>
        <p:nvSpPr>
          <p:cNvPr id="4104" name="Line 11"/>
          <p:cNvSpPr>
            <a:spLocks noChangeShapeType="1"/>
          </p:cNvSpPr>
          <p:nvPr/>
        </p:nvSpPr>
        <p:spPr bwMode="auto">
          <a:xfrm flipV="1">
            <a:off x="1690688" y="4606925"/>
            <a:ext cx="5399087" cy="635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 name="Rectangle 12"/>
          <p:cNvSpPr>
            <a:spLocks noChangeArrowheads="1"/>
          </p:cNvSpPr>
          <p:nvPr/>
        </p:nvSpPr>
        <p:spPr bwMode="auto">
          <a:xfrm>
            <a:off x="2447925" y="40846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权证</a:t>
            </a:r>
            <a:endParaRPr lang="zh-CN" altLang="en-US" sz="2400" dirty="0">
              <a:solidFill>
                <a:schemeClr val="accent2"/>
              </a:solidFill>
              <a:ea typeface="黑体" pitchFamily="2" charset="-122"/>
            </a:endParaRPr>
          </a:p>
        </p:txBody>
      </p:sp>
      <p:sp>
        <p:nvSpPr>
          <p:cNvPr id="4106" name="Line 13"/>
          <p:cNvSpPr>
            <a:spLocks noChangeShapeType="1"/>
          </p:cNvSpPr>
          <p:nvPr/>
        </p:nvSpPr>
        <p:spPr bwMode="auto">
          <a:xfrm>
            <a:off x="1699221" y="5445124"/>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107" name="Group 34"/>
          <p:cNvGrpSpPr>
            <a:grpSpLocks/>
          </p:cNvGrpSpPr>
          <p:nvPr/>
        </p:nvGrpSpPr>
        <p:grpSpPr bwMode="auto">
          <a:xfrm>
            <a:off x="1800225" y="3205163"/>
            <a:ext cx="473075" cy="579437"/>
            <a:chOff x="1134" y="2089"/>
            <a:chExt cx="298" cy="365"/>
          </a:xfrm>
        </p:grpSpPr>
        <p:sp>
          <p:nvSpPr>
            <p:cNvPr id="4121" name="Rectangle 15"/>
            <p:cNvSpPr>
              <a:spLocks noChangeArrowheads="1"/>
            </p:cNvSpPr>
            <p:nvPr/>
          </p:nvSpPr>
          <p:spPr bwMode="auto">
            <a:xfrm>
              <a:off x="1137" y="2112"/>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2" name="Text Box 16"/>
            <p:cNvSpPr txBox="1">
              <a:spLocks noChangeArrowheads="1"/>
            </p:cNvSpPr>
            <p:nvPr/>
          </p:nvSpPr>
          <p:spPr bwMode="auto">
            <a:xfrm>
              <a:off x="1134" y="2089"/>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3</a:t>
              </a:r>
            </a:p>
          </p:txBody>
        </p:sp>
      </p:grpSp>
      <p:grpSp>
        <p:nvGrpSpPr>
          <p:cNvPr id="4108" name="Group 33"/>
          <p:cNvGrpSpPr>
            <a:grpSpLocks/>
          </p:cNvGrpSpPr>
          <p:nvPr/>
        </p:nvGrpSpPr>
        <p:grpSpPr bwMode="auto">
          <a:xfrm>
            <a:off x="1804988" y="4070350"/>
            <a:ext cx="468312" cy="579438"/>
            <a:chOff x="1137" y="2634"/>
            <a:chExt cx="295" cy="365"/>
          </a:xfrm>
        </p:grpSpPr>
        <p:sp>
          <p:nvSpPr>
            <p:cNvPr id="4119" name="Rectangle 18"/>
            <p:cNvSpPr>
              <a:spLocks noChangeArrowheads="1"/>
            </p:cNvSpPr>
            <p:nvPr/>
          </p:nvSpPr>
          <p:spPr bwMode="auto">
            <a:xfrm>
              <a:off x="1137" y="265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0" name="Text Box 19"/>
            <p:cNvSpPr txBox="1">
              <a:spLocks noChangeArrowheads="1"/>
            </p:cNvSpPr>
            <p:nvPr/>
          </p:nvSpPr>
          <p:spPr bwMode="auto">
            <a:xfrm>
              <a:off x="1142" y="263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4</a:t>
              </a:r>
            </a:p>
          </p:txBody>
        </p:sp>
      </p:grpSp>
      <p:grpSp>
        <p:nvGrpSpPr>
          <p:cNvPr id="4109" name="Group 32"/>
          <p:cNvGrpSpPr>
            <a:grpSpLocks/>
          </p:cNvGrpSpPr>
          <p:nvPr/>
        </p:nvGrpSpPr>
        <p:grpSpPr bwMode="auto">
          <a:xfrm>
            <a:off x="1807171" y="4902199"/>
            <a:ext cx="473075" cy="579437"/>
            <a:chOff x="1134" y="3201"/>
            <a:chExt cx="298" cy="365"/>
          </a:xfrm>
        </p:grpSpPr>
        <p:sp>
          <p:nvSpPr>
            <p:cNvPr id="4117" name="Rectangle 21"/>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18" name="Text Box 22"/>
            <p:cNvSpPr txBox="1">
              <a:spLocks noChangeArrowheads="1"/>
            </p:cNvSpPr>
            <p:nvPr/>
          </p:nvSpPr>
          <p:spPr bwMode="auto">
            <a:xfrm>
              <a:off x="1134" y="3201"/>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dirty="0" smtClean="0">
                  <a:solidFill>
                    <a:schemeClr val="bg1"/>
                  </a:solidFill>
                  <a:latin typeface="Arial Black" pitchFamily="34" charset="0"/>
                  <a:ea typeface="黑体" pitchFamily="2" charset="-122"/>
                </a:rPr>
                <a:t>5</a:t>
              </a:r>
              <a:endParaRPr lang="en-US" altLang="zh-CN" sz="3200" b="0" dirty="0">
                <a:solidFill>
                  <a:schemeClr val="bg1"/>
                </a:solidFill>
                <a:latin typeface="Arial Black" pitchFamily="34" charset="0"/>
                <a:ea typeface="黑体" pitchFamily="2" charset="-122"/>
              </a:endParaRPr>
            </a:p>
          </p:txBody>
        </p:sp>
      </p:grpSp>
      <p:sp>
        <p:nvSpPr>
          <p:cNvPr id="4110" name="Rectangle 23"/>
          <p:cNvSpPr>
            <a:spLocks noChangeArrowheads="1"/>
          </p:cNvSpPr>
          <p:nvPr/>
        </p:nvSpPr>
        <p:spPr bwMode="auto">
          <a:xfrm>
            <a:off x="2454871" y="4978399"/>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ea typeface="黑体" pitchFamily="2" charset="-122"/>
              </a:rPr>
              <a:t>期货、期权</a:t>
            </a:r>
            <a:endParaRPr lang="zh-CN" altLang="en-US" sz="2400" dirty="0">
              <a:solidFill>
                <a:schemeClr val="accent2"/>
              </a:solidFill>
              <a:ea typeface="黑体" pitchFamily="2" charset="-122"/>
            </a:endParaRPr>
          </a:p>
        </p:txBody>
      </p:sp>
      <p:grpSp>
        <p:nvGrpSpPr>
          <p:cNvPr id="4111" name="Group 35"/>
          <p:cNvGrpSpPr>
            <a:grpSpLocks/>
          </p:cNvGrpSpPr>
          <p:nvPr/>
        </p:nvGrpSpPr>
        <p:grpSpPr bwMode="auto">
          <a:xfrm>
            <a:off x="1800225" y="2292350"/>
            <a:ext cx="488950" cy="579438"/>
            <a:chOff x="1134" y="1514"/>
            <a:chExt cx="308" cy="365"/>
          </a:xfrm>
        </p:grpSpPr>
        <p:sp>
          <p:nvSpPr>
            <p:cNvPr id="4115" name="Rectangle 25"/>
            <p:cNvSpPr>
              <a:spLocks noChangeArrowheads="1"/>
            </p:cNvSpPr>
            <p:nvPr/>
          </p:nvSpPr>
          <p:spPr bwMode="auto">
            <a:xfrm>
              <a:off x="1147" y="153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16" name="Text Box 26"/>
            <p:cNvSpPr txBox="1">
              <a:spLocks noChangeArrowheads="1"/>
            </p:cNvSpPr>
            <p:nvPr/>
          </p:nvSpPr>
          <p:spPr bwMode="auto">
            <a:xfrm>
              <a:off x="1134" y="151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2</a:t>
              </a:r>
            </a:p>
          </p:txBody>
        </p:sp>
      </p:grpSp>
      <p:sp>
        <p:nvSpPr>
          <p:cNvPr id="4112" name="Line 27"/>
          <p:cNvSpPr>
            <a:spLocks noChangeShapeType="1"/>
          </p:cNvSpPr>
          <p:nvPr/>
        </p:nvSpPr>
        <p:spPr bwMode="auto">
          <a:xfrm flipV="1">
            <a:off x="1693863" y="2868613"/>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3" name="Rectangle 28"/>
          <p:cNvSpPr>
            <a:spLocks noChangeArrowheads="1"/>
          </p:cNvSpPr>
          <p:nvPr/>
        </p:nvSpPr>
        <p:spPr bwMode="auto">
          <a:xfrm>
            <a:off x="2447925" y="2373313"/>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latin typeface="黑体" pitchFamily="2" charset="-122"/>
                <a:ea typeface="黑体" pitchFamily="2" charset="-122"/>
              </a:rPr>
              <a:t>债券、回购</a:t>
            </a:r>
            <a:endParaRPr lang="zh-CN" altLang="en-US" sz="2400" dirty="0">
              <a:solidFill>
                <a:schemeClr val="accent2"/>
              </a:solidFill>
              <a:latin typeface="黑体" pitchFamily="2" charset="-122"/>
              <a:ea typeface="黑体" pitchFamily="2" charset="-122"/>
            </a:endParaRPr>
          </a:p>
        </p:txBody>
      </p:sp>
      <p:sp>
        <p:nvSpPr>
          <p:cNvPr id="367645" name="Rectangle 29"/>
          <p:cNvSpPr>
            <a:spLocks noGrp="1" noChangeArrowheads="1"/>
          </p:cNvSpPr>
          <p:nvPr>
            <p:ph type="title"/>
          </p:nvPr>
        </p:nvSpPr>
        <p:spPr/>
        <p:txBody>
          <a:bodyPr/>
          <a:lstStyle/>
          <a:p>
            <a:pPr eaLnBrk="1" hangingPunct="1">
              <a:defRPr/>
            </a:pPr>
            <a:r>
              <a:rPr lang="zh-CN" altLang="en-US" smtClean="0"/>
              <a:t>目录</a:t>
            </a:r>
          </a:p>
        </p:txBody>
      </p:sp>
      <p:sp>
        <p:nvSpPr>
          <p:cNvPr id="29" name="Line 13"/>
          <p:cNvSpPr>
            <a:spLocks noChangeShapeType="1"/>
          </p:cNvSpPr>
          <p:nvPr/>
        </p:nvSpPr>
        <p:spPr bwMode="auto">
          <a:xfrm>
            <a:off x="1693863" y="6307137"/>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0" name="Group 32"/>
          <p:cNvGrpSpPr>
            <a:grpSpLocks/>
          </p:cNvGrpSpPr>
          <p:nvPr/>
        </p:nvGrpSpPr>
        <p:grpSpPr bwMode="auto">
          <a:xfrm>
            <a:off x="1801813" y="5764208"/>
            <a:ext cx="473075" cy="584199"/>
            <a:chOff x="1134" y="3201"/>
            <a:chExt cx="298" cy="368"/>
          </a:xfrm>
        </p:grpSpPr>
        <p:sp>
          <p:nvSpPr>
            <p:cNvPr id="31" name="Rectangle 21"/>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32" name="Text Box 22"/>
            <p:cNvSpPr txBox="1">
              <a:spLocks noChangeArrowheads="1"/>
            </p:cNvSpPr>
            <p:nvPr/>
          </p:nvSpPr>
          <p:spPr bwMode="auto">
            <a:xfrm>
              <a:off x="1134" y="3201"/>
              <a:ext cx="2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dirty="0">
                  <a:solidFill>
                    <a:schemeClr val="bg1"/>
                  </a:solidFill>
                  <a:latin typeface="Arial Black" pitchFamily="34" charset="0"/>
                  <a:ea typeface="黑体" pitchFamily="2" charset="-122"/>
                </a:rPr>
                <a:t>6</a:t>
              </a:r>
              <a:endParaRPr lang="en-US" altLang="zh-CN" sz="3200" b="0" dirty="0">
                <a:solidFill>
                  <a:schemeClr val="bg1"/>
                </a:solidFill>
                <a:latin typeface="Arial Black" pitchFamily="34" charset="0"/>
                <a:ea typeface="黑体" pitchFamily="2" charset="-122"/>
              </a:endParaRPr>
            </a:p>
          </p:txBody>
        </p:sp>
      </p:grpSp>
      <p:sp>
        <p:nvSpPr>
          <p:cNvPr id="33" name="Rectangle 23"/>
          <p:cNvSpPr>
            <a:spLocks noChangeArrowheads="1"/>
          </p:cNvSpPr>
          <p:nvPr/>
        </p:nvSpPr>
        <p:spPr bwMode="auto">
          <a:xfrm>
            <a:off x="2449513" y="5840412"/>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存款</a:t>
            </a:r>
            <a:endParaRPr lang="zh-CN" altLang="en-US" sz="2400" dirty="0">
              <a:solidFill>
                <a:schemeClr val="accent2"/>
              </a:solidFill>
              <a:ea typeface="黑体" pitchFamily="2" charset="-122"/>
            </a:endParaRPr>
          </a:p>
        </p:txBody>
      </p:sp>
    </p:spTree>
    <p:extLst>
      <p:ext uri="{BB962C8B-B14F-4D97-AF65-F5344CB8AC3E}">
        <p14:creationId xmlns:p14="http://schemas.microsoft.com/office/powerpoint/2010/main" val="17257460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7623"/>
                                        </p:tgtEl>
                                        <p:attrNameLst>
                                          <p:attrName>style.visibility</p:attrName>
                                        </p:attrNameLst>
                                      </p:cBhvr>
                                      <p:to>
                                        <p:strVal val="visible"/>
                                      </p:to>
                                    </p:set>
                                    <p:animEffect transition="in" filter="wipe(left)">
                                      <p:cBhvr>
                                        <p:cTn id="7" dur="500"/>
                                        <p:tgtEl>
                                          <p:spTgt spid="367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基金分类</a:t>
            </a:r>
            <a:endParaRPr lang="zh-CN" altLang="en-US" dirty="0"/>
          </a:p>
        </p:txBody>
      </p:sp>
      <p:sp>
        <p:nvSpPr>
          <p:cNvPr id="3" name="内容占位符 2"/>
          <p:cNvSpPr>
            <a:spLocks noGrp="1"/>
          </p:cNvSpPr>
          <p:nvPr>
            <p:ph idx="1"/>
          </p:nvPr>
        </p:nvSpPr>
        <p:spPr>
          <a:xfrm>
            <a:off x="827584" y="1268760"/>
            <a:ext cx="7596187" cy="4752975"/>
          </a:xfrm>
        </p:spPr>
        <p:txBody>
          <a:bodyPr/>
          <a:lstStyle/>
          <a:p>
            <a:pPr>
              <a:defRPr/>
            </a:pPr>
            <a:r>
              <a:rPr lang="zh-CN" altLang="en-US" dirty="0" smtClean="0"/>
              <a:t>集合性质</a:t>
            </a:r>
            <a:endParaRPr lang="en-US" altLang="zh-CN" dirty="0" smtClean="0"/>
          </a:p>
          <a:p>
            <a:pPr lvl="1">
              <a:defRPr/>
            </a:pPr>
            <a:r>
              <a:rPr lang="zh-CN" altLang="en-US" dirty="0" smtClean="0"/>
              <a:t>公募基金、专户、年金</a:t>
            </a:r>
            <a:endParaRPr lang="en-US" altLang="zh-CN" dirty="0" smtClean="0"/>
          </a:p>
          <a:p>
            <a:pPr>
              <a:defRPr/>
            </a:pPr>
            <a:r>
              <a:rPr lang="zh-CN" altLang="en-US" dirty="0" smtClean="0"/>
              <a:t>证券投资基金</a:t>
            </a:r>
            <a:endParaRPr lang="en-US" altLang="zh-CN" dirty="0" smtClean="0"/>
          </a:p>
          <a:p>
            <a:pPr lvl="1">
              <a:defRPr/>
            </a:pPr>
            <a:r>
              <a:rPr lang="zh-CN" altLang="en-US" dirty="0" smtClean="0"/>
              <a:t>封闭式：交易所交易</a:t>
            </a:r>
            <a:endParaRPr lang="en-US" altLang="zh-CN" dirty="0" smtClean="0"/>
          </a:p>
          <a:p>
            <a:pPr lvl="1">
              <a:defRPr/>
            </a:pPr>
            <a:r>
              <a:rPr lang="zh-CN" altLang="en-US" dirty="0" smtClean="0"/>
              <a:t>开放式：场外申购赎回</a:t>
            </a:r>
            <a:endParaRPr lang="en-US" altLang="zh-CN" dirty="0" smtClean="0"/>
          </a:p>
          <a:p>
            <a:pPr lvl="2">
              <a:defRPr/>
            </a:pPr>
            <a:r>
              <a:rPr lang="zh-CN" altLang="en-US" dirty="0" smtClean="0"/>
              <a:t>一般开放式</a:t>
            </a:r>
            <a:endParaRPr lang="en-US" altLang="zh-CN" dirty="0" smtClean="0"/>
          </a:p>
          <a:p>
            <a:pPr lvl="2">
              <a:defRPr/>
            </a:pPr>
            <a:r>
              <a:rPr lang="en-US" altLang="zh-CN" dirty="0" smtClean="0"/>
              <a:t>LOF</a:t>
            </a:r>
            <a:r>
              <a:rPr lang="zh-CN" altLang="en-US" dirty="0" smtClean="0"/>
              <a:t>：</a:t>
            </a:r>
            <a:r>
              <a:rPr lang="zh-CN" altLang="en-US" dirty="0"/>
              <a:t>场外申购</a:t>
            </a:r>
            <a:r>
              <a:rPr lang="zh-CN" altLang="en-US" dirty="0" smtClean="0"/>
              <a:t>赎回</a:t>
            </a:r>
            <a:r>
              <a:rPr lang="en-US" altLang="zh-CN" dirty="0" smtClean="0"/>
              <a:t>+</a:t>
            </a:r>
            <a:r>
              <a:rPr lang="zh-CN" altLang="en-US" dirty="0" smtClean="0"/>
              <a:t>交易所交易</a:t>
            </a:r>
            <a:endParaRPr lang="en-US" altLang="zh-CN" dirty="0" smtClean="0"/>
          </a:p>
          <a:p>
            <a:pPr lvl="2">
              <a:defRPr/>
            </a:pPr>
            <a:r>
              <a:rPr lang="en-US" altLang="zh-CN" dirty="0" smtClean="0"/>
              <a:t>ETF</a:t>
            </a:r>
            <a:r>
              <a:rPr lang="zh-CN" altLang="en-US" dirty="0" smtClean="0"/>
              <a:t>：场外一揽子股票申</a:t>
            </a:r>
            <a:r>
              <a:rPr lang="zh-CN" altLang="en-US" dirty="0"/>
              <a:t>购</a:t>
            </a:r>
            <a:r>
              <a:rPr lang="zh-CN" altLang="en-US" dirty="0" smtClean="0"/>
              <a:t>赎回</a:t>
            </a:r>
            <a:r>
              <a:rPr lang="en-US" altLang="zh-CN" dirty="0"/>
              <a:t>+</a:t>
            </a:r>
            <a:r>
              <a:rPr lang="zh-CN" altLang="en-US" dirty="0"/>
              <a:t>交易所交易</a:t>
            </a:r>
            <a:endParaRPr lang="en-US" altLang="zh-CN" dirty="0"/>
          </a:p>
          <a:p>
            <a:pPr lvl="1">
              <a:buFont typeface="Wingdings" pitchFamily="2" charset="2"/>
              <a:buChar char="Ø"/>
              <a:defRPr/>
            </a:pPr>
            <a:r>
              <a:rPr lang="zh-CN" altLang="en-US" dirty="0" smtClean="0"/>
              <a:t>权益类</a:t>
            </a:r>
            <a:endParaRPr lang="en-US" altLang="zh-CN" dirty="0" smtClean="0"/>
          </a:p>
          <a:p>
            <a:pPr lvl="1">
              <a:buFont typeface="Wingdings" pitchFamily="2" charset="2"/>
              <a:buChar char="Ø"/>
              <a:defRPr/>
            </a:pPr>
            <a:r>
              <a:rPr lang="zh-CN" altLang="en-US" dirty="0" smtClean="0"/>
              <a:t>货币式</a:t>
            </a:r>
            <a:endParaRPr lang="en-US" altLang="zh-CN" dirty="0" smtClean="0"/>
          </a:p>
          <a:p>
            <a:pPr lvl="1">
              <a:buFont typeface="Wingdings" pitchFamily="2" charset="2"/>
              <a:buChar char="Ø"/>
              <a:defRPr/>
            </a:pPr>
            <a:r>
              <a:rPr lang="zh-CN" altLang="en-US" dirty="0"/>
              <a:t>固定收益类</a:t>
            </a:r>
            <a:endParaRPr lang="en-US" altLang="zh-CN" dirty="0" smtClean="0"/>
          </a:p>
        </p:txBody>
      </p:sp>
    </p:spTree>
    <p:extLst>
      <p:ext uri="{BB962C8B-B14F-4D97-AF65-F5344CB8AC3E}">
        <p14:creationId xmlns:p14="http://schemas.microsoft.com/office/powerpoint/2010/main" val="1022599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证券投资基金的业务</a:t>
            </a:r>
            <a:endParaRPr lang="zh-CN" altLang="en-US" dirty="0"/>
          </a:p>
        </p:txBody>
      </p:sp>
      <p:sp>
        <p:nvSpPr>
          <p:cNvPr id="3" name="内容占位符 2"/>
          <p:cNvSpPr>
            <a:spLocks noGrp="1"/>
          </p:cNvSpPr>
          <p:nvPr>
            <p:ph idx="1"/>
          </p:nvPr>
        </p:nvSpPr>
        <p:spPr>
          <a:xfrm>
            <a:off x="827584" y="1268760"/>
            <a:ext cx="7596187" cy="4752975"/>
          </a:xfrm>
        </p:spPr>
        <p:txBody>
          <a:bodyPr/>
          <a:lstStyle/>
          <a:p>
            <a:pPr>
              <a:defRPr/>
            </a:pPr>
            <a:r>
              <a:rPr lang="zh-CN" altLang="en-US" dirty="0" smtClean="0"/>
              <a:t>交易</a:t>
            </a:r>
            <a:endParaRPr lang="en-US" altLang="zh-CN" dirty="0" smtClean="0"/>
          </a:p>
          <a:p>
            <a:pPr marL="457200" lvl="1" indent="0">
              <a:buFontTx/>
              <a:buNone/>
              <a:defRPr/>
            </a:pPr>
            <a:r>
              <a:rPr lang="zh-CN" altLang="en-US" dirty="0"/>
              <a:t>二级市场</a:t>
            </a:r>
            <a:r>
              <a:rPr lang="zh-CN" altLang="en-US" dirty="0" smtClean="0"/>
              <a:t>买卖</a:t>
            </a:r>
            <a:endParaRPr lang="en-US" altLang="zh-CN" dirty="0" smtClean="0"/>
          </a:p>
          <a:p>
            <a:pPr marL="457200" lvl="1" indent="0">
              <a:buFontTx/>
              <a:buNone/>
              <a:defRPr/>
            </a:pPr>
            <a:r>
              <a:rPr lang="zh-CN" altLang="en-US" dirty="0"/>
              <a:t>认购、</a:t>
            </a:r>
            <a:r>
              <a:rPr lang="zh-CN" altLang="en-US" dirty="0" smtClean="0"/>
              <a:t>申购、赎回（缴款、中签、返款）</a:t>
            </a:r>
            <a:endParaRPr lang="en-US" altLang="zh-CN" dirty="0" smtClean="0"/>
          </a:p>
          <a:p>
            <a:pPr marL="457200" lvl="1" indent="0">
              <a:buFontTx/>
              <a:buNone/>
              <a:defRPr/>
            </a:pPr>
            <a:r>
              <a:rPr lang="zh-CN" altLang="en-US" dirty="0"/>
              <a:t>转入、转</a:t>
            </a:r>
            <a:r>
              <a:rPr lang="zh-CN" altLang="en-US" dirty="0" smtClean="0"/>
              <a:t>出</a:t>
            </a:r>
            <a:endParaRPr lang="en-US" altLang="zh-CN" dirty="0" smtClean="0"/>
          </a:p>
          <a:p>
            <a:pPr marL="457200" lvl="1" indent="0">
              <a:buFontTx/>
              <a:buNone/>
              <a:defRPr/>
            </a:pPr>
            <a:r>
              <a:rPr lang="zh-CN" altLang="en-US" dirty="0"/>
              <a:t>转托</a:t>
            </a:r>
            <a:r>
              <a:rPr lang="zh-CN" altLang="en-US" dirty="0" smtClean="0"/>
              <a:t>管（场内、场外）</a:t>
            </a:r>
            <a:endParaRPr lang="en-US" altLang="zh-CN" dirty="0" smtClean="0"/>
          </a:p>
          <a:p>
            <a:pPr marL="400050">
              <a:defRPr/>
            </a:pPr>
            <a:r>
              <a:rPr lang="zh-CN" altLang="en-US" dirty="0"/>
              <a:t>收益</a:t>
            </a:r>
            <a:r>
              <a:rPr lang="zh-CN" altLang="en-US" dirty="0" smtClean="0"/>
              <a:t>分配</a:t>
            </a:r>
            <a:endParaRPr lang="en-US" altLang="zh-CN" dirty="0" smtClean="0"/>
          </a:p>
          <a:p>
            <a:pPr marL="514350" lvl="1" indent="0">
              <a:buNone/>
              <a:defRPr/>
            </a:pPr>
            <a:r>
              <a:rPr lang="zh-CN" altLang="en-US" dirty="0" smtClean="0"/>
              <a:t>分红：红利登记、红利到账</a:t>
            </a:r>
            <a:endParaRPr lang="en-US" altLang="zh-CN" dirty="0" smtClean="0"/>
          </a:p>
          <a:p>
            <a:pPr marL="514350" lvl="1" indent="0">
              <a:buNone/>
              <a:defRPr/>
            </a:pPr>
            <a:r>
              <a:rPr lang="zh-CN" altLang="en-US" dirty="0" smtClean="0"/>
              <a:t>分红再投资</a:t>
            </a:r>
            <a:endParaRPr lang="en-US" altLang="zh-CN" dirty="0" smtClean="0"/>
          </a:p>
        </p:txBody>
      </p:sp>
    </p:spTree>
    <p:extLst>
      <p:ext uri="{BB962C8B-B14F-4D97-AF65-F5344CB8AC3E}">
        <p14:creationId xmlns:p14="http://schemas.microsoft.com/office/powerpoint/2010/main" val="4144263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31"/>
          <p:cNvGrpSpPr>
            <a:grpSpLocks/>
          </p:cNvGrpSpPr>
          <p:nvPr/>
        </p:nvGrpSpPr>
        <p:grpSpPr bwMode="auto">
          <a:xfrm>
            <a:off x="1800225" y="1444625"/>
            <a:ext cx="473075" cy="579438"/>
            <a:chOff x="1134" y="980"/>
            <a:chExt cx="298" cy="365"/>
          </a:xfrm>
        </p:grpSpPr>
        <p:sp>
          <p:nvSpPr>
            <p:cNvPr id="4123" name="Rectangle 3"/>
            <p:cNvSpPr>
              <a:spLocks noChangeArrowheads="1"/>
            </p:cNvSpPr>
            <p:nvPr/>
          </p:nvSpPr>
          <p:spPr bwMode="auto">
            <a:xfrm>
              <a:off x="1137" y="1003"/>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4" name="Text Box 4"/>
            <p:cNvSpPr txBox="1">
              <a:spLocks noChangeArrowheads="1"/>
            </p:cNvSpPr>
            <p:nvPr/>
          </p:nvSpPr>
          <p:spPr bwMode="auto">
            <a:xfrm>
              <a:off x="1134" y="980"/>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3200" b="0">
                  <a:solidFill>
                    <a:schemeClr val="bg1"/>
                  </a:solidFill>
                  <a:latin typeface="Arial Black" pitchFamily="34" charset="0"/>
                  <a:ea typeface="黑体" pitchFamily="2" charset="-122"/>
                </a:rPr>
                <a:t>1</a:t>
              </a:r>
            </a:p>
          </p:txBody>
        </p:sp>
      </p:grpSp>
      <p:sp>
        <p:nvSpPr>
          <p:cNvPr id="4099" name="Line 5"/>
          <p:cNvSpPr>
            <a:spLocks noChangeShapeType="1"/>
          </p:cNvSpPr>
          <p:nvPr/>
        </p:nvSpPr>
        <p:spPr bwMode="auto">
          <a:xfrm flipV="1">
            <a:off x="1677988" y="3741738"/>
            <a:ext cx="5399087" cy="15875"/>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7623" name="AutoShape 7"/>
          <p:cNvSpPr>
            <a:spLocks noChangeArrowheads="1"/>
          </p:cNvSpPr>
          <p:nvPr/>
        </p:nvSpPr>
        <p:spPr bwMode="blackWhite">
          <a:xfrm>
            <a:off x="647701" y="4036219"/>
            <a:ext cx="558800"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a:noFill/>
          </a:ln>
          <a:effectLst/>
          <a:extLst>
            <a:ext uri="{91240B29-F687-4F45-9708-019B960494DF}">
              <a14:hiddenLine xmlns:a14="http://schemas.microsoft.com/office/drawing/2010/main" w="34925" cap="rnd"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101" name="Rectangle 8"/>
          <p:cNvSpPr>
            <a:spLocks noChangeArrowheads="1"/>
          </p:cNvSpPr>
          <p:nvPr/>
        </p:nvSpPr>
        <p:spPr bwMode="auto">
          <a:xfrm>
            <a:off x="2447925" y="3251200"/>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基金</a:t>
            </a:r>
            <a:endParaRPr lang="zh-CN" altLang="en-US" sz="2400" dirty="0">
              <a:solidFill>
                <a:schemeClr val="accent2"/>
              </a:solidFill>
              <a:ea typeface="黑体" pitchFamily="2" charset="-122"/>
            </a:endParaRPr>
          </a:p>
        </p:txBody>
      </p:sp>
      <p:sp>
        <p:nvSpPr>
          <p:cNvPr id="4102" name="Line 9"/>
          <p:cNvSpPr>
            <a:spLocks noChangeShapeType="1"/>
          </p:cNvSpPr>
          <p:nvPr/>
        </p:nvSpPr>
        <p:spPr bwMode="auto">
          <a:xfrm flipV="1">
            <a:off x="1677988" y="1944688"/>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3" name="Rectangle 10"/>
          <p:cNvSpPr>
            <a:spLocks noChangeArrowheads="1"/>
          </p:cNvSpPr>
          <p:nvPr/>
        </p:nvSpPr>
        <p:spPr bwMode="auto">
          <a:xfrm>
            <a:off x="2447925" y="14811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latin typeface="黑体" pitchFamily="2" charset="-122"/>
                <a:ea typeface="黑体" pitchFamily="2" charset="-122"/>
              </a:rPr>
              <a:t>股票</a:t>
            </a:r>
            <a:endParaRPr lang="zh-CN" altLang="en-US" sz="2400" dirty="0">
              <a:solidFill>
                <a:schemeClr val="accent2"/>
              </a:solidFill>
              <a:latin typeface="黑体" pitchFamily="2" charset="-122"/>
              <a:ea typeface="黑体" pitchFamily="2" charset="-122"/>
            </a:endParaRPr>
          </a:p>
        </p:txBody>
      </p:sp>
      <p:sp>
        <p:nvSpPr>
          <p:cNvPr id="4104" name="Line 11"/>
          <p:cNvSpPr>
            <a:spLocks noChangeShapeType="1"/>
          </p:cNvSpPr>
          <p:nvPr/>
        </p:nvSpPr>
        <p:spPr bwMode="auto">
          <a:xfrm flipV="1">
            <a:off x="1690688" y="4606925"/>
            <a:ext cx="5399087" cy="635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 name="Rectangle 12"/>
          <p:cNvSpPr>
            <a:spLocks noChangeArrowheads="1"/>
          </p:cNvSpPr>
          <p:nvPr/>
        </p:nvSpPr>
        <p:spPr bwMode="auto">
          <a:xfrm>
            <a:off x="2447925" y="40846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权证</a:t>
            </a:r>
            <a:endParaRPr lang="zh-CN" altLang="en-US" sz="2400" dirty="0">
              <a:solidFill>
                <a:schemeClr val="accent2"/>
              </a:solidFill>
              <a:ea typeface="黑体" pitchFamily="2" charset="-122"/>
            </a:endParaRPr>
          </a:p>
        </p:txBody>
      </p:sp>
      <p:sp>
        <p:nvSpPr>
          <p:cNvPr id="4106" name="Line 13"/>
          <p:cNvSpPr>
            <a:spLocks noChangeShapeType="1"/>
          </p:cNvSpPr>
          <p:nvPr/>
        </p:nvSpPr>
        <p:spPr bwMode="auto">
          <a:xfrm>
            <a:off x="1699221" y="5445124"/>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107" name="Group 34"/>
          <p:cNvGrpSpPr>
            <a:grpSpLocks/>
          </p:cNvGrpSpPr>
          <p:nvPr/>
        </p:nvGrpSpPr>
        <p:grpSpPr bwMode="auto">
          <a:xfrm>
            <a:off x="1800225" y="3205163"/>
            <a:ext cx="473075" cy="579437"/>
            <a:chOff x="1134" y="2089"/>
            <a:chExt cx="298" cy="365"/>
          </a:xfrm>
        </p:grpSpPr>
        <p:sp>
          <p:nvSpPr>
            <p:cNvPr id="4121" name="Rectangle 15"/>
            <p:cNvSpPr>
              <a:spLocks noChangeArrowheads="1"/>
            </p:cNvSpPr>
            <p:nvPr/>
          </p:nvSpPr>
          <p:spPr bwMode="auto">
            <a:xfrm>
              <a:off x="1137" y="2112"/>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2" name="Text Box 16"/>
            <p:cNvSpPr txBox="1">
              <a:spLocks noChangeArrowheads="1"/>
            </p:cNvSpPr>
            <p:nvPr/>
          </p:nvSpPr>
          <p:spPr bwMode="auto">
            <a:xfrm>
              <a:off x="1134" y="2089"/>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3</a:t>
              </a:r>
            </a:p>
          </p:txBody>
        </p:sp>
      </p:grpSp>
      <p:grpSp>
        <p:nvGrpSpPr>
          <p:cNvPr id="4108" name="Group 33"/>
          <p:cNvGrpSpPr>
            <a:grpSpLocks/>
          </p:cNvGrpSpPr>
          <p:nvPr/>
        </p:nvGrpSpPr>
        <p:grpSpPr bwMode="auto">
          <a:xfrm>
            <a:off x="1804988" y="4070350"/>
            <a:ext cx="468312" cy="579438"/>
            <a:chOff x="1137" y="2634"/>
            <a:chExt cx="295" cy="365"/>
          </a:xfrm>
        </p:grpSpPr>
        <p:sp>
          <p:nvSpPr>
            <p:cNvPr id="4119" name="Rectangle 18"/>
            <p:cNvSpPr>
              <a:spLocks noChangeArrowheads="1"/>
            </p:cNvSpPr>
            <p:nvPr/>
          </p:nvSpPr>
          <p:spPr bwMode="auto">
            <a:xfrm>
              <a:off x="1137" y="265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0" name="Text Box 19"/>
            <p:cNvSpPr txBox="1">
              <a:spLocks noChangeArrowheads="1"/>
            </p:cNvSpPr>
            <p:nvPr/>
          </p:nvSpPr>
          <p:spPr bwMode="auto">
            <a:xfrm>
              <a:off x="1142" y="263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4</a:t>
              </a:r>
            </a:p>
          </p:txBody>
        </p:sp>
      </p:grpSp>
      <p:grpSp>
        <p:nvGrpSpPr>
          <p:cNvPr id="4109" name="Group 32"/>
          <p:cNvGrpSpPr>
            <a:grpSpLocks/>
          </p:cNvGrpSpPr>
          <p:nvPr/>
        </p:nvGrpSpPr>
        <p:grpSpPr bwMode="auto">
          <a:xfrm>
            <a:off x="1807171" y="4902199"/>
            <a:ext cx="473075" cy="579437"/>
            <a:chOff x="1134" y="3201"/>
            <a:chExt cx="298" cy="365"/>
          </a:xfrm>
        </p:grpSpPr>
        <p:sp>
          <p:nvSpPr>
            <p:cNvPr id="4117" name="Rectangle 21"/>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18" name="Text Box 22"/>
            <p:cNvSpPr txBox="1">
              <a:spLocks noChangeArrowheads="1"/>
            </p:cNvSpPr>
            <p:nvPr/>
          </p:nvSpPr>
          <p:spPr bwMode="auto">
            <a:xfrm>
              <a:off x="1134" y="3201"/>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dirty="0" smtClean="0">
                  <a:solidFill>
                    <a:schemeClr val="bg1"/>
                  </a:solidFill>
                  <a:latin typeface="Arial Black" pitchFamily="34" charset="0"/>
                  <a:ea typeface="黑体" pitchFamily="2" charset="-122"/>
                </a:rPr>
                <a:t>5</a:t>
              </a:r>
              <a:endParaRPr lang="en-US" altLang="zh-CN" sz="3200" b="0" dirty="0">
                <a:solidFill>
                  <a:schemeClr val="bg1"/>
                </a:solidFill>
                <a:latin typeface="Arial Black" pitchFamily="34" charset="0"/>
                <a:ea typeface="黑体" pitchFamily="2" charset="-122"/>
              </a:endParaRPr>
            </a:p>
          </p:txBody>
        </p:sp>
      </p:grpSp>
      <p:sp>
        <p:nvSpPr>
          <p:cNvPr id="4110" name="Rectangle 23"/>
          <p:cNvSpPr>
            <a:spLocks noChangeArrowheads="1"/>
          </p:cNvSpPr>
          <p:nvPr/>
        </p:nvSpPr>
        <p:spPr bwMode="auto">
          <a:xfrm>
            <a:off x="2454871" y="4978399"/>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ea typeface="黑体" pitchFamily="2" charset="-122"/>
              </a:rPr>
              <a:t>期货、期权</a:t>
            </a:r>
            <a:endParaRPr lang="zh-CN" altLang="en-US" sz="2400" dirty="0">
              <a:solidFill>
                <a:schemeClr val="accent2"/>
              </a:solidFill>
              <a:ea typeface="黑体" pitchFamily="2" charset="-122"/>
            </a:endParaRPr>
          </a:p>
        </p:txBody>
      </p:sp>
      <p:grpSp>
        <p:nvGrpSpPr>
          <p:cNvPr id="4111" name="Group 35"/>
          <p:cNvGrpSpPr>
            <a:grpSpLocks/>
          </p:cNvGrpSpPr>
          <p:nvPr/>
        </p:nvGrpSpPr>
        <p:grpSpPr bwMode="auto">
          <a:xfrm>
            <a:off x="1800225" y="2292350"/>
            <a:ext cx="488950" cy="579438"/>
            <a:chOff x="1134" y="1514"/>
            <a:chExt cx="308" cy="365"/>
          </a:xfrm>
        </p:grpSpPr>
        <p:sp>
          <p:nvSpPr>
            <p:cNvPr id="4115" name="Rectangle 25"/>
            <p:cNvSpPr>
              <a:spLocks noChangeArrowheads="1"/>
            </p:cNvSpPr>
            <p:nvPr/>
          </p:nvSpPr>
          <p:spPr bwMode="auto">
            <a:xfrm>
              <a:off x="1147" y="153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16" name="Text Box 26"/>
            <p:cNvSpPr txBox="1">
              <a:spLocks noChangeArrowheads="1"/>
            </p:cNvSpPr>
            <p:nvPr/>
          </p:nvSpPr>
          <p:spPr bwMode="auto">
            <a:xfrm>
              <a:off x="1134" y="151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2</a:t>
              </a:r>
            </a:p>
          </p:txBody>
        </p:sp>
      </p:grpSp>
      <p:sp>
        <p:nvSpPr>
          <p:cNvPr id="4112" name="Line 27"/>
          <p:cNvSpPr>
            <a:spLocks noChangeShapeType="1"/>
          </p:cNvSpPr>
          <p:nvPr/>
        </p:nvSpPr>
        <p:spPr bwMode="auto">
          <a:xfrm flipV="1">
            <a:off x="1693863" y="2868613"/>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3" name="Rectangle 28"/>
          <p:cNvSpPr>
            <a:spLocks noChangeArrowheads="1"/>
          </p:cNvSpPr>
          <p:nvPr/>
        </p:nvSpPr>
        <p:spPr bwMode="auto">
          <a:xfrm>
            <a:off x="2447925" y="2373313"/>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latin typeface="黑体" pitchFamily="2" charset="-122"/>
                <a:ea typeface="黑体" pitchFamily="2" charset="-122"/>
              </a:rPr>
              <a:t>债券、回购</a:t>
            </a:r>
            <a:endParaRPr lang="zh-CN" altLang="en-US" sz="2400" dirty="0">
              <a:solidFill>
                <a:schemeClr val="accent2"/>
              </a:solidFill>
              <a:latin typeface="黑体" pitchFamily="2" charset="-122"/>
              <a:ea typeface="黑体" pitchFamily="2" charset="-122"/>
            </a:endParaRPr>
          </a:p>
        </p:txBody>
      </p:sp>
      <p:sp>
        <p:nvSpPr>
          <p:cNvPr id="367645" name="Rectangle 29"/>
          <p:cNvSpPr>
            <a:spLocks noGrp="1" noChangeArrowheads="1"/>
          </p:cNvSpPr>
          <p:nvPr>
            <p:ph type="title"/>
          </p:nvPr>
        </p:nvSpPr>
        <p:spPr/>
        <p:txBody>
          <a:bodyPr/>
          <a:lstStyle/>
          <a:p>
            <a:pPr eaLnBrk="1" hangingPunct="1">
              <a:defRPr/>
            </a:pPr>
            <a:r>
              <a:rPr lang="zh-CN" altLang="en-US" smtClean="0"/>
              <a:t>目录</a:t>
            </a:r>
          </a:p>
        </p:txBody>
      </p:sp>
      <p:sp>
        <p:nvSpPr>
          <p:cNvPr id="29" name="Line 13"/>
          <p:cNvSpPr>
            <a:spLocks noChangeShapeType="1"/>
          </p:cNvSpPr>
          <p:nvPr/>
        </p:nvSpPr>
        <p:spPr bwMode="auto">
          <a:xfrm>
            <a:off x="1693863" y="6307137"/>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0" name="Group 32"/>
          <p:cNvGrpSpPr>
            <a:grpSpLocks/>
          </p:cNvGrpSpPr>
          <p:nvPr/>
        </p:nvGrpSpPr>
        <p:grpSpPr bwMode="auto">
          <a:xfrm>
            <a:off x="1801813" y="5764208"/>
            <a:ext cx="473075" cy="584199"/>
            <a:chOff x="1134" y="3201"/>
            <a:chExt cx="298" cy="368"/>
          </a:xfrm>
        </p:grpSpPr>
        <p:sp>
          <p:nvSpPr>
            <p:cNvPr id="31" name="Rectangle 21"/>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32" name="Text Box 22"/>
            <p:cNvSpPr txBox="1">
              <a:spLocks noChangeArrowheads="1"/>
            </p:cNvSpPr>
            <p:nvPr/>
          </p:nvSpPr>
          <p:spPr bwMode="auto">
            <a:xfrm>
              <a:off x="1134" y="3201"/>
              <a:ext cx="2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dirty="0">
                  <a:solidFill>
                    <a:schemeClr val="bg1"/>
                  </a:solidFill>
                  <a:latin typeface="Arial Black" pitchFamily="34" charset="0"/>
                  <a:ea typeface="黑体" pitchFamily="2" charset="-122"/>
                </a:rPr>
                <a:t>6</a:t>
              </a:r>
              <a:endParaRPr lang="en-US" altLang="zh-CN" sz="3200" b="0" dirty="0">
                <a:solidFill>
                  <a:schemeClr val="bg1"/>
                </a:solidFill>
                <a:latin typeface="Arial Black" pitchFamily="34" charset="0"/>
                <a:ea typeface="黑体" pitchFamily="2" charset="-122"/>
              </a:endParaRPr>
            </a:p>
          </p:txBody>
        </p:sp>
      </p:grpSp>
      <p:sp>
        <p:nvSpPr>
          <p:cNvPr id="33" name="Rectangle 23"/>
          <p:cNvSpPr>
            <a:spLocks noChangeArrowheads="1"/>
          </p:cNvSpPr>
          <p:nvPr/>
        </p:nvSpPr>
        <p:spPr bwMode="auto">
          <a:xfrm>
            <a:off x="2449513" y="5840412"/>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存款</a:t>
            </a:r>
            <a:endParaRPr lang="zh-CN" altLang="en-US" sz="2400" dirty="0">
              <a:solidFill>
                <a:schemeClr val="accent2"/>
              </a:solidFill>
              <a:ea typeface="黑体" pitchFamily="2" charset="-122"/>
            </a:endParaRPr>
          </a:p>
        </p:txBody>
      </p:sp>
    </p:spTree>
    <p:extLst>
      <p:ext uri="{BB962C8B-B14F-4D97-AF65-F5344CB8AC3E}">
        <p14:creationId xmlns:p14="http://schemas.microsoft.com/office/powerpoint/2010/main" val="37811640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7623"/>
                                        </p:tgtEl>
                                        <p:attrNameLst>
                                          <p:attrName>style.visibility</p:attrName>
                                        </p:attrNameLst>
                                      </p:cBhvr>
                                      <p:to>
                                        <p:strVal val="visible"/>
                                      </p:to>
                                    </p:set>
                                    <p:animEffect transition="in" filter="wipe(left)">
                                      <p:cBhvr>
                                        <p:cTn id="7" dur="500"/>
                                        <p:tgtEl>
                                          <p:spTgt spid="367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31"/>
          <p:cNvGrpSpPr>
            <a:grpSpLocks/>
          </p:cNvGrpSpPr>
          <p:nvPr/>
        </p:nvGrpSpPr>
        <p:grpSpPr bwMode="auto">
          <a:xfrm>
            <a:off x="1800225" y="1444625"/>
            <a:ext cx="473075" cy="579438"/>
            <a:chOff x="1134" y="980"/>
            <a:chExt cx="298" cy="365"/>
          </a:xfrm>
        </p:grpSpPr>
        <p:sp>
          <p:nvSpPr>
            <p:cNvPr id="4123" name="Rectangle 3"/>
            <p:cNvSpPr>
              <a:spLocks noChangeArrowheads="1"/>
            </p:cNvSpPr>
            <p:nvPr/>
          </p:nvSpPr>
          <p:spPr bwMode="auto">
            <a:xfrm>
              <a:off x="1137" y="1003"/>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4" name="Text Box 4"/>
            <p:cNvSpPr txBox="1">
              <a:spLocks noChangeArrowheads="1"/>
            </p:cNvSpPr>
            <p:nvPr/>
          </p:nvSpPr>
          <p:spPr bwMode="auto">
            <a:xfrm>
              <a:off x="1134" y="980"/>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3200" b="0">
                  <a:solidFill>
                    <a:schemeClr val="bg1"/>
                  </a:solidFill>
                  <a:latin typeface="Arial Black" pitchFamily="34" charset="0"/>
                  <a:ea typeface="黑体" pitchFamily="2" charset="-122"/>
                </a:rPr>
                <a:t>1</a:t>
              </a:r>
            </a:p>
          </p:txBody>
        </p:sp>
      </p:grpSp>
      <p:sp>
        <p:nvSpPr>
          <p:cNvPr id="4099" name="Line 5"/>
          <p:cNvSpPr>
            <a:spLocks noChangeShapeType="1"/>
          </p:cNvSpPr>
          <p:nvPr/>
        </p:nvSpPr>
        <p:spPr bwMode="auto">
          <a:xfrm flipV="1">
            <a:off x="1677988" y="3741738"/>
            <a:ext cx="5399087" cy="15875"/>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7623" name="AutoShape 7"/>
          <p:cNvSpPr>
            <a:spLocks noChangeArrowheads="1"/>
          </p:cNvSpPr>
          <p:nvPr/>
        </p:nvSpPr>
        <p:spPr bwMode="blackWhite">
          <a:xfrm>
            <a:off x="684213" y="1385888"/>
            <a:ext cx="558800"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a:noFill/>
          </a:ln>
          <a:effectLst/>
          <a:extLst>
            <a:ext uri="{91240B29-F687-4F45-9708-019B960494DF}">
              <a14:hiddenLine xmlns:a14="http://schemas.microsoft.com/office/drawing/2010/main" w="34925" cap="rnd"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101" name="Rectangle 8"/>
          <p:cNvSpPr>
            <a:spLocks noChangeArrowheads="1"/>
          </p:cNvSpPr>
          <p:nvPr/>
        </p:nvSpPr>
        <p:spPr bwMode="auto">
          <a:xfrm>
            <a:off x="2447925" y="3251200"/>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基金</a:t>
            </a:r>
            <a:endParaRPr lang="zh-CN" altLang="en-US" sz="2400" dirty="0">
              <a:solidFill>
                <a:schemeClr val="accent2"/>
              </a:solidFill>
              <a:ea typeface="黑体" pitchFamily="2" charset="-122"/>
            </a:endParaRPr>
          </a:p>
        </p:txBody>
      </p:sp>
      <p:sp>
        <p:nvSpPr>
          <p:cNvPr id="4102" name="Line 9"/>
          <p:cNvSpPr>
            <a:spLocks noChangeShapeType="1"/>
          </p:cNvSpPr>
          <p:nvPr/>
        </p:nvSpPr>
        <p:spPr bwMode="auto">
          <a:xfrm flipV="1">
            <a:off x="1677988" y="1944688"/>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3" name="Rectangle 10"/>
          <p:cNvSpPr>
            <a:spLocks noChangeArrowheads="1"/>
          </p:cNvSpPr>
          <p:nvPr/>
        </p:nvSpPr>
        <p:spPr bwMode="auto">
          <a:xfrm>
            <a:off x="2447925" y="14811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latin typeface="黑体" pitchFamily="2" charset="-122"/>
                <a:ea typeface="黑体" pitchFamily="2" charset="-122"/>
              </a:rPr>
              <a:t>股票</a:t>
            </a:r>
            <a:endParaRPr lang="zh-CN" altLang="en-US" sz="2400" dirty="0">
              <a:solidFill>
                <a:schemeClr val="accent2"/>
              </a:solidFill>
              <a:latin typeface="黑体" pitchFamily="2" charset="-122"/>
              <a:ea typeface="黑体" pitchFamily="2" charset="-122"/>
            </a:endParaRPr>
          </a:p>
        </p:txBody>
      </p:sp>
      <p:sp>
        <p:nvSpPr>
          <p:cNvPr id="4104" name="Line 11"/>
          <p:cNvSpPr>
            <a:spLocks noChangeShapeType="1"/>
          </p:cNvSpPr>
          <p:nvPr/>
        </p:nvSpPr>
        <p:spPr bwMode="auto">
          <a:xfrm flipV="1">
            <a:off x="1690688" y="4606925"/>
            <a:ext cx="5399087" cy="635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 name="Rectangle 12"/>
          <p:cNvSpPr>
            <a:spLocks noChangeArrowheads="1"/>
          </p:cNvSpPr>
          <p:nvPr/>
        </p:nvSpPr>
        <p:spPr bwMode="auto">
          <a:xfrm>
            <a:off x="2447925" y="40846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权证</a:t>
            </a:r>
            <a:endParaRPr lang="zh-CN" altLang="en-US" sz="2400" dirty="0">
              <a:solidFill>
                <a:schemeClr val="accent2"/>
              </a:solidFill>
              <a:ea typeface="黑体" pitchFamily="2" charset="-122"/>
            </a:endParaRPr>
          </a:p>
        </p:txBody>
      </p:sp>
      <p:sp>
        <p:nvSpPr>
          <p:cNvPr id="4106" name="Line 13"/>
          <p:cNvSpPr>
            <a:spLocks noChangeShapeType="1"/>
          </p:cNvSpPr>
          <p:nvPr/>
        </p:nvSpPr>
        <p:spPr bwMode="auto">
          <a:xfrm>
            <a:off x="1699221" y="5445124"/>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107" name="Group 34"/>
          <p:cNvGrpSpPr>
            <a:grpSpLocks/>
          </p:cNvGrpSpPr>
          <p:nvPr/>
        </p:nvGrpSpPr>
        <p:grpSpPr bwMode="auto">
          <a:xfrm>
            <a:off x="1800225" y="3205163"/>
            <a:ext cx="473075" cy="579437"/>
            <a:chOff x="1134" y="2089"/>
            <a:chExt cx="298" cy="365"/>
          </a:xfrm>
        </p:grpSpPr>
        <p:sp>
          <p:nvSpPr>
            <p:cNvPr id="4121" name="Rectangle 15"/>
            <p:cNvSpPr>
              <a:spLocks noChangeArrowheads="1"/>
            </p:cNvSpPr>
            <p:nvPr/>
          </p:nvSpPr>
          <p:spPr bwMode="auto">
            <a:xfrm>
              <a:off x="1137" y="2112"/>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2" name="Text Box 16"/>
            <p:cNvSpPr txBox="1">
              <a:spLocks noChangeArrowheads="1"/>
            </p:cNvSpPr>
            <p:nvPr/>
          </p:nvSpPr>
          <p:spPr bwMode="auto">
            <a:xfrm>
              <a:off x="1134" y="2089"/>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3</a:t>
              </a:r>
            </a:p>
          </p:txBody>
        </p:sp>
      </p:grpSp>
      <p:grpSp>
        <p:nvGrpSpPr>
          <p:cNvPr id="4108" name="Group 33"/>
          <p:cNvGrpSpPr>
            <a:grpSpLocks/>
          </p:cNvGrpSpPr>
          <p:nvPr/>
        </p:nvGrpSpPr>
        <p:grpSpPr bwMode="auto">
          <a:xfrm>
            <a:off x="1804988" y="4070350"/>
            <a:ext cx="468312" cy="579438"/>
            <a:chOff x="1137" y="2634"/>
            <a:chExt cx="295" cy="365"/>
          </a:xfrm>
        </p:grpSpPr>
        <p:sp>
          <p:nvSpPr>
            <p:cNvPr id="4119" name="Rectangle 18"/>
            <p:cNvSpPr>
              <a:spLocks noChangeArrowheads="1"/>
            </p:cNvSpPr>
            <p:nvPr/>
          </p:nvSpPr>
          <p:spPr bwMode="auto">
            <a:xfrm>
              <a:off x="1137" y="265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0" name="Text Box 19"/>
            <p:cNvSpPr txBox="1">
              <a:spLocks noChangeArrowheads="1"/>
            </p:cNvSpPr>
            <p:nvPr/>
          </p:nvSpPr>
          <p:spPr bwMode="auto">
            <a:xfrm>
              <a:off x="1142" y="263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4</a:t>
              </a:r>
            </a:p>
          </p:txBody>
        </p:sp>
      </p:grpSp>
      <p:grpSp>
        <p:nvGrpSpPr>
          <p:cNvPr id="4109" name="Group 32"/>
          <p:cNvGrpSpPr>
            <a:grpSpLocks/>
          </p:cNvGrpSpPr>
          <p:nvPr/>
        </p:nvGrpSpPr>
        <p:grpSpPr bwMode="auto">
          <a:xfrm>
            <a:off x="1807171" y="4902199"/>
            <a:ext cx="473075" cy="579437"/>
            <a:chOff x="1134" y="3201"/>
            <a:chExt cx="298" cy="365"/>
          </a:xfrm>
        </p:grpSpPr>
        <p:sp>
          <p:nvSpPr>
            <p:cNvPr id="4117" name="Rectangle 21"/>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18" name="Text Box 22"/>
            <p:cNvSpPr txBox="1">
              <a:spLocks noChangeArrowheads="1"/>
            </p:cNvSpPr>
            <p:nvPr/>
          </p:nvSpPr>
          <p:spPr bwMode="auto">
            <a:xfrm>
              <a:off x="1134" y="3201"/>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dirty="0" smtClean="0">
                  <a:solidFill>
                    <a:schemeClr val="bg1"/>
                  </a:solidFill>
                  <a:latin typeface="Arial Black" pitchFamily="34" charset="0"/>
                  <a:ea typeface="黑体" pitchFamily="2" charset="-122"/>
                </a:rPr>
                <a:t>5</a:t>
              </a:r>
              <a:endParaRPr lang="en-US" altLang="zh-CN" sz="3200" b="0" dirty="0">
                <a:solidFill>
                  <a:schemeClr val="bg1"/>
                </a:solidFill>
                <a:latin typeface="Arial Black" pitchFamily="34" charset="0"/>
                <a:ea typeface="黑体" pitchFamily="2" charset="-122"/>
              </a:endParaRPr>
            </a:p>
          </p:txBody>
        </p:sp>
      </p:grpSp>
      <p:sp>
        <p:nvSpPr>
          <p:cNvPr id="4110" name="Rectangle 23"/>
          <p:cNvSpPr>
            <a:spLocks noChangeArrowheads="1"/>
          </p:cNvSpPr>
          <p:nvPr/>
        </p:nvSpPr>
        <p:spPr bwMode="auto">
          <a:xfrm>
            <a:off x="2454871" y="4978399"/>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ea typeface="黑体" pitchFamily="2" charset="-122"/>
              </a:rPr>
              <a:t>期货、期权</a:t>
            </a:r>
            <a:endParaRPr lang="zh-CN" altLang="en-US" sz="2400" dirty="0">
              <a:solidFill>
                <a:schemeClr val="accent2"/>
              </a:solidFill>
              <a:ea typeface="黑体" pitchFamily="2" charset="-122"/>
            </a:endParaRPr>
          </a:p>
        </p:txBody>
      </p:sp>
      <p:grpSp>
        <p:nvGrpSpPr>
          <p:cNvPr id="4111" name="Group 35"/>
          <p:cNvGrpSpPr>
            <a:grpSpLocks/>
          </p:cNvGrpSpPr>
          <p:nvPr/>
        </p:nvGrpSpPr>
        <p:grpSpPr bwMode="auto">
          <a:xfrm>
            <a:off x="1800225" y="2292350"/>
            <a:ext cx="488950" cy="579438"/>
            <a:chOff x="1134" y="1514"/>
            <a:chExt cx="308" cy="365"/>
          </a:xfrm>
        </p:grpSpPr>
        <p:sp>
          <p:nvSpPr>
            <p:cNvPr id="4115" name="Rectangle 25"/>
            <p:cNvSpPr>
              <a:spLocks noChangeArrowheads="1"/>
            </p:cNvSpPr>
            <p:nvPr/>
          </p:nvSpPr>
          <p:spPr bwMode="auto">
            <a:xfrm>
              <a:off x="1147" y="153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16" name="Text Box 26"/>
            <p:cNvSpPr txBox="1">
              <a:spLocks noChangeArrowheads="1"/>
            </p:cNvSpPr>
            <p:nvPr/>
          </p:nvSpPr>
          <p:spPr bwMode="auto">
            <a:xfrm>
              <a:off x="1134" y="151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2</a:t>
              </a:r>
            </a:p>
          </p:txBody>
        </p:sp>
      </p:grpSp>
      <p:sp>
        <p:nvSpPr>
          <p:cNvPr id="4112" name="Line 27"/>
          <p:cNvSpPr>
            <a:spLocks noChangeShapeType="1"/>
          </p:cNvSpPr>
          <p:nvPr/>
        </p:nvSpPr>
        <p:spPr bwMode="auto">
          <a:xfrm flipV="1">
            <a:off x="1693863" y="2868613"/>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3" name="Rectangle 28"/>
          <p:cNvSpPr>
            <a:spLocks noChangeArrowheads="1"/>
          </p:cNvSpPr>
          <p:nvPr/>
        </p:nvSpPr>
        <p:spPr bwMode="auto">
          <a:xfrm>
            <a:off x="2447925" y="2373313"/>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latin typeface="黑体" pitchFamily="2" charset="-122"/>
                <a:ea typeface="黑体" pitchFamily="2" charset="-122"/>
              </a:rPr>
              <a:t>债券、回购</a:t>
            </a:r>
            <a:endParaRPr lang="zh-CN" altLang="en-US" sz="2400" dirty="0">
              <a:solidFill>
                <a:schemeClr val="accent2"/>
              </a:solidFill>
              <a:latin typeface="黑体" pitchFamily="2" charset="-122"/>
              <a:ea typeface="黑体" pitchFamily="2" charset="-122"/>
            </a:endParaRPr>
          </a:p>
        </p:txBody>
      </p:sp>
      <p:sp>
        <p:nvSpPr>
          <p:cNvPr id="367645" name="Rectangle 29"/>
          <p:cNvSpPr>
            <a:spLocks noGrp="1" noChangeArrowheads="1"/>
          </p:cNvSpPr>
          <p:nvPr>
            <p:ph type="title"/>
          </p:nvPr>
        </p:nvSpPr>
        <p:spPr/>
        <p:txBody>
          <a:bodyPr/>
          <a:lstStyle/>
          <a:p>
            <a:pPr eaLnBrk="1" hangingPunct="1">
              <a:defRPr/>
            </a:pPr>
            <a:r>
              <a:rPr lang="zh-CN" altLang="en-US" smtClean="0"/>
              <a:t>目录</a:t>
            </a:r>
          </a:p>
        </p:txBody>
      </p:sp>
      <p:sp>
        <p:nvSpPr>
          <p:cNvPr id="29" name="Line 13"/>
          <p:cNvSpPr>
            <a:spLocks noChangeShapeType="1"/>
          </p:cNvSpPr>
          <p:nvPr/>
        </p:nvSpPr>
        <p:spPr bwMode="auto">
          <a:xfrm>
            <a:off x="1693863" y="6307137"/>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0" name="Group 32"/>
          <p:cNvGrpSpPr>
            <a:grpSpLocks/>
          </p:cNvGrpSpPr>
          <p:nvPr/>
        </p:nvGrpSpPr>
        <p:grpSpPr bwMode="auto">
          <a:xfrm>
            <a:off x="1801813" y="5764208"/>
            <a:ext cx="473075" cy="584199"/>
            <a:chOff x="1134" y="3201"/>
            <a:chExt cx="298" cy="368"/>
          </a:xfrm>
        </p:grpSpPr>
        <p:sp>
          <p:nvSpPr>
            <p:cNvPr id="31" name="Rectangle 21"/>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32" name="Text Box 22"/>
            <p:cNvSpPr txBox="1">
              <a:spLocks noChangeArrowheads="1"/>
            </p:cNvSpPr>
            <p:nvPr/>
          </p:nvSpPr>
          <p:spPr bwMode="auto">
            <a:xfrm>
              <a:off x="1134" y="3201"/>
              <a:ext cx="2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dirty="0">
                  <a:solidFill>
                    <a:schemeClr val="bg1"/>
                  </a:solidFill>
                  <a:latin typeface="Arial Black" pitchFamily="34" charset="0"/>
                  <a:ea typeface="黑体" pitchFamily="2" charset="-122"/>
                </a:rPr>
                <a:t>6</a:t>
              </a:r>
              <a:endParaRPr lang="en-US" altLang="zh-CN" sz="3200" b="0" dirty="0">
                <a:solidFill>
                  <a:schemeClr val="bg1"/>
                </a:solidFill>
                <a:latin typeface="Arial Black" pitchFamily="34" charset="0"/>
                <a:ea typeface="黑体" pitchFamily="2" charset="-122"/>
              </a:endParaRPr>
            </a:p>
          </p:txBody>
        </p:sp>
      </p:grpSp>
      <p:sp>
        <p:nvSpPr>
          <p:cNvPr id="33" name="Rectangle 23"/>
          <p:cNvSpPr>
            <a:spLocks noChangeArrowheads="1"/>
          </p:cNvSpPr>
          <p:nvPr/>
        </p:nvSpPr>
        <p:spPr bwMode="auto">
          <a:xfrm>
            <a:off x="2449513" y="5840412"/>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存款</a:t>
            </a:r>
            <a:endParaRPr lang="zh-CN" altLang="en-US" sz="2400" dirty="0">
              <a:solidFill>
                <a:schemeClr val="accent2"/>
              </a:solidFill>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7623"/>
                                        </p:tgtEl>
                                        <p:attrNameLst>
                                          <p:attrName>style.visibility</p:attrName>
                                        </p:attrNameLst>
                                      </p:cBhvr>
                                      <p:to>
                                        <p:strVal val="visible"/>
                                      </p:to>
                                    </p:set>
                                    <p:animEffect transition="in" filter="wipe(left)">
                                      <p:cBhvr>
                                        <p:cTn id="7" dur="500"/>
                                        <p:tgtEl>
                                          <p:spTgt spid="367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权证</a:t>
            </a:r>
            <a:endParaRPr lang="zh-CN" altLang="en-US" dirty="0"/>
          </a:p>
        </p:txBody>
      </p:sp>
      <p:sp>
        <p:nvSpPr>
          <p:cNvPr id="3" name="内容占位符 2"/>
          <p:cNvSpPr>
            <a:spLocks noGrp="1"/>
          </p:cNvSpPr>
          <p:nvPr>
            <p:ph idx="1"/>
          </p:nvPr>
        </p:nvSpPr>
        <p:spPr>
          <a:xfrm>
            <a:off x="827584" y="1268760"/>
            <a:ext cx="7596187" cy="4752975"/>
          </a:xfrm>
        </p:spPr>
        <p:txBody>
          <a:bodyPr/>
          <a:lstStyle/>
          <a:p>
            <a:pPr>
              <a:defRPr/>
            </a:pPr>
            <a:r>
              <a:rPr lang="zh-CN" altLang="en-US" dirty="0"/>
              <a:t>分类</a:t>
            </a:r>
            <a:endParaRPr lang="en-US" altLang="zh-CN" dirty="0" smtClean="0"/>
          </a:p>
          <a:p>
            <a:pPr marL="457200" lvl="1" indent="0">
              <a:buFontTx/>
              <a:buNone/>
              <a:defRPr/>
            </a:pPr>
            <a:r>
              <a:rPr lang="zh-CN" altLang="en-US" dirty="0" smtClean="0"/>
              <a:t>认购</a:t>
            </a:r>
            <a:endParaRPr lang="en-US" altLang="zh-CN" dirty="0" smtClean="0"/>
          </a:p>
          <a:p>
            <a:pPr marL="457200" lvl="1" indent="0">
              <a:buFontTx/>
              <a:buNone/>
              <a:defRPr/>
            </a:pPr>
            <a:r>
              <a:rPr lang="zh-CN" altLang="en-US" dirty="0" smtClean="0"/>
              <a:t>认沽（认售）</a:t>
            </a:r>
            <a:endParaRPr lang="en-US" altLang="zh-CN" dirty="0" smtClean="0"/>
          </a:p>
          <a:p>
            <a:pPr marL="400050">
              <a:defRPr/>
            </a:pPr>
            <a:r>
              <a:rPr lang="zh-CN" altLang="en-US" dirty="0" smtClean="0"/>
              <a:t>结算方式</a:t>
            </a:r>
            <a:endParaRPr lang="en-US" altLang="zh-CN" dirty="0" smtClean="0"/>
          </a:p>
          <a:p>
            <a:pPr marL="514350" lvl="1" indent="0">
              <a:buNone/>
              <a:defRPr/>
            </a:pPr>
            <a:r>
              <a:rPr lang="zh-CN" altLang="en-US" dirty="0" smtClean="0"/>
              <a:t>证券给付</a:t>
            </a:r>
            <a:endParaRPr lang="en-US" altLang="zh-CN" dirty="0" smtClean="0"/>
          </a:p>
          <a:p>
            <a:pPr marL="514350" lvl="1" indent="0">
              <a:buNone/>
              <a:defRPr/>
            </a:pPr>
            <a:r>
              <a:rPr lang="zh-CN" altLang="en-US" dirty="0" smtClean="0"/>
              <a:t>现金结算</a:t>
            </a:r>
            <a:endParaRPr lang="en-US" altLang="zh-CN" dirty="0" smtClean="0"/>
          </a:p>
          <a:p>
            <a:pPr marL="457200">
              <a:defRPr/>
            </a:pPr>
            <a:r>
              <a:rPr lang="zh-CN" altLang="en-US" dirty="0"/>
              <a:t>行</a:t>
            </a:r>
            <a:r>
              <a:rPr lang="zh-CN" altLang="en-US" dirty="0" smtClean="0"/>
              <a:t>权方式</a:t>
            </a:r>
            <a:endParaRPr lang="en-US" altLang="zh-CN" dirty="0" smtClean="0"/>
          </a:p>
          <a:p>
            <a:pPr marL="514350" lvl="1" indent="0">
              <a:buNone/>
              <a:defRPr/>
            </a:pPr>
            <a:r>
              <a:rPr lang="zh-CN" altLang="en-US" dirty="0" smtClean="0"/>
              <a:t>欧式：到期日行权</a:t>
            </a:r>
            <a:endParaRPr lang="en-US" altLang="zh-CN" dirty="0" smtClean="0"/>
          </a:p>
          <a:p>
            <a:pPr marL="514350" lvl="1" indent="0">
              <a:buNone/>
              <a:defRPr/>
            </a:pPr>
            <a:r>
              <a:rPr lang="zh-CN" altLang="en-US" dirty="0" smtClean="0"/>
              <a:t>美式：到期前行权</a:t>
            </a:r>
            <a:endParaRPr lang="en-US" altLang="zh-CN" dirty="0" smtClean="0"/>
          </a:p>
          <a:p>
            <a:pPr marL="514350" lvl="1" indent="0">
              <a:buNone/>
              <a:defRPr/>
            </a:pPr>
            <a:r>
              <a:rPr lang="zh-CN" altLang="en-US" dirty="0" smtClean="0"/>
              <a:t>百慕大式：到期前一段时间行权</a:t>
            </a:r>
            <a:endParaRPr lang="en-US" altLang="zh-CN" dirty="0" smtClean="0"/>
          </a:p>
        </p:txBody>
      </p:sp>
    </p:spTree>
    <p:extLst>
      <p:ext uri="{BB962C8B-B14F-4D97-AF65-F5344CB8AC3E}">
        <p14:creationId xmlns:p14="http://schemas.microsoft.com/office/powerpoint/2010/main" val="812190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31"/>
          <p:cNvGrpSpPr>
            <a:grpSpLocks/>
          </p:cNvGrpSpPr>
          <p:nvPr/>
        </p:nvGrpSpPr>
        <p:grpSpPr bwMode="auto">
          <a:xfrm>
            <a:off x="1800225" y="1444625"/>
            <a:ext cx="473075" cy="579438"/>
            <a:chOff x="1134" y="980"/>
            <a:chExt cx="298" cy="365"/>
          </a:xfrm>
        </p:grpSpPr>
        <p:sp>
          <p:nvSpPr>
            <p:cNvPr id="4123" name="Rectangle 3"/>
            <p:cNvSpPr>
              <a:spLocks noChangeArrowheads="1"/>
            </p:cNvSpPr>
            <p:nvPr/>
          </p:nvSpPr>
          <p:spPr bwMode="auto">
            <a:xfrm>
              <a:off x="1137" y="1003"/>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4" name="Text Box 4"/>
            <p:cNvSpPr txBox="1">
              <a:spLocks noChangeArrowheads="1"/>
            </p:cNvSpPr>
            <p:nvPr/>
          </p:nvSpPr>
          <p:spPr bwMode="auto">
            <a:xfrm>
              <a:off x="1134" y="980"/>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3200" b="0">
                  <a:solidFill>
                    <a:schemeClr val="bg1"/>
                  </a:solidFill>
                  <a:latin typeface="Arial Black" pitchFamily="34" charset="0"/>
                  <a:ea typeface="黑体" pitchFamily="2" charset="-122"/>
                </a:rPr>
                <a:t>1</a:t>
              </a:r>
            </a:p>
          </p:txBody>
        </p:sp>
      </p:grpSp>
      <p:sp>
        <p:nvSpPr>
          <p:cNvPr id="4099" name="Line 5"/>
          <p:cNvSpPr>
            <a:spLocks noChangeShapeType="1"/>
          </p:cNvSpPr>
          <p:nvPr/>
        </p:nvSpPr>
        <p:spPr bwMode="auto">
          <a:xfrm flipV="1">
            <a:off x="1677988" y="3741738"/>
            <a:ext cx="5399087" cy="15875"/>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7623" name="AutoShape 7"/>
          <p:cNvSpPr>
            <a:spLocks noChangeArrowheads="1"/>
          </p:cNvSpPr>
          <p:nvPr/>
        </p:nvSpPr>
        <p:spPr bwMode="blackWhite">
          <a:xfrm>
            <a:off x="684213" y="4868067"/>
            <a:ext cx="558800"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a:noFill/>
          </a:ln>
          <a:effectLst/>
          <a:extLst>
            <a:ext uri="{91240B29-F687-4F45-9708-019B960494DF}">
              <a14:hiddenLine xmlns:a14="http://schemas.microsoft.com/office/drawing/2010/main" w="34925" cap="rnd"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101" name="Rectangle 8"/>
          <p:cNvSpPr>
            <a:spLocks noChangeArrowheads="1"/>
          </p:cNvSpPr>
          <p:nvPr/>
        </p:nvSpPr>
        <p:spPr bwMode="auto">
          <a:xfrm>
            <a:off x="2447925" y="3251200"/>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基金</a:t>
            </a:r>
            <a:endParaRPr lang="zh-CN" altLang="en-US" sz="2400" dirty="0">
              <a:solidFill>
                <a:schemeClr val="accent2"/>
              </a:solidFill>
              <a:ea typeface="黑体" pitchFamily="2" charset="-122"/>
            </a:endParaRPr>
          </a:p>
        </p:txBody>
      </p:sp>
      <p:sp>
        <p:nvSpPr>
          <p:cNvPr id="4102" name="Line 9"/>
          <p:cNvSpPr>
            <a:spLocks noChangeShapeType="1"/>
          </p:cNvSpPr>
          <p:nvPr/>
        </p:nvSpPr>
        <p:spPr bwMode="auto">
          <a:xfrm flipV="1">
            <a:off x="1677988" y="1944688"/>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3" name="Rectangle 10"/>
          <p:cNvSpPr>
            <a:spLocks noChangeArrowheads="1"/>
          </p:cNvSpPr>
          <p:nvPr/>
        </p:nvSpPr>
        <p:spPr bwMode="auto">
          <a:xfrm>
            <a:off x="2447925" y="14811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latin typeface="黑体" pitchFamily="2" charset="-122"/>
                <a:ea typeface="黑体" pitchFamily="2" charset="-122"/>
              </a:rPr>
              <a:t>股票</a:t>
            </a:r>
            <a:endParaRPr lang="zh-CN" altLang="en-US" sz="2400" dirty="0">
              <a:solidFill>
                <a:schemeClr val="accent2"/>
              </a:solidFill>
              <a:latin typeface="黑体" pitchFamily="2" charset="-122"/>
              <a:ea typeface="黑体" pitchFamily="2" charset="-122"/>
            </a:endParaRPr>
          </a:p>
        </p:txBody>
      </p:sp>
      <p:sp>
        <p:nvSpPr>
          <p:cNvPr id="4104" name="Line 11"/>
          <p:cNvSpPr>
            <a:spLocks noChangeShapeType="1"/>
          </p:cNvSpPr>
          <p:nvPr/>
        </p:nvSpPr>
        <p:spPr bwMode="auto">
          <a:xfrm flipV="1">
            <a:off x="1690688" y="4606925"/>
            <a:ext cx="5399087" cy="635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 name="Rectangle 12"/>
          <p:cNvSpPr>
            <a:spLocks noChangeArrowheads="1"/>
          </p:cNvSpPr>
          <p:nvPr/>
        </p:nvSpPr>
        <p:spPr bwMode="auto">
          <a:xfrm>
            <a:off x="2447925" y="40846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权证</a:t>
            </a:r>
            <a:endParaRPr lang="zh-CN" altLang="en-US" sz="2400" dirty="0">
              <a:solidFill>
                <a:schemeClr val="accent2"/>
              </a:solidFill>
              <a:ea typeface="黑体" pitchFamily="2" charset="-122"/>
            </a:endParaRPr>
          </a:p>
        </p:txBody>
      </p:sp>
      <p:sp>
        <p:nvSpPr>
          <p:cNvPr id="4106" name="Line 13"/>
          <p:cNvSpPr>
            <a:spLocks noChangeShapeType="1"/>
          </p:cNvSpPr>
          <p:nvPr/>
        </p:nvSpPr>
        <p:spPr bwMode="auto">
          <a:xfrm>
            <a:off x="1699221" y="5445124"/>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107" name="Group 34"/>
          <p:cNvGrpSpPr>
            <a:grpSpLocks/>
          </p:cNvGrpSpPr>
          <p:nvPr/>
        </p:nvGrpSpPr>
        <p:grpSpPr bwMode="auto">
          <a:xfrm>
            <a:off x="1800225" y="3205163"/>
            <a:ext cx="473075" cy="579437"/>
            <a:chOff x="1134" y="2089"/>
            <a:chExt cx="298" cy="365"/>
          </a:xfrm>
        </p:grpSpPr>
        <p:sp>
          <p:nvSpPr>
            <p:cNvPr id="4121" name="Rectangle 15"/>
            <p:cNvSpPr>
              <a:spLocks noChangeArrowheads="1"/>
            </p:cNvSpPr>
            <p:nvPr/>
          </p:nvSpPr>
          <p:spPr bwMode="auto">
            <a:xfrm>
              <a:off x="1137" y="2112"/>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2" name="Text Box 16"/>
            <p:cNvSpPr txBox="1">
              <a:spLocks noChangeArrowheads="1"/>
            </p:cNvSpPr>
            <p:nvPr/>
          </p:nvSpPr>
          <p:spPr bwMode="auto">
            <a:xfrm>
              <a:off x="1134" y="2089"/>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3</a:t>
              </a:r>
            </a:p>
          </p:txBody>
        </p:sp>
      </p:grpSp>
      <p:grpSp>
        <p:nvGrpSpPr>
          <p:cNvPr id="4108" name="Group 33"/>
          <p:cNvGrpSpPr>
            <a:grpSpLocks/>
          </p:cNvGrpSpPr>
          <p:nvPr/>
        </p:nvGrpSpPr>
        <p:grpSpPr bwMode="auto">
          <a:xfrm>
            <a:off x="1804988" y="4070350"/>
            <a:ext cx="468312" cy="579438"/>
            <a:chOff x="1137" y="2634"/>
            <a:chExt cx="295" cy="365"/>
          </a:xfrm>
        </p:grpSpPr>
        <p:sp>
          <p:nvSpPr>
            <p:cNvPr id="4119" name="Rectangle 18"/>
            <p:cNvSpPr>
              <a:spLocks noChangeArrowheads="1"/>
            </p:cNvSpPr>
            <p:nvPr/>
          </p:nvSpPr>
          <p:spPr bwMode="auto">
            <a:xfrm>
              <a:off x="1137" y="265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0" name="Text Box 19"/>
            <p:cNvSpPr txBox="1">
              <a:spLocks noChangeArrowheads="1"/>
            </p:cNvSpPr>
            <p:nvPr/>
          </p:nvSpPr>
          <p:spPr bwMode="auto">
            <a:xfrm>
              <a:off x="1142" y="263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4</a:t>
              </a:r>
            </a:p>
          </p:txBody>
        </p:sp>
      </p:grpSp>
      <p:grpSp>
        <p:nvGrpSpPr>
          <p:cNvPr id="4109" name="Group 32"/>
          <p:cNvGrpSpPr>
            <a:grpSpLocks/>
          </p:cNvGrpSpPr>
          <p:nvPr/>
        </p:nvGrpSpPr>
        <p:grpSpPr bwMode="auto">
          <a:xfrm>
            <a:off x="1807171" y="4902199"/>
            <a:ext cx="473075" cy="579437"/>
            <a:chOff x="1134" y="3201"/>
            <a:chExt cx="298" cy="365"/>
          </a:xfrm>
        </p:grpSpPr>
        <p:sp>
          <p:nvSpPr>
            <p:cNvPr id="4117" name="Rectangle 21"/>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18" name="Text Box 22"/>
            <p:cNvSpPr txBox="1">
              <a:spLocks noChangeArrowheads="1"/>
            </p:cNvSpPr>
            <p:nvPr/>
          </p:nvSpPr>
          <p:spPr bwMode="auto">
            <a:xfrm>
              <a:off x="1134" y="3201"/>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dirty="0" smtClean="0">
                  <a:solidFill>
                    <a:schemeClr val="bg1"/>
                  </a:solidFill>
                  <a:latin typeface="Arial Black" pitchFamily="34" charset="0"/>
                  <a:ea typeface="黑体" pitchFamily="2" charset="-122"/>
                </a:rPr>
                <a:t>5</a:t>
              </a:r>
              <a:endParaRPr lang="en-US" altLang="zh-CN" sz="3200" b="0" dirty="0">
                <a:solidFill>
                  <a:schemeClr val="bg1"/>
                </a:solidFill>
                <a:latin typeface="Arial Black" pitchFamily="34" charset="0"/>
                <a:ea typeface="黑体" pitchFamily="2" charset="-122"/>
              </a:endParaRPr>
            </a:p>
          </p:txBody>
        </p:sp>
      </p:grpSp>
      <p:sp>
        <p:nvSpPr>
          <p:cNvPr id="4110" name="Rectangle 23"/>
          <p:cNvSpPr>
            <a:spLocks noChangeArrowheads="1"/>
          </p:cNvSpPr>
          <p:nvPr/>
        </p:nvSpPr>
        <p:spPr bwMode="auto">
          <a:xfrm>
            <a:off x="2454871" y="4978399"/>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ea typeface="黑体" pitchFamily="2" charset="-122"/>
              </a:rPr>
              <a:t>期货、期权</a:t>
            </a:r>
            <a:endParaRPr lang="zh-CN" altLang="en-US" sz="2400" dirty="0">
              <a:solidFill>
                <a:schemeClr val="accent2"/>
              </a:solidFill>
              <a:ea typeface="黑体" pitchFamily="2" charset="-122"/>
            </a:endParaRPr>
          </a:p>
        </p:txBody>
      </p:sp>
      <p:grpSp>
        <p:nvGrpSpPr>
          <p:cNvPr id="4111" name="Group 35"/>
          <p:cNvGrpSpPr>
            <a:grpSpLocks/>
          </p:cNvGrpSpPr>
          <p:nvPr/>
        </p:nvGrpSpPr>
        <p:grpSpPr bwMode="auto">
          <a:xfrm>
            <a:off x="1800225" y="2292350"/>
            <a:ext cx="488950" cy="579438"/>
            <a:chOff x="1134" y="1514"/>
            <a:chExt cx="308" cy="365"/>
          </a:xfrm>
        </p:grpSpPr>
        <p:sp>
          <p:nvSpPr>
            <p:cNvPr id="4115" name="Rectangle 25"/>
            <p:cNvSpPr>
              <a:spLocks noChangeArrowheads="1"/>
            </p:cNvSpPr>
            <p:nvPr/>
          </p:nvSpPr>
          <p:spPr bwMode="auto">
            <a:xfrm>
              <a:off x="1147" y="153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16" name="Text Box 26"/>
            <p:cNvSpPr txBox="1">
              <a:spLocks noChangeArrowheads="1"/>
            </p:cNvSpPr>
            <p:nvPr/>
          </p:nvSpPr>
          <p:spPr bwMode="auto">
            <a:xfrm>
              <a:off x="1134" y="151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2</a:t>
              </a:r>
            </a:p>
          </p:txBody>
        </p:sp>
      </p:grpSp>
      <p:sp>
        <p:nvSpPr>
          <p:cNvPr id="4112" name="Line 27"/>
          <p:cNvSpPr>
            <a:spLocks noChangeShapeType="1"/>
          </p:cNvSpPr>
          <p:nvPr/>
        </p:nvSpPr>
        <p:spPr bwMode="auto">
          <a:xfrm flipV="1">
            <a:off x="1693863" y="2868613"/>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3" name="Rectangle 28"/>
          <p:cNvSpPr>
            <a:spLocks noChangeArrowheads="1"/>
          </p:cNvSpPr>
          <p:nvPr/>
        </p:nvSpPr>
        <p:spPr bwMode="auto">
          <a:xfrm>
            <a:off x="2447925" y="2373313"/>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latin typeface="黑体" pitchFamily="2" charset="-122"/>
                <a:ea typeface="黑体" pitchFamily="2" charset="-122"/>
              </a:rPr>
              <a:t>债券、回购</a:t>
            </a:r>
            <a:endParaRPr lang="zh-CN" altLang="en-US" sz="2400" dirty="0">
              <a:solidFill>
                <a:schemeClr val="accent2"/>
              </a:solidFill>
              <a:latin typeface="黑体" pitchFamily="2" charset="-122"/>
              <a:ea typeface="黑体" pitchFamily="2" charset="-122"/>
            </a:endParaRPr>
          </a:p>
        </p:txBody>
      </p:sp>
      <p:sp>
        <p:nvSpPr>
          <p:cNvPr id="367645" name="Rectangle 29"/>
          <p:cNvSpPr>
            <a:spLocks noGrp="1" noChangeArrowheads="1"/>
          </p:cNvSpPr>
          <p:nvPr>
            <p:ph type="title"/>
          </p:nvPr>
        </p:nvSpPr>
        <p:spPr/>
        <p:txBody>
          <a:bodyPr/>
          <a:lstStyle/>
          <a:p>
            <a:pPr eaLnBrk="1" hangingPunct="1">
              <a:defRPr/>
            </a:pPr>
            <a:r>
              <a:rPr lang="zh-CN" altLang="en-US" smtClean="0"/>
              <a:t>目录</a:t>
            </a:r>
          </a:p>
        </p:txBody>
      </p:sp>
      <p:sp>
        <p:nvSpPr>
          <p:cNvPr id="29" name="Line 13"/>
          <p:cNvSpPr>
            <a:spLocks noChangeShapeType="1"/>
          </p:cNvSpPr>
          <p:nvPr/>
        </p:nvSpPr>
        <p:spPr bwMode="auto">
          <a:xfrm>
            <a:off x="1693863" y="6307137"/>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0" name="Group 32"/>
          <p:cNvGrpSpPr>
            <a:grpSpLocks/>
          </p:cNvGrpSpPr>
          <p:nvPr/>
        </p:nvGrpSpPr>
        <p:grpSpPr bwMode="auto">
          <a:xfrm>
            <a:off x="1801813" y="5764208"/>
            <a:ext cx="473075" cy="584199"/>
            <a:chOff x="1134" y="3201"/>
            <a:chExt cx="298" cy="368"/>
          </a:xfrm>
        </p:grpSpPr>
        <p:sp>
          <p:nvSpPr>
            <p:cNvPr id="31" name="Rectangle 21"/>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32" name="Text Box 22"/>
            <p:cNvSpPr txBox="1">
              <a:spLocks noChangeArrowheads="1"/>
            </p:cNvSpPr>
            <p:nvPr/>
          </p:nvSpPr>
          <p:spPr bwMode="auto">
            <a:xfrm>
              <a:off x="1134" y="3201"/>
              <a:ext cx="2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dirty="0">
                  <a:solidFill>
                    <a:schemeClr val="bg1"/>
                  </a:solidFill>
                  <a:latin typeface="Arial Black" pitchFamily="34" charset="0"/>
                  <a:ea typeface="黑体" pitchFamily="2" charset="-122"/>
                </a:rPr>
                <a:t>6</a:t>
              </a:r>
              <a:endParaRPr lang="en-US" altLang="zh-CN" sz="3200" b="0" dirty="0">
                <a:solidFill>
                  <a:schemeClr val="bg1"/>
                </a:solidFill>
                <a:latin typeface="Arial Black" pitchFamily="34" charset="0"/>
                <a:ea typeface="黑体" pitchFamily="2" charset="-122"/>
              </a:endParaRPr>
            </a:p>
          </p:txBody>
        </p:sp>
      </p:grpSp>
      <p:sp>
        <p:nvSpPr>
          <p:cNvPr id="33" name="Rectangle 23"/>
          <p:cNvSpPr>
            <a:spLocks noChangeArrowheads="1"/>
          </p:cNvSpPr>
          <p:nvPr/>
        </p:nvSpPr>
        <p:spPr bwMode="auto">
          <a:xfrm>
            <a:off x="2449513" y="5840412"/>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存款</a:t>
            </a:r>
            <a:endParaRPr lang="zh-CN" altLang="en-US" sz="2400" dirty="0">
              <a:solidFill>
                <a:schemeClr val="accent2"/>
              </a:solidFill>
              <a:ea typeface="黑体" pitchFamily="2" charset="-122"/>
            </a:endParaRPr>
          </a:p>
        </p:txBody>
      </p:sp>
    </p:spTree>
    <p:extLst>
      <p:ext uri="{BB962C8B-B14F-4D97-AF65-F5344CB8AC3E}">
        <p14:creationId xmlns:p14="http://schemas.microsoft.com/office/powerpoint/2010/main" val="16857397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7623"/>
                                        </p:tgtEl>
                                        <p:attrNameLst>
                                          <p:attrName>style.visibility</p:attrName>
                                        </p:attrNameLst>
                                      </p:cBhvr>
                                      <p:to>
                                        <p:strVal val="visible"/>
                                      </p:to>
                                    </p:set>
                                    <p:animEffect transition="in" filter="wipe(left)">
                                      <p:cBhvr>
                                        <p:cTn id="7" dur="500"/>
                                        <p:tgtEl>
                                          <p:spTgt spid="367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期货、期权</a:t>
            </a:r>
            <a:endParaRPr lang="zh-CN" altLang="en-US" dirty="0"/>
          </a:p>
        </p:txBody>
      </p:sp>
      <p:sp>
        <p:nvSpPr>
          <p:cNvPr id="3" name="内容占位符 2"/>
          <p:cNvSpPr>
            <a:spLocks noGrp="1"/>
          </p:cNvSpPr>
          <p:nvPr>
            <p:ph idx="1"/>
          </p:nvPr>
        </p:nvSpPr>
        <p:spPr>
          <a:xfrm>
            <a:off x="827584" y="1268760"/>
            <a:ext cx="7596187" cy="4752975"/>
          </a:xfrm>
        </p:spPr>
        <p:txBody>
          <a:bodyPr/>
          <a:lstStyle/>
          <a:p>
            <a:pPr>
              <a:defRPr/>
            </a:pPr>
            <a:r>
              <a:rPr lang="zh-CN" altLang="en-US" dirty="0" smtClean="0"/>
              <a:t>股指期货</a:t>
            </a:r>
            <a:endParaRPr lang="en-US" altLang="zh-CN" dirty="0" smtClean="0"/>
          </a:p>
          <a:p>
            <a:pPr marL="400050" lvl="1" indent="0">
              <a:buFontTx/>
              <a:buNone/>
            </a:pPr>
            <a:r>
              <a:rPr lang="zh-CN" altLang="en-US" dirty="0"/>
              <a:t>标的：沪深</a:t>
            </a:r>
            <a:r>
              <a:rPr lang="en-US" altLang="zh-CN" dirty="0"/>
              <a:t>300</a:t>
            </a:r>
            <a:r>
              <a:rPr lang="zh-CN" altLang="en-US" dirty="0"/>
              <a:t>指数</a:t>
            </a:r>
            <a:endParaRPr lang="en-US" altLang="zh-CN" dirty="0"/>
          </a:p>
          <a:p>
            <a:pPr marL="400050" lvl="1" indent="0">
              <a:buFontTx/>
              <a:buNone/>
            </a:pPr>
            <a:r>
              <a:rPr lang="zh-CN" altLang="en-US" dirty="0"/>
              <a:t>合约：</a:t>
            </a:r>
            <a:r>
              <a:rPr lang="zh-CN" altLang="zh-CN" dirty="0"/>
              <a:t>当月、下月及随后两个季月</a:t>
            </a:r>
            <a:endParaRPr lang="en-US" altLang="zh-CN" dirty="0"/>
          </a:p>
          <a:p>
            <a:pPr marL="400050" lvl="1" indent="0">
              <a:buFontTx/>
              <a:buNone/>
            </a:pPr>
            <a:r>
              <a:rPr lang="zh-CN" altLang="en-US" dirty="0"/>
              <a:t>合约乘数：</a:t>
            </a:r>
            <a:r>
              <a:rPr lang="zh-CN" altLang="zh-CN" dirty="0"/>
              <a:t>每点</a:t>
            </a:r>
            <a:r>
              <a:rPr lang="en-US" altLang="zh-CN" dirty="0"/>
              <a:t>300</a:t>
            </a:r>
            <a:r>
              <a:rPr lang="zh-CN" altLang="zh-CN" dirty="0"/>
              <a:t>元</a:t>
            </a:r>
            <a:endParaRPr lang="en-US" altLang="zh-CN" dirty="0"/>
          </a:p>
          <a:p>
            <a:pPr marL="400050" lvl="1" indent="0">
              <a:buFontTx/>
              <a:buNone/>
            </a:pPr>
            <a:r>
              <a:rPr lang="zh-CN" altLang="en-US" dirty="0"/>
              <a:t>最低保证金：</a:t>
            </a:r>
            <a:r>
              <a:rPr lang="en-US" altLang="zh-CN" dirty="0"/>
              <a:t>12%</a:t>
            </a:r>
          </a:p>
          <a:p>
            <a:pPr marL="457200" lvl="1" indent="0">
              <a:buNone/>
            </a:pPr>
            <a:r>
              <a:rPr lang="zh-CN" altLang="en-US" dirty="0"/>
              <a:t>结算交</a:t>
            </a:r>
            <a:r>
              <a:rPr lang="zh-CN" altLang="en-US" dirty="0" smtClean="0"/>
              <a:t>收：</a:t>
            </a:r>
            <a:endParaRPr lang="en-US" altLang="zh-CN" dirty="0" smtClean="0"/>
          </a:p>
          <a:p>
            <a:pPr lvl="2"/>
            <a:r>
              <a:rPr lang="zh-CN" altLang="en-US" dirty="0" smtClean="0"/>
              <a:t>现金交割</a:t>
            </a:r>
            <a:endParaRPr lang="en-US" altLang="zh-CN" dirty="0" smtClean="0"/>
          </a:p>
          <a:p>
            <a:pPr lvl="2"/>
            <a:r>
              <a:rPr lang="zh-CN" altLang="en-US" dirty="0" smtClean="0"/>
              <a:t>每日</a:t>
            </a:r>
            <a:r>
              <a:rPr lang="zh-CN" altLang="en-US" dirty="0"/>
              <a:t>无负债</a:t>
            </a:r>
            <a:r>
              <a:rPr lang="zh-CN" altLang="en-US" dirty="0" smtClean="0"/>
              <a:t>结算</a:t>
            </a:r>
            <a:endParaRPr lang="en-US" altLang="zh-CN" dirty="0" smtClean="0"/>
          </a:p>
          <a:p>
            <a:r>
              <a:rPr lang="zh-CN" altLang="en-US" dirty="0" smtClean="0"/>
              <a:t>商品期货</a:t>
            </a:r>
            <a:endParaRPr lang="en-US" altLang="zh-CN" dirty="0" smtClean="0"/>
          </a:p>
          <a:p>
            <a:r>
              <a:rPr lang="zh-CN" altLang="en-US" dirty="0"/>
              <a:t>期权</a:t>
            </a:r>
            <a:endParaRPr lang="en-US" altLang="zh-CN" dirty="0"/>
          </a:p>
        </p:txBody>
      </p:sp>
    </p:spTree>
    <p:extLst>
      <p:ext uri="{BB962C8B-B14F-4D97-AF65-F5344CB8AC3E}">
        <p14:creationId xmlns:p14="http://schemas.microsoft.com/office/powerpoint/2010/main" val="7222221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31"/>
          <p:cNvGrpSpPr>
            <a:grpSpLocks/>
          </p:cNvGrpSpPr>
          <p:nvPr/>
        </p:nvGrpSpPr>
        <p:grpSpPr bwMode="auto">
          <a:xfrm>
            <a:off x="1800225" y="1444625"/>
            <a:ext cx="473075" cy="579438"/>
            <a:chOff x="1134" y="980"/>
            <a:chExt cx="298" cy="365"/>
          </a:xfrm>
        </p:grpSpPr>
        <p:sp>
          <p:nvSpPr>
            <p:cNvPr id="4123" name="Rectangle 3"/>
            <p:cNvSpPr>
              <a:spLocks noChangeArrowheads="1"/>
            </p:cNvSpPr>
            <p:nvPr/>
          </p:nvSpPr>
          <p:spPr bwMode="auto">
            <a:xfrm>
              <a:off x="1137" y="1003"/>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4" name="Text Box 4"/>
            <p:cNvSpPr txBox="1">
              <a:spLocks noChangeArrowheads="1"/>
            </p:cNvSpPr>
            <p:nvPr/>
          </p:nvSpPr>
          <p:spPr bwMode="auto">
            <a:xfrm>
              <a:off x="1134" y="980"/>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3200" b="0">
                  <a:solidFill>
                    <a:schemeClr val="bg1"/>
                  </a:solidFill>
                  <a:latin typeface="Arial Black" pitchFamily="34" charset="0"/>
                  <a:ea typeface="黑体" pitchFamily="2" charset="-122"/>
                </a:rPr>
                <a:t>1</a:t>
              </a:r>
            </a:p>
          </p:txBody>
        </p:sp>
      </p:grpSp>
      <p:sp>
        <p:nvSpPr>
          <p:cNvPr id="4099" name="Line 5"/>
          <p:cNvSpPr>
            <a:spLocks noChangeShapeType="1"/>
          </p:cNvSpPr>
          <p:nvPr/>
        </p:nvSpPr>
        <p:spPr bwMode="auto">
          <a:xfrm flipV="1">
            <a:off x="1677988" y="3741738"/>
            <a:ext cx="5399087" cy="15875"/>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7623" name="AutoShape 7"/>
          <p:cNvSpPr>
            <a:spLocks noChangeArrowheads="1"/>
          </p:cNvSpPr>
          <p:nvPr/>
        </p:nvSpPr>
        <p:spPr bwMode="blackWhite">
          <a:xfrm>
            <a:off x="684213" y="5692769"/>
            <a:ext cx="558800"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a:noFill/>
          </a:ln>
          <a:effectLst/>
          <a:extLst>
            <a:ext uri="{91240B29-F687-4F45-9708-019B960494DF}">
              <a14:hiddenLine xmlns:a14="http://schemas.microsoft.com/office/drawing/2010/main" w="34925" cap="rnd"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101" name="Rectangle 8"/>
          <p:cNvSpPr>
            <a:spLocks noChangeArrowheads="1"/>
          </p:cNvSpPr>
          <p:nvPr/>
        </p:nvSpPr>
        <p:spPr bwMode="auto">
          <a:xfrm>
            <a:off x="2447925" y="3251200"/>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基金</a:t>
            </a:r>
            <a:endParaRPr lang="zh-CN" altLang="en-US" sz="2400" dirty="0">
              <a:solidFill>
                <a:schemeClr val="accent2"/>
              </a:solidFill>
              <a:ea typeface="黑体" pitchFamily="2" charset="-122"/>
            </a:endParaRPr>
          </a:p>
        </p:txBody>
      </p:sp>
      <p:sp>
        <p:nvSpPr>
          <p:cNvPr id="4102" name="Line 9"/>
          <p:cNvSpPr>
            <a:spLocks noChangeShapeType="1"/>
          </p:cNvSpPr>
          <p:nvPr/>
        </p:nvSpPr>
        <p:spPr bwMode="auto">
          <a:xfrm flipV="1">
            <a:off x="1677988" y="1944688"/>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3" name="Rectangle 10"/>
          <p:cNvSpPr>
            <a:spLocks noChangeArrowheads="1"/>
          </p:cNvSpPr>
          <p:nvPr/>
        </p:nvSpPr>
        <p:spPr bwMode="auto">
          <a:xfrm>
            <a:off x="2447925" y="14811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latin typeface="黑体" pitchFamily="2" charset="-122"/>
                <a:ea typeface="黑体" pitchFamily="2" charset="-122"/>
              </a:rPr>
              <a:t>股票</a:t>
            </a:r>
            <a:endParaRPr lang="zh-CN" altLang="en-US" sz="2400" dirty="0">
              <a:solidFill>
                <a:schemeClr val="accent2"/>
              </a:solidFill>
              <a:latin typeface="黑体" pitchFamily="2" charset="-122"/>
              <a:ea typeface="黑体" pitchFamily="2" charset="-122"/>
            </a:endParaRPr>
          </a:p>
        </p:txBody>
      </p:sp>
      <p:sp>
        <p:nvSpPr>
          <p:cNvPr id="4104" name="Line 11"/>
          <p:cNvSpPr>
            <a:spLocks noChangeShapeType="1"/>
          </p:cNvSpPr>
          <p:nvPr/>
        </p:nvSpPr>
        <p:spPr bwMode="auto">
          <a:xfrm flipV="1">
            <a:off x="1690688" y="4606925"/>
            <a:ext cx="5399087" cy="635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 name="Rectangle 12"/>
          <p:cNvSpPr>
            <a:spLocks noChangeArrowheads="1"/>
          </p:cNvSpPr>
          <p:nvPr/>
        </p:nvSpPr>
        <p:spPr bwMode="auto">
          <a:xfrm>
            <a:off x="2447925" y="40846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权证</a:t>
            </a:r>
            <a:endParaRPr lang="zh-CN" altLang="en-US" sz="2400" dirty="0">
              <a:solidFill>
                <a:schemeClr val="accent2"/>
              </a:solidFill>
              <a:ea typeface="黑体" pitchFamily="2" charset="-122"/>
            </a:endParaRPr>
          </a:p>
        </p:txBody>
      </p:sp>
      <p:sp>
        <p:nvSpPr>
          <p:cNvPr id="4106" name="Line 13"/>
          <p:cNvSpPr>
            <a:spLocks noChangeShapeType="1"/>
          </p:cNvSpPr>
          <p:nvPr/>
        </p:nvSpPr>
        <p:spPr bwMode="auto">
          <a:xfrm>
            <a:off x="1699221" y="5445124"/>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107" name="Group 34"/>
          <p:cNvGrpSpPr>
            <a:grpSpLocks/>
          </p:cNvGrpSpPr>
          <p:nvPr/>
        </p:nvGrpSpPr>
        <p:grpSpPr bwMode="auto">
          <a:xfrm>
            <a:off x="1800225" y="3205163"/>
            <a:ext cx="473075" cy="579437"/>
            <a:chOff x="1134" y="2089"/>
            <a:chExt cx="298" cy="365"/>
          </a:xfrm>
        </p:grpSpPr>
        <p:sp>
          <p:nvSpPr>
            <p:cNvPr id="4121" name="Rectangle 15"/>
            <p:cNvSpPr>
              <a:spLocks noChangeArrowheads="1"/>
            </p:cNvSpPr>
            <p:nvPr/>
          </p:nvSpPr>
          <p:spPr bwMode="auto">
            <a:xfrm>
              <a:off x="1137" y="2112"/>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2" name="Text Box 16"/>
            <p:cNvSpPr txBox="1">
              <a:spLocks noChangeArrowheads="1"/>
            </p:cNvSpPr>
            <p:nvPr/>
          </p:nvSpPr>
          <p:spPr bwMode="auto">
            <a:xfrm>
              <a:off x="1134" y="2089"/>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3</a:t>
              </a:r>
            </a:p>
          </p:txBody>
        </p:sp>
      </p:grpSp>
      <p:grpSp>
        <p:nvGrpSpPr>
          <p:cNvPr id="4108" name="Group 33"/>
          <p:cNvGrpSpPr>
            <a:grpSpLocks/>
          </p:cNvGrpSpPr>
          <p:nvPr/>
        </p:nvGrpSpPr>
        <p:grpSpPr bwMode="auto">
          <a:xfrm>
            <a:off x="1804988" y="4070350"/>
            <a:ext cx="468312" cy="579438"/>
            <a:chOff x="1137" y="2634"/>
            <a:chExt cx="295" cy="365"/>
          </a:xfrm>
        </p:grpSpPr>
        <p:sp>
          <p:nvSpPr>
            <p:cNvPr id="4119" name="Rectangle 18"/>
            <p:cNvSpPr>
              <a:spLocks noChangeArrowheads="1"/>
            </p:cNvSpPr>
            <p:nvPr/>
          </p:nvSpPr>
          <p:spPr bwMode="auto">
            <a:xfrm>
              <a:off x="1137" y="265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0" name="Text Box 19"/>
            <p:cNvSpPr txBox="1">
              <a:spLocks noChangeArrowheads="1"/>
            </p:cNvSpPr>
            <p:nvPr/>
          </p:nvSpPr>
          <p:spPr bwMode="auto">
            <a:xfrm>
              <a:off x="1142" y="263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4</a:t>
              </a:r>
            </a:p>
          </p:txBody>
        </p:sp>
      </p:grpSp>
      <p:grpSp>
        <p:nvGrpSpPr>
          <p:cNvPr id="4109" name="Group 32"/>
          <p:cNvGrpSpPr>
            <a:grpSpLocks/>
          </p:cNvGrpSpPr>
          <p:nvPr/>
        </p:nvGrpSpPr>
        <p:grpSpPr bwMode="auto">
          <a:xfrm>
            <a:off x="1807171" y="4902199"/>
            <a:ext cx="473075" cy="579437"/>
            <a:chOff x="1134" y="3201"/>
            <a:chExt cx="298" cy="365"/>
          </a:xfrm>
        </p:grpSpPr>
        <p:sp>
          <p:nvSpPr>
            <p:cNvPr id="4117" name="Rectangle 21"/>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18" name="Text Box 22"/>
            <p:cNvSpPr txBox="1">
              <a:spLocks noChangeArrowheads="1"/>
            </p:cNvSpPr>
            <p:nvPr/>
          </p:nvSpPr>
          <p:spPr bwMode="auto">
            <a:xfrm>
              <a:off x="1134" y="3201"/>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dirty="0" smtClean="0">
                  <a:solidFill>
                    <a:schemeClr val="bg1"/>
                  </a:solidFill>
                  <a:latin typeface="Arial Black" pitchFamily="34" charset="0"/>
                  <a:ea typeface="黑体" pitchFamily="2" charset="-122"/>
                </a:rPr>
                <a:t>5</a:t>
              </a:r>
              <a:endParaRPr lang="en-US" altLang="zh-CN" sz="3200" b="0" dirty="0">
                <a:solidFill>
                  <a:schemeClr val="bg1"/>
                </a:solidFill>
                <a:latin typeface="Arial Black" pitchFamily="34" charset="0"/>
                <a:ea typeface="黑体" pitchFamily="2" charset="-122"/>
              </a:endParaRPr>
            </a:p>
          </p:txBody>
        </p:sp>
      </p:grpSp>
      <p:sp>
        <p:nvSpPr>
          <p:cNvPr id="4110" name="Rectangle 23"/>
          <p:cNvSpPr>
            <a:spLocks noChangeArrowheads="1"/>
          </p:cNvSpPr>
          <p:nvPr/>
        </p:nvSpPr>
        <p:spPr bwMode="auto">
          <a:xfrm>
            <a:off x="2454871" y="4978399"/>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ea typeface="黑体" pitchFamily="2" charset="-122"/>
              </a:rPr>
              <a:t>期货、期权</a:t>
            </a:r>
            <a:endParaRPr lang="zh-CN" altLang="en-US" sz="2400" dirty="0">
              <a:solidFill>
                <a:schemeClr val="accent2"/>
              </a:solidFill>
              <a:ea typeface="黑体" pitchFamily="2" charset="-122"/>
            </a:endParaRPr>
          </a:p>
        </p:txBody>
      </p:sp>
      <p:grpSp>
        <p:nvGrpSpPr>
          <p:cNvPr id="4111" name="Group 35"/>
          <p:cNvGrpSpPr>
            <a:grpSpLocks/>
          </p:cNvGrpSpPr>
          <p:nvPr/>
        </p:nvGrpSpPr>
        <p:grpSpPr bwMode="auto">
          <a:xfrm>
            <a:off x="1800225" y="2292350"/>
            <a:ext cx="488950" cy="579438"/>
            <a:chOff x="1134" y="1514"/>
            <a:chExt cx="308" cy="365"/>
          </a:xfrm>
        </p:grpSpPr>
        <p:sp>
          <p:nvSpPr>
            <p:cNvPr id="4115" name="Rectangle 25"/>
            <p:cNvSpPr>
              <a:spLocks noChangeArrowheads="1"/>
            </p:cNvSpPr>
            <p:nvPr/>
          </p:nvSpPr>
          <p:spPr bwMode="auto">
            <a:xfrm>
              <a:off x="1147" y="153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16" name="Text Box 26"/>
            <p:cNvSpPr txBox="1">
              <a:spLocks noChangeArrowheads="1"/>
            </p:cNvSpPr>
            <p:nvPr/>
          </p:nvSpPr>
          <p:spPr bwMode="auto">
            <a:xfrm>
              <a:off x="1134" y="151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2</a:t>
              </a:r>
            </a:p>
          </p:txBody>
        </p:sp>
      </p:grpSp>
      <p:sp>
        <p:nvSpPr>
          <p:cNvPr id="4112" name="Line 27"/>
          <p:cNvSpPr>
            <a:spLocks noChangeShapeType="1"/>
          </p:cNvSpPr>
          <p:nvPr/>
        </p:nvSpPr>
        <p:spPr bwMode="auto">
          <a:xfrm flipV="1">
            <a:off x="1693863" y="2868613"/>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3" name="Rectangle 28"/>
          <p:cNvSpPr>
            <a:spLocks noChangeArrowheads="1"/>
          </p:cNvSpPr>
          <p:nvPr/>
        </p:nvSpPr>
        <p:spPr bwMode="auto">
          <a:xfrm>
            <a:off x="2447925" y="2373313"/>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latin typeface="黑体" pitchFamily="2" charset="-122"/>
                <a:ea typeface="黑体" pitchFamily="2" charset="-122"/>
              </a:rPr>
              <a:t>债券、回购</a:t>
            </a:r>
            <a:endParaRPr lang="zh-CN" altLang="en-US" sz="2400" dirty="0">
              <a:solidFill>
                <a:schemeClr val="accent2"/>
              </a:solidFill>
              <a:latin typeface="黑体" pitchFamily="2" charset="-122"/>
              <a:ea typeface="黑体" pitchFamily="2" charset="-122"/>
            </a:endParaRPr>
          </a:p>
        </p:txBody>
      </p:sp>
      <p:sp>
        <p:nvSpPr>
          <p:cNvPr id="367645" name="Rectangle 29"/>
          <p:cNvSpPr>
            <a:spLocks noGrp="1" noChangeArrowheads="1"/>
          </p:cNvSpPr>
          <p:nvPr>
            <p:ph type="title"/>
          </p:nvPr>
        </p:nvSpPr>
        <p:spPr/>
        <p:txBody>
          <a:bodyPr/>
          <a:lstStyle/>
          <a:p>
            <a:pPr eaLnBrk="1" hangingPunct="1">
              <a:defRPr/>
            </a:pPr>
            <a:r>
              <a:rPr lang="zh-CN" altLang="en-US" smtClean="0"/>
              <a:t>目录</a:t>
            </a:r>
          </a:p>
        </p:txBody>
      </p:sp>
      <p:sp>
        <p:nvSpPr>
          <p:cNvPr id="29" name="Line 13"/>
          <p:cNvSpPr>
            <a:spLocks noChangeShapeType="1"/>
          </p:cNvSpPr>
          <p:nvPr/>
        </p:nvSpPr>
        <p:spPr bwMode="auto">
          <a:xfrm>
            <a:off x="1693863" y="6307137"/>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0" name="Group 32"/>
          <p:cNvGrpSpPr>
            <a:grpSpLocks/>
          </p:cNvGrpSpPr>
          <p:nvPr/>
        </p:nvGrpSpPr>
        <p:grpSpPr bwMode="auto">
          <a:xfrm>
            <a:off x="1801813" y="5764208"/>
            <a:ext cx="473075" cy="584199"/>
            <a:chOff x="1134" y="3201"/>
            <a:chExt cx="298" cy="368"/>
          </a:xfrm>
        </p:grpSpPr>
        <p:sp>
          <p:nvSpPr>
            <p:cNvPr id="31" name="Rectangle 21"/>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32" name="Text Box 22"/>
            <p:cNvSpPr txBox="1">
              <a:spLocks noChangeArrowheads="1"/>
            </p:cNvSpPr>
            <p:nvPr/>
          </p:nvSpPr>
          <p:spPr bwMode="auto">
            <a:xfrm>
              <a:off x="1134" y="3201"/>
              <a:ext cx="2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dirty="0">
                  <a:solidFill>
                    <a:schemeClr val="bg1"/>
                  </a:solidFill>
                  <a:latin typeface="Arial Black" pitchFamily="34" charset="0"/>
                  <a:ea typeface="黑体" pitchFamily="2" charset="-122"/>
                </a:rPr>
                <a:t>6</a:t>
              </a:r>
              <a:endParaRPr lang="en-US" altLang="zh-CN" sz="3200" b="0" dirty="0">
                <a:solidFill>
                  <a:schemeClr val="bg1"/>
                </a:solidFill>
                <a:latin typeface="Arial Black" pitchFamily="34" charset="0"/>
                <a:ea typeface="黑体" pitchFamily="2" charset="-122"/>
              </a:endParaRPr>
            </a:p>
          </p:txBody>
        </p:sp>
      </p:grpSp>
      <p:sp>
        <p:nvSpPr>
          <p:cNvPr id="33" name="Rectangle 23"/>
          <p:cNvSpPr>
            <a:spLocks noChangeArrowheads="1"/>
          </p:cNvSpPr>
          <p:nvPr/>
        </p:nvSpPr>
        <p:spPr bwMode="auto">
          <a:xfrm>
            <a:off x="2449513" y="5840412"/>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存款</a:t>
            </a:r>
            <a:endParaRPr lang="zh-CN" altLang="en-US" sz="2400" dirty="0">
              <a:solidFill>
                <a:schemeClr val="accent2"/>
              </a:solidFill>
              <a:ea typeface="黑体" pitchFamily="2" charset="-122"/>
            </a:endParaRPr>
          </a:p>
        </p:txBody>
      </p:sp>
    </p:spTree>
    <p:extLst>
      <p:ext uri="{BB962C8B-B14F-4D97-AF65-F5344CB8AC3E}">
        <p14:creationId xmlns:p14="http://schemas.microsoft.com/office/powerpoint/2010/main" val="37833000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7623"/>
                                        </p:tgtEl>
                                        <p:attrNameLst>
                                          <p:attrName>style.visibility</p:attrName>
                                        </p:attrNameLst>
                                      </p:cBhvr>
                                      <p:to>
                                        <p:strVal val="visible"/>
                                      </p:to>
                                    </p:set>
                                    <p:animEffect transition="in" filter="wipe(left)">
                                      <p:cBhvr>
                                        <p:cTn id="7" dur="500"/>
                                        <p:tgtEl>
                                          <p:spTgt spid="367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存款</a:t>
            </a:r>
            <a:endParaRPr lang="zh-CN" altLang="en-US" dirty="0"/>
          </a:p>
        </p:txBody>
      </p:sp>
      <p:sp>
        <p:nvSpPr>
          <p:cNvPr id="3" name="内容占位符 2"/>
          <p:cNvSpPr>
            <a:spLocks noGrp="1"/>
          </p:cNvSpPr>
          <p:nvPr>
            <p:ph idx="1"/>
          </p:nvPr>
        </p:nvSpPr>
        <p:spPr>
          <a:xfrm>
            <a:off x="827584" y="1268760"/>
            <a:ext cx="7596187" cy="4752975"/>
          </a:xfrm>
        </p:spPr>
        <p:txBody>
          <a:bodyPr/>
          <a:lstStyle/>
          <a:p>
            <a:pPr>
              <a:defRPr/>
            </a:pPr>
            <a:r>
              <a:rPr lang="zh-CN" altLang="en-US" dirty="0" smtClean="0"/>
              <a:t>活期存款</a:t>
            </a:r>
            <a:endParaRPr lang="en-US" altLang="zh-CN" dirty="0" smtClean="0"/>
          </a:p>
          <a:p>
            <a:pPr marL="400050" lvl="1" indent="0">
              <a:buFontTx/>
              <a:buNone/>
            </a:pPr>
            <a:r>
              <a:rPr lang="zh-CN" altLang="en-US" dirty="0" smtClean="0"/>
              <a:t>托管账户</a:t>
            </a:r>
            <a:endParaRPr lang="en-US" altLang="zh-CN" dirty="0"/>
          </a:p>
          <a:p>
            <a:pPr marL="400050" lvl="1" indent="0">
              <a:buFontTx/>
              <a:buNone/>
            </a:pPr>
            <a:r>
              <a:rPr lang="zh-CN" altLang="en-US" dirty="0" smtClean="0"/>
              <a:t>一般账户</a:t>
            </a:r>
            <a:endParaRPr lang="en-US" altLang="zh-CN" dirty="0" smtClean="0"/>
          </a:p>
          <a:p>
            <a:r>
              <a:rPr lang="zh-CN" altLang="en-US" dirty="0" smtClean="0"/>
              <a:t>定期存款</a:t>
            </a:r>
            <a:endParaRPr lang="en-US" altLang="zh-CN" dirty="0" smtClean="0"/>
          </a:p>
          <a:p>
            <a:r>
              <a:rPr lang="zh-CN" altLang="en-US" dirty="0" smtClean="0"/>
              <a:t>协议存款</a:t>
            </a:r>
            <a:endParaRPr lang="en-US" altLang="zh-CN" dirty="0" smtClean="0"/>
          </a:p>
          <a:p>
            <a:r>
              <a:rPr lang="zh-CN" altLang="en-US" dirty="0" smtClean="0"/>
              <a:t>通知存款</a:t>
            </a:r>
            <a:endParaRPr lang="en-US" altLang="zh-CN" dirty="0" smtClean="0"/>
          </a:p>
          <a:p>
            <a:r>
              <a:rPr lang="zh-CN" altLang="en-US" dirty="0" smtClean="0">
                <a:solidFill>
                  <a:srgbClr val="FF0000"/>
                </a:solidFill>
              </a:rPr>
              <a:t>银行结构性理财产品（结构性存款）</a:t>
            </a:r>
            <a:endParaRPr lang="en-US" altLang="zh-CN" dirty="0">
              <a:solidFill>
                <a:srgbClr val="FF0000"/>
              </a:solidFill>
            </a:endParaRPr>
          </a:p>
        </p:txBody>
      </p:sp>
    </p:spTree>
    <p:extLst>
      <p:ext uri="{BB962C8B-B14F-4D97-AF65-F5344CB8AC3E}">
        <p14:creationId xmlns:p14="http://schemas.microsoft.com/office/powerpoint/2010/main" val="2591612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eaLnBrk="1" hangingPunct="1">
              <a:defRPr/>
            </a:pPr>
            <a:r>
              <a:rPr lang="zh-CN" altLang="en-US" smtClean="0"/>
              <a:t>参考资料</a:t>
            </a:r>
          </a:p>
        </p:txBody>
      </p:sp>
      <p:sp>
        <p:nvSpPr>
          <p:cNvPr id="28675" name="Rectangle 3"/>
          <p:cNvSpPr>
            <a:spLocks noGrp="1" noChangeArrowheads="1"/>
          </p:cNvSpPr>
          <p:nvPr>
            <p:ph type="body" idx="1"/>
          </p:nvPr>
        </p:nvSpPr>
        <p:spPr/>
        <p:txBody>
          <a:bodyPr/>
          <a:lstStyle/>
          <a:p>
            <a:pPr marL="533400" indent="-533400" eaLnBrk="1" hangingPunct="1">
              <a:buClr>
                <a:schemeClr val="tx1"/>
              </a:buClr>
              <a:buFont typeface="Wingdings" pitchFamily="2" charset="2"/>
              <a:buAutoNum type="arabicPeriod"/>
            </a:pPr>
            <a:r>
              <a:rPr kumimoji="1" lang="zh-CN" altLang="en-US" b="1" dirty="0"/>
              <a:t>证券市场基础知识（</a:t>
            </a:r>
            <a:r>
              <a:rPr kumimoji="1" lang="en-US" altLang="zh-CN" b="1" dirty="0"/>
              <a:t>2009</a:t>
            </a:r>
            <a:r>
              <a:rPr kumimoji="1" lang="zh-CN" altLang="en-US" b="1" dirty="0"/>
              <a:t>版）</a:t>
            </a:r>
            <a:r>
              <a:rPr kumimoji="1" lang="en-US" altLang="zh-CN" b="1" dirty="0"/>
              <a:t>.</a:t>
            </a:r>
            <a:r>
              <a:rPr kumimoji="1" lang="en-US" altLang="zh-CN" b="1" dirty="0" err="1" smtClean="0"/>
              <a:t>pdf</a:t>
            </a:r>
            <a:endParaRPr lang="en-US" altLang="zh-CN"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1449388"/>
            <a:ext cx="9144000" cy="5148262"/>
          </a:xfrm>
          <a:prstGeom prst="rect">
            <a:avLst/>
          </a:prstGeom>
          <a:solidFill>
            <a:srgbClr val="2A6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p>
        </p:txBody>
      </p:sp>
      <p:sp>
        <p:nvSpPr>
          <p:cNvPr id="29699" name="Text Box 3"/>
          <p:cNvSpPr txBox="1">
            <a:spLocks noChangeArrowheads="1"/>
          </p:cNvSpPr>
          <p:nvPr/>
        </p:nvSpPr>
        <p:spPr bwMode="auto">
          <a:xfrm>
            <a:off x="2592388" y="3027363"/>
            <a:ext cx="4378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4400">
                <a:solidFill>
                  <a:schemeClr val="bg1"/>
                </a:solidFill>
              </a:rPr>
              <a:t>Any Question</a:t>
            </a:r>
            <a:r>
              <a:rPr lang="zh-CN" altLang="en-US" sz="4400">
                <a:solidFill>
                  <a:schemeClr val="bg1"/>
                </a:solidFill>
              </a:rPr>
              <a:t>？</a:t>
            </a:r>
          </a:p>
        </p:txBody>
      </p:sp>
      <p:sp>
        <p:nvSpPr>
          <p:cNvPr id="29700" name="Rectangle 4"/>
          <p:cNvSpPr>
            <a:spLocks noChangeArrowheads="1"/>
          </p:cNvSpPr>
          <p:nvPr/>
        </p:nvSpPr>
        <p:spPr bwMode="auto">
          <a:xfrm>
            <a:off x="0" y="1052513"/>
            <a:ext cx="51847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股票</a:t>
            </a:r>
            <a:endParaRPr lang="zh-CN" altLang="en-US" dirty="0"/>
          </a:p>
        </p:txBody>
      </p:sp>
      <p:sp>
        <p:nvSpPr>
          <p:cNvPr id="3" name="内容占位符 2"/>
          <p:cNvSpPr>
            <a:spLocks noGrp="1"/>
          </p:cNvSpPr>
          <p:nvPr>
            <p:ph idx="1"/>
          </p:nvPr>
        </p:nvSpPr>
        <p:spPr/>
        <p:txBody>
          <a:bodyPr/>
          <a:lstStyle/>
          <a:p>
            <a:pPr>
              <a:defRPr/>
            </a:pPr>
            <a:r>
              <a:rPr lang="zh-CN" altLang="en-US" dirty="0"/>
              <a:t>股票</a:t>
            </a:r>
            <a:endParaRPr lang="en-US" altLang="zh-CN" dirty="0" smtClean="0"/>
          </a:p>
          <a:p>
            <a:pPr marL="400050" lvl="1" indent="0">
              <a:buFontTx/>
              <a:buNone/>
              <a:defRPr/>
            </a:pPr>
            <a:r>
              <a:rPr lang="zh-CN" altLang="en-US" dirty="0"/>
              <a:t>股票是一种有价证券，是股份公司在筹集资本时向出资人公开或私下发行的、用以证明出资人的股本身份和权利，并根据持有人所持有的股份数享有权益和承担义务的凭证</a:t>
            </a:r>
            <a:r>
              <a:rPr lang="zh-CN" altLang="en-US" dirty="0" smtClean="0"/>
              <a:t>。</a:t>
            </a:r>
            <a:endParaRPr lang="en-US" altLang="zh-CN" dirty="0" smtClean="0"/>
          </a:p>
          <a:p>
            <a:pPr>
              <a:defRPr/>
            </a:pPr>
            <a:r>
              <a:rPr lang="zh-CN" altLang="en-US" dirty="0" smtClean="0"/>
              <a:t>结算交收</a:t>
            </a:r>
            <a:endParaRPr lang="en-US" altLang="zh-CN" dirty="0" smtClean="0"/>
          </a:p>
          <a:p>
            <a:pPr marL="457200" lvl="1" indent="0">
              <a:buFontTx/>
              <a:buNone/>
              <a:defRPr/>
            </a:pPr>
            <a:r>
              <a:rPr lang="en-US" altLang="zh-CN" dirty="0" smtClean="0"/>
              <a:t>T+1</a:t>
            </a:r>
            <a:r>
              <a:rPr lang="zh-CN" altLang="en-US" dirty="0" smtClean="0"/>
              <a:t>交收</a:t>
            </a:r>
            <a:endParaRPr lang="en-US" altLang="zh-CN" dirty="0" smtClean="0"/>
          </a:p>
          <a:p>
            <a:pPr marL="457200" lvl="1" indent="0">
              <a:buFontTx/>
              <a:buNone/>
              <a:defRPr/>
            </a:pPr>
            <a:r>
              <a:rPr lang="zh-CN" altLang="en-US" dirty="0" smtClean="0"/>
              <a:t>集中净额担保交收</a:t>
            </a:r>
            <a:endParaRPr lang="en-US" altLang="zh-CN" dirty="0"/>
          </a:p>
          <a:p>
            <a:pPr marL="57150" indent="0">
              <a:buFont typeface="Arial" pitchFamily="34" charset="0"/>
              <a:buNone/>
              <a:defRPr/>
            </a:pPr>
            <a:r>
              <a:rPr lang="zh-CN" altLang="en-US" dirty="0" smtClean="0"/>
              <a:t>例外：</a:t>
            </a:r>
            <a:endParaRPr lang="en-US" altLang="zh-CN" dirty="0" smtClean="0"/>
          </a:p>
          <a:p>
            <a:pPr marL="457200" lvl="1" indent="0">
              <a:buNone/>
              <a:defRPr/>
            </a:pPr>
            <a:r>
              <a:rPr lang="en-US" altLang="zh-CN" dirty="0">
                <a:latin typeface="Arial" pitchFamily="34" charset="0"/>
              </a:rPr>
              <a:t>B</a:t>
            </a:r>
            <a:r>
              <a:rPr lang="zh-CN" altLang="zh-CN" dirty="0">
                <a:latin typeface="Arial" pitchFamily="34" charset="0"/>
              </a:rPr>
              <a:t>股：</a:t>
            </a:r>
            <a:r>
              <a:rPr lang="en-US" altLang="zh-CN" dirty="0">
                <a:latin typeface="Arial" pitchFamily="34" charset="0"/>
              </a:rPr>
              <a:t>T</a:t>
            </a:r>
            <a:r>
              <a:rPr lang="zh-CN" altLang="zh-CN" dirty="0">
                <a:latin typeface="Arial" pitchFamily="34" charset="0"/>
              </a:rPr>
              <a:t>＋</a:t>
            </a:r>
            <a:r>
              <a:rPr lang="en-US" altLang="zh-CN" dirty="0">
                <a:latin typeface="Arial" pitchFamily="34" charset="0"/>
              </a:rPr>
              <a:t>1</a:t>
            </a:r>
            <a:r>
              <a:rPr lang="zh-CN" altLang="zh-CN" dirty="0">
                <a:latin typeface="Arial" pitchFamily="34" charset="0"/>
              </a:rPr>
              <a:t>回转交易，</a:t>
            </a:r>
            <a:r>
              <a:rPr lang="en-US" altLang="zh-CN" dirty="0">
                <a:latin typeface="Arial" pitchFamily="34" charset="0"/>
              </a:rPr>
              <a:t>T</a:t>
            </a:r>
            <a:r>
              <a:rPr lang="zh-CN" altLang="zh-CN" dirty="0">
                <a:latin typeface="Arial" pitchFamily="34" charset="0"/>
              </a:rPr>
              <a:t>＋</a:t>
            </a:r>
            <a:r>
              <a:rPr lang="en-US" altLang="zh-CN" dirty="0">
                <a:latin typeface="Arial" pitchFamily="34" charset="0"/>
              </a:rPr>
              <a:t>3</a:t>
            </a:r>
            <a:r>
              <a:rPr lang="zh-CN" altLang="zh-CN" dirty="0">
                <a:latin typeface="Arial" pitchFamily="34" charset="0"/>
              </a:rPr>
              <a:t>交</a:t>
            </a:r>
            <a:r>
              <a:rPr lang="zh-CN" altLang="zh-CN" dirty="0" smtClean="0">
                <a:latin typeface="Arial" pitchFamily="34" charset="0"/>
              </a:rPr>
              <a:t>收</a:t>
            </a:r>
            <a:endParaRPr lang="en-US" altLang="zh-CN" dirty="0" smtClean="0"/>
          </a:p>
          <a:p>
            <a:pPr marL="457200" lvl="1" indent="0">
              <a:buFontTx/>
              <a:buNone/>
              <a:defRPr/>
            </a:pPr>
            <a:r>
              <a:rPr lang="zh-CN" altLang="en-US" dirty="0" smtClean="0"/>
              <a:t>大宗交易：逐</a:t>
            </a:r>
            <a:r>
              <a:rPr lang="zh-CN" altLang="en-US" dirty="0" smtClean="0"/>
              <a:t>笔全额非担保交收</a:t>
            </a:r>
            <a:endParaRPr lang="zh-CN" altLang="en-US" dirty="0"/>
          </a:p>
        </p:txBody>
      </p:sp>
      <p:sp>
        <p:nvSpPr>
          <p:cNvPr id="6148" name="矩形 15"/>
          <p:cNvSpPr>
            <a:spLocks noChangeArrowheads="1"/>
          </p:cNvSpPr>
          <p:nvPr/>
        </p:nvSpPr>
        <p:spPr bwMode="auto">
          <a:xfrm>
            <a:off x="5816188" y="3059758"/>
            <a:ext cx="1152525"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dirty="0" smtClean="0"/>
              <a:t>证监会</a:t>
            </a:r>
            <a:endParaRPr lang="zh-CN" altLang="en-US" dirty="0"/>
          </a:p>
        </p:txBody>
      </p:sp>
      <p:sp>
        <p:nvSpPr>
          <p:cNvPr id="6149" name="矩形 16"/>
          <p:cNvSpPr>
            <a:spLocks noChangeArrowheads="1"/>
          </p:cNvSpPr>
          <p:nvPr/>
        </p:nvSpPr>
        <p:spPr bwMode="auto">
          <a:xfrm>
            <a:off x="4870833" y="3640422"/>
            <a:ext cx="1206499" cy="60746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dirty="0"/>
              <a:t>上交所、深交所</a:t>
            </a:r>
          </a:p>
        </p:txBody>
      </p:sp>
      <p:sp>
        <p:nvSpPr>
          <p:cNvPr id="6150" name="矩形 17"/>
          <p:cNvSpPr>
            <a:spLocks noChangeArrowheads="1"/>
          </p:cNvSpPr>
          <p:nvPr/>
        </p:nvSpPr>
        <p:spPr bwMode="auto">
          <a:xfrm>
            <a:off x="6535326" y="3806962"/>
            <a:ext cx="1601787" cy="35083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中国结算公司</a:t>
            </a:r>
          </a:p>
        </p:txBody>
      </p:sp>
      <p:sp>
        <p:nvSpPr>
          <p:cNvPr id="6151" name="矩形 18"/>
          <p:cNvSpPr>
            <a:spLocks noChangeArrowheads="1"/>
          </p:cNvSpPr>
          <p:nvPr/>
        </p:nvSpPr>
        <p:spPr bwMode="auto">
          <a:xfrm>
            <a:off x="6221966" y="4801352"/>
            <a:ext cx="693948"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券商</a:t>
            </a:r>
          </a:p>
        </p:txBody>
      </p:sp>
      <p:sp>
        <p:nvSpPr>
          <p:cNvPr id="6152" name="矩形 19"/>
          <p:cNvSpPr>
            <a:spLocks noChangeArrowheads="1"/>
          </p:cNvSpPr>
          <p:nvPr/>
        </p:nvSpPr>
        <p:spPr bwMode="auto">
          <a:xfrm>
            <a:off x="6269179" y="5656808"/>
            <a:ext cx="1187450"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a:t>投资者</a:t>
            </a:r>
          </a:p>
        </p:txBody>
      </p:sp>
      <p:cxnSp>
        <p:nvCxnSpPr>
          <p:cNvPr id="6153" name="直接连接符 20"/>
          <p:cNvCxnSpPr>
            <a:cxnSpLocks noChangeShapeType="1"/>
            <a:stCxn id="6149" idx="2"/>
            <a:endCxn id="6151" idx="0"/>
          </p:cNvCxnSpPr>
          <p:nvPr/>
        </p:nvCxnSpPr>
        <p:spPr bwMode="auto">
          <a:xfrm>
            <a:off x="5474083" y="4247889"/>
            <a:ext cx="1094857" cy="553463"/>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4" name="直接连接符 21"/>
          <p:cNvCxnSpPr>
            <a:cxnSpLocks noChangeShapeType="1"/>
            <a:stCxn id="6150" idx="2"/>
            <a:endCxn id="6151" idx="0"/>
          </p:cNvCxnSpPr>
          <p:nvPr/>
        </p:nvCxnSpPr>
        <p:spPr bwMode="auto">
          <a:xfrm flipH="1">
            <a:off x="6568940" y="4157800"/>
            <a:ext cx="767280" cy="643552"/>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5" name="直接连接符 22"/>
          <p:cNvCxnSpPr>
            <a:cxnSpLocks noChangeShapeType="1"/>
            <a:stCxn id="6151" idx="2"/>
            <a:endCxn id="6152" idx="0"/>
          </p:cNvCxnSpPr>
          <p:nvPr/>
        </p:nvCxnSpPr>
        <p:spPr bwMode="auto">
          <a:xfrm>
            <a:off x="6568940" y="5152189"/>
            <a:ext cx="293964" cy="504619"/>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56" name="矩形 23"/>
          <p:cNvSpPr>
            <a:spLocks noChangeArrowheads="1"/>
          </p:cNvSpPr>
          <p:nvPr/>
        </p:nvSpPr>
        <p:spPr bwMode="auto">
          <a:xfrm>
            <a:off x="7368438" y="4817746"/>
            <a:ext cx="718840"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dirty="0"/>
              <a:t>银行</a:t>
            </a:r>
          </a:p>
        </p:txBody>
      </p:sp>
      <p:cxnSp>
        <p:nvCxnSpPr>
          <p:cNvPr id="6157" name="直接连接符 24"/>
          <p:cNvCxnSpPr>
            <a:cxnSpLocks noChangeShapeType="1"/>
            <a:stCxn id="6151" idx="3"/>
            <a:endCxn id="6156" idx="1"/>
          </p:cNvCxnSpPr>
          <p:nvPr/>
        </p:nvCxnSpPr>
        <p:spPr bwMode="auto">
          <a:xfrm>
            <a:off x="6915914" y="4976771"/>
            <a:ext cx="452524" cy="16394"/>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8" name="直接连接符 25"/>
          <p:cNvCxnSpPr>
            <a:cxnSpLocks noChangeShapeType="1"/>
            <a:stCxn id="6156" idx="2"/>
            <a:endCxn id="6152" idx="0"/>
          </p:cNvCxnSpPr>
          <p:nvPr/>
        </p:nvCxnSpPr>
        <p:spPr bwMode="auto">
          <a:xfrm flipH="1">
            <a:off x="6862904" y="5168583"/>
            <a:ext cx="864954" cy="48822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9" name="直接连接符 26"/>
          <p:cNvCxnSpPr>
            <a:cxnSpLocks noChangeShapeType="1"/>
            <a:stCxn id="6150" idx="2"/>
            <a:endCxn id="6156" idx="0"/>
          </p:cNvCxnSpPr>
          <p:nvPr/>
        </p:nvCxnSpPr>
        <p:spPr bwMode="auto">
          <a:xfrm>
            <a:off x="7336220" y="4157800"/>
            <a:ext cx="391638" cy="659946"/>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60" name="矩形 30"/>
          <p:cNvSpPr>
            <a:spLocks noChangeArrowheads="1"/>
          </p:cNvSpPr>
          <p:nvPr/>
        </p:nvSpPr>
        <p:spPr bwMode="auto">
          <a:xfrm>
            <a:off x="4870833" y="4849294"/>
            <a:ext cx="1124745" cy="350837"/>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dirty="0"/>
              <a:t>上市</a:t>
            </a:r>
            <a:r>
              <a:rPr lang="zh-CN" altLang="en-US" dirty="0" smtClean="0"/>
              <a:t>公司</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股票分类</a:t>
            </a:r>
            <a:endParaRPr lang="zh-CN" altLang="en-US" dirty="0"/>
          </a:p>
        </p:txBody>
      </p:sp>
      <p:sp>
        <p:nvSpPr>
          <p:cNvPr id="3" name="内容占位符 2"/>
          <p:cNvSpPr>
            <a:spLocks noGrp="1"/>
          </p:cNvSpPr>
          <p:nvPr>
            <p:ph idx="1"/>
          </p:nvPr>
        </p:nvSpPr>
        <p:spPr/>
        <p:txBody>
          <a:bodyPr/>
          <a:lstStyle/>
          <a:p>
            <a:pPr>
              <a:defRPr/>
            </a:pPr>
            <a:r>
              <a:rPr lang="zh-CN" altLang="en-US" dirty="0" smtClean="0"/>
              <a:t>优先股</a:t>
            </a:r>
            <a:endParaRPr lang="en-US" altLang="zh-CN" dirty="0" smtClean="0"/>
          </a:p>
          <a:p>
            <a:pPr lvl="1">
              <a:defRPr/>
            </a:pPr>
            <a:r>
              <a:rPr lang="zh-CN" altLang="en-US" dirty="0"/>
              <a:t>优先股在利润分红及剩余财产分配的权利方面优先于</a:t>
            </a:r>
            <a:r>
              <a:rPr lang="zh-CN" altLang="en-US" dirty="0" smtClean="0"/>
              <a:t>普通股，但股利</a:t>
            </a:r>
            <a:r>
              <a:rPr lang="zh-CN" altLang="en-US" dirty="0"/>
              <a:t>是相对固定的。</a:t>
            </a:r>
            <a:endParaRPr lang="en-US" altLang="zh-CN" dirty="0" smtClean="0"/>
          </a:p>
          <a:p>
            <a:pPr>
              <a:defRPr/>
            </a:pPr>
            <a:r>
              <a:rPr lang="zh-CN" altLang="en-US" dirty="0" smtClean="0"/>
              <a:t>普通股</a:t>
            </a:r>
            <a:endParaRPr lang="en-US" altLang="zh-CN" dirty="0" smtClean="0"/>
          </a:p>
          <a:p>
            <a:pPr lvl="1">
              <a:defRPr/>
            </a:pPr>
            <a:r>
              <a:rPr lang="zh-CN" altLang="en-US" dirty="0"/>
              <a:t>在公司的经营管理和盈利及财产的分配上享有普通权利的股份。代表满足所有债权偿付要求、优先股东的收益权与求偿权要求后，对企业盈利和剩余财产的索取权。</a:t>
            </a:r>
            <a:endParaRPr lang="en-US" altLang="zh-CN" dirty="0" smtClean="0"/>
          </a:p>
          <a:p>
            <a:pPr lvl="1">
              <a:defRPr/>
            </a:pPr>
            <a:r>
              <a:rPr lang="zh-CN" altLang="en-US" dirty="0"/>
              <a:t>在上海和深圳证券交易所上进行交易的股票都是普通股</a:t>
            </a:r>
            <a:r>
              <a:rPr lang="zh-CN" altLang="en-US" dirty="0" smtClean="0"/>
              <a:t>。</a:t>
            </a:r>
            <a:endParaRPr lang="en-US" altLang="zh-CN" dirty="0" smtClean="0"/>
          </a:p>
          <a:p>
            <a:pPr marL="457200" lvl="1" indent="0">
              <a:buFontTx/>
              <a:buNone/>
              <a:defRPr/>
            </a:pPr>
            <a:endParaRPr lang="zh-CN" altLang="en-US" dirty="0"/>
          </a:p>
        </p:txBody>
      </p:sp>
    </p:spTree>
    <p:extLst>
      <p:ext uri="{BB962C8B-B14F-4D97-AF65-F5344CB8AC3E}">
        <p14:creationId xmlns:p14="http://schemas.microsoft.com/office/powerpoint/2010/main" val="3672375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股票发行</a:t>
            </a:r>
            <a:endParaRPr lang="zh-CN" altLang="en-US" dirty="0"/>
          </a:p>
        </p:txBody>
      </p:sp>
      <p:sp>
        <p:nvSpPr>
          <p:cNvPr id="3" name="内容占位符 2"/>
          <p:cNvSpPr>
            <a:spLocks noGrp="1"/>
          </p:cNvSpPr>
          <p:nvPr>
            <p:ph idx="1"/>
          </p:nvPr>
        </p:nvSpPr>
        <p:spPr/>
        <p:txBody>
          <a:bodyPr/>
          <a:lstStyle/>
          <a:p>
            <a:pPr>
              <a:defRPr/>
            </a:pPr>
            <a:r>
              <a:rPr lang="zh-CN" altLang="en-US" dirty="0" smtClean="0"/>
              <a:t>公开发行</a:t>
            </a:r>
            <a:endParaRPr lang="en-US" altLang="zh-CN" dirty="0"/>
          </a:p>
          <a:p>
            <a:pPr lvl="1">
              <a:defRPr/>
            </a:pPr>
            <a:r>
              <a:rPr lang="zh-CN" altLang="en-US" dirty="0" smtClean="0"/>
              <a:t>上市流通股票</a:t>
            </a:r>
            <a:endParaRPr lang="en-US" altLang="zh-CN" dirty="0" smtClean="0"/>
          </a:p>
          <a:p>
            <a:pPr lvl="1">
              <a:defRPr/>
            </a:pPr>
            <a:r>
              <a:rPr lang="zh-CN" altLang="en-US" dirty="0" smtClean="0"/>
              <a:t>未流通股票：新股</a:t>
            </a:r>
            <a:r>
              <a:rPr lang="en-US" altLang="zh-CN" dirty="0" smtClean="0"/>
              <a:t>/</a:t>
            </a:r>
            <a:r>
              <a:rPr lang="zh-CN" altLang="en-US" dirty="0" smtClean="0"/>
              <a:t>增发</a:t>
            </a:r>
            <a:r>
              <a:rPr lang="en-US" altLang="zh-CN" dirty="0" smtClean="0"/>
              <a:t>/</a:t>
            </a:r>
            <a:r>
              <a:rPr lang="zh-CN" altLang="en-US" dirty="0" smtClean="0"/>
              <a:t>配股</a:t>
            </a:r>
            <a:endParaRPr lang="en-US" altLang="zh-CN" dirty="0" smtClean="0"/>
          </a:p>
          <a:p>
            <a:pPr>
              <a:defRPr/>
            </a:pPr>
            <a:r>
              <a:rPr lang="zh-CN" altLang="en-US" dirty="0" smtClean="0"/>
              <a:t>非公开发行</a:t>
            </a:r>
            <a:endParaRPr lang="en-US" altLang="zh-CN" dirty="0" smtClean="0"/>
          </a:p>
          <a:p>
            <a:pPr lvl="1">
              <a:defRPr/>
            </a:pPr>
            <a:r>
              <a:rPr lang="zh-CN" altLang="en-US" dirty="0" smtClean="0"/>
              <a:t>对法人、基金定向募集配售</a:t>
            </a:r>
            <a:endParaRPr lang="en-US" altLang="zh-CN" dirty="0" smtClean="0"/>
          </a:p>
          <a:p>
            <a:pPr lvl="1">
              <a:defRPr/>
            </a:pPr>
            <a:r>
              <a:rPr lang="zh-CN" altLang="en-US" dirty="0" smtClean="0"/>
              <a:t>对自然人定向募集（职工股）</a:t>
            </a:r>
            <a:endParaRPr lang="en-US" altLang="zh-CN" dirty="0" smtClean="0"/>
          </a:p>
          <a:p>
            <a:pPr marL="457200" lvl="1" indent="0">
              <a:buNone/>
              <a:defRPr/>
            </a:pPr>
            <a:endParaRPr lang="en-US" altLang="zh-CN" dirty="0" smtClean="0"/>
          </a:p>
          <a:p>
            <a:pPr marL="457200" lvl="1" indent="0">
              <a:buNone/>
              <a:defRPr/>
            </a:pPr>
            <a:r>
              <a:rPr lang="zh-CN" altLang="en-US" dirty="0" smtClean="0"/>
              <a:t>注</a:t>
            </a:r>
            <a:r>
              <a:rPr lang="en-US" altLang="zh-CN" dirty="0" smtClean="0"/>
              <a:t>1</a:t>
            </a:r>
            <a:r>
              <a:rPr lang="zh-CN" altLang="en-US" dirty="0" smtClean="0"/>
              <a:t>：定向发行的股票，估值时需要折价</a:t>
            </a:r>
            <a:endParaRPr lang="en-US" altLang="zh-CN" dirty="0" smtClean="0"/>
          </a:p>
          <a:p>
            <a:pPr marL="457200" lvl="1" indent="0">
              <a:buNone/>
              <a:defRPr/>
            </a:pPr>
            <a:r>
              <a:rPr lang="zh-CN" altLang="en-US" dirty="0" smtClean="0"/>
              <a:t>注</a:t>
            </a:r>
            <a:r>
              <a:rPr lang="en-US" altLang="zh-CN" dirty="0" smtClean="0"/>
              <a:t>2</a:t>
            </a:r>
            <a:r>
              <a:rPr lang="zh-CN" altLang="en-US" dirty="0" smtClean="0"/>
              <a:t>：上市公司非公开发行的股票，需要承销商参与、结算公司登记</a:t>
            </a:r>
            <a:endParaRPr lang="en-US" altLang="zh-CN" dirty="0" smtClean="0"/>
          </a:p>
        </p:txBody>
      </p:sp>
    </p:spTree>
    <p:extLst>
      <p:ext uri="{BB962C8B-B14F-4D97-AF65-F5344CB8AC3E}">
        <p14:creationId xmlns:p14="http://schemas.microsoft.com/office/powerpoint/2010/main" val="22575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股票业务</a:t>
            </a:r>
            <a:endParaRPr lang="zh-CN" altLang="en-US" dirty="0"/>
          </a:p>
        </p:txBody>
      </p:sp>
      <p:sp>
        <p:nvSpPr>
          <p:cNvPr id="3" name="内容占位符 2"/>
          <p:cNvSpPr>
            <a:spLocks noGrp="1"/>
          </p:cNvSpPr>
          <p:nvPr>
            <p:ph idx="1"/>
          </p:nvPr>
        </p:nvSpPr>
        <p:spPr/>
        <p:txBody>
          <a:bodyPr/>
          <a:lstStyle/>
          <a:p>
            <a:pPr>
              <a:defRPr/>
            </a:pPr>
            <a:r>
              <a:rPr lang="zh-CN" altLang="en-US" dirty="0" smtClean="0"/>
              <a:t>交易</a:t>
            </a:r>
            <a:endParaRPr lang="en-US" altLang="zh-CN" dirty="0"/>
          </a:p>
          <a:p>
            <a:pPr lvl="1">
              <a:defRPr/>
            </a:pPr>
            <a:r>
              <a:rPr lang="zh-CN" altLang="en-US" dirty="0" smtClean="0"/>
              <a:t>买卖</a:t>
            </a:r>
            <a:endParaRPr lang="en-US" altLang="zh-CN" dirty="0" smtClean="0"/>
          </a:p>
          <a:p>
            <a:pPr lvl="1">
              <a:defRPr/>
            </a:pPr>
            <a:r>
              <a:rPr lang="zh-CN" altLang="en-US" dirty="0" smtClean="0"/>
              <a:t>大宗交易</a:t>
            </a:r>
            <a:endParaRPr lang="en-US" altLang="zh-CN" dirty="0" smtClean="0"/>
          </a:p>
          <a:p>
            <a:pPr>
              <a:defRPr/>
            </a:pPr>
            <a:r>
              <a:rPr lang="zh-CN" altLang="en-US" dirty="0" smtClean="0"/>
              <a:t>收益分配</a:t>
            </a:r>
            <a:endParaRPr lang="en-US" altLang="zh-CN" dirty="0" smtClean="0"/>
          </a:p>
          <a:p>
            <a:pPr lvl="1">
              <a:defRPr/>
            </a:pPr>
            <a:r>
              <a:rPr lang="zh-CN" altLang="en-US" dirty="0" smtClean="0"/>
              <a:t>红股</a:t>
            </a:r>
            <a:endParaRPr lang="en-US" altLang="zh-CN" dirty="0" smtClean="0"/>
          </a:p>
          <a:p>
            <a:pPr lvl="1">
              <a:defRPr/>
            </a:pPr>
            <a:r>
              <a:rPr lang="zh-CN" altLang="en-US" dirty="0" smtClean="0"/>
              <a:t>现金红利（红利除权、红利到账）</a:t>
            </a:r>
            <a:endParaRPr lang="en-US" altLang="zh-CN" dirty="0" smtClean="0"/>
          </a:p>
          <a:p>
            <a:pPr>
              <a:defRPr/>
            </a:pPr>
            <a:r>
              <a:rPr lang="zh-CN" altLang="en-US" dirty="0"/>
              <a:t>新</a:t>
            </a:r>
            <a:r>
              <a:rPr lang="zh-CN" altLang="en-US" dirty="0" smtClean="0"/>
              <a:t>股</a:t>
            </a:r>
            <a:endParaRPr lang="en-US" altLang="zh-CN" dirty="0" smtClean="0"/>
          </a:p>
          <a:p>
            <a:pPr lvl="1">
              <a:defRPr/>
            </a:pPr>
            <a:r>
              <a:rPr lang="zh-CN" altLang="en-US" dirty="0"/>
              <a:t>新</a:t>
            </a:r>
            <a:r>
              <a:rPr lang="zh-CN" altLang="en-US" dirty="0" smtClean="0"/>
              <a:t>股（网上、网下）（缴款、中签、返款）</a:t>
            </a:r>
            <a:endParaRPr lang="en-US" altLang="zh-CN" dirty="0" smtClean="0"/>
          </a:p>
          <a:p>
            <a:pPr lvl="1">
              <a:defRPr/>
            </a:pPr>
            <a:r>
              <a:rPr lang="zh-CN" altLang="en-US" dirty="0" smtClean="0"/>
              <a:t>新股东增发</a:t>
            </a:r>
            <a:r>
              <a:rPr lang="zh-CN" altLang="en-US" dirty="0"/>
              <a:t>（网上、网下</a:t>
            </a:r>
            <a:r>
              <a:rPr lang="zh-CN" altLang="en-US" dirty="0" smtClean="0"/>
              <a:t>）</a:t>
            </a:r>
            <a:r>
              <a:rPr lang="zh-CN" altLang="en-US" dirty="0"/>
              <a:t>（缴款、中签、返款）</a:t>
            </a:r>
            <a:endParaRPr lang="en-US" altLang="zh-CN" dirty="0" smtClean="0"/>
          </a:p>
          <a:p>
            <a:pPr lvl="1">
              <a:defRPr/>
            </a:pPr>
            <a:r>
              <a:rPr lang="zh-CN" altLang="en-US" dirty="0" smtClean="0"/>
              <a:t>老股东增发（缴款、确认）</a:t>
            </a:r>
            <a:endParaRPr lang="en-US" altLang="zh-CN" dirty="0" smtClean="0"/>
          </a:p>
          <a:p>
            <a:pPr lvl="1">
              <a:defRPr/>
            </a:pPr>
            <a:r>
              <a:rPr lang="zh-CN" altLang="en-US" dirty="0"/>
              <a:t>配股（缴款、确认）</a:t>
            </a:r>
            <a:endParaRPr lang="en-US" altLang="zh-CN" dirty="0" smtClean="0"/>
          </a:p>
        </p:txBody>
      </p:sp>
    </p:spTree>
    <p:extLst>
      <p:ext uri="{BB962C8B-B14F-4D97-AF65-F5344CB8AC3E}">
        <p14:creationId xmlns:p14="http://schemas.microsoft.com/office/powerpoint/2010/main" val="2825218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31"/>
          <p:cNvGrpSpPr>
            <a:grpSpLocks/>
          </p:cNvGrpSpPr>
          <p:nvPr/>
        </p:nvGrpSpPr>
        <p:grpSpPr bwMode="auto">
          <a:xfrm>
            <a:off x="1800225" y="1444625"/>
            <a:ext cx="473075" cy="579438"/>
            <a:chOff x="1134" y="980"/>
            <a:chExt cx="298" cy="365"/>
          </a:xfrm>
        </p:grpSpPr>
        <p:sp>
          <p:nvSpPr>
            <p:cNvPr id="4123" name="Rectangle 3"/>
            <p:cNvSpPr>
              <a:spLocks noChangeArrowheads="1"/>
            </p:cNvSpPr>
            <p:nvPr/>
          </p:nvSpPr>
          <p:spPr bwMode="auto">
            <a:xfrm>
              <a:off x="1137" y="1003"/>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4" name="Text Box 4"/>
            <p:cNvSpPr txBox="1">
              <a:spLocks noChangeArrowheads="1"/>
            </p:cNvSpPr>
            <p:nvPr/>
          </p:nvSpPr>
          <p:spPr bwMode="auto">
            <a:xfrm>
              <a:off x="1134" y="980"/>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3200" b="0">
                  <a:solidFill>
                    <a:schemeClr val="bg1"/>
                  </a:solidFill>
                  <a:latin typeface="Arial Black" pitchFamily="34" charset="0"/>
                  <a:ea typeface="黑体" pitchFamily="2" charset="-122"/>
                </a:rPr>
                <a:t>1</a:t>
              </a:r>
            </a:p>
          </p:txBody>
        </p:sp>
      </p:grpSp>
      <p:sp>
        <p:nvSpPr>
          <p:cNvPr id="4099" name="Line 5"/>
          <p:cNvSpPr>
            <a:spLocks noChangeShapeType="1"/>
          </p:cNvSpPr>
          <p:nvPr/>
        </p:nvSpPr>
        <p:spPr bwMode="auto">
          <a:xfrm flipV="1">
            <a:off x="1677988" y="3741738"/>
            <a:ext cx="5399087" cy="15875"/>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7623" name="AutoShape 7"/>
          <p:cNvSpPr>
            <a:spLocks noChangeArrowheads="1"/>
          </p:cNvSpPr>
          <p:nvPr/>
        </p:nvSpPr>
        <p:spPr bwMode="blackWhite">
          <a:xfrm>
            <a:off x="670546" y="2258219"/>
            <a:ext cx="558800"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a:noFill/>
          </a:ln>
          <a:effectLst/>
          <a:extLst>
            <a:ext uri="{91240B29-F687-4F45-9708-019B960494DF}">
              <a14:hiddenLine xmlns:a14="http://schemas.microsoft.com/office/drawing/2010/main" w="34925" cap="rnd"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101" name="Rectangle 8"/>
          <p:cNvSpPr>
            <a:spLocks noChangeArrowheads="1"/>
          </p:cNvSpPr>
          <p:nvPr/>
        </p:nvSpPr>
        <p:spPr bwMode="auto">
          <a:xfrm>
            <a:off x="2447925" y="3251200"/>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基金</a:t>
            </a:r>
            <a:endParaRPr lang="zh-CN" altLang="en-US" sz="2400" dirty="0">
              <a:solidFill>
                <a:schemeClr val="accent2"/>
              </a:solidFill>
              <a:ea typeface="黑体" pitchFamily="2" charset="-122"/>
            </a:endParaRPr>
          </a:p>
        </p:txBody>
      </p:sp>
      <p:sp>
        <p:nvSpPr>
          <p:cNvPr id="4102" name="Line 9"/>
          <p:cNvSpPr>
            <a:spLocks noChangeShapeType="1"/>
          </p:cNvSpPr>
          <p:nvPr/>
        </p:nvSpPr>
        <p:spPr bwMode="auto">
          <a:xfrm flipV="1">
            <a:off x="1677988" y="1944688"/>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3" name="Rectangle 10"/>
          <p:cNvSpPr>
            <a:spLocks noChangeArrowheads="1"/>
          </p:cNvSpPr>
          <p:nvPr/>
        </p:nvSpPr>
        <p:spPr bwMode="auto">
          <a:xfrm>
            <a:off x="2447925" y="14811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latin typeface="黑体" pitchFamily="2" charset="-122"/>
                <a:ea typeface="黑体" pitchFamily="2" charset="-122"/>
              </a:rPr>
              <a:t>股票</a:t>
            </a:r>
            <a:endParaRPr lang="zh-CN" altLang="en-US" sz="2400" dirty="0">
              <a:solidFill>
                <a:schemeClr val="accent2"/>
              </a:solidFill>
              <a:latin typeface="黑体" pitchFamily="2" charset="-122"/>
              <a:ea typeface="黑体" pitchFamily="2" charset="-122"/>
            </a:endParaRPr>
          </a:p>
        </p:txBody>
      </p:sp>
      <p:sp>
        <p:nvSpPr>
          <p:cNvPr id="4104" name="Line 11"/>
          <p:cNvSpPr>
            <a:spLocks noChangeShapeType="1"/>
          </p:cNvSpPr>
          <p:nvPr/>
        </p:nvSpPr>
        <p:spPr bwMode="auto">
          <a:xfrm flipV="1">
            <a:off x="1690688" y="4606925"/>
            <a:ext cx="5399087" cy="635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 name="Rectangle 12"/>
          <p:cNvSpPr>
            <a:spLocks noChangeArrowheads="1"/>
          </p:cNvSpPr>
          <p:nvPr/>
        </p:nvSpPr>
        <p:spPr bwMode="auto">
          <a:xfrm>
            <a:off x="2447925" y="40846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权证</a:t>
            </a:r>
            <a:endParaRPr lang="zh-CN" altLang="en-US" sz="2400" dirty="0">
              <a:solidFill>
                <a:schemeClr val="accent2"/>
              </a:solidFill>
              <a:ea typeface="黑体" pitchFamily="2" charset="-122"/>
            </a:endParaRPr>
          </a:p>
        </p:txBody>
      </p:sp>
      <p:sp>
        <p:nvSpPr>
          <p:cNvPr id="4106" name="Line 13"/>
          <p:cNvSpPr>
            <a:spLocks noChangeShapeType="1"/>
          </p:cNvSpPr>
          <p:nvPr/>
        </p:nvSpPr>
        <p:spPr bwMode="auto">
          <a:xfrm>
            <a:off x="1699221" y="5445124"/>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107" name="Group 34"/>
          <p:cNvGrpSpPr>
            <a:grpSpLocks/>
          </p:cNvGrpSpPr>
          <p:nvPr/>
        </p:nvGrpSpPr>
        <p:grpSpPr bwMode="auto">
          <a:xfrm>
            <a:off x="1800225" y="3205163"/>
            <a:ext cx="473075" cy="579437"/>
            <a:chOff x="1134" y="2089"/>
            <a:chExt cx="298" cy="365"/>
          </a:xfrm>
        </p:grpSpPr>
        <p:sp>
          <p:nvSpPr>
            <p:cNvPr id="4121" name="Rectangle 15"/>
            <p:cNvSpPr>
              <a:spLocks noChangeArrowheads="1"/>
            </p:cNvSpPr>
            <p:nvPr/>
          </p:nvSpPr>
          <p:spPr bwMode="auto">
            <a:xfrm>
              <a:off x="1137" y="2112"/>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2" name="Text Box 16"/>
            <p:cNvSpPr txBox="1">
              <a:spLocks noChangeArrowheads="1"/>
            </p:cNvSpPr>
            <p:nvPr/>
          </p:nvSpPr>
          <p:spPr bwMode="auto">
            <a:xfrm>
              <a:off x="1134" y="2089"/>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3</a:t>
              </a:r>
            </a:p>
          </p:txBody>
        </p:sp>
      </p:grpSp>
      <p:grpSp>
        <p:nvGrpSpPr>
          <p:cNvPr id="4108" name="Group 33"/>
          <p:cNvGrpSpPr>
            <a:grpSpLocks/>
          </p:cNvGrpSpPr>
          <p:nvPr/>
        </p:nvGrpSpPr>
        <p:grpSpPr bwMode="auto">
          <a:xfrm>
            <a:off x="1804988" y="4070350"/>
            <a:ext cx="468312" cy="579438"/>
            <a:chOff x="1137" y="2634"/>
            <a:chExt cx="295" cy="365"/>
          </a:xfrm>
        </p:grpSpPr>
        <p:sp>
          <p:nvSpPr>
            <p:cNvPr id="4119" name="Rectangle 18"/>
            <p:cNvSpPr>
              <a:spLocks noChangeArrowheads="1"/>
            </p:cNvSpPr>
            <p:nvPr/>
          </p:nvSpPr>
          <p:spPr bwMode="auto">
            <a:xfrm>
              <a:off x="1137" y="265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20" name="Text Box 19"/>
            <p:cNvSpPr txBox="1">
              <a:spLocks noChangeArrowheads="1"/>
            </p:cNvSpPr>
            <p:nvPr/>
          </p:nvSpPr>
          <p:spPr bwMode="auto">
            <a:xfrm>
              <a:off x="1142" y="263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4</a:t>
              </a:r>
            </a:p>
          </p:txBody>
        </p:sp>
      </p:grpSp>
      <p:grpSp>
        <p:nvGrpSpPr>
          <p:cNvPr id="4109" name="Group 32"/>
          <p:cNvGrpSpPr>
            <a:grpSpLocks/>
          </p:cNvGrpSpPr>
          <p:nvPr/>
        </p:nvGrpSpPr>
        <p:grpSpPr bwMode="auto">
          <a:xfrm>
            <a:off x="1807171" y="4902199"/>
            <a:ext cx="473075" cy="579437"/>
            <a:chOff x="1134" y="3201"/>
            <a:chExt cx="298" cy="365"/>
          </a:xfrm>
        </p:grpSpPr>
        <p:sp>
          <p:nvSpPr>
            <p:cNvPr id="4117" name="Rectangle 21"/>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18" name="Text Box 22"/>
            <p:cNvSpPr txBox="1">
              <a:spLocks noChangeArrowheads="1"/>
            </p:cNvSpPr>
            <p:nvPr/>
          </p:nvSpPr>
          <p:spPr bwMode="auto">
            <a:xfrm>
              <a:off x="1134" y="3201"/>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dirty="0" smtClean="0">
                  <a:solidFill>
                    <a:schemeClr val="bg1"/>
                  </a:solidFill>
                  <a:latin typeface="Arial Black" pitchFamily="34" charset="0"/>
                  <a:ea typeface="黑体" pitchFamily="2" charset="-122"/>
                </a:rPr>
                <a:t>5</a:t>
              </a:r>
              <a:endParaRPr lang="en-US" altLang="zh-CN" sz="3200" b="0" dirty="0">
                <a:solidFill>
                  <a:schemeClr val="bg1"/>
                </a:solidFill>
                <a:latin typeface="Arial Black" pitchFamily="34" charset="0"/>
                <a:ea typeface="黑体" pitchFamily="2" charset="-122"/>
              </a:endParaRPr>
            </a:p>
          </p:txBody>
        </p:sp>
      </p:grpSp>
      <p:sp>
        <p:nvSpPr>
          <p:cNvPr id="4110" name="Rectangle 23"/>
          <p:cNvSpPr>
            <a:spLocks noChangeArrowheads="1"/>
          </p:cNvSpPr>
          <p:nvPr/>
        </p:nvSpPr>
        <p:spPr bwMode="auto">
          <a:xfrm>
            <a:off x="2454871" y="4978399"/>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ea typeface="黑体" pitchFamily="2" charset="-122"/>
              </a:rPr>
              <a:t>期货、期权</a:t>
            </a:r>
            <a:endParaRPr lang="zh-CN" altLang="en-US" sz="2400" dirty="0">
              <a:solidFill>
                <a:schemeClr val="accent2"/>
              </a:solidFill>
              <a:ea typeface="黑体" pitchFamily="2" charset="-122"/>
            </a:endParaRPr>
          </a:p>
        </p:txBody>
      </p:sp>
      <p:grpSp>
        <p:nvGrpSpPr>
          <p:cNvPr id="4111" name="Group 35"/>
          <p:cNvGrpSpPr>
            <a:grpSpLocks/>
          </p:cNvGrpSpPr>
          <p:nvPr/>
        </p:nvGrpSpPr>
        <p:grpSpPr bwMode="auto">
          <a:xfrm>
            <a:off x="1800225" y="2292350"/>
            <a:ext cx="488950" cy="579438"/>
            <a:chOff x="1134" y="1514"/>
            <a:chExt cx="308" cy="365"/>
          </a:xfrm>
        </p:grpSpPr>
        <p:sp>
          <p:nvSpPr>
            <p:cNvPr id="4115" name="Rectangle 25"/>
            <p:cNvSpPr>
              <a:spLocks noChangeArrowheads="1"/>
            </p:cNvSpPr>
            <p:nvPr/>
          </p:nvSpPr>
          <p:spPr bwMode="auto">
            <a:xfrm>
              <a:off x="1147" y="1537"/>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4116" name="Text Box 26"/>
            <p:cNvSpPr txBox="1">
              <a:spLocks noChangeArrowheads="1"/>
            </p:cNvSpPr>
            <p:nvPr/>
          </p:nvSpPr>
          <p:spPr bwMode="auto">
            <a:xfrm>
              <a:off x="1134" y="151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a:solidFill>
                    <a:schemeClr val="bg1"/>
                  </a:solidFill>
                  <a:latin typeface="Arial Black" pitchFamily="34" charset="0"/>
                  <a:ea typeface="黑体" pitchFamily="2" charset="-122"/>
                </a:rPr>
                <a:t>2</a:t>
              </a:r>
            </a:p>
          </p:txBody>
        </p:sp>
      </p:grpSp>
      <p:sp>
        <p:nvSpPr>
          <p:cNvPr id="4112" name="Line 27"/>
          <p:cNvSpPr>
            <a:spLocks noChangeShapeType="1"/>
          </p:cNvSpPr>
          <p:nvPr/>
        </p:nvSpPr>
        <p:spPr bwMode="auto">
          <a:xfrm flipV="1">
            <a:off x="1693863" y="2868613"/>
            <a:ext cx="5399087" cy="17462"/>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3" name="Rectangle 28"/>
          <p:cNvSpPr>
            <a:spLocks noChangeArrowheads="1"/>
          </p:cNvSpPr>
          <p:nvPr/>
        </p:nvSpPr>
        <p:spPr bwMode="auto">
          <a:xfrm>
            <a:off x="2447925" y="2373313"/>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smtClean="0">
                <a:solidFill>
                  <a:schemeClr val="accent2"/>
                </a:solidFill>
                <a:latin typeface="黑体" pitchFamily="2" charset="-122"/>
                <a:ea typeface="黑体" pitchFamily="2" charset="-122"/>
              </a:rPr>
              <a:t>债券、回购</a:t>
            </a:r>
            <a:endParaRPr lang="zh-CN" altLang="en-US" sz="2400" dirty="0">
              <a:solidFill>
                <a:schemeClr val="accent2"/>
              </a:solidFill>
              <a:latin typeface="黑体" pitchFamily="2" charset="-122"/>
              <a:ea typeface="黑体" pitchFamily="2" charset="-122"/>
            </a:endParaRPr>
          </a:p>
        </p:txBody>
      </p:sp>
      <p:sp>
        <p:nvSpPr>
          <p:cNvPr id="367645" name="Rectangle 29"/>
          <p:cNvSpPr>
            <a:spLocks noGrp="1" noChangeArrowheads="1"/>
          </p:cNvSpPr>
          <p:nvPr>
            <p:ph type="title"/>
          </p:nvPr>
        </p:nvSpPr>
        <p:spPr/>
        <p:txBody>
          <a:bodyPr/>
          <a:lstStyle/>
          <a:p>
            <a:pPr eaLnBrk="1" hangingPunct="1">
              <a:defRPr/>
            </a:pPr>
            <a:r>
              <a:rPr lang="zh-CN" altLang="en-US" smtClean="0"/>
              <a:t>目录</a:t>
            </a:r>
          </a:p>
        </p:txBody>
      </p:sp>
      <p:sp>
        <p:nvSpPr>
          <p:cNvPr id="29" name="Line 13"/>
          <p:cNvSpPr>
            <a:spLocks noChangeShapeType="1"/>
          </p:cNvSpPr>
          <p:nvPr/>
        </p:nvSpPr>
        <p:spPr bwMode="auto">
          <a:xfrm>
            <a:off x="1693863" y="6307137"/>
            <a:ext cx="5399088" cy="0"/>
          </a:xfrm>
          <a:prstGeom prst="line">
            <a:avLst/>
          </a:prstGeom>
          <a:noFill/>
          <a:ln w="25400" cap="rnd">
            <a:solidFill>
              <a:schemeClr val="tx1"/>
            </a:solidFill>
            <a:prstDash val="sysDot"/>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0" name="Group 32"/>
          <p:cNvGrpSpPr>
            <a:grpSpLocks/>
          </p:cNvGrpSpPr>
          <p:nvPr/>
        </p:nvGrpSpPr>
        <p:grpSpPr bwMode="auto">
          <a:xfrm>
            <a:off x="1801813" y="5764208"/>
            <a:ext cx="473075" cy="584199"/>
            <a:chOff x="1134" y="3201"/>
            <a:chExt cx="298" cy="368"/>
          </a:xfrm>
        </p:grpSpPr>
        <p:sp>
          <p:nvSpPr>
            <p:cNvPr id="31" name="Rectangle 21"/>
            <p:cNvSpPr>
              <a:spLocks noChangeArrowheads="1"/>
            </p:cNvSpPr>
            <p:nvPr/>
          </p:nvSpPr>
          <p:spPr bwMode="auto">
            <a:xfrm>
              <a:off x="1137" y="3224"/>
              <a:ext cx="295" cy="272"/>
            </a:xfrm>
            <a:prstGeom prst="rect">
              <a:avLst/>
            </a:prstGeom>
            <a:gradFill rotWithShape="1">
              <a:gsLst>
                <a:gs pos="0">
                  <a:srgbClr val="FF3300"/>
                </a:gs>
                <a:gs pos="100000">
                  <a:srgbClr val="AA2000"/>
                </a:gs>
              </a:gsLst>
              <a:path path="rect">
                <a:fillToRect r="100000" b="10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3300"/>
                </a:solidFill>
                <a:ea typeface="黑体" pitchFamily="2" charset="-122"/>
              </a:endParaRPr>
            </a:p>
          </p:txBody>
        </p:sp>
        <p:sp>
          <p:nvSpPr>
            <p:cNvPr id="32" name="Text Box 22"/>
            <p:cNvSpPr txBox="1">
              <a:spLocks noChangeArrowheads="1"/>
            </p:cNvSpPr>
            <p:nvPr/>
          </p:nvSpPr>
          <p:spPr bwMode="auto">
            <a:xfrm>
              <a:off x="1134" y="3201"/>
              <a:ext cx="2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200" b="0" dirty="0">
                  <a:solidFill>
                    <a:schemeClr val="bg1"/>
                  </a:solidFill>
                  <a:latin typeface="Arial Black" pitchFamily="34" charset="0"/>
                  <a:ea typeface="黑体" pitchFamily="2" charset="-122"/>
                </a:rPr>
                <a:t>6</a:t>
              </a:r>
              <a:endParaRPr lang="en-US" altLang="zh-CN" sz="3200" b="0" dirty="0">
                <a:solidFill>
                  <a:schemeClr val="bg1"/>
                </a:solidFill>
                <a:latin typeface="Arial Black" pitchFamily="34" charset="0"/>
                <a:ea typeface="黑体" pitchFamily="2" charset="-122"/>
              </a:endParaRPr>
            </a:p>
          </p:txBody>
        </p:sp>
      </p:grpSp>
      <p:sp>
        <p:nvSpPr>
          <p:cNvPr id="33" name="Rectangle 23"/>
          <p:cNvSpPr>
            <a:spLocks noChangeArrowheads="1"/>
          </p:cNvSpPr>
          <p:nvPr/>
        </p:nvSpPr>
        <p:spPr bwMode="auto">
          <a:xfrm>
            <a:off x="2449513" y="5840412"/>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accent2"/>
                </a:solidFill>
                <a:ea typeface="黑体" pitchFamily="2" charset="-122"/>
              </a:rPr>
              <a:t>存款</a:t>
            </a:r>
            <a:endParaRPr lang="zh-CN" altLang="en-US" sz="2400" dirty="0">
              <a:solidFill>
                <a:schemeClr val="accent2"/>
              </a:solidFill>
              <a:ea typeface="黑体" pitchFamily="2" charset="-122"/>
            </a:endParaRPr>
          </a:p>
        </p:txBody>
      </p:sp>
    </p:spTree>
    <p:extLst>
      <p:ext uri="{BB962C8B-B14F-4D97-AF65-F5344CB8AC3E}">
        <p14:creationId xmlns:p14="http://schemas.microsoft.com/office/powerpoint/2010/main" val="12609351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7623"/>
                                        </p:tgtEl>
                                        <p:attrNameLst>
                                          <p:attrName>style.visibility</p:attrName>
                                        </p:attrNameLst>
                                      </p:cBhvr>
                                      <p:to>
                                        <p:strVal val="visible"/>
                                      </p:to>
                                    </p:set>
                                    <p:animEffect transition="in" filter="wipe(left)">
                                      <p:cBhvr>
                                        <p:cTn id="7" dur="500"/>
                                        <p:tgtEl>
                                          <p:spTgt spid="367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债券</a:t>
            </a:r>
            <a:endParaRPr lang="zh-CN" altLang="en-US" dirty="0"/>
          </a:p>
        </p:txBody>
      </p:sp>
      <p:sp>
        <p:nvSpPr>
          <p:cNvPr id="3" name="内容占位符 2"/>
          <p:cNvSpPr>
            <a:spLocks noGrp="1"/>
          </p:cNvSpPr>
          <p:nvPr>
            <p:ph idx="1"/>
          </p:nvPr>
        </p:nvSpPr>
        <p:spPr/>
        <p:txBody>
          <a:bodyPr/>
          <a:lstStyle/>
          <a:p>
            <a:pPr>
              <a:defRPr/>
            </a:pPr>
            <a:r>
              <a:rPr lang="zh-CN" altLang="en-US" dirty="0" smtClean="0"/>
              <a:t>债券</a:t>
            </a:r>
            <a:endParaRPr lang="en-US" altLang="zh-CN" dirty="0" smtClean="0"/>
          </a:p>
          <a:p>
            <a:pPr marL="400050" lvl="1" indent="0">
              <a:buFontTx/>
              <a:buNone/>
              <a:defRPr/>
            </a:pPr>
            <a:r>
              <a:rPr lang="zh-CN" altLang="en-US" dirty="0"/>
              <a:t>债券是政府、金融机构、工商企业等直接向社会借债筹措资金时，向投资者发行，承诺按一定利率支付利息并按约定条件偿还本金的债权债务凭证。</a:t>
            </a:r>
            <a:endParaRPr lang="en-US" altLang="zh-CN" dirty="0" smtClean="0"/>
          </a:p>
          <a:p>
            <a:pPr>
              <a:defRPr/>
            </a:pPr>
            <a:r>
              <a:rPr lang="zh-CN" altLang="en-US" dirty="0" smtClean="0"/>
              <a:t>票面要素</a:t>
            </a:r>
            <a:endParaRPr lang="en-US" altLang="zh-CN" dirty="0" smtClean="0"/>
          </a:p>
          <a:p>
            <a:pPr marL="457200" lvl="1" indent="0">
              <a:buFontTx/>
              <a:buNone/>
              <a:defRPr/>
            </a:pPr>
            <a:r>
              <a:rPr lang="zh-CN" altLang="en-US" dirty="0" smtClean="0"/>
              <a:t>票面价值：面值、币种</a:t>
            </a:r>
            <a:endParaRPr lang="en-US" altLang="zh-CN" dirty="0" smtClean="0"/>
          </a:p>
          <a:p>
            <a:pPr marL="457200" lvl="1" indent="0">
              <a:buFontTx/>
              <a:buNone/>
              <a:defRPr/>
            </a:pPr>
            <a:r>
              <a:rPr lang="zh-CN" altLang="en-US" dirty="0" smtClean="0"/>
              <a:t>期限：偿还期限（发行日期、起息日、到期日）</a:t>
            </a:r>
            <a:endParaRPr lang="en-US" altLang="zh-CN" dirty="0" smtClean="0"/>
          </a:p>
          <a:p>
            <a:pPr marL="457200" lvl="1" indent="0">
              <a:buFontTx/>
              <a:buNone/>
              <a:defRPr/>
            </a:pPr>
            <a:r>
              <a:rPr lang="zh-CN" altLang="en-US" dirty="0" smtClean="0"/>
              <a:t>利率：年利率、付息方式、付息周期</a:t>
            </a:r>
            <a:endParaRPr lang="en-US" altLang="zh-CN" dirty="0" smtClean="0"/>
          </a:p>
          <a:p>
            <a:pPr marL="457200" lvl="1" indent="0">
              <a:buFontTx/>
              <a:buNone/>
              <a:defRPr/>
            </a:pPr>
            <a:r>
              <a:rPr lang="zh-CN" altLang="en-US" dirty="0" smtClean="0"/>
              <a:t>发行人</a:t>
            </a:r>
            <a:endParaRPr lang="en-US" altLang="zh-CN" dirty="0" smtClean="0"/>
          </a:p>
          <a:p>
            <a:pPr marL="400050">
              <a:defRPr/>
            </a:pPr>
            <a:r>
              <a:rPr lang="zh-CN" altLang="en-US" dirty="0" smtClean="0"/>
              <a:t>形式</a:t>
            </a:r>
            <a:endParaRPr lang="en-US" altLang="zh-CN" dirty="0"/>
          </a:p>
          <a:p>
            <a:pPr marL="457200" lvl="1" indent="0">
              <a:buFontTx/>
              <a:buNone/>
              <a:defRPr/>
            </a:pPr>
            <a:r>
              <a:rPr lang="zh-CN" altLang="en-US" dirty="0" smtClean="0"/>
              <a:t>实物、凭证式、记账式</a:t>
            </a:r>
            <a:endParaRPr lang="zh-CN" altLang="en-US" dirty="0"/>
          </a:p>
        </p:txBody>
      </p:sp>
    </p:spTree>
    <p:extLst>
      <p:ext uri="{BB962C8B-B14F-4D97-AF65-F5344CB8AC3E}">
        <p14:creationId xmlns:p14="http://schemas.microsoft.com/office/powerpoint/2010/main" val="3263611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债券交易</a:t>
            </a:r>
            <a:endParaRPr lang="zh-CN" altLang="en-US" dirty="0"/>
          </a:p>
        </p:txBody>
      </p:sp>
      <p:sp>
        <p:nvSpPr>
          <p:cNvPr id="3" name="内容占位符 2"/>
          <p:cNvSpPr>
            <a:spLocks noGrp="1"/>
          </p:cNvSpPr>
          <p:nvPr>
            <p:ph idx="1"/>
          </p:nvPr>
        </p:nvSpPr>
        <p:spPr/>
        <p:txBody>
          <a:bodyPr/>
          <a:lstStyle/>
          <a:p>
            <a:pPr>
              <a:defRPr/>
            </a:pPr>
            <a:r>
              <a:rPr lang="zh-CN" altLang="en-US" dirty="0" smtClean="0"/>
              <a:t>银行间</a:t>
            </a:r>
            <a:endParaRPr lang="en-US" altLang="zh-CN" dirty="0" smtClean="0"/>
          </a:p>
          <a:p>
            <a:pPr marL="457200" lvl="1" indent="0">
              <a:buFontTx/>
              <a:buNone/>
              <a:defRPr/>
            </a:pPr>
            <a:r>
              <a:rPr lang="zh-CN" altLang="en-US" dirty="0"/>
              <a:t>交</a:t>
            </a:r>
            <a:r>
              <a:rPr lang="zh-CN" altLang="en-US" dirty="0" smtClean="0"/>
              <a:t>收时间：</a:t>
            </a:r>
            <a:r>
              <a:rPr lang="en-US" altLang="zh-CN" dirty="0" smtClean="0"/>
              <a:t> T+0</a:t>
            </a:r>
            <a:r>
              <a:rPr lang="zh-CN" altLang="en-US" dirty="0" smtClean="0"/>
              <a:t>，</a:t>
            </a:r>
            <a:r>
              <a:rPr lang="en-US" altLang="zh-CN" dirty="0" smtClean="0"/>
              <a:t>T+1</a:t>
            </a:r>
            <a:r>
              <a:rPr lang="zh-CN" altLang="en-US" dirty="0"/>
              <a:t>交</a:t>
            </a:r>
            <a:r>
              <a:rPr lang="zh-CN" altLang="en-US" dirty="0" smtClean="0"/>
              <a:t>收</a:t>
            </a:r>
            <a:endParaRPr lang="en-US" altLang="zh-CN" dirty="0" smtClean="0"/>
          </a:p>
          <a:p>
            <a:pPr marL="457200" lvl="1" indent="0">
              <a:buFontTx/>
              <a:buNone/>
              <a:defRPr/>
            </a:pPr>
            <a:r>
              <a:rPr lang="zh-CN" altLang="en-US" dirty="0" smtClean="0"/>
              <a:t>交割方式</a:t>
            </a:r>
            <a:endParaRPr lang="en-US" altLang="zh-CN" dirty="0" smtClean="0"/>
          </a:p>
          <a:p>
            <a:pPr marL="857250" lvl="2" indent="0">
              <a:buFontTx/>
              <a:buNone/>
              <a:defRPr/>
            </a:pPr>
            <a:r>
              <a:rPr lang="zh-CN" altLang="en-US" dirty="0"/>
              <a:t>纯券过户、见券付款、见款付券、券款对付（</a:t>
            </a:r>
            <a:r>
              <a:rPr lang="en-US" altLang="zh-CN" dirty="0"/>
              <a:t>DVP</a:t>
            </a:r>
            <a:r>
              <a:rPr lang="zh-CN" altLang="en-US" dirty="0"/>
              <a:t>）</a:t>
            </a:r>
            <a:endParaRPr lang="en-US" altLang="zh-CN" dirty="0"/>
          </a:p>
          <a:p>
            <a:pPr marL="400050">
              <a:defRPr/>
            </a:pPr>
            <a:r>
              <a:rPr lang="zh-CN" altLang="en-US" dirty="0" smtClean="0"/>
              <a:t>交易所</a:t>
            </a:r>
            <a:endParaRPr lang="en-US" altLang="zh-CN" dirty="0" smtClean="0"/>
          </a:p>
          <a:p>
            <a:pPr marL="457200" lvl="1" indent="0">
              <a:buNone/>
              <a:defRPr/>
            </a:pPr>
            <a:r>
              <a:rPr lang="zh-CN" altLang="en-US" dirty="0"/>
              <a:t>交收时间</a:t>
            </a:r>
            <a:r>
              <a:rPr lang="zh-CN" altLang="en-US" dirty="0" smtClean="0"/>
              <a:t>：</a:t>
            </a:r>
            <a:r>
              <a:rPr lang="en-US" altLang="zh-CN" dirty="0" smtClean="0"/>
              <a:t> </a:t>
            </a:r>
            <a:r>
              <a:rPr lang="en-US" altLang="zh-CN" dirty="0"/>
              <a:t>T+0</a:t>
            </a:r>
            <a:r>
              <a:rPr lang="zh-CN" altLang="zh-CN" dirty="0">
                <a:latin typeface="Arial" pitchFamily="34" charset="0"/>
              </a:rPr>
              <a:t>回转交易</a:t>
            </a:r>
            <a:r>
              <a:rPr lang="zh-CN" altLang="en-US" dirty="0">
                <a:latin typeface="Arial" pitchFamily="34" charset="0"/>
              </a:rPr>
              <a:t>、</a:t>
            </a:r>
            <a:r>
              <a:rPr lang="en-US" altLang="zh-CN" dirty="0"/>
              <a:t>T+1</a:t>
            </a:r>
            <a:r>
              <a:rPr lang="zh-CN" altLang="en-US" dirty="0"/>
              <a:t>交收</a:t>
            </a:r>
            <a:endParaRPr lang="en-US" altLang="zh-CN" dirty="0" smtClean="0"/>
          </a:p>
          <a:p>
            <a:pPr marL="457200" lvl="1" indent="0">
              <a:buNone/>
              <a:defRPr/>
            </a:pPr>
            <a:r>
              <a:rPr lang="zh-CN" altLang="en-US" dirty="0"/>
              <a:t>交割</a:t>
            </a:r>
            <a:r>
              <a:rPr lang="zh-CN" altLang="en-US" dirty="0" smtClean="0"/>
              <a:t>方式</a:t>
            </a:r>
            <a:r>
              <a:rPr lang="zh-CN" altLang="en-US" dirty="0" smtClean="0"/>
              <a:t>：担保</a:t>
            </a:r>
            <a:r>
              <a:rPr lang="zh-CN" altLang="en-US" dirty="0" smtClean="0"/>
              <a:t>交</a:t>
            </a:r>
            <a:r>
              <a:rPr lang="zh-CN" altLang="en-US" dirty="0"/>
              <a:t>收、券款</a:t>
            </a:r>
            <a:r>
              <a:rPr lang="zh-CN" altLang="en-US" dirty="0" smtClean="0"/>
              <a:t>对付（</a:t>
            </a:r>
            <a:r>
              <a:rPr lang="en-US" altLang="zh-CN" dirty="0" smtClean="0"/>
              <a:t>DVP</a:t>
            </a:r>
            <a:r>
              <a:rPr lang="zh-CN" altLang="en-US" dirty="0" smtClean="0"/>
              <a:t>）</a:t>
            </a:r>
            <a:endParaRPr lang="zh-CN" altLang="en-US" dirty="0"/>
          </a:p>
        </p:txBody>
      </p:sp>
    </p:spTree>
    <p:extLst>
      <p:ext uri="{BB962C8B-B14F-4D97-AF65-F5344CB8AC3E}">
        <p14:creationId xmlns:p14="http://schemas.microsoft.com/office/powerpoint/2010/main" val="2403773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6782</TotalTime>
  <Words>1518</Words>
  <Application>Microsoft Office PowerPoint</Application>
  <PresentationFormat>全屏显示(4:3)</PresentationFormat>
  <Paragraphs>295</Paragraphs>
  <Slides>26</Slides>
  <Notes>20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1_默认设计模板</vt:lpstr>
      <vt:lpstr>证券基础知识培训（二） 证券知识</vt:lpstr>
      <vt:lpstr>目录</vt:lpstr>
      <vt:lpstr>股票</vt:lpstr>
      <vt:lpstr>股票分类</vt:lpstr>
      <vt:lpstr>股票发行</vt:lpstr>
      <vt:lpstr>股票业务</vt:lpstr>
      <vt:lpstr>目录</vt:lpstr>
      <vt:lpstr>债券</vt:lpstr>
      <vt:lpstr>债券交易</vt:lpstr>
      <vt:lpstr>债券交易方式</vt:lpstr>
      <vt:lpstr>债券业务</vt:lpstr>
      <vt:lpstr>债权投资的分类</vt:lpstr>
      <vt:lpstr>债权投资的分类（续）</vt:lpstr>
      <vt:lpstr>债权投资的分类（续）</vt:lpstr>
      <vt:lpstr>回购业务</vt:lpstr>
      <vt:lpstr>目录</vt:lpstr>
      <vt:lpstr>基金分类</vt:lpstr>
      <vt:lpstr>证券投资基金的业务</vt:lpstr>
      <vt:lpstr>目录</vt:lpstr>
      <vt:lpstr>权证</vt:lpstr>
      <vt:lpstr>目录</vt:lpstr>
      <vt:lpstr>期货、期权</vt:lpstr>
      <vt:lpstr>目录</vt:lpstr>
      <vt:lpstr>存款</vt:lpstr>
      <vt:lpstr>参考资料</vt:lpstr>
      <vt:lpstr>PowerPoint 演示文稿</vt:lpstr>
    </vt:vector>
  </TitlesOfParts>
  <Company>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资产估值与会计核算系统_保险资产估值</dc:title>
  <dc:creator>黄芝平</dc:creator>
  <cp:lastModifiedBy>PaperHuang</cp:lastModifiedBy>
  <cp:revision>577</cp:revision>
  <dcterms:created xsi:type="dcterms:W3CDTF">2008-02-28T01:49:23Z</dcterms:created>
  <dcterms:modified xsi:type="dcterms:W3CDTF">2011-07-20T08:05:47Z</dcterms:modified>
</cp:coreProperties>
</file>