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9" r:id="rId4"/>
    <p:sldId id="293" r:id="rId5"/>
    <p:sldId id="299" r:id="rId6"/>
    <p:sldId id="302" r:id="rId7"/>
    <p:sldId id="304" r:id="rId8"/>
    <p:sldId id="303" r:id="rId9"/>
    <p:sldId id="305" r:id="rId10"/>
    <p:sldId id="307" r:id="rId11"/>
    <p:sldId id="306" r:id="rId12"/>
    <p:sldId id="300" r:id="rId13"/>
    <p:sldId id="297" r:id="rId14"/>
    <p:sldId id="298" r:id="rId15"/>
    <p:sldId id="26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99D"/>
    <a:srgbClr val="3E5176"/>
    <a:srgbClr val="465C86"/>
    <a:srgbClr val="145897"/>
    <a:srgbClr val="009BD2"/>
    <a:srgbClr val="336699"/>
    <a:srgbClr val="21C5FF"/>
    <a:srgbClr val="3366CC"/>
    <a:srgbClr val="8FE2FF"/>
    <a:srgbClr val="008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85039" autoAdjust="0"/>
  </p:normalViewPr>
  <p:slideViewPr>
    <p:cSldViewPr>
      <p:cViewPr>
        <p:scale>
          <a:sx n="100" d="100"/>
          <a:sy n="100" d="100"/>
        </p:scale>
        <p:origin x="-1472" y="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3594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ECE1B-7726-44AB-B68E-C11CE166C321}" type="datetimeFigureOut">
              <a:rPr lang="ko-KR" altLang="en-US" smtClean="0"/>
              <a:pPr/>
              <a:t>17. 3. 27.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ECAE5-0202-457F-B7B5-C12BC9B75F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1764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E0B50-12A7-4706-9B6D-E5E8A50018B8}" type="datetimeFigureOut">
              <a:rPr lang="ko-KR" altLang="en-US" smtClean="0"/>
              <a:pPr/>
              <a:t>17. 3. 27.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6DB7-65CD-4CC6-B354-EFC016D177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561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067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9670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패러다임의 정의는 한 시대의 사람들의 견해나 사고를 근본적으로 규정하고 있는 인식의 체계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또는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사물에 대한 이론적인 틀이나 체계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순화어는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틀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</a:t>
            </a:r>
            <a:endParaRPr lang="en-US" altLang="ko-KR" dirty="0" smtClean="0"/>
          </a:p>
          <a:p>
            <a:r>
              <a:rPr lang="ko-KR" altLang="en-US" dirty="0" smtClean="0"/>
              <a:t>과학혁명에서 쓰이는 용어이지만 프로그래밍 언어도 페러다임이 바뀔만큼 큰 변화들이 있었다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자바의 경우 초창기에 느리고 메모리 소비를 과하게 하여 고성능 어플리케이션에 적합하지 않다고 하였으나 인터넷 시대의 부흥으로 또 하드웨어 발전으로</a:t>
            </a:r>
            <a:endParaRPr lang="en-US" altLang="ko-KR" dirty="0" smtClean="0"/>
          </a:p>
          <a:p>
            <a:r>
              <a:rPr lang="ko-KR" altLang="en-US" dirty="0" smtClean="0"/>
              <a:t>지금도 메이저 언어로 각광 받고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이러한 패러다임의 변화는 단순히 문법이나 컴파일러의 개선에서 끝나는 것이 아니다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사고의 전환</a:t>
            </a:r>
            <a:r>
              <a:rPr lang="en-US" altLang="ko-KR" dirty="0" smtClean="0"/>
              <a:t>,</a:t>
            </a:r>
            <a:r>
              <a:rPr lang="ko-KR" altLang="en-US" dirty="0" smtClean="0"/>
              <a:t> 즉 생각하는 방식의 변화를 말한다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우리가 지향하던 절차적 프로그래밍</a:t>
            </a:r>
            <a:r>
              <a:rPr lang="en-US" altLang="ko-KR" dirty="0" smtClean="0"/>
              <a:t>(imperative programing)</a:t>
            </a:r>
            <a:r>
              <a:rPr lang="ko-KR" altLang="en-US" dirty="0" smtClean="0"/>
              <a:t>에서 함수적인 프로그래밍 사고로 전화하는 것이 이번 또 앞으로의 세미나를 통해서 얻으려는 것이다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692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명령형 처리란 상태를 변형하는 일련의 명령들로 구성된 방식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전형적인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루프가 훌륭한 예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함수형 처리란 가변상태를 지양하고 문제를 분류하여 필터</a:t>
            </a:r>
            <a:r>
              <a:rPr lang="en-US" altLang="ko-KR" dirty="0" smtClean="0"/>
              <a:t>,</a:t>
            </a:r>
            <a:r>
              <a:rPr lang="ko-KR" altLang="en-US" dirty="0" smtClean="0"/>
              <a:t> 변형</a:t>
            </a:r>
            <a:r>
              <a:rPr lang="en-US" altLang="ko-KR" dirty="0" smtClean="0"/>
              <a:t>,</a:t>
            </a:r>
            <a:r>
              <a:rPr lang="ko-KR" altLang="en-US" dirty="0" smtClean="0"/>
              <a:t> 변환등의 논리적인 저수준 변형을 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OOP</a:t>
            </a:r>
            <a:r>
              <a:rPr lang="ko-KR" altLang="en-US" dirty="0" smtClean="0"/>
              <a:t>에 대한 설명 및 코드 제공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oop</a:t>
            </a:r>
            <a:r>
              <a:rPr lang="en-US" altLang="ko-KR" baseline="0" dirty="0" smtClean="0"/>
              <a:t> sample </a:t>
            </a:r>
            <a:r>
              <a:rPr lang="en-US" altLang="ko-KR" baseline="0" dirty="0" err="1" smtClean="0"/>
              <a:t>vs</a:t>
            </a:r>
            <a:r>
              <a:rPr lang="en-US" altLang="ko-KR" baseline="0" dirty="0" smtClean="0"/>
              <a:t> none </a:t>
            </a:r>
            <a:r>
              <a:rPr lang="en-US" altLang="ko-KR" baseline="0" dirty="0" err="1" smtClean="0"/>
              <a:t>oop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987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명령형 처리란 상태를 변형하는 일련의 명령들로 구성된 방식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전형적인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루프가 훌륭한 예</a:t>
            </a:r>
            <a:endParaRPr lang="en-US" altLang="ko-KR" dirty="0" smtClean="0"/>
          </a:p>
          <a:p>
            <a:r>
              <a:rPr lang="ko-KR" altLang="en-US" dirty="0" smtClean="0"/>
              <a:t>함수형 처리란 가변상태를 지양하고 문제를 분류하여 필터</a:t>
            </a:r>
            <a:r>
              <a:rPr lang="en-US" altLang="ko-KR" dirty="0" smtClean="0"/>
              <a:t>,</a:t>
            </a:r>
            <a:r>
              <a:rPr lang="ko-KR" altLang="en-US" dirty="0" smtClean="0"/>
              <a:t> 변형</a:t>
            </a:r>
            <a:r>
              <a:rPr lang="en-US" altLang="ko-KR" dirty="0" smtClean="0"/>
              <a:t>,</a:t>
            </a:r>
            <a:r>
              <a:rPr lang="ko-KR" altLang="en-US" dirty="0" smtClean="0"/>
              <a:t> 변환등의 논리적인 저수준 변형을 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987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 경우 메모리 할당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해제를</a:t>
            </a:r>
            <a:r>
              <a:rPr lang="ko-KR" altLang="en-US" dirty="0" smtClean="0"/>
              <a:t> 직접하지만 컴파일러가 가비지 컬랙터를 지원한 이후 개발자는 메모리 할당에 신경 쓰지 않는다</a:t>
            </a:r>
            <a:endParaRPr lang="en-US" altLang="ko-KR" dirty="0" smtClean="0"/>
          </a:p>
          <a:p>
            <a:r>
              <a:rPr lang="ko-KR" altLang="en-US" dirty="0" smtClean="0"/>
              <a:t>저수준의 추상화는 이렇게 부수적인 것보다 로직에 더 집중하게 해준다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우리는 병렬처리를 위해 병렬처리 라이브러리 혹은 병렬처리를 위한 코딩을 해왔다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하지만 함수형 프로그래밍에서는 이 병렬 처리 조차 추상화 시켰다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높은 추상화가 왜 필요하나</a:t>
            </a:r>
            <a:r>
              <a:rPr lang="en-US" altLang="ko-KR" dirty="0" smtClean="0"/>
              <a:t>?</a:t>
            </a:r>
            <a:endParaRPr lang="en-US" altLang="ko-KR" dirty="0" smtClean="0"/>
          </a:p>
          <a:p>
            <a:r>
              <a:rPr lang="ko-KR" altLang="en-US" dirty="0" smtClean="0"/>
              <a:t>추상화된 코드의 동작까지 알아야 하지만 오류 투성이로 만들어진 위험한 코드가 아닌 안정적인 추상화를 통해 코드를 간소화 시키는 것은 개발자로 하여금 로직에만 집중하도록 만들어준다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997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재귀가 보편화가 안된 이유는 재귀시 중간값을 스택에 보관하게 되는데 꼬리재귀는 런타임 스택 소비를 안한다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까고 보면 반복문</a:t>
            </a:r>
            <a:r>
              <a:rPr lang="en-US" altLang="ko-KR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8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반복문에서의 목록은 색인을 기준으로 목록을 인식하나 </a:t>
            </a:r>
            <a:endParaRPr lang="en-US" altLang="ko-KR" dirty="0" smtClean="0"/>
          </a:p>
          <a:p>
            <a:r>
              <a:rPr lang="ko-KR" altLang="en-US" dirty="0" smtClean="0"/>
              <a:t>재귀에서의 목록은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tail</a:t>
            </a:r>
            <a:r>
              <a:rPr lang="ko-KR" altLang="en-US" dirty="0" smtClean="0"/>
              <a:t>로 목록을 인식해야 한다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266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266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메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02"/>
          <a:stretch/>
        </p:blipFill>
        <p:spPr>
          <a:xfrm>
            <a:off x="571" y="5013176"/>
            <a:ext cx="9142857" cy="18443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11" r="36611" b="61551"/>
          <a:stretch/>
        </p:blipFill>
        <p:spPr>
          <a:xfrm>
            <a:off x="3347864" y="429"/>
            <a:ext cx="2448272" cy="2636484"/>
          </a:xfrm>
          <a:prstGeom prst="rect">
            <a:avLst/>
          </a:prstGeom>
        </p:spPr>
      </p:pic>
      <p:sp>
        <p:nvSpPr>
          <p:cNvPr id="16" name="부제목 2"/>
          <p:cNvSpPr>
            <a:spLocks noGrp="1"/>
          </p:cNvSpPr>
          <p:nvPr>
            <p:ph type="subTitle" idx="1"/>
          </p:nvPr>
        </p:nvSpPr>
        <p:spPr>
          <a:xfrm>
            <a:off x="746051" y="4507707"/>
            <a:ext cx="7704857" cy="526794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ysClr val="windowText" lastClr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746051" y="2964511"/>
            <a:ext cx="7704857" cy="1617028"/>
          </a:xfr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100000"/>
              </a:lnSpc>
              <a:spcBef>
                <a:spcPts val="0"/>
              </a:spcBef>
              <a:buNone/>
              <a:defRPr lang="ko-KR" altLang="en-US" sz="4800" b="1" kern="1200" cap="none" spc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53225"/>
            <a:ext cx="9144000" cy="104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6550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37" y="3429000"/>
            <a:ext cx="1790476" cy="1400000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5004048" y="476672"/>
            <a:ext cx="2999184" cy="1143000"/>
          </a:xfrm>
        </p:spPr>
        <p:txBody>
          <a:bodyPr>
            <a:normAutofit/>
          </a:bodyPr>
          <a:lstStyle>
            <a:lvl1pPr algn="l">
              <a:defRPr sz="3600" b="1" cap="none" spc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53225"/>
            <a:ext cx="9144000" cy="104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02"/>
          <a:stretch/>
        </p:blipFill>
        <p:spPr>
          <a:xfrm>
            <a:off x="571" y="5013176"/>
            <a:ext cx="9142857" cy="18443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6" r="38974" b="64702"/>
          <a:stretch/>
        </p:blipFill>
        <p:spPr>
          <a:xfrm>
            <a:off x="3491880" y="429"/>
            <a:ext cx="2088232" cy="2420460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691680" y="2060848"/>
            <a:ext cx="5770984" cy="1143000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53225"/>
            <a:ext cx="9144000" cy="104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속지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827584" y="1484784"/>
            <a:ext cx="7488832" cy="4525963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0"/>
            <a:ext cx="9142857" cy="106666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466667"/>
            <a:ext cx="504762" cy="600000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323528" y="44624"/>
            <a:ext cx="6563072" cy="922114"/>
          </a:xfrm>
        </p:spPr>
        <p:txBody>
          <a:bodyPr>
            <a:normAutofit/>
          </a:bodyPr>
          <a:lstStyle>
            <a:lvl1pPr algn="l">
              <a:defRPr sz="3400" b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속지 슬라이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0"/>
            <a:ext cx="9142857" cy="106666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466667"/>
            <a:ext cx="504762" cy="600000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340604" y="44624"/>
            <a:ext cx="6275040" cy="921600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ko-KR" altLang="en-US" sz="34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pPr lvl="0" algn="l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0" r:id="rId4"/>
    <p:sldLayoutId id="2147483656" r:id="rId5"/>
    <p:sldLayoutId id="2147483657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istory_of_programming_languages" TargetMode="External"/><Relationship Id="rId4" Type="http://schemas.openxmlformats.org/officeDocument/2006/relationships/hyperlink" Target="https://en.wikipedia.org/wiki/Imperative_programming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ngHoonJi/fp-in-java/blob/master/fpInJava/src/exaple/one/ImperativeSample.java" TargetMode="External"/><Relationship Id="rId4" Type="http://schemas.openxmlformats.org/officeDocument/2006/relationships/hyperlink" Target="https://github.com/YongHoonJi/practice-scala/blob/master/PracticeOfScala/src/seminar/FunctonalExample.scala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Side_effect_(computer_science)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dzone.com/articles/understanding-currying-scala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448494" y="2636912"/>
            <a:ext cx="8280920" cy="125147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ko-KR" sz="5100" dirty="0" smtClean="0">
                <a:solidFill>
                  <a:srgbClr val="FF0000"/>
                </a:solidFill>
              </a:rPr>
              <a:t>F</a:t>
            </a:r>
            <a:r>
              <a:rPr lang="en-US" altLang="ko-KR" sz="5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unctional </a:t>
            </a:r>
            <a:r>
              <a:rPr lang="en-US" altLang="ko-KR" sz="5100" dirty="0" smtClean="0">
                <a:solidFill>
                  <a:srgbClr val="FF0000"/>
                </a:solidFill>
              </a:rPr>
              <a:t>T</a:t>
            </a:r>
            <a:r>
              <a:rPr lang="en-US" altLang="ko-KR" sz="5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hinking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1835696" y="3861048"/>
            <a:ext cx="5594010" cy="526794"/>
          </a:xfrm>
        </p:spPr>
        <p:txBody>
          <a:bodyPr>
            <a:no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Part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one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4294967295"/>
          </p:nvPr>
        </p:nvSpPr>
        <p:spPr>
          <a:xfrm>
            <a:off x="971600" y="1414518"/>
            <a:ext cx="7488832" cy="4174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꼬리재귀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(Tail recursion)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sz="1400" dirty="0" err="1"/>
              <a:t>int</a:t>
            </a:r>
            <a:r>
              <a:rPr lang="en-US" sz="1400" dirty="0"/>
              <a:t> Sum_1( </a:t>
            </a:r>
            <a:r>
              <a:rPr lang="en-US" sz="1400" dirty="0" err="1"/>
              <a:t>int</a:t>
            </a:r>
            <a:r>
              <a:rPr lang="en-US" sz="1400" dirty="0"/>
              <a:t> n</a:t>
            </a:r>
            <a:r>
              <a:rPr lang="en-US" sz="1400" dirty="0" smtClean="0"/>
              <a:t>) </a:t>
            </a:r>
            <a:r>
              <a:rPr lang="en-US" sz="1400" dirty="0" smtClean="0">
                <a:solidFill>
                  <a:srgbClr val="00A99D"/>
                </a:solidFill>
              </a:rPr>
              <a:t>// </a:t>
            </a:r>
            <a:r>
              <a:rPr lang="ko-KR" altLang="en-US" sz="1400" dirty="0" smtClean="0">
                <a:solidFill>
                  <a:srgbClr val="00A99D"/>
                </a:solidFill>
              </a:rPr>
              <a:t>일반 재귀</a:t>
            </a:r>
            <a:endParaRPr lang="en-US" sz="1400" dirty="0">
              <a:solidFill>
                <a:srgbClr val="00A99D"/>
              </a:solidFill>
            </a:endParaRP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is-IS" sz="1400" dirty="0"/>
              <a:t>     if( n == 1)</a:t>
            </a:r>
          </a:p>
          <a:p>
            <a:pPr marL="0" indent="0">
              <a:buNone/>
            </a:pPr>
            <a:r>
              <a:rPr lang="is-IS" sz="1400" dirty="0"/>
              <a:t>         return 1;</a:t>
            </a:r>
          </a:p>
          <a:p>
            <a:pPr marL="0" indent="0">
              <a:buNone/>
            </a:pPr>
            <a:r>
              <a:rPr lang="is-IS" sz="1400" dirty="0"/>
              <a:t>     return n + Sum_1( n-1);</a:t>
            </a:r>
          </a:p>
          <a:p>
            <a:pPr marL="0" indent="0">
              <a:buNone/>
            </a:pPr>
            <a:r>
              <a:rPr lang="is-IS" sz="1400" dirty="0"/>
              <a:t>}</a:t>
            </a:r>
          </a:p>
          <a:p>
            <a:pPr marL="0" indent="0">
              <a:buNone/>
            </a:pPr>
            <a:endParaRPr lang="is-IS" sz="1400" dirty="0"/>
          </a:p>
          <a:p>
            <a:pPr marL="0" indent="0">
              <a:buNone/>
            </a:pPr>
            <a:r>
              <a:rPr lang="en-US" sz="1400" dirty="0" err="1"/>
              <a:t>int</a:t>
            </a:r>
            <a:r>
              <a:rPr lang="en-US" sz="1400" dirty="0"/>
              <a:t> Sum_2( </a:t>
            </a:r>
            <a:r>
              <a:rPr lang="en-US" sz="1400" dirty="0" err="1"/>
              <a:t>int</a:t>
            </a:r>
            <a:r>
              <a:rPr lang="en-US" sz="1400" dirty="0"/>
              <a:t> n,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acc</a:t>
            </a:r>
            <a:r>
              <a:rPr lang="en-US" sz="1400" dirty="0" smtClean="0"/>
              <a:t>)</a:t>
            </a:r>
            <a:r>
              <a:rPr lang="ko-KR" altLang="en-US" sz="1400" dirty="0" smtClean="0"/>
              <a:t>  </a:t>
            </a:r>
            <a:r>
              <a:rPr lang="en-US" altLang="ko-KR" sz="1400" dirty="0" smtClean="0">
                <a:solidFill>
                  <a:srgbClr val="00A99D"/>
                </a:solidFill>
              </a:rPr>
              <a:t>//</a:t>
            </a:r>
            <a:r>
              <a:rPr lang="ko-KR" altLang="en-US" sz="1400" dirty="0" smtClean="0">
                <a:solidFill>
                  <a:srgbClr val="00A99D"/>
                </a:solidFill>
              </a:rPr>
              <a:t> 꼬리 재귀</a:t>
            </a:r>
            <a:endParaRPr lang="en-US" sz="1400" dirty="0">
              <a:solidFill>
                <a:srgbClr val="00A99D"/>
              </a:solidFill>
            </a:endParaRP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is-IS" sz="1400" dirty="0"/>
              <a:t>     if( n == 1)</a:t>
            </a:r>
          </a:p>
          <a:p>
            <a:pPr marL="0" indent="0">
              <a:buNone/>
            </a:pPr>
            <a:r>
              <a:rPr lang="is-IS" sz="1400" dirty="0"/>
              <a:t>         return acc+1;</a:t>
            </a:r>
          </a:p>
          <a:p>
            <a:pPr marL="0" indent="0">
              <a:buNone/>
            </a:pPr>
            <a:r>
              <a:rPr lang="ro-RO" sz="1400" dirty="0"/>
              <a:t>     return Sum_2( n-1, acc+n);</a:t>
            </a:r>
          </a:p>
          <a:p>
            <a:pPr marL="0" indent="0">
              <a:buNone/>
            </a:pPr>
            <a:r>
              <a:rPr lang="ro-RO" sz="1400" dirty="0"/>
              <a:t>}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indent="0">
              <a:buNone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400050" lvl="1" indent="0">
              <a:buNone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indent="0">
              <a:buNone/>
            </a:pP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44624"/>
            <a:ext cx="7416824" cy="92211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높은 추상화</a:t>
            </a:r>
            <a:r>
              <a:rPr lang="en-US" altLang="ko-KR" dirty="0" smtClean="0"/>
              <a:t>(High leveled abstraction)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725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4294967295"/>
          </p:nvPr>
        </p:nvSpPr>
        <p:spPr>
          <a:xfrm>
            <a:off x="971600" y="1414518"/>
            <a:ext cx="7488832" cy="38164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스트림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(Stream)</a:t>
            </a:r>
            <a:endParaRPr lang="en-US" altLang="ko-KR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1400" dirty="0" smtClean="0"/>
              <a:t>값을 저장하지 않으며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종결 작업을 통해 입력에서 종착점까지 흐르는 파이프 라인</a:t>
            </a:r>
            <a:endParaRPr lang="en-US" altLang="ko-KR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1400" dirty="0" smtClean="0"/>
              <a:t>상태를 유지하지 않음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Filter()</a:t>
            </a:r>
            <a:r>
              <a:rPr lang="ko-KR" altLang="en-US" sz="1400" dirty="0" smtClean="0"/>
              <a:t>경우 컬랙션을 바꾸지 않고 필터된 스트림을 리턴</a:t>
            </a:r>
            <a:endParaRPr lang="en-US" altLang="ko-KR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1400" dirty="0" smtClean="0"/>
              <a:t>스트림 작업은 게으르다</a:t>
            </a:r>
            <a:r>
              <a:rPr lang="en-US" altLang="ko-KR" sz="1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1400" dirty="0" smtClean="0"/>
              <a:t>스트림은 중간 혹은 종결작업이다</a:t>
            </a:r>
            <a:r>
              <a:rPr lang="en-US" altLang="ko-KR" sz="1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Ex)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val</a:t>
            </a:r>
            <a:r>
              <a:rPr lang="en-US" sz="1400" dirty="0" smtClean="0"/>
              <a:t> </a:t>
            </a:r>
            <a:r>
              <a:rPr lang="en-US" sz="1400" dirty="0"/>
              <a:t>employees = List("jack", "</a:t>
            </a:r>
            <a:r>
              <a:rPr lang="en-US" sz="1400" dirty="0" err="1"/>
              <a:t>paul</a:t>
            </a:r>
            <a:r>
              <a:rPr lang="en-US" sz="1400" dirty="0"/>
              <a:t>", "alto", "nick")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val</a:t>
            </a:r>
            <a:r>
              <a:rPr lang="en-US" sz="1400" dirty="0" smtClean="0"/>
              <a:t> </a:t>
            </a:r>
            <a:r>
              <a:rPr lang="en-US" sz="1400" dirty="0"/>
              <a:t>result = employees</a:t>
            </a:r>
          </a:p>
          <a:p>
            <a:pPr marL="0" indent="0">
              <a:buNone/>
            </a:pPr>
            <a:r>
              <a:rPr lang="mr-IN" sz="1400" dirty="0"/>
              <a:t>    </a:t>
            </a:r>
            <a:r>
              <a:rPr lang="en-US" sz="1400" dirty="0" smtClean="0"/>
              <a:t>		</a:t>
            </a:r>
            <a:r>
              <a:rPr lang="mr-IN" sz="1400" dirty="0" smtClean="0"/>
              <a:t>.</a:t>
            </a:r>
            <a:r>
              <a:rPr lang="mr-IN" sz="1400" dirty="0"/>
              <a:t>filter(_.length() &gt; 1)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smtClean="0"/>
              <a:t>		.</a:t>
            </a:r>
            <a:r>
              <a:rPr lang="en-US" sz="1400" dirty="0"/>
              <a:t>map(_.</a:t>
            </a:r>
            <a:r>
              <a:rPr lang="en-US" sz="1400" dirty="0" smtClean="0"/>
              <a:t>capitalize)</a:t>
            </a:r>
            <a:endParaRPr lang="en-US" sz="1400" dirty="0"/>
          </a:p>
          <a:p>
            <a:pPr marL="0" indent="0">
              <a:buNone/>
            </a:pPr>
            <a:r>
              <a:rPr lang="mr-IN" sz="1400" dirty="0"/>
              <a:t>    </a:t>
            </a:r>
            <a:r>
              <a:rPr lang="en-US" sz="1400" dirty="0" smtClean="0"/>
              <a:t>		</a:t>
            </a:r>
            <a:r>
              <a:rPr lang="mr-IN" sz="1400" dirty="0" smtClean="0"/>
              <a:t>.</a:t>
            </a:r>
            <a:r>
              <a:rPr lang="mr-IN" sz="1400" dirty="0"/>
              <a:t>reduce(_ + "," + _)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44624"/>
            <a:ext cx="7416824" cy="92211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높은 추상화</a:t>
            </a:r>
            <a:r>
              <a:rPr lang="en-US" altLang="ko-KR" dirty="0" smtClean="0"/>
              <a:t>(High leveled abstraction)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059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4294967295"/>
          </p:nvPr>
        </p:nvSpPr>
        <p:spPr>
          <a:xfrm>
            <a:off x="971600" y="1414518"/>
            <a:ext cx="7488832" cy="38164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공통 블록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1400" dirty="0" smtClean="0"/>
              <a:t>필터</a:t>
            </a:r>
            <a:r>
              <a:rPr lang="en-US" altLang="ko-KR" sz="1400" dirty="0" smtClean="0"/>
              <a:t>(filter)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컬랙션의 부분 집합을 연산</a:t>
            </a:r>
            <a:endParaRPr lang="en-US" altLang="ko-KR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1400" dirty="0" smtClean="0"/>
              <a:t>맵</a:t>
            </a:r>
            <a:r>
              <a:rPr lang="en-US" altLang="ko-KR" sz="1400" dirty="0" smtClean="0"/>
              <a:t>(map)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컬랙션을 변형</a:t>
            </a:r>
            <a:endParaRPr lang="en-US" altLang="ko-KR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폴드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리듀스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(fold/reduce)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목록을 접어서 다른 형태로 만드는 연산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(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Catamorphism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누산기의 역할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폴드는 초기값이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있음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-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리듀스는 초기값이 없음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.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44624"/>
            <a:ext cx="7416824" cy="92211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높은 추상화</a:t>
            </a:r>
            <a:r>
              <a:rPr lang="en-US" altLang="ko-KR" dirty="0" smtClean="0"/>
              <a:t>(High leveled abstraction)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622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4294967295"/>
          </p:nvPr>
        </p:nvSpPr>
        <p:spPr>
          <a:xfrm>
            <a:off x="971600" y="1414518"/>
            <a:ext cx="7488832" cy="38164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반복 계산을 피하기 위한 전략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44624"/>
            <a:ext cx="7416824" cy="92211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메모이제이션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Memoization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0214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4294967295"/>
          </p:nvPr>
        </p:nvSpPr>
        <p:spPr>
          <a:xfrm>
            <a:off x="971600" y="1414518"/>
            <a:ext cx="7488832" cy="38164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연산을 후로 미룸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44624"/>
            <a:ext cx="7416824" cy="92211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게으름</a:t>
            </a:r>
            <a:r>
              <a:rPr lang="en-US" altLang="ko-KR" dirty="0" smtClean="0"/>
              <a:t>(Laziness)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925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89782" y="2636912"/>
            <a:ext cx="8999672" cy="1214896"/>
          </a:xfrm>
          <a:ln w="9525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ko-KR" sz="5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THANK </a:t>
            </a:r>
            <a:r>
              <a:rPr lang="en-US" altLang="ko-KR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</a:t>
            </a:r>
            <a:endParaRPr lang="ko-KR" altLang="en-US" sz="5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부제목 10"/>
          <p:cNvSpPr>
            <a:spLocks noGrp="1"/>
          </p:cNvSpPr>
          <p:nvPr>
            <p:ph type="subTitle" idx="1"/>
          </p:nvPr>
        </p:nvSpPr>
        <p:spPr>
          <a:xfrm>
            <a:off x="1965082" y="3645024"/>
            <a:ext cx="5227781" cy="64807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See you then.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4303014" y="251675"/>
            <a:ext cx="3456384" cy="1143000"/>
          </a:xfrm>
        </p:spPr>
        <p:txBody>
          <a:bodyPr>
            <a:noAutofit/>
          </a:bodyPr>
          <a:lstStyle/>
          <a:p>
            <a:pPr algn="ctr"/>
            <a:r>
              <a:rPr lang="en-US" altLang="ko-KR" sz="4800" dirty="0" smtClean="0"/>
              <a:t>Contents</a:t>
            </a:r>
            <a:endParaRPr lang="ko-KR" altLang="en-US" sz="48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4044941" y="1859009"/>
            <a:ext cx="4530145" cy="81150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3000000" scaled="0"/>
            <a:tileRect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 rot="10800000" flipH="1">
            <a:off x="3420743" y="1859008"/>
            <a:ext cx="917964" cy="811510"/>
          </a:xfrm>
          <a:prstGeom prst="roundRect">
            <a:avLst/>
          </a:prstGeom>
          <a:gradFill flip="none" rotWithShape="1">
            <a:gsLst>
              <a:gs pos="0">
                <a:srgbClr val="013B67"/>
              </a:gs>
              <a:gs pos="50000">
                <a:srgbClr val="2A72A8"/>
              </a:gs>
            </a:gsLst>
            <a:lin ang="3000000" scaled="0"/>
            <a:tileRect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gray">
          <a:xfrm>
            <a:off x="4267569" y="1998050"/>
            <a:ext cx="4272495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ctr" fontAlgn="base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Paradigm Shift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 rot="10800000" flipH="1">
            <a:off x="3503666" y="1946506"/>
            <a:ext cx="752116" cy="63651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3000000" scaled="0"/>
            <a:tileRect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16720" y="2010477"/>
            <a:ext cx="71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044072" y="2775690"/>
            <a:ext cx="4530145" cy="81150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3000000" scaled="0"/>
            <a:tileRect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 rot="10800000" flipH="1">
            <a:off x="3419874" y="2775689"/>
            <a:ext cx="917964" cy="811510"/>
          </a:xfrm>
          <a:prstGeom prst="roundRect">
            <a:avLst/>
          </a:prstGeom>
          <a:gradFill flip="none" rotWithShape="1">
            <a:gsLst>
              <a:gs pos="0">
                <a:srgbClr val="2D6AA1"/>
              </a:gs>
              <a:gs pos="50000">
                <a:srgbClr val="63ABDD"/>
              </a:gs>
            </a:gsLst>
            <a:lin ang="3000000" scaled="0"/>
            <a:tileRect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gray">
          <a:xfrm>
            <a:off x="4266700" y="2914731"/>
            <a:ext cx="4272495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ctr" fontAlgn="base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OOP VS FP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 rot="10800000" flipH="1">
            <a:off x="3502797" y="2863187"/>
            <a:ext cx="752116" cy="63651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3000000" scaled="0"/>
            <a:tileRect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15851" y="2927158"/>
            <a:ext cx="71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044071" y="3706351"/>
            <a:ext cx="4530145" cy="81150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3000000" scaled="0"/>
            <a:tileRect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 rot="10800000" flipH="1">
            <a:off x="3419873" y="3706350"/>
            <a:ext cx="917964" cy="811510"/>
          </a:xfrm>
          <a:prstGeom prst="roundRect">
            <a:avLst/>
          </a:prstGeom>
          <a:gradFill flip="none" rotWithShape="1">
            <a:gsLst>
              <a:gs pos="0">
                <a:srgbClr val="007A77"/>
              </a:gs>
              <a:gs pos="50000">
                <a:srgbClr val="05C8C4"/>
              </a:gs>
            </a:gsLst>
            <a:lin ang="3000000" scaled="0"/>
            <a:tileRect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Rectangle 5"/>
          <p:cNvSpPr>
            <a:spLocks noChangeArrowheads="1"/>
          </p:cNvSpPr>
          <p:nvPr/>
        </p:nvSpPr>
        <p:spPr bwMode="gray">
          <a:xfrm>
            <a:off x="4266699" y="3845392"/>
            <a:ext cx="4272495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ctr" fontAlgn="base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High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evel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bstraction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 rot="10800000" flipH="1">
            <a:off x="3502796" y="3793848"/>
            <a:ext cx="752116" cy="63651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3000000" scaled="0"/>
            <a:tileRect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15850" y="3857819"/>
            <a:ext cx="71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044071" y="4647899"/>
            <a:ext cx="4530145" cy="81150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3000000" scaled="0"/>
            <a:tileRect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 rot="10800000" flipH="1">
            <a:off x="3419873" y="4647898"/>
            <a:ext cx="917964" cy="811510"/>
          </a:xfrm>
          <a:prstGeom prst="roundRect">
            <a:avLst/>
          </a:prstGeom>
          <a:gradFill flip="none" rotWithShape="1">
            <a:gsLst>
              <a:gs pos="0">
                <a:srgbClr val="389EB2"/>
              </a:gs>
              <a:gs pos="50000">
                <a:srgbClr val="61BDCE"/>
              </a:gs>
            </a:gsLst>
            <a:lin ang="3000000" scaled="0"/>
            <a:tileRect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4266699" y="4786940"/>
            <a:ext cx="4272495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ctr" fontAlgn="base"/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Memoization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 rot="10800000" flipH="1">
            <a:off x="3502796" y="4735396"/>
            <a:ext cx="752116" cy="63651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3000000" scaled="0"/>
            <a:tileRect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515850" y="4799367"/>
            <a:ext cx="71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044071" y="5584003"/>
            <a:ext cx="4530145" cy="81150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3000000" scaled="0"/>
            <a:tileRect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 rot="10800000" flipH="1">
            <a:off x="3419873" y="5584003"/>
            <a:ext cx="917964" cy="81151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3000000" scaled="0"/>
            <a:tileRect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gray">
          <a:xfrm>
            <a:off x="4266699" y="5723044"/>
            <a:ext cx="4272495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ctr" fontAlgn="base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Laziness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 rot="10800000" flipH="1">
            <a:off x="3502796" y="5671500"/>
            <a:ext cx="752116" cy="63651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3000000" scaled="0"/>
            <a:tileRect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515850" y="5735471"/>
            <a:ext cx="71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05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500"/>
                            </p:stCondLst>
                            <p:childTnLst>
                              <p:par>
                                <p:cTn id="7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0"/>
                            </p:stCondLst>
                            <p:childTnLst>
                              <p:par>
                                <p:cTn id="8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000"/>
                            </p:stCondLst>
                            <p:childTnLst>
                              <p:par>
                                <p:cTn id="9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500"/>
                            </p:stCondLst>
                            <p:childTnLst>
                              <p:par>
                                <p:cTn id="10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5" grpId="0" animBg="1"/>
      <p:bldP spid="48" grpId="0" animBg="1"/>
      <p:bldP spid="49" grpId="0"/>
      <p:bldP spid="50" grpId="0" animBg="1"/>
      <p:bldP spid="51" grpId="0"/>
      <p:bldP spid="52" grpId="0" animBg="1"/>
      <p:bldP spid="53" grpId="0" animBg="1"/>
      <p:bldP spid="54" grpId="0"/>
      <p:bldP spid="55" grpId="0" animBg="1"/>
      <p:bldP spid="59" grpId="0"/>
      <p:bldP spid="60" grpId="0" animBg="1"/>
      <p:bldP spid="61" grpId="0" animBg="1"/>
      <p:bldP spid="62" grpId="0"/>
      <p:bldP spid="63" grpId="0" animBg="1"/>
      <p:bldP spid="64" grpId="0"/>
      <p:bldP spid="65" grpId="0" animBg="1"/>
      <p:bldP spid="66" grpId="0" animBg="1"/>
      <p:bldP spid="67" grpId="0"/>
      <p:bldP spid="68" grpId="0" animBg="1"/>
      <p:bldP spid="69" grpId="0"/>
      <p:bldP spid="70" grpId="0" animBg="1"/>
      <p:bldP spid="71" grpId="0" animBg="1"/>
      <p:bldP spid="72" grpId="0"/>
      <p:bldP spid="73" grpId="0" animBg="1"/>
      <p:bldP spid="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4294967295"/>
          </p:nvPr>
        </p:nvSpPr>
        <p:spPr>
          <a:xfrm>
            <a:off x="971600" y="1414518"/>
            <a:ext cx="7488832" cy="482279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  <a:hlinkClick r:id="rId3"/>
              </a:rPr>
              <a:t>Programing </a:t>
            </a:r>
            <a:r>
              <a:rPr lang="en-US" altLang="ko-K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  <a:hlinkClick r:id="rId3"/>
              </a:rPr>
              <a:t>Paradigms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00050" indent="-400050">
              <a:buFont typeface="+mj-lt"/>
              <a:buAutoNum type="arabicPeriod"/>
            </a:pPr>
            <a:endParaRPr lang="en-US" altLang="ko-KR" sz="1400" dirty="0" smtClean="0">
              <a:latin typeface="맑은고딕"/>
              <a:cs typeface="맑은고딕"/>
            </a:endParaRPr>
          </a:p>
          <a:p>
            <a:pPr marL="400050" indent="-400050">
              <a:buFont typeface="+mj-lt"/>
              <a:buAutoNum type="arabicPeriod"/>
            </a:pPr>
            <a:r>
              <a:rPr lang="ko-KR" altLang="en-US" sz="1400" dirty="0" smtClean="0">
                <a:latin typeface="맑은고딕"/>
                <a:cs typeface="맑은고딕"/>
              </a:rPr>
              <a:t>첫 프로그래밍 언어 </a:t>
            </a:r>
            <a:r>
              <a:rPr lang="en-US" altLang="ko-KR" sz="1400" dirty="0" smtClean="0">
                <a:latin typeface="맑은고딕"/>
                <a:cs typeface="맑은고딕"/>
              </a:rPr>
              <a:t>(</a:t>
            </a:r>
            <a:r>
              <a:rPr lang="en-US" sz="1400" dirty="0" smtClean="0">
                <a:latin typeface="맑은고딕"/>
                <a:cs typeface="맑은고딕"/>
              </a:rPr>
              <a:t>First </a:t>
            </a:r>
            <a:r>
              <a:rPr lang="en-US" sz="1400" dirty="0">
                <a:latin typeface="맑은고딕"/>
                <a:cs typeface="맑은고딕"/>
              </a:rPr>
              <a:t>programming </a:t>
            </a:r>
            <a:r>
              <a:rPr lang="en-US" sz="1400" dirty="0" smtClean="0">
                <a:latin typeface="맑은고딕"/>
                <a:cs typeface="맑은고딕"/>
              </a:rPr>
              <a:t>languages)</a:t>
            </a:r>
            <a:r>
              <a:rPr lang="ko-KR" altLang="en-US" sz="1400" dirty="0" smtClean="0">
                <a:latin typeface="맑은고딕"/>
                <a:cs typeface="맑은고딕"/>
              </a:rPr>
              <a:t> </a:t>
            </a:r>
            <a:endParaRPr lang="en-US" altLang="ko-KR" sz="1400" dirty="0" smtClean="0">
              <a:latin typeface="맑은고딕"/>
              <a:cs typeface="맑은고딕"/>
            </a:endParaRPr>
          </a:p>
          <a:p>
            <a:pPr marL="800100" lvl="1" indent="-400050">
              <a:buFont typeface="+mj-lt"/>
              <a:buAutoNum type="alphaLcPeriod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Assembly langua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ge(1951),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Fortran (1957, first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compiler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)</a:t>
            </a:r>
          </a:p>
          <a:p>
            <a:pPr marL="800100" lvl="1" indent="-400050">
              <a:buFont typeface="+mj-lt"/>
              <a:buAutoNum type="alphaLcPeriod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맑은고딕"/>
              <a:ea typeface="맑은 고딕" pitchFamily="50" charset="-127"/>
              <a:cs typeface="맑은고딕"/>
            </a:endParaRPr>
          </a:p>
          <a:p>
            <a:pPr marL="400050" indent="-400050">
              <a:buFont typeface="+mj-lt"/>
              <a:buAutoNum type="arabicPeriod"/>
            </a:pPr>
            <a:r>
              <a:rPr lang="ko-KR" altLang="en-US" sz="1400" dirty="0" smtClean="0">
                <a:latin typeface="맑은고딕"/>
                <a:cs typeface="맑은고딕"/>
              </a:rPr>
              <a:t>기반이 되는 언어 </a:t>
            </a:r>
            <a:r>
              <a:rPr lang="en-US" altLang="ko-KR" sz="1400" dirty="0" smtClean="0">
                <a:latin typeface="맑은고딕"/>
                <a:cs typeface="맑은고딕"/>
              </a:rPr>
              <a:t>(</a:t>
            </a:r>
            <a:r>
              <a:rPr lang="en-US" sz="1400" dirty="0" smtClean="0">
                <a:latin typeface="맑은고딕"/>
                <a:cs typeface="맑은고딕"/>
              </a:rPr>
              <a:t>Establishing </a:t>
            </a:r>
            <a:r>
              <a:rPr lang="en-US" sz="1400" dirty="0">
                <a:latin typeface="맑은고딕"/>
                <a:cs typeface="맑은고딕"/>
              </a:rPr>
              <a:t>fundamental </a:t>
            </a:r>
            <a:r>
              <a:rPr lang="en-US" sz="1400" dirty="0" smtClean="0">
                <a:latin typeface="맑은고딕"/>
                <a:cs typeface="맑은고딕"/>
              </a:rPr>
              <a:t>paradigms)</a:t>
            </a:r>
          </a:p>
          <a:p>
            <a:pPr marL="800100" lvl="1" indent="-400050">
              <a:buFont typeface="+mj-lt"/>
              <a:buAutoNum type="alphaLcPeriod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C(1972)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,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S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mall Talk : Structured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language, one-pass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complier</a:t>
            </a:r>
          </a:p>
          <a:p>
            <a:pPr marL="800100" lvl="1" indent="-400050">
              <a:buFont typeface="+mj-lt"/>
              <a:buAutoNum type="alphaLcPeriod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맑은고딕"/>
              <a:ea typeface="맑은 고딕" pitchFamily="50" charset="-127"/>
              <a:cs typeface="맑은고딕"/>
            </a:endParaRPr>
          </a:p>
          <a:p>
            <a:pPr marL="400050" indent="-400050">
              <a:buFont typeface="+mj-lt"/>
              <a:buAutoNum type="arabicPeriod"/>
            </a:pPr>
            <a:r>
              <a:rPr lang="ko-KR" altLang="en-US" sz="1400" dirty="0" smtClean="0">
                <a:latin typeface="맑은고딕"/>
                <a:cs typeface="맑은고딕"/>
              </a:rPr>
              <a:t>통합화</a:t>
            </a:r>
            <a:r>
              <a:rPr lang="en-US" altLang="ko-KR" sz="1400" dirty="0" smtClean="0">
                <a:latin typeface="맑은고딕"/>
                <a:cs typeface="맑은고딕"/>
              </a:rPr>
              <a:t>(</a:t>
            </a:r>
            <a:r>
              <a:rPr lang="en-US" sz="1400" dirty="0" smtClean="0">
                <a:latin typeface="맑은고딕"/>
                <a:cs typeface="맑은고딕"/>
              </a:rPr>
              <a:t>consolidation), </a:t>
            </a:r>
            <a:r>
              <a:rPr lang="ko-KR" altLang="en-US" sz="1400" dirty="0" smtClean="0">
                <a:latin typeface="맑은고딕"/>
                <a:cs typeface="맑은고딕"/>
              </a:rPr>
              <a:t>모듈화</a:t>
            </a:r>
            <a:r>
              <a:rPr lang="en-US" altLang="ko-KR" sz="1400" dirty="0" smtClean="0">
                <a:latin typeface="맑은고딕"/>
                <a:cs typeface="맑은고딕"/>
              </a:rPr>
              <a:t>(</a:t>
            </a:r>
            <a:r>
              <a:rPr lang="en-US" sz="1400" dirty="0" smtClean="0">
                <a:latin typeface="맑은고딕"/>
                <a:cs typeface="맑은고딕"/>
              </a:rPr>
              <a:t>modules), </a:t>
            </a:r>
            <a:r>
              <a:rPr lang="ko-KR" altLang="en-US" sz="1400" dirty="0" smtClean="0">
                <a:latin typeface="맑은고딕"/>
                <a:cs typeface="맑은고딕"/>
              </a:rPr>
              <a:t>명령형</a:t>
            </a:r>
            <a:r>
              <a:rPr lang="en-US" altLang="ko-KR" sz="1400" dirty="0" smtClean="0">
                <a:latin typeface="맑은고딕"/>
                <a:cs typeface="맑은고딕"/>
              </a:rPr>
              <a:t>(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  <a:hlinkClick r:id="rId4"/>
              </a:rPr>
              <a:t>Imperative language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)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맑은고딕"/>
              <a:ea typeface="맑은 고딕" pitchFamily="50" charset="-127"/>
              <a:cs typeface="맑은고딕"/>
            </a:endParaRPr>
          </a:p>
          <a:p>
            <a:pPr marL="800100" lvl="1" indent="-400050">
              <a:buFont typeface="+mj-lt"/>
              <a:buAutoNum type="alphaLcPeriod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Perl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(1987),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E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rlang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(1986), C++(1980), Objective-C(1986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)</a:t>
            </a:r>
          </a:p>
          <a:p>
            <a:pPr marL="800100" lvl="1" indent="-400050">
              <a:buFont typeface="+mj-lt"/>
              <a:buAutoNum type="alphaLcPeriod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맑은고딕"/>
              <a:ea typeface="맑은 고딕" pitchFamily="50" charset="-127"/>
              <a:cs typeface="맑은고딕"/>
            </a:endParaRPr>
          </a:p>
          <a:p>
            <a:pPr marL="400050" indent="-400050"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인터넷 특화 언어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(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The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Internet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age)</a:t>
            </a:r>
          </a:p>
          <a:p>
            <a:pPr marL="800100" lvl="1" indent="-400050">
              <a:buFont typeface="+mj-lt"/>
              <a:buAutoNum type="alphaLcPeriod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Haskell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(1990), Python(1991),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Lua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(1993), R(1993), Java(1995),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Javascript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(1995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)</a:t>
            </a:r>
          </a:p>
          <a:p>
            <a:pPr marL="800100" lvl="1" indent="-400050">
              <a:buFont typeface="+mj-lt"/>
              <a:buAutoNum type="alphaLcPeriod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맑은고딕"/>
              <a:ea typeface="맑은 고딕" pitchFamily="50" charset="-127"/>
              <a:cs typeface="맑은고딕"/>
            </a:endParaRPr>
          </a:p>
          <a:p>
            <a:pPr marL="400050" indent="-400050"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모던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(Modern Language)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맑은고딕"/>
              <a:ea typeface="맑은 고딕" pitchFamily="50" charset="-127"/>
              <a:cs typeface="맑은고딕"/>
            </a:endParaRPr>
          </a:p>
          <a:p>
            <a:pPr marL="800100" lvl="1" indent="-400050">
              <a:buFont typeface="+mj-lt"/>
              <a:buAutoNum type="alphaLcPeriod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함수형 프로그래밍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(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Functional Programing)</a:t>
            </a:r>
          </a:p>
          <a:p>
            <a:pPr marL="400050" lvl="1" indent="0">
              <a:buNone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      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메타 프로그래밍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(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Meta programing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)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맑은고딕"/>
              <a:ea typeface="맑은 고딕" pitchFamily="50" charset="-127"/>
              <a:cs typeface="맑은고딕"/>
            </a:endParaRPr>
          </a:p>
          <a:p>
            <a:pPr marL="400050" lvl="1" indent="0">
              <a:buNone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      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높은 수준의 추상화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(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High level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abstraction)</a:t>
            </a:r>
          </a:p>
          <a:p>
            <a:pPr marL="800100" lvl="1" indent="-400050">
              <a:buFont typeface="+mj-lt"/>
              <a:buAutoNum type="alphaLcPeriod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#(2001), F#(2005),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Scala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고딕"/>
                <a:ea typeface="맑은 고딕" pitchFamily="50" charset="-127"/>
                <a:cs typeface="맑은고딕"/>
              </a:rPr>
              <a:t>(2003), Go(2009), Swift(2014)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고딕"/>
              <a:ea typeface="맑은 고딕" pitchFamily="50" charset="-127"/>
              <a:cs typeface="맑은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6237312"/>
            <a:ext cx="754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b="1" i="1" dirty="0">
                <a:solidFill>
                  <a:srgbClr val="00A99D"/>
                </a:solidFill>
                <a:latin typeface="Arial" pitchFamily="34" charset="0"/>
                <a:cs typeface="Arial" pitchFamily="34" charset="0"/>
              </a:rPr>
              <a:t>“ </a:t>
            </a:r>
            <a:r>
              <a:rPr lang="ko-KR" altLang="en-US" b="1" i="1" dirty="0" smtClean="0">
                <a:solidFill>
                  <a:srgbClr val="00A99D"/>
                </a:solidFill>
                <a:latin typeface="Arial" pitchFamily="34" charset="0"/>
                <a:cs typeface="Arial" pitchFamily="34" charset="0"/>
              </a:rPr>
              <a:t>페러다임의 전환은 </a:t>
            </a:r>
            <a:r>
              <a:rPr lang="ko-KR" altLang="en-US" b="1" i="1" dirty="0" smtClean="0">
                <a:solidFill>
                  <a:srgbClr val="00A99D"/>
                </a:solidFill>
                <a:latin typeface="Arial" pitchFamily="34" charset="0"/>
                <a:cs typeface="Arial" pitchFamily="34" charset="0"/>
              </a:rPr>
              <a:t>단순히 문법 등의 변화가 아닌 프로그래밍에 대한 사고 전환</a:t>
            </a:r>
            <a:r>
              <a:rPr lang="en-US" altLang="ko-KR" b="1" i="1" dirty="0" smtClean="0">
                <a:solidFill>
                  <a:srgbClr val="00A99D"/>
                </a:solidFill>
                <a:latin typeface="Arial" pitchFamily="34" charset="0"/>
                <a:cs typeface="Arial" pitchFamily="34" charset="0"/>
              </a:rPr>
              <a:t>”</a:t>
            </a:r>
            <a:endParaRPr lang="ko-KR" altLang="ko-KR" dirty="0">
              <a:solidFill>
                <a:srgbClr val="00A99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Paradigm shift in programing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srgbClr val="FFFF00"/>
                </a:solidFill>
              </a:rPr>
              <a:t>OOP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VS </a:t>
            </a:r>
            <a:r>
              <a:rPr lang="en-US" altLang="ko-KR" sz="3600" dirty="0">
                <a:solidFill>
                  <a:srgbClr val="0000FF"/>
                </a:solidFill>
              </a:rPr>
              <a:t>FP</a:t>
            </a:r>
            <a:endParaRPr lang="ko-KR" altLang="en-US" dirty="0"/>
          </a:p>
        </p:txBody>
      </p:sp>
      <p:sp>
        <p:nvSpPr>
          <p:cNvPr id="7" name="직사각형 44"/>
          <p:cNvSpPr/>
          <p:nvPr/>
        </p:nvSpPr>
        <p:spPr>
          <a:xfrm>
            <a:off x="899593" y="3360042"/>
            <a:ext cx="3672408" cy="28052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3000000" scaled="0"/>
            <a:tileRect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45"/>
          <p:cNvGrpSpPr/>
          <p:nvPr/>
        </p:nvGrpSpPr>
        <p:grpSpPr>
          <a:xfrm>
            <a:off x="4826124" y="1412775"/>
            <a:ext cx="2914228" cy="1728192"/>
            <a:chOff x="4826124" y="1700808"/>
            <a:chExt cx="2914228" cy="1728192"/>
          </a:xfrm>
        </p:grpSpPr>
        <p:sp>
          <p:nvSpPr>
            <p:cNvPr id="9" name="직각 삼각형 46"/>
            <p:cNvSpPr/>
            <p:nvPr/>
          </p:nvSpPr>
          <p:spPr>
            <a:xfrm>
              <a:off x="4826124" y="1700808"/>
              <a:ext cx="2914228" cy="1728192"/>
            </a:xfrm>
            <a:prstGeom prst="rtTriangle">
              <a:avLst/>
            </a:prstGeom>
            <a:gradFill flip="none" rotWithShape="1">
              <a:gsLst>
                <a:gs pos="0">
                  <a:srgbClr val="007A77"/>
                </a:gs>
                <a:gs pos="50000">
                  <a:srgbClr val="05C8C4"/>
                </a:gs>
              </a:gsLst>
              <a:lin ang="3000000" scaled="0"/>
              <a:tileRect/>
            </a:gra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sp3d>
              <a:bevelT w="31750" h="31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98715" y="2207766"/>
              <a:ext cx="158417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B</a:t>
              </a:r>
            </a:p>
            <a:p>
              <a:r>
                <a:rPr lang="en-US" altLang="ko-KR" sz="3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FP</a:t>
              </a:r>
              <a:endParaRPr lang="ko-KR" altLang="en-US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그룹 48"/>
          <p:cNvGrpSpPr/>
          <p:nvPr/>
        </p:nvGrpSpPr>
        <p:grpSpPr>
          <a:xfrm>
            <a:off x="1485181" y="1412775"/>
            <a:ext cx="2846412" cy="1728192"/>
            <a:chOff x="1485181" y="1700808"/>
            <a:chExt cx="2846412" cy="1728192"/>
          </a:xfrm>
        </p:grpSpPr>
        <p:sp>
          <p:nvSpPr>
            <p:cNvPr id="12" name="직각 삼각형 49"/>
            <p:cNvSpPr/>
            <p:nvPr/>
          </p:nvSpPr>
          <p:spPr>
            <a:xfrm flipH="1">
              <a:off x="1485181" y="1700808"/>
              <a:ext cx="2846412" cy="1728192"/>
            </a:xfrm>
            <a:prstGeom prst="rtTriangle">
              <a:avLst/>
            </a:prstGeom>
            <a:gradFill flip="none" rotWithShape="1">
              <a:gsLst>
                <a:gs pos="0">
                  <a:srgbClr val="013B67"/>
                </a:gs>
                <a:gs pos="50000">
                  <a:srgbClr val="2A72A8"/>
                </a:gs>
              </a:gsLst>
              <a:lin ang="3000000" scaled="0"/>
              <a:tileRect/>
            </a:gra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sp3d>
              <a:bevelT w="31750" h="31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65301" y="2204864"/>
              <a:ext cx="158417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altLang="ko-KR" sz="32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endParaRPr>
            </a:p>
            <a:p>
              <a:pPr algn="r"/>
              <a:r>
                <a:rPr lang="en-US" altLang="ko-KR" sz="3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OOP</a:t>
              </a:r>
              <a:endParaRPr lang="ko-KR" altLang="en-US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" name="Rectangle 96"/>
          <p:cNvSpPr>
            <a:spLocks noChangeArrowheads="1"/>
          </p:cNvSpPr>
          <p:nvPr/>
        </p:nvSpPr>
        <p:spPr bwMode="auto">
          <a:xfrm>
            <a:off x="971600" y="3573016"/>
            <a:ext cx="3240360" cy="16927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3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특징</a:t>
            </a:r>
            <a:r>
              <a:rPr lang="en-US" altLang="ko-KR" sz="13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endParaRPr lang="en-US" altLang="ko-KR" sz="13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marL="171450" indent="-171450" fontAlgn="ctr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3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가변 상태변화를 제어</a:t>
            </a:r>
            <a:endParaRPr lang="en-US" altLang="ko-KR" sz="13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marL="171450" indent="-171450" fontAlgn="ctr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3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재사용의 단위 </a:t>
            </a:r>
            <a:r>
              <a:rPr lang="en-US" altLang="ko-KR" sz="13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:</a:t>
            </a:r>
            <a:r>
              <a:rPr lang="ko-KR" altLang="en-US" sz="13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클래스와 메세지</a:t>
            </a:r>
            <a:endParaRPr lang="en-US" altLang="ko-KR" sz="13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marL="171450" indent="-171450" fontAlgn="ctr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3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hlinkClick r:id="rId3"/>
              </a:rPr>
              <a:t>명령형 처리</a:t>
            </a:r>
            <a:r>
              <a:rPr lang="en-US" altLang="ko-KR" sz="13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: </a:t>
            </a:r>
            <a:r>
              <a:rPr lang="ko-KR" altLang="en-US" sz="13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일련의 명령으로 구성</a:t>
            </a:r>
            <a:endParaRPr lang="en-US" altLang="ko-KR" sz="13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marL="171450" indent="-171450" fontAlgn="ctr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부수효과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(side effect)</a:t>
            </a:r>
          </a:p>
          <a:p>
            <a:pPr marL="171450" indent="-171450" fontAlgn="ctr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일부 변수와 함수는 객체가 아님</a:t>
            </a:r>
            <a:endParaRPr lang="en-US" altLang="ko-KR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marL="171450" indent="-171450" fontAlgn="ctr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lang="en-US" altLang="ko-KR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5" name="직사각형 52"/>
          <p:cNvSpPr/>
          <p:nvPr/>
        </p:nvSpPr>
        <p:spPr>
          <a:xfrm>
            <a:off x="4644008" y="3356991"/>
            <a:ext cx="3600400" cy="280831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3000000" scaled="0"/>
            <a:tileRect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Rectangle 96"/>
          <p:cNvSpPr>
            <a:spLocks noChangeArrowheads="1"/>
          </p:cNvSpPr>
          <p:nvPr/>
        </p:nvSpPr>
        <p:spPr bwMode="auto">
          <a:xfrm>
            <a:off x="4716016" y="3573016"/>
            <a:ext cx="3528392" cy="16466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특징</a:t>
            </a:r>
            <a:endParaRPr lang="en-US" altLang="ko-KR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marL="171450" indent="-171450" fontAlgn="ctr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가변 상태를 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분리하여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오류 가능성 낮춤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marL="171450" indent="-171450" fontAlgn="ctr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재사용 단위 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: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세부적인 단계의 블럭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(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함수블록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)</a:t>
            </a:r>
          </a:p>
          <a:p>
            <a:pPr marL="171450" indent="-171450" fontAlgn="ctr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hlinkClick r:id="rId4"/>
              </a:rPr>
              <a:t>함수형 처리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: 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문제를 논리적으로 분류</a:t>
            </a:r>
            <a:endParaRPr lang="en-US" altLang="ko-KR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marL="171450" indent="-171450" fontAlgn="ctr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부수효과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(side effect) 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분리에 집중</a:t>
            </a:r>
            <a:endParaRPr lang="en-US" altLang="ko-KR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marL="171450" indent="-171450" fontAlgn="ctr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모든 것은 객체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(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함수는 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1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급 객체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)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   *1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급 객체 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: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할당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,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인자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,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리턴 가능</a:t>
            </a:r>
            <a:endParaRPr lang="en-US" altLang="ko-KR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marL="171450" indent="-171450" fontAlgn="ctr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cxnSp>
        <p:nvCxnSpPr>
          <p:cNvPr id="17" name="직선 화살표 연결선 54"/>
          <p:cNvCxnSpPr/>
          <p:nvPr/>
        </p:nvCxnSpPr>
        <p:spPr bwMode="auto">
          <a:xfrm flipV="1">
            <a:off x="4591050" y="1340768"/>
            <a:ext cx="0" cy="446449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triangle" w="med" len="med"/>
            <a:tailEnd type="triangle" w="med" len="med"/>
          </a:ln>
          <a:effectLst/>
        </p:spPr>
      </p:cxnSp>
      <p:sp>
        <p:nvSpPr>
          <p:cNvPr id="18" name="Line 8"/>
          <p:cNvSpPr>
            <a:spLocks noChangeShapeType="1"/>
          </p:cNvSpPr>
          <p:nvPr/>
        </p:nvSpPr>
        <p:spPr bwMode="auto">
          <a:xfrm>
            <a:off x="712143" y="3356991"/>
            <a:ext cx="7704856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prstDash val="sysDot"/>
            <a:round/>
            <a:headEnd type="triangle"/>
            <a:tailEnd type="triangle" w="med" len="med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b="1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7010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  <p:bldP spid="15" grpId="0" animBg="1"/>
      <p:bldP spid="16" grpId="0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srgbClr val="FFFF00"/>
                </a:solidFill>
              </a:rPr>
              <a:t>OOP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VS </a:t>
            </a:r>
            <a:r>
              <a:rPr lang="en-US" altLang="ko-KR" sz="3600" dirty="0">
                <a:solidFill>
                  <a:srgbClr val="0000FF"/>
                </a:solidFill>
              </a:rPr>
              <a:t>FP</a:t>
            </a:r>
            <a:endParaRPr lang="ko-KR" altLang="en-US" dirty="0"/>
          </a:p>
        </p:txBody>
      </p:sp>
      <p:sp>
        <p:nvSpPr>
          <p:cNvPr id="19" name="내용 개체 틀 3"/>
          <p:cNvSpPr>
            <a:spLocks noGrp="1"/>
          </p:cNvSpPr>
          <p:nvPr>
            <p:ph idx="4294967295"/>
          </p:nvPr>
        </p:nvSpPr>
        <p:spPr>
          <a:xfrm>
            <a:off x="971600" y="1414518"/>
            <a:ext cx="7488832" cy="38164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함수적 자료구조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1600" dirty="0" smtClean="0"/>
              <a:t>불변</a:t>
            </a:r>
            <a:r>
              <a:rPr lang="en-US" altLang="ko-KR" sz="1600" dirty="0" smtClean="0"/>
              <a:t>(immutable) : </a:t>
            </a:r>
            <a:r>
              <a:rPr lang="ko-KR" altLang="en-US" sz="1600" dirty="0" smtClean="0"/>
              <a:t>인수나 반환값을 수정</a:t>
            </a:r>
            <a:r>
              <a:rPr lang="en-US" altLang="ko-KR" sz="1600" dirty="0"/>
              <a:t>/</a:t>
            </a:r>
            <a:r>
              <a:rPr lang="ko-KR" altLang="en-US" sz="1600" dirty="0" smtClean="0"/>
              <a:t>변경하지 않음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그 복사본을 만들어서 반환</a:t>
            </a:r>
            <a:endParaRPr lang="en-US" altLang="ko-KR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1600" dirty="0" smtClean="0"/>
              <a:t>순수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함수적 자료 구조 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immutable + no side effect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 smtClean="0"/>
              <a:t>*</a:t>
            </a:r>
            <a:r>
              <a:rPr lang="en-US" altLang="ko-KR" sz="1600" dirty="0" smtClean="0">
                <a:hlinkClick r:id="rId3"/>
              </a:rPr>
              <a:t>side effect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함수 내부의 값 변경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네트워크 등의 연산</a:t>
            </a:r>
            <a:r>
              <a:rPr lang="en-US" altLang="ko-KR" sz="1600" dirty="0" smtClean="0"/>
              <a:t>. </a:t>
            </a:r>
          </a:p>
          <a:p>
            <a:pPr marL="0" indent="0">
              <a:buNone/>
            </a:pPr>
            <a:r>
              <a:rPr lang="en-US" altLang="ko-KR" sz="1600" dirty="0" smtClean="0"/>
              <a:t>         *Pure function = function without side effect 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520" y="5363924"/>
            <a:ext cx="845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b="1" i="1" dirty="0" smtClean="0">
                <a:solidFill>
                  <a:srgbClr val="00A99D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ko-KR" altLang="en-US" dirty="0" smtClean="0">
                <a:solidFill>
                  <a:srgbClr val="00A99D"/>
                </a:solidFill>
              </a:rPr>
              <a:t>프로그래밍 </a:t>
            </a:r>
            <a:r>
              <a:rPr lang="ko-KR" altLang="en-US" dirty="0">
                <a:solidFill>
                  <a:srgbClr val="00A99D"/>
                </a:solidFill>
              </a:rPr>
              <a:t>오류의 주 원인인  </a:t>
            </a:r>
            <a:r>
              <a:rPr lang="en-US" altLang="ko-KR" dirty="0">
                <a:solidFill>
                  <a:srgbClr val="00A99D"/>
                </a:solidFill>
              </a:rPr>
              <a:t>side effect</a:t>
            </a:r>
            <a:r>
              <a:rPr lang="ko-KR" altLang="en-US" dirty="0">
                <a:solidFill>
                  <a:srgbClr val="00A99D"/>
                </a:solidFill>
              </a:rPr>
              <a:t>를 확실히 구분해 내고 최적화된 로직을 구현</a:t>
            </a:r>
            <a:r>
              <a:rPr lang="en-US" altLang="ko-KR" dirty="0">
                <a:solidFill>
                  <a:srgbClr val="00A99D"/>
                </a:solidFill>
              </a:rPr>
              <a:t>.</a:t>
            </a:r>
            <a:r>
              <a:rPr lang="en-US" altLang="ko-KR" b="1" i="1" dirty="0" smtClean="0">
                <a:solidFill>
                  <a:srgbClr val="00A99D"/>
                </a:solidFill>
                <a:latin typeface="Arial" pitchFamily="34" charset="0"/>
                <a:cs typeface="Arial" pitchFamily="34" charset="0"/>
              </a:rPr>
              <a:t>”</a:t>
            </a:r>
            <a:endParaRPr lang="ko-KR" altLang="ko-KR" dirty="0">
              <a:solidFill>
                <a:srgbClr val="00A99D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506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4294967295"/>
          </p:nvPr>
        </p:nvSpPr>
        <p:spPr>
          <a:xfrm>
            <a:off x="971600" y="1414518"/>
            <a:ext cx="7488832" cy="38164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고계함수</a:t>
            </a:r>
            <a:r>
              <a:rPr lang="en-US" altLang="ko-K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(High ordered function)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1600" dirty="0" smtClean="0"/>
              <a:t>함수를 인수로 받을 수도 리턴 값이 </a:t>
            </a:r>
            <a:r>
              <a:rPr lang="ko-KR" altLang="en-US" sz="1600" smtClean="0"/>
              <a:t>함수일 수도 </a:t>
            </a:r>
            <a:r>
              <a:rPr lang="ko-KR" altLang="en-US" sz="1600" dirty="0" smtClean="0"/>
              <a:t>있는 함수</a:t>
            </a:r>
            <a:r>
              <a:rPr lang="en-US" altLang="ko-KR" sz="16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 smtClean="0"/>
              <a:t>Ex) </a:t>
            </a:r>
            <a:r>
              <a:rPr lang="en-US" sz="1600" dirty="0" err="1"/>
              <a:t>def</a:t>
            </a:r>
            <a:r>
              <a:rPr lang="en-US" sz="1600" dirty="0"/>
              <a:t> apply(f: </a:t>
            </a:r>
            <a:r>
              <a:rPr lang="en-US" sz="1600" dirty="0" err="1"/>
              <a:t>Int</a:t>
            </a:r>
            <a:r>
              <a:rPr lang="en-US" sz="1600" dirty="0"/>
              <a:t> =&gt; String, v: </a:t>
            </a:r>
            <a:r>
              <a:rPr lang="en-US" sz="1600" dirty="0" err="1"/>
              <a:t>Int</a:t>
            </a:r>
            <a:r>
              <a:rPr lang="en-US" sz="1600" dirty="0"/>
              <a:t>) = f(v)</a:t>
            </a:r>
            <a:endParaRPr lang="en-US" altLang="ko-KR" sz="1600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sz="1600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44624"/>
            <a:ext cx="7416824" cy="92211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높은 추상화</a:t>
            </a:r>
            <a:r>
              <a:rPr lang="en-US" altLang="ko-KR" dirty="0" smtClean="0"/>
              <a:t>(High leveled abstraction)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535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4294967295"/>
          </p:nvPr>
        </p:nvSpPr>
        <p:spPr>
          <a:xfrm>
            <a:off x="971600" y="1414518"/>
            <a:ext cx="7488832" cy="38164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  <a:hlinkClick r:id="rId2"/>
              </a:rPr>
              <a:t>커링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  <a:hlinkClick r:id="rId2"/>
              </a:rPr>
              <a:t>(Curryng)</a:t>
            </a:r>
            <a:endParaRPr lang="en-US" altLang="ko-KR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1400" dirty="0" smtClean="0"/>
              <a:t>다인수</a:t>
            </a:r>
            <a:r>
              <a:rPr lang="en-US" altLang="ko-KR" sz="1400" dirty="0" smtClean="0"/>
              <a:t>(multi-argument)</a:t>
            </a:r>
            <a:r>
              <a:rPr lang="ko-KR" altLang="en-US" sz="1400" dirty="0" smtClean="0"/>
              <a:t> 함수를 일인수</a:t>
            </a:r>
            <a:r>
              <a:rPr lang="en-US" altLang="ko-KR" sz="1400" dirty="0" smtClean="0"/>
              <a:t>(single-argument)</a:t>
            </a:r>
            <a:r>
              <a:rPr lang="ko-KR" altLang="en-US" sz="1400" dirty="0" smtClean="0"/>
              <a:t> 함수들의 체인으로 바꿔주는 방법</a:t>
            </a:r>
            <a:r>
              <a:rPr lang="en-US" altLang="ko-KR" sz="1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400" dirty="0" smtClean="0"/>
              <a:t>Ex) </a:t>
            </a:r>
            <a:r>
              <a:rPr lang="en-US" altLang="ko-KR" sz="1400" dirty="0" err="1" smtClean="0"/>
              <a:t>def</a:t>
            </a:r>
            <a:r>
              <a:rPr lang="en-US" altLang="ko-KR" sz="1400" dirty="0" smtClean="0"/>
              <a:t> add(a: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)(b: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) = (a + b)</a:t>
            </a:r>
            <a:endParaRPr lang="en-US" altLang="ko-KR" sz="1400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44624"/>
            <a:ext cx="7416824" cy="92211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높은 추상화</a:t>
            </a:r>
            <a:r>
              <a:rPr lang="en-US" altLang="ko-KR" dirty="0" smtClean="0"/>
              <a:t>(High leveled abstraction)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7300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4294967295"/>
          </p:nvPr>
        </p:nvSpPr>
        <p:spPr>
          <a:xfrm>
            <a:off x="971600" y="1414518"/>
            <a:ext cx="7488832" cy="38164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클로저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(Closure)</a:t>
            </a:r>
            <a:endParaRPr lang="en-US" altLang="ko-KR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1600" dirty="0" smtClean="0"/>
              <a:t>문맥을 포함하다</a:t>
            </a:r>
            <a:endParaRPr lang="en-US" altLang="ko-KR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1600" dirty="0" smtClean="0"/>
              <a:t>함수의 인스턴스화</a:t>
            </a:r>
            <a:endParaRPr lang="en-US" altLang="ko-KR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1600" dirty="0" smtClean="0"/>
              <a:t>내부에 참조되는 모든 인수에 대한 묵시적 바인딩을 지닌 함수</a:t>
            </a:r>
            <a:r>
              <a:rPr lang="en-US" altLang="ko-KR" sz="16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1600" dirty="0" smtClean="0"/>
              <a:t>코드와 문맥을 한 구조로 캡슐화해서 행위 모델을 생성</a:t>
            </a:r>
            <a:endParaRPr lang="en-US" altLang="ko-KR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1600" dirty="0" smtClean="0"/>
              <a:t>지연 전략 사용이 가능</a:t>
            </a:r>
            <a:endParaRPr lang="en-US" altLang="ko-KR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1600" dirty="0" smtClean="0"/>
              <a:t>클로저가 생성되면 해당 시점의 </a:t>
            </a:r>
            <a:r>
              <a:rPr lang="en-US" altLang="ko-KR" sz="1600" dirty="0" smtClean="0"/>
              <a:t>local value</a:t>
            </a:r>
            <a:r>
              <a:rPr lang="ko-KR" altLang="en-US" sz="1600" dirty="0" smtClean="0"/>
              <a:t>등 클로저마다 다른 공간을 할당</a:t>
            </a:r>
            <a:r>
              <a:rPr lang="en-US" altLang="ko-KR" sz="16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1600" dirty="0" smtClean="0"/>
              <a:t>런타임에게 양도</a:t>
            </a:r>
            <a:endParaRPr lang="en-US" altLang="ko-KR" sz="1600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44624"/>
            <a:ext cx="7416824" cy="92211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높은 추상화</a:t>
            </a:r>
            <a:r>
              <a:rPr lang="en-US" altLang="ko-KR" dirty="0" smtClean="0"/>
              <a:t>(High leveled abstraction)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3759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4294967295"/>
          </p:nvPr>
        </p:nvSpPr>
        <p:spPr>
          <a:xfrm>
            <a:off x="971600" y="1414518"/>
            <a:ext cx="7488832" cy="302259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꼬리재귀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(Tail recursion)</a:t>
            </a:r>
            <a:endParaRPr lang="en-US" altLang="ko-KR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1400" dirty="0" smtClean="0"/>
              <a:t>재귀</a:t>
            </a:r>
            <a:r>
              <a:rPr lang="en-US" altLang="ko-KR" sz="1400" dirty="0" smtClean="0"/>
              <a:t>(recursion) : </a:t>
            </a:r>
            <a:r>
              <a:rPr lang="ko-KR" altLang="en-US" sz="1400" dirty="0" smtClean="0"/>
              <a:t>자신을 재참조하여 같은 프로세스를 반복하는 것</a:t>
            </a:r>
            <a:endParaRPr lang="en-US" altLang="ko-KR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1400" dirty="0" smtClean="0"/>
              <a:t>재귀는 반복문보다 코드를 간단하게 한다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단 반복문보다 성능이 낮음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1400" dirty="0" smtClean="0"/>
              <a:t>재귀 위치와 변수를 스택에 저장하므로 </a:t>
            </a:r>
            <a:r>
              <a:rPr lang="en-US" altLang="ko-KR" sz="1400" dirty="0" smtClean="0"/>
              <a:t>stack overflow </a:t>
            </a:r>
            <a:r>
              <a:rPr lang="ko-KR" altLang="en-US" sz="1400" dirty="0" smtClean="0"/>
              <a:t>소지가 높음</a:t>
            </a:r>
            <a:r>
              <a:rPr lang="en-US" altLang="ko-KR" sz="1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1400" dirty="0" smtClean="0"/>
              <a:t>꼬리재귀 </a:t>
            </a:r>
            <a:r>
              <a:rPr lang="en-US" altLang="ko-KR" sz="1400" dirty="0" smtClean="0"/>
              <a:t>=</a:t>
            </a:r>
            <a:r>
              <a:rPr lang="ko-KR" altLang="en-US" sz="1400" dirty="0" smtClean="0"/>
              <a:t> 재귀의 모습을 한 반복문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Stack(FILO)</a:t>
            </a:r>
            <a:r>
              <a:rPr lang="ko-KR" altLang="en-US" sz="1400" dirty="0" smtClean="0"/>
              <a:t>를 소비하지 않음</a:t>
            </a:r>
            <a:r>
              <a:rPr lang="en-US" altLang="ko-KR" sz="1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1400" dirty="0" smtClean="0"/>
              <a:t>꼬리재귀의 조건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리턴값에 추가 연산을 하지 않음</a:t>
            </a:r>
            <a:r>
              <a:rPr lang="en-US" altLang="ko-KR" sz="1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1400" dirty="0" smtClean="0"/>
              <a:t>함수형 언어들은 꼬리재귀를 반영</a:t>
            </a:r>
            <a:endParaRPr lang="en-US" altLang="ko-KR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sz="1400" dirty="0" smtClean="0"/>
              <a:t>Advanced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example)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CurryTest</a:t>
            </a:r>
            <a:endParaRPr lang="en-US" altLang="ko-KR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1400" dirty="0" smtClean="0"/>
              <a:t> 반복문과 다른 목록 인식</a:t>
            </a:r>
            <a:endParaRPr lang="en-US" altLang="ko-KR" sz="1400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sz="1400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44624"/>
            <a:ext cx="7416824" cy="92211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높은 추상화</a:t>
            </a:r>
            <a:r>
              <a:rPr lang="en-US" altLang="ko-KR" dirty="0" smtClean="0"/>
              <a:t>(High leveled abstraction)</a:t>
            </a:r>
            <a:endParaRPr lang="ko-KR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935527"/>
              </p:ext>
            </p:extLst>
          </p:nvPr>
        </p:nvGraphicFramePr>
        <p:xfrm>
          <a:off x="1259632" y="45034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987824" y="414336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230741"/>
              </p:ext>
            </p:extLst>
          </p:nvPr>
        </p:nvGraphicFramePr>
        <p:xfrm>
          <a:off x="1284312" y="5511512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1309712" y="5151472"/>
            <a:ext cx="720080" cy="360040"/>
            <a:chOff x="1259632" y="3356992"/>
            <a:chExt cx="792088" cy="360040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1259632" y="3356992"/>
              <a:ext cx="0" cy="3600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2051720" y="3356992"/>
              <a:ext cx="0" cy="3600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259632" y="3356992"/>
              <a:ext cx="79208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076400" y="5151472"/>
            <a:ext cx="5256584" cy="360040"/>
            <a:chOff x="1259632" y="3356992"/>
            <a:chExt cx="792088" cy="360040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1259632" y="3356992"/>
              <a:ext cx="0" cy="3600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051720" y="3356992"/>
              <a:ext cx="0" cy="3600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259632" y="3356992"/>
              <a:ext cx="79208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1356320" y="5151472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76600" y="5151472"/>
            <a:ext cx="47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450644" y="414908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242732" y="41397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779912" y="414908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46988" y="41397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39076" y="41397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59156" y="414908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804248" y="41397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049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18703</TotalTime>
  <Words>1069</Words>
  <Application>Microsoft Macintosh PowerPoint</Application>
  <PresentationFormat>On-screen Show (4:3)</PresentationFormat>
  <Paragraphs>199</Paragraphs>
  <Slides>15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테마</vt:lpstr>
      <vt:lpstr>Functional Thinking</vt:lpstr>
      <vt:lpstr>Contents</vt:lpstr>
      <vt:lpstr>Paradigm shift in programing</vt:lpstr>
      <vt:lpstr>OOP VS FP</vt:lpstr>
      <vt:lpstr>OOP VS FP</vt:lpstr>
      <vt:lpstr>높은 추상화(High leveled abstraction)</vt:lpstr>
      <vt:lpstr>높은 추상화(High leveled abstraction)</vt:lpstr>
      <vt:lpstr>높은 추상화(High leveled abstraction)</vt:lpstr>
      <vt:lpstr>높은 추상화(High leveled abstraction)</vt:lpstr>
      <vt:lpstr>높은 추상화(High leveled abstraction)</vt:lpstr>
      <vt:lpstr>높은 추상화(High leveled abstraction)</vt:lpstr>
      <vt:lpstr>높은 추상화(High leveled abstraction)</vt:lpstr>
      <vt:lpstr>메모이제이션(Memoization)</vt:lpstr>
      <vt:lpstr>게으름(Laziness)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[애니형]획기적인 비즈니스 아이디어(자동완성형포함)</dc:title>
  <dc:creator>피피티월드(http://www.pptworld.co.kr)</dc:creator>
  <dc:description>본 저작물의 저작권은 피피티월드에 있습니다.
- (주)지커뮤니케이션</dc:description>
  <cp:lastModifiedBy>YongHoon Ji</cp:lastModifiedBy>
  <cp:revision>927</cp:revision>
  <dcterms:created xsi:type="dcterms:W3CDTF">2013-02-15T08:00:52Z</dcterms:created>
  <dcterms:modified xsi:type="dcterms:W3CDTF">2017-03-31T05:56:03Z</dcterms:modified>
</cp:coreProperties>
</file>