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1" r:id="rId7"/>
    <p:sldId id="262" r:id="rId8"/>
    <p:sldId id="265" r:id="rId9"/>
    <p:sldId id="266" r:id="rId10"/>
    <p:sldId id="269" r:id="rId11"/>
    <p:sldId id="270" r:id="rId12"/>
    <p:sldId id="264" r:id="rId13"/>
    <p:sldId id="271" r:id="rId14"/>
    <p:sldId id="272" r:id="rId15"/>
    <p:sldId id="273" r:id="rId16"/>
    <p:sldId id="263" r:id="rId17"/>
    <p:sldId id="268" r:id="rId18"/>
    <p:sldId id="27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96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95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14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89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9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19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1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29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88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65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2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30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98132-6635-4FE6-9F6A-E6B8D391A6C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98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ctiveX/RxJava/wiki/Implementing-Your-Own-Operators" TargetMode="External"/><Relationship Id="rId2" Type="http://schemas.openxmlformats.org/officeDocument/2006/relationships/hyperlink" Target="https://github.com/ReactiveX/RxJava/issues/3013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gank.io/post/560e15be2dca930e00da1083" TargetMode="External"/><Relationship Id="rId2" Type="http://schemas.openxmlformats.org/officeDocument/2006/relationships/hyperlink" Target="https://github.com/JakeWharton/RxBind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k3D0cWyNno4" TargetMode="External"/><Relationship Id="rId4" Type="http://schemas.openxmlformats.org/officeDocument/2006/relationships/hyperlink" Target="https://github.com/rengwuxia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keWharton/RxBind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RxJava</a:t>
            </a:r>
            <a:r>
              <a:rPr lang="en-US" altLang="zh-CN" dirty="0" smtClean="0"/>
              <a:t>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近</a:t>
            </a:r>
            <a:r>
              <a:rPr lang="zh-CN" altLang="en-US" dirty="0" smtClean="0"/>
              <a:t>绵薄之力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55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2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  变换</a:t>
            </a:r>
            <a:r>
              <a:rPr lang="zh-CN" altLang="en-US" sz="2800" dirty="0"/>
              <a:t>的原理  </a:t>
            </a:r>
            <a:r>
              <a:rPr lang="en-US" altLang="zh-CN" sz="2800" dirty="0"/>
              <a:t>lift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Observable</a:t>
            </a:r>
            <a:r>
              <a:rPr lang="zh-CN" altLang="en-US" sz="2000" dirty="0" smtClean="0"/>
              <a:t>执行了</a:t>
            </a:r>
            <a:r>
              <a:rPr lang="en-US" altLang="zh-CN" sz="2000" dirty="0" smtClean="0"/>
              <a:t>lift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Operator</a:t>
            </a:r>
            <a:r>
              <a:rPr lang="zh-CN" altLang="en-US" sz="2000" dirty="0" smtClean="0"/>
              <a:t>）方法之后，会返回一个新的</a:t>
            </a:r>
            <a:r>
              <a:rPr lang="en-US" altLang="zh-CN" sz="2000" dirty="0" smtClean="0"/>
              <a:t>Observable</a:t>
            </a:r>
            <a:r>
              <a:rPr lang="zh-CN" altLang="en-US" sz="2000" dirty="0" smtClean="0"/>
              <a:t>，这个新的</a:t>
            </a:r>
            <a:r>
              <a:rPr lang="en-US" altLang="zh-CN" sz="2000" dirty="0" smtClean="0"/>
              <a:t>Observable</a:t>
            </a:r>
            <a:r>
              <a:rPr lang="zh-CN" altLang="en-US" sz="2000" dirty="0" smtClean="0"/>
              <a:t>会像一个代理一样，负责接收原始的</a:t>
            </a:r>
            <a:r>
              <a:rPr lang="en-US" altLang="zh-CN" sz="2000" dirty="0" smtClean="0"/>
              <a:t>Observable</a:t>
            </a:r>
            <a:r>
              <a:rPr lang="zh-CN" altLang="en-US" sz="2000" dirty="0" smtClean="0"/>
              <a:t>发出的事件，并在处理后发送给</a:t>
            </a:r>
            <a:r>
              <a:rPr lang="en-US" altLang="zh-CN" sz="2000" dirty="0" smtClean="0"/>
              <a:t>Subscriber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28" y="2060848"/>
            <a:ext cx="3721025" cy="38299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64088" y="3284984"/>
            <a:ext cx="2162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图</a:t>
            </a:r>
            <a:r>
              <a:rPr lang="en-US" altLang="zh-CN" sz="1600" dirty="0" smtClean="0"/>
              <a:t>1-3 </a:t>
            </a:r>
            <a:r>
              <a:rPr lang="zh-CN" altLang="en-US" sz="1600" dirty="0" smtClean="0"/>
              <a:t>多个</a:t>
            </a:r>
            <a:r>
              <a:rPr lang="en-US" altLang="zh-CN" sz="1600" dirty="0" smtClean="0"/>
              <a:t>lift</a:t>
            </a:r>
            <a:r>
              <a:rPr lang="zh-CN" altLang="en-US" sz="1600" dirty="0" smtClean="0"/>
              <a:t>的效果图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448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3)  compose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对</a:t>
            </a:r>
            <a:r>
              <a:rPr lang="en-US" altLang="zh-CN" sz="2000" dirty="0" smtClean="0"/>
              <a:t>Observable</a:t>
            </a:r>
            <a:r>
              <a:rPr lang="zh-CN" altLang="en-US" sz="2000" dirty="0" smtClean="0"/>
              <a:t>整体的变换，针对</a:t>
            </a:r>
            <a:r>
              <a:rPr lang="en-US" altLang="zh-CN" sz="2000" dirty="0" smtClean="0"/>
              <a:t>Observable</a:t>
            </a:r>
            <a:r>
              <a:rPr lang="zh-CN" altLang="en-US" sz="2000" dirty="0" smtClean="0"/>
              <a:t>自身进行变换。      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Observable </a:t>
            </a:r>
            <a:r>
              <a:rPr lang="zh-CN" altLang="en-US" sz="2000" dirty="0"/>
              <a:t>可以利用传入的 </a:t>
            </a:r>
            <a:r>
              <a:rPr lang="en-US" altLang="zh-CN" sz="2000" dirty="0"/>
              <a:t>Transformer </a:t>
            </a:r>
            <a:r>
              <a:rPr lang="zh-CN" altLang="en-US" sz="2000" dirty="0"/>
              <a:t>对象的 </a:t>
            </a:r>
            <a:r>
              <a:rPr lang="en-US" altLang="zh-CN" sz="2000" dirty="0"/>
              <a:t>call </a:t>
            </a:r>
            <a:r>
              <a:rPr lang="zh-CN" altLang="en-US" sz="2000" dirty="0"/>
              <a:t>方法直接对自身进行处理，也就不必被包在方法的里面了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</a:t>
            </a:r>
            <a:r>
              <a:rPr lang="zh-CN" altLang="en-US" sz="2000" dirty="0" smtClean="0"/>
              <a:t>例子： </a:t>
            </a:r>
            <a:r>
              <a:rPr lang="en-US" altLang="zh-CN" sz="2000" dirty="0" err="1" smtClean="0"/>
              <a:t>composeExample</a:t>
            </a:r>
            <a:r>
              <a:rPr lang="en-US" altLang="zh-CN" sz="2000" dirty="0" smtClean="0"/>
              <a:t>()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9113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</a:t>
            </a:r>
            <a:r>
              <a:rPr lang="zh-CN" altLang="en-US" dirty="0" smtClean="0"/>
              <a:t>、线程控制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Scheduler – </a:t>
            </a:r>
            <a:r>
              <a:rPr lang="zh-CN" altLang="en-US" dirty="0" smtClean="0"/>
              <a:t>调度器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 smtClean="0"/>
              <a:t>切换事件生产和消费的所在线程。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3300" dirty="0" smtClean="0"/>
              <a:t>1)  API</a:t>
            </a:r>
            <a:endParaRPr lang="en-US" altLang="zh-CN" sz="3300" dirty="0"/>
          </a:p>
          <a:p>
            <a:pPr marL="0" indent="0">
              <a:buNone/>
            </a:pPr>
            <a:endParaRPr lang="en-US" altLang="zh-CN" sz="3000" dirty="0"/>
          </a:p>
          <a:p>
            <a:r>
              <a:rPr lang="en-US" altLang="zh-CN" sz="2400" dirty="0" err="1" smtClean="0"/>
              <a:t>observeOn</a:t>
            </a:r>
            <a:r>
              <a:rPr lang="en-US" altLang="zh-CN" sz="2400" dirty="0"/>
              <a:t> </a:t>
            </a:r>
            <a:r>
              <a:rPr lang="en-US" altLang="zh-CN" sz="2400" dirty="0" smtClean="0"/>
              <a:t>  </a:t>
            </a:r>
          </a:p>
          <a:p>
            <a:pPr marL="0" indent="0">
              <a:buNone/>
            </a:pPr>
            <a:r>
              <a:rPr lang="en-US" altLang="zh-CN" sz="2400" dirty="0" smtClean="0"/>
              <a:t>     </a:t>
            </a:r>
            <a:r>
              <a:rPr lang="zh-CN" altLang="en-US" sz="2100" dirty="0"/>
              <a:t>指定</a:t>
            </a:r>
            <a:r>
              <a:rPr lang="en-US" altLang="zh-CN" sz="2100" dirty="0"/>
              <a:t>Subscriber</a:t>
            </a:r>
            <a:r>
              <a:rPr lang="zh-CN" altLang="en-US" sz="2100" dirty="0"/>
              <a:t>线程，指定的是它之后的操作所在的线程</a:t>
            </a:r>
            <a:r>
              <a:rPr lang="zh-CN" altLang="en-US" sz="2100" dirty="0" smtClean="0"/>
              <a:t>。</a:t>
            </a:r>
            <a:endParaRPr lang="en-US" altLang="zh-CN" sz="2100" dirty="0" smtClean="0"/>
          </a:p>
          <a:p>
            <a:pPr marL="0" indent="0">
              <a:buNone/>
            </a:pPr>
            <a:endParaRPr lang="en-US" altLang="zh-CN" sz="2000" dirty="0"/>
          </a:p>
          <a:p>
            <a:pPr lvl="0"/>
            <a:r>
              <a:rPr lang="en-US" altLang="zh-CN" sz="2400" dirty="0" err="1" smtClean="0"/>
              <a:t>subscribeOn</a:t>
            </a:r>
            <a:endParaRPr lang="en-US" altLang="zh-CN" sz="2400" dirty="0"/>
          </a:p>
          <a:p>
            <a:pPr marL="0" lvl="0" indent="0">
              <a:buNone/>
            </a:pPr>
            <a:r>
              <a:rPr lang="zh-CN" altLang="en-US" sz="2000" dirty="0">
                <a:solidFill>
                  <a:srgbClr val="222222"/>
                </a:solidFill>
                <a:latin typeface="Lantinghei SC"/>
              </a:rPr>
              <a:t> </a:t>
            </a:r>
            <a:r>
              <a:rPr lang="zh-CN" altLang="en-US" sz="2000" dirty="0" smtClean="0">
                <a:solidFill>
                  <a:srgbClr val="222222"/>
                </a:solidFill>
                <a:latin typeface="Lantinghei SC"/>
              </a:rPr>
              <a:t>  </a:t>
            </a:r>
            <a:r>
              <a:rPr lang="en-US" altLang="zh-CN" sz="2100" dirty="0" err="1" smtClean="0"/>
              <a:t>Observable.OnSubscribe</a:t>
            </a:r>
            <a:r>
              <a:rPr lang="en-US" altLang="zh-CN" sz="2100" dirty="0">
                <a:solidFill>
                  <a:srgbClr val="222222"/>
                </a:solidFill>
                <a:latin typeface="Lantinghei SC"/>
              </a:rPr>
              <a:t> </a:t>
            </a:r>
            <a:r>
              <a:rPr lang="zh-CN" altLang="en-US" sz="2100" dirty="0">
                <a:solidFill>
                  <a:srgbClr val="222222"/>
                </a:solidFill>
                <a:latin typeface="Lantinghei SC"/>
              </a:rPr>
              <a:t>被激活时所处的</a:t>
            </a:r>
            <a:r>
              <a:rPr lang="zh-CN" altLang="en-US" sz="2100" dirty="0" smtClean="0">
                <a:solidFill>
                  <a:srgbClr val="222222"/>
                </a:solidFill>
                <a:latin typeface="Lantinghei SC"/>
              </a:rPr>
              <a:t>线程，或者</a:t>
            </a:r>
            <a:r>
              <a:rPr lang="zh-CN" altLang="en-US" sz="2100" dirty="0">
                <a:solidFill>
                  <a:srgbClr val="222222"/>
                </a:solidFill>
                <a:latin typeface="Lantinghei SC"/>
              </a:rPr>
              <a:t>叫做事件产生的线程。</a:t>
            </a:r>
            <a:r>
              <a:rPr lang="zh-CN" altLang="en-US" sz="2100" dirty="0" smtClean="0">
                <a:solidFill>
                  <a:prstClr val="black"/>
                </a:solidFill>
              </a:rPr>
              <a:t>放在哪里都可以，但是只能调用一次。</a:t>
            </a:r>
            <a:endParaRPr lang="en-US" altLang="zh-CN" sz="2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    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887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sz="4500" dirty="0"/>
              <a:t>2)  Schedulers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/>
              <a:t>Schedulers.immediate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sz="3300" dirty="0" smtClean="0"/>
              <a:t>直接</a:t>
            </a:r>
            <a:r>
              <a:rPr lang="zh-CN" altLang="en-US" sz="3300" dirty="0"/>
              <a:t>在当前线程运行，相当于不指定线程。这是默认的 </a:t>
            </a:r>
            <a:r>
              <a:rPr lang="en-US" altLang="zh-CN" sz="3300" dirty="0"/>
              <a:t>Scheduler</a:t>
            </a:r>
            <a:r>
              <a:rPr lang="zh-CN" altLang="en-US" sz="3300" dirty="0" smtClean="0"/>
              <a:t>。</a:t>
            </a:r>
            <a:endParaRPr lang="en-US" altLang="zh-CN" sz="3300" dirty="0" smtClean="0"/>
          </a:p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 err="1"/>
              <a:t>Schedulers.newThread</a:t>
            </a:r>
            <a:r>
              <a:rPr lang="en-US" altLang="zh-CN" dirty="0" smtClean="0"/>
              <a:t>() </a:t>
            </a:r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总是</a:t>
            </a:r>
            <a:r>
              <a:rPr lang="zh-CN" altLang="en-US" dirty="0"/>
              <a:t>启用新线程，并在新线程执行操作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/>
              <a:t>Schedulers.io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I/O </a:t>
            </a:r>
            <a:r>
              <a:rPr lang="zh-CN" altLang="en-US" dirty="0"/>
              <a:t>操作（读写文件、读写数据库、网络信息交互等）所使用的 </a:t>
            </a:r>
            <a:r>
              <a:rPr lang="en-US" altLang="zh-CN" dirty="0"/>
              <a:t>Scheduler</a:t>
            </a:r>
            <a:r>
              <a:rPr lang="zh-CN" altLang="en-US" dirty="0"/>
              <a:t>。行为模式和 </a:t>
            </a:r>
            <a:r>
              <a:rPr lang="en-US" altLang="zh-CN" dirty="0" err="1"/>
              <a:t>newThread</a:t>
            </a:r>
            <a:r>
              <a:rPr lang="en-US" altLang="zh-CN" dirty="0"/>
              <a:t>() </a:t>
            </a:r>
            <a:r>
              <a:rPr lang="zh-CN" altLang="en-US" dirty="0"/>
              <a:t>差不多，区别在于 </a:t>
            </a:r>
            <a:r>
              <a:rPr lang="en-US" altLang="zh-CN" dirty="0" err="1"/>
              <a:t>io</a:t>
            </a:r>
            <a:r>
              <a:rPr lang="en-US" altLang="zh-CN" dirty="0"/>
              <a:t>() </a:t>
            </a:r>
            <a:r>
              <a:rPr lang="zh-CN" altLang="en-US" dirty="0"/>
              <a:t>的内部实现是是用一个无数量上限的线程池，可以重用空闲的线程，因此多数情况下 </a:t>
            </a:r>
            <a:r>
              <a:rPr lang="en-US" altLang="zh-CN" dirty="0" err="1"/>
              <a:t>io</a:t>
            </a:r>
            <a:r>
              <a:rPr lang="en-US" altLang="zh-CN" dirty="0"/>
              <a:t>() </a:t>
            </a:r>
            <a:r>
              <a:rPr lang="zh-CN" altLang="en-US" dirty="0"/>
              <a:t>比 </a:t>
            </a:r>
            <a:r>
              <a:rPr lang="en-US" altLang="zh-CN" dirty="0" err="1"/>
              <a:t>newThread</a:t>
            </a:r>
            <a:r>
              <a:rPr lang="en-US" altLang="zh-CN" dirty="0"/>
              <a:t>() </a:t>
            </a:r>
            <a:r>
              <a:rPr lang="zh-CN" altLang="en-US" dirty="0"/>
              <a:t>更有效率。不要把计算工作放在 </a:t>
            </a:r>
            <a:r>
              <a:rPr lang="en-US" altLang="zh-CN" dirty="0" err="1"/>
              <a:t>io</a:t>
            </a:r>
            <a:r>
              <a:rPr lang="en-US" altLang="zh-CN" dirty="0"/>
              <a:t>() </a:t>
            </a:r>
            <a:r>
              <a:rPr lang="zh-CN" altLang="en-US" dirty="0"/>
              <a:t>中，可以避免创建不必要的线程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 err="1"/>
              <a:t>Schedulers.computation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计算</a:t>
            </a:r>
            <a:r>
              <a:rPr lang="zh-CN" altLang="en-US" dirty="0"/>
              <a:t>所使用的 </a:t>
            </a:r>
            <a:r>
              <a:rPr lang="en-US" altLang="zh-CN" dirty="0"/>
              <a:t>Scheduler</a:t>
            </a:r>
            <a:r>
              <a:rPr lang="zh-CN" altLang="en-US" dirty="0"/>
              <a:t>。这个计算指的是 </a:t>
            </a:r>
            <a:r>
              <a:rPr lang="en-US" altLang="zh-CN" dirty="0"/>
              <a:t>CPU </a:t>
            </a:r>
            <a:r>
              <a:rPr lang="zh-CN" altLang="en-US" dirty="0"/>
              <a:t>密集型计算，即不会被 </a:t>
            </a:r>
            <a:r>
              <a:rPr lang="en-US" altLang="zh-CN" dirty="0"/>
              <a:t>I/O </a:t>
            </a:r>
            <a:r>
              <a:rPr lang="zh-CN" altLang="en-US" dirty="0"/>
              <a:t>等操作限制性能的操作，例如图形的计算。这个 </a:t>
            </a:r>
            <a:r>
              <a:rPr lang="en-US" altLang="zh-CN" dirty="0"/>
              <a:t>Scheduler </a:t>
            </a:r>
            <a:r>
              <a:rPr lang="zh-CN" altLang="en-US" dirty="0"/>
              <a:t>使用的固定的线程池，大小为 </a:t>
            </a:r>
            <a:r>
              <a:rPr lang="en-US" altLang="zh-CN" dirty="0"/>
              <a:t>CPU </a:t>
            </a:r>
            <a:r>
              <a:rPr lang="zh-CN" altLang="en-US" dirty="0"/>
              <a:t>核数。不要把 </a:t>
            </a:r>
            <a:r>
              <a:rPr lang="en-US" altLang="zh-CN" dirty="0"/>
              <a:t>I/O </a:t>
            </a:r>
            <a:r>
              <a:rPr lang="zh-CN" altLang="en-US" dirty="0"/>
              <a:t>操作放在 </a:t>
            </a:r>
            <a:r>
              <a:rPr lang="en-US" altLang="zh-CN" dirty="0"/>
              <a:t>computation() </a:t>
            </a:r>
            <a:r>
              <a:rPr lang="zh-CN" altLang="en-US" dirty="0"/>
              <a:t>中，否则 </a:t>
            </a:r>
            <a:r>
              <a:rPr lang="en-US" altLang="zh-CN" dirty="0"/>
              <a:t>I/O </a:t>
            </a:r>
            <a:r>
              <a:rPr lang="zh-CN" altLang="en-US" dirty="0"/>
              <a:t>操作的等待时间会浪费 </a:t>
            </a:r>
            <a:r>
              <a:rPr lang="en-US" altLang="zh-CN" dirty="0"/>
              <a:t>CPU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 err="1" smtClean="0"/>
              <a:t>AndroidSchedulers.mainThread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它</a:t>
            </a:r>
            <a:r>
              <a:rPr lang="zh-CN" altLang="en-US" dirty="0"/>
              <a:t>指定的操作将在 </a:t>
            </a:r>
            <a:r>
              <a:rPr lang="en-US" altLang="zh-CN" dirty="0"/>
              <a:t>Android </a:t>
            </a:r>
            <a:r>
              <a:rPr lang="zh-CN" altLang="en-US" dirty="0"/>
              <a:t>主线程运行。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65441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501008"/>
            <a:ext cx="5985081" cy="288032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23529"/>
            <a:ext cx="6195049" cy="29523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7534090" y="620689"/>
            <a:ext cx="430887" cy="25922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dirty="0" smtClean="0"/>
              <a:t>图</a:t>
            </a:r>
            <a:r>
              <a:rPr lang="en-US" altLang="zh-CN" sz="1600" dirty="0" smtClean="0"/>
              <a:t>1-5 </a:t>
            </a:r>
            <a:r>
              <a:rPr lang="en-US" altLang="zh-CN" sz="1600" dirty="0" err="1" smtClean="0"/>
              <a:t>subscribeOn</a:t>
            </a:r>
            <a:r>
              <a:rPr lang="zh-CN" altLang="en-US" sz="1600" dirty="0" smtClean="0"/>
              <a:t>示意图</a:t>
            </a:r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1332220" y="3625899"/>
            <a:ext cx="430887" cy="25922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dirty="0" smtClean="0"/>
              <a:t>图</a:t>
            </a:r>
            <a:r>
              <a:rPr lang="en-US" altLang="zh-CN" sz="1600" dirty="0" smtClean="0"/>
              <a:t>1-6 </a:t>
            </a:r>
            <a:r>
              <a:rPr lang="en-US" altLang="zh-CN" sz="1600" dirty="0" err="1" smtClean="0"/>
              <a:t>observeOn</a:t>
            </a:r>
            <a:r>
              <a:rPr lang="zh-CN" altLang="en-US" sz="1600" dirty="0" smtClean="0"/>
              <a:t>示意图</a:t>
            </a:r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53591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76672"/>
            <a:ext cx="5387256" cy="5576888"/>
          </a:xfrm>
        </p:spPr>
      </p:pic>
      <p:sp>
        <p:nvSpPr>
          <p:cNvPr id="5" name="TextBox 4"/>
          <p:cNvSpPr txBox="1"/>
          <p:nvPr/>
        </p:nvSpPr>
        <p:spPr>
          <a:xfrm>
            <a:off x="5724128" y="4437112"/>
            <a:ext cx="2964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图</a:t>
            </a:r>
            <a:r>
              <a:rPr lang="en-US" altLang="zh-CN" sz="1600" dirty="0" smtClean="0"/>
              <a:t>1-7 </a:t>
            </a:r>
            <a:r>
              <a:rPr lang="zh-CN" altLang="en-US" sz="1600" dirty="0" smtClean="0"/>
              <a:t>多次调度，线程变换情况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6028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疑问点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问题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subscribe</a:t>
            </a:r>
            <a:r>
              <a:rPr lang="en-US" altLang="zh-CN" sz="2000" dirty="0"/>
              <a:t>() </a:t>
            </a:r>
            <a:r>
              <a:rPr lang="zh-CN" altLang="en-US" sz="2000" dirty="0"/>
              <a:t>这个方法有点怪：它看起来是</a:t>
            </a:r>
            <a:r>
              <a:rPr lang="en-US" altLang="zh-CN" sz="2000" dirty="0"/>
              <a:t>『</a:t>
            </a:r>
            <a:r>
              <a:rPr lang="en-US" altLang="zh-CN" sz="2000" dirty="0" err="1"/>
              <a:t>observalbe</a:t>
            </a:r>
            <a:r>
              <a:rPr lang="en-US" altLang="zh-CN" sz="2000" dirty="0"/>
              <a:t> </a:t>
            </a:r>
            <a:r>
              <a:rPr lang="zh-CN" altLang="en-US" sz="2000" dirty="0"/>
              <a:t>订阅了 </a:t>
            </a:r>
            <a:r>
              <a:rPr lang="en-US" altLang="zh-CN" sz="2000" dirty="0"/>
              <a:t>observer / subscriber』</a:t>
            </a:r>
            <a:r>
              <a:rPr lang="zh-CN" altLang="en-US" sz="2000" dirty="0"/>
              <a:t>而不是</a:t>
            </a:r>
            <a:r>
              <a:rPr lang="en-US" altLang="zh-CN" sz="2000" dirty="0"/>
              <a:t>『observer / subscriber </a:t>
            </a:r>
            <a:r>
              <a:rPr lang="zh-CN" altLang="en-US" sz="2000" dirty="0"/>
              <a:t>订阅了 </a:t>
            </a:r>
            <a:r>
              <a:rPr lang="en-US" altLang="zh-CN" sz="2000" dirty="0" err="1"/>
              <a:t>observalbe</a:t>
            </a:r>
            <a:r>
              <a:rPr lang="en-US" altLang="zh-CN" sz="2000" dirty="0"/>
              <a:t>』</a:t>
            </a:r>
            <a:r>
              <a:rPr lang="zh-CN" altLang="en-US" sz="2000" dirty="0"/>
              <a:t>，这看起来就像</a:t>
            </a:r>
            <a:r>
              <a:rPr lang="en-US" altLang="zh-CN" sz="2000" dirty="0"/>
              <a:t>『</a:t>
            </a:r>
            <a:r>
              <a:rPr lang="zh-CN" altLang="en-US" sz="2000" dirty="0"/>
              <a:t>杂志订阅了读者</a:t>
            </a:r>
            <a:r>
              <a:rPr lang="en-US" altLang="zh-CN" sz="2000" dirty="0"/>
              <a:t>』</a:t>
            </a:r>
            <a:r>
              <a:rPr lang="zh-CN" altLang="en-US" sz="2000" dirty="0"/>
              <a:t>一样颠倒了对象关系。这让人读起来有点别扭，不过如果把 </a:t>
            </a:r>
            <a:r>
              <a:rPr lang="en-US" altLang="zh-CN" sz="2000" dirty="0"/>
              <a:t>API </a:t>
            </a:r>
            <a:r>
              <a:rPr lang="zh-CN" altLang="en-US" sz="2000" dirty="0"/>
              <a:t>设计成 </a:t>
            </a:r>
            <a:r>
              <a:rPr lang="en-US" altLang="zh-CN" sz="2000" dirty="0" err="1"/>
              <a:t>observer.subscribe</a:t>
            </a:r>
            <a:r>
              <a:rPr lang="en-US" altLang="zh-CN" sz="2000" dirty="0"/>
              <a:t>(observable) / </a:t>
            </a:r>
            <a:r>
              <a:rPr lang="en-US" altLang="zh-CN" sz="2000" dirty="0" err="1"/>
              <a:t>subscriber.subscribe</a:t>
            </a:r>
            <a:r>
              <a:rPr lang="en-US" altLang="zh-CN" sz="2000" dirty="0"/>
              <a:t>(observable) </a:t>
            </a:r>
            <a:r>
              <a:rPr lang="zh-CN" altLang="en-US" sz="2000" dirty="0"/>
              <a:t>，虽然更加符合思维逻辑，但对流式 </a:t>
            </a:r>
            <a:r>
              <a:rPr lang="en-US" altLang="zh-CN" sz="2000" dirty="0"/>
              <a:t>API </a:t>
            </a:r>
            <a:r>
              <a:rPr lang="zh-CN" altLang="en-US" sz="2000" dirty="0"/>
              <a:t>的设计就造成影响了，比较起来明显是得不偿失的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问题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onSubscribeStart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这个方法，只需要传</a:t>
            </a:r>
            <a:r>
              <a:rPr lang="en-US" altLang="zh-CN" sz="2000" dirty="0" err="1" smtClean="0"/>
              <a:t>onSubscribe</a:t>
            </a:r>
            <a:r>
              <a:rPr lang="zh-CN" altLang="en-US" sz="2000" dirty="0" smtClean="0"/>
              <a:t>就可以了。其实是对它的包装可以在这里写，也许会需要用到被观察者对象。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3583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问题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：在学生课程的例子里，是否能即打印出学生的学生的姓名，又打印出学生对应的课程。（用</a:t>
            </a:r>
            <a:r>
              <a:rPr lang="en-US" altLang="zh-CN" sz="2400" dirty="0" err="1" smtClean="0"/>
              <a:t>flatmap</a:t>
            </a:r>
            <a:r>
              <a:rPr lang="zh-CN" altLang="en-US" sz="2400" dirty="0" smtClean="0"/>
              <a:t>实现）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en-US" altLang="zh-CN" sz="2400" dirty="0">
                <a:hlinkClick r:id="rId2"/>
              </a:rPr>
              <a:t>https://</a:t>
            </a:r>
            <a:r>
              <a:rPr lang="en-US" altLang="zh-CN" sz="2400" dirty="0" smtClean="0">
                <a:hlinkClick r:id="rId2"/>
              </a:rPr>
              <a:t>github.com/ReactiveX/RxJava/issues/3013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解释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 smtClean="0"/>
              <a:t>问题</a:t>
            </a:r>
            <a:r>
              <a:rPr lang="en-US" altLang="zh-CN" sz="2400" dirty="0" smtClean="0"/>
              <a:t>4</a:t>
            </a:r>
            <a:r>
              <a:rPr lang="zh-CN" altLang="en-US" sz="2400" dirty="0"/>
              <a:t>：</a:t>
            </a:r>
            <a:r>
              <a:rPr lang="en-US" altLang="zh-CN" sz="2400" dirty="0" smtClean="0"/>
              <a:t>Implementing </a:t>
            </a:r>
            <a:r>
              <a:rPr lang="en-US" altLang="zh-CN" sz="2400" dirty="0"/>
              <a:t>Your Own Operators</a:t>
            </a:r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en-US" altLang="zh-CN" sz="2400" dirty="0">
                <a:hlinkClick r:id="rId3"/>
              </a:rPr>
              <a:t>https://</a:t>
            </a:r>
            <a:r>
              <a:rPr lang="en-US" altLang="zh-CN" sz="2400" dirty="0" smtClean="0">
                <a:hlinkClick r:id="rId3"/>
              </a:rPr>
              <a:t>github.com/ReactiveX/RxJava/wiki/Implementing-Your-Own-Operators</a:t>
            </a:r>
            <a:r>
              <a:rPr lang="en-US" altLang="zh-CN" sz="2400" dirty="0" smtClean="0"/>
              <a:t> 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872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</a:t>
            </a:r>
            <a:r>
              <a:rPr lang="zh-CN" altLang="en-US" dirty="0" smtClean="0"/>
              <a:t>项目及参考文献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</a:t>
            </a:r>
            <a:endParaRPr lang="en-US" altLang="zh-CN" dirty="0">
              <a:hlinkClick r:id="rId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2000" dirty="0" smtClean="0">
                <a:hlinkClick r:id="rId2"/>
              </a:rPr>
              <a:t>https</a:t>
            </a:r>
            <a:r>
              <a:rPr lang="en-US" altLang="zh-CN" sz="2000" dirty="0">
                <a:hlinkClick r:id="rId2"/>
              </a:rPr>
              <a:t>://github.com/ReactiveX/RxJava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000" dirty="0" smtClean="0">
                <a:hlinkClick r:id="rId2"/>
              </a:rPr>
              <a:t>https</a:t>
            </a:r>
            <a:r>
              <a:rPr lang="en-US" altLang="zh-CN" sz="2000" dirty="0">
                <a:hlinkClick r:id="rId2"/>
              </a:rPr>
              <a:t>://github.com/ReactiveX/RxAndroid</a:t>
            </a:r>
            <a:endParaRPr lang="en-US" altLang="zh-CN" sz="2000" dirty="0" smtClean="0">
              <a:hlinkClick r:id="rId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2000" dirty="0" smtClean="0">
                <a:hlinkClick r:id="rId2"/>
              </a:rPr>
              <a:t>https</a:t>
            </a:r>
            <a:r>
              <a:rPr lang="en-US" altLang="zh-CN" sz="2000" dirty="0">
                <a:hlinkClick r:id="rId2"/>
              </a:rPr>
              <a:t>://</a:t>
            </a:r>
            <a:r>
              <a:rPr lang="en-US" altLang="zh-CN" sz="2000" dirty="0" smtClean="0">
                <a:hlinkClick r:id="rId2"/>
              </a:rPr>
              <a:t>github.com/JakeWharton/RxBinding</a:t>
            </a:r>
          </a:p>
          <a:p>
            <a:r>
              <a:rPr lang="zh-CN" altLang="en-US" dirty="0" smtClean="0"/>
              <a:t>参考文献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smtClean="0"/>
              <a:t>      </a:t>
            </a:r>
            <a:r>
              <a:rPr lang="en-US" altLang="zh-CN" sz="2000" dirty="0" smtClean="0">
                <a:hlinkClick r:id="rId3"/>
              </a:rPr>
              <a:t>http</a:t>
            </a:r>
            <a:r>
              <a:rPr lang="en-US" altLang="zh-CN" sz="2000" dirty="0">
                <a:hlinkClick r:id="rId3"/>
              </a:rPr>
              <a:t>://</a:t>
            </a:r>
            <a:r>
              <a:rPr lang="en-US" altLang="zh-CN" sz="2000" dirty="0" smtClean="0">
                <a:hlinkClick r:id="rId3"/>
              </a:rPr>
              <a:t>gank.io/post/560e15be2dca930e00da1083</a:t>
            </a:r>
            <a:r>
              <a:rPr lang="en-US" altLang="zh-CN" sz="2000" dirty="0" smtClean="0"/>
              <a:t> </a:t>
            </a:r>
          </a:p>
          <a:p>
            <a:pPr marL="0" indent="0">
              <a:buNone/>
            </a:pPr>
            <a:r>
              <a:rPr lang="zh-CN" altLang="en-US" sz="2000" dirty="0" smtClean="0"/>
              <a:t>     非常感谢</a:t>
            </a:r>
            <a:r>
              <a:rPr lang="zh-CN" altLang="en-US" sz="2000" dirty="0">
                <a:hlinkClick r:id="rId4"/>
              </a:rPr>
              <a:t>扔物</a:t>
            </a:r>
            <a:r>
              <a:rPr lang="zh-CN" altLang="en-US" sz="2000" dirty="0" smtClean="0">
                <a:hlinkClick r:id="rId4"/>
              </a:rPr>
              <a:t>线</a:t>
            </a:r>
            <a:r>
              <a:rPr lang="zh-CN" altLang="en-US" sz="2000" dirty="0" smtClean="0"/>
              <a:t> 的这篇博客，受益匪浅。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/>
              <a:t>     </a:t>
            </a:r>
            <a:r>
              <a:rPr lang="en-US" altLang="zh-CN" sz="2000" dirty="0">
                <a:hlinkClick r:id="rId5"/>
              </a:rPr>
              <a:t>https://</a:t>
            </a:r>
            <a:r>
              <a:rPr lang="en-US" altLang="zh-CN" sz="2000" dirty="0" smtClean="0">
                <a:hlinkClick r:id="rId5"/>
              </a:rPr>
              <a:t>www.youtube.com/watch?v=k3D0cWyNno4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国外相关的</a:t>
            </a:r>
            <a:r>
              <a:rPr lang="en-US" altLang="zh-CN" sz="2000" dirty="0" err="1" smtClean="0"/>
              <a:t>RxJava</a:t>
            </a:r>
            <a:r>
              <a:rPr lang="zh-CN" altLang="en-US" sz="2000" dirty="0" smtClean="0"/>
              <a:t>视频，讲的很透彻。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0855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library for composing asynchronous and event-based programs by using observable </a:t>
            </a:r>
            <a:r>
              <a:rPr lang="en-US" altLang="zh-CN" dirty="0" smtClean="0"/>
              <a:t>sequences for the Java VM. 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Java VM</a:t>
            </a:r>
            <a:r>
              <a:rPr lang="zh-CN" altLang="en-US" dirty="0" smtClean="0"/>
              <a:t>上使用</a:t>
            </a:r>
            <a:r>
              <a:rPr lang="zh-CN" altLang="en-US" dirty="0" smtClean="0">
                <a:solidFill>
                  <a:srgbClr val="FF0000"/>
                </a:solidFill>
              </a:rPr>
              <a:t>可观测的</a:t>
            </a:r>
            <a:r>
              <a:rPr lang="zh-CN" altLang="en-US" dirty="0" smtClean="0"/>
              <a:t>序列组成</a:t>
            </a:r>
            <a:r>
              <a:rPr lang="zh-CN" altLang="en-US" dirty="0" smtClean="0">
                <a:solidFill>
                  <a:srgbClr val="FF0000"/>
                </a:solidFill>
              </a:rPr>
              <a:t>异步的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基于事件</a:t>
            </a:r>
            <a:r>
              <a:rPr lang="zh-CN" altLang="en-US" dirty="0" smtClean="0"/>
              <a:t>的程序的库。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79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简洁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sz="2400" dirty="0" err="1" smtClean="0"/>
              <a:t>AsyncTask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Handler</a:t>
            </a:r>
            <a:r>
              <a:rPr lang="zh-CN" altLang="en-US" sz="2400" dirty="0" smtClean="0"/>
              <a:t>也是为了异步和简洁，但是当代码逻辑多的时候，</a:t>
            </a:r>
            <a:r>
              <a:rPr lang="en-US" altLang="zh-CN" sz="2400" dirty="0" err="1" smtClean="0"/>
              <a:t>RxJava</a:t>
            </a:r>
            <a:r>
              <a:rPr lang="zh-CN" altLang="en-US" sz="2400" dirty="0" smtClean="0"/>
              <a:t>能更突出简洁这个优势。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zh-CN" altLang="en-US" sz="2400" dirty="0" smtClean="0"/>
              <a:t>原因 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RXJava</a:t>
            </a:r>
            <a:r>
              <a:rPr lang="zh-CN" altLang="en-US" sz="2400" dirty="0" smtClean="0"/>
              <a:t>的实现是一个从上到下的链式调用，没有任何的嵌套。凸显在逻辑上简洁优势。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场景：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     多次内存操作、本地文件读写、网络操作。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45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zh-CN" altLang="en-US" dirty="0" smtClean="0"/>
              <a:t>变换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如省略了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循环，执行速度更快，原理使用迭代器。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lvl="0"/>
            <a:r>
              <a:rPr lang="zh-CN" altLang="en-US" dirty="0" smtClean="0">
                <a:solidFill>
                  <a:prstClr val="black"/>
                </a:solidFill>
              </a:rPr>
              <a:t>线程调度 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/>
              <a:t>     不用在使用</a:t>
            </a:r>
            <a:r>
              <a:rPr lang="en-US" altLang="zh-CN" sz="2400" dirty="0" err="1"/>
              <a:t>runOnUiThread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Handler</a:t>
            </a:r>
            <a:r>
              <a:rPr lang="zh-CN" altLang="en-US" sz="2400" dirty="0" smtClean="0"/>
              <a:t>等线程切换方式，一句话搞定线程调度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lvl="0"/>
            <a:r>
              <a:rPr lang="zh-CN" altLang="en-US" dirty="0" smtClean="0">
                <a:solidFill>
                  <a:prstClr val="black"/>
                </a:solidFill>
              </a:rPr>
              <a:t> 方便对</a:t>
            </a:r>
            <a:r>
              <a:rPr lang="en-US" altLang="zh-CN" dirty="0" smtClean="0">
                <a:solidFill>
                  <a:prstClr val="black"/>
                </a:solidFill>
              </a:rPr>
              <a:t>View</a:t>
            </a:r>
            <a:r>
              <a:rPr lang="zh-CN" altLang="en-US" dirty="0" smtClean="0">
                <a:solidFill>
                  <a:prstClr val="black"/>
                </a:solidFill>
              </a:rPr>
              <a:t>的操作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/>
              <a:t>      </a:t>
            </a:r>
            <a:r>
              <a:rPr lang="en-US" altLang="zh-CN" sz="2400" dirty="0" err="1" smtClean="0">
                <a:hlinkClick r:id="rId2"/>
              </a:rPr>
              <a:t>RxBinding</a:t>
            </a:r>
            <a:r>
              <a:rPr lang="en-US" altLang="zh-CN" sz="2400" dirty="0" smtClean="0"/>
              <a:t>  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142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三、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介绍及原理分析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 ： 扩展的观察者模式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sz="2400" dirty="0" smtClean="0"/>
              <a:t>观察者模式 ：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对象（观察者）对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对象（被观察者）的某种变化高度敏感，需要对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变化的一瞬间做出反应。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扩展的观察者模式 ：通过订阅（</a:t>
            </a:r>
            <a:r>
              <a:rPr lang="en-US" altLang="zh-CN" sz="2400" dirty="0" smtClean="0"/>
              <a:t>subscribe</a:t>
            </a:r>
            <a:r>
              <a:rPr lang="zh-CN" altLang="en-US" sz="2400" dirty="0" smtClean="0"/>
              <a:t>）方式，告诉被观察者，我需要你的哪个状态，当变化的时候通知我。</a:t>
            </a:r>
            <a:r>
              <a:rPr lang="en-US" altLang="zh-CN" sz="2400" dirty="0" err="1" smtClean="0"/>
              <a:t>OnclickListener</a:t>
            </a:r>
            <a:r>
              <a:rPr lang="zh-CN" altLang="en-US" sz="2400" dirty="0" smtClean="0"/>
              <a:t>典型案例。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 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947777" y="4872001"/>
            <a:ext cx="1368152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View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44208" y="4887168"/>
            <a:ext cx="172551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OnClickListener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2315929" y="5160033"/>
            <a:ext cx="4128279" cy="15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303663" y="4437112"/>
            <a:ext cx="215281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onClick</a:t>
            </a:r>
            <a:r>
              <a:rPr lang="en-US" altLang="zh-CN" dirty="0" smtClean="0"/>
              <a:t>(view)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5692" y="5503394"/>
            <a:ext cx="127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被观察者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70802" y="5503394"/>
            <a:ext cx="127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    观察者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35896" y="544806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达成订阅关系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95692" y="6250415"/>
            <a:ext cx="1368152" cy="5760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observable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492123" y="6265582"/>
            <a:ext cx="1725510" cy="5760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subscriber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4" idx="3"/>
            <a:endCxn id="15" idx="1"/>
          </p:cNvCxnSpPr>
          <p:nvPr/>
        </p:nvCxnSpPr>
        <p:spPr>
          <a:xfrm>
            <a:off x="2363844" y="6538447"/>
            <a:ext cx="4128279" cy="15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351578" y="5815526"/>
            <a:ext cx="2152810" cy="5760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onEvent</a:t>
            </a:r>
            <a:r>
              <a:rPr lang="en-US" altLang="zh-CN" dirty="0" smtClean="0"/>
              <a:t>(</a:t>
            </a:r>
            <a:r>
              <a:rPr lang="en-US" altLang="zh-CN" dirty="0" err="1"/>
              <a:t>P</a:t>
            </a:r>
            <a:r>
              <a:rPr lang="en-US" altLang="zh-CN" dirty="0" err="1" smtClean="0"/>
              <a:t>aram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2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四、基本实现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Observer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Subscriber </a:t>
            </a:r>
            <a:r>
              <a:rPr lang="zh-CN" altLang="en-US" dirty="0" smtClean="0"/>
              <a:t>创建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1</a:t>
            </a:r>
            <a:r>
              <a:rPr lang="zh-CN" altLang="en-US" sz="2400" dirty="0" smtClean="0"/>
              <a:t>）</a:t>
            </a:r>
            <a:r>
              <a:rPr lang="en-US" altLang="zh-CN" sz="2400" dirty="0" err="1" smtClean="0"/>
              <a:t>onNext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：</a:t>
            </a:r>
            <a:r>
              <a:rPr lang="zh-CN" altLang="en-US" sz="2400" dirty="0" smtClean="0"/>
              <a:t>执行要做的操作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2</a:t>
            </a:r>
            <a:r>
              <a:rPr lang="zh-CN" altLang="en-US" sz="2400" dirty="0" smtClean="0"/>
              <a:t>）</a:t>
            </a:r>
            <a:r>
              <a:rPr lang="en-US" altLang="zh-CN" sz="2400" dirty="0" err="1" smtClean="0"/>
              <a:t>onComplete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：</a:t>
            </a:r>
            <a:r>
              <a:rPr lang="zh-CN" altLang="en-US" sz="2400" dirty="0" smtClean="0"/>
              <a:t>事件队列完结。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3</a:t>
            </a:r>
            <a:r>
              <a:rPr lang="zh-CN" altLang="en-US" sz="2400" dirty="0" smtClean="0"/>
              <a:t>）</a:t>
            </a:r>
            <a:r>
              <a:rPr lang="en-US" altLang="zh-CN" sz="2400" dirty="0" err="1" smtClean="0"/>
              <a:t>onError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：</a:t>
            </a:r>
            <a:r>
              <a:rPr lang="zh-CN" altLang="en-US" sz="2400" dirty="0" smtClean="0"/>
              <a:t>事件队列异常，中断执行。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4</a:t>
            </a:r>
            <a:r>
              <a:rPr lang="zh-CN" altLang="en-US" sz="2400" dirty="0" smtClean="0"/>
              <a:t>）</a:t>
            </a:r>
            <a:r>
              <a:rPr lang="en-US" altLang="zh-CN" sz="2400" dirty="0" err="1" smtClean="0"/>
              <a:t>onStart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：</a:t>
            </a:r>
            <a:r>
              <a:rPr lang="zh-CN" altLang="en-US" sz="2400" dirty="0" smtClean="0"/>
              <a:t>在开始事件传递之前做准备工作。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5</a:t>
            </a:r>
            <a:r>
              <a:rPr lang="zh-CN" altLang="en-US" sz="2400" dirty="0" smtClean="0"/>
              <a:t>）</a:t>
            </a:r>
            <a:r>
              <a:rPr lang="en-US" altLang="zh-CN" sz="2400" dirty="0" err="1" smtClean="0"/>
              <a:t>unSubscribe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：</a:t>
            </a:r>
            <a:r>
              <a:rPr lang="zh-CN" altLang="en-US" sz="2400" dirty="0" smtClean="0"/>
              <a:t>防止内存泄露。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lvl="0"/>
            <a:r>
              <a:rPr lang="en-US" altLang="zh-CN" dirty="0" smtClean="0">
                <a:solidFill>
                  <a:prstClr val="black"/>
                </a:solidFill>
              </a:rPr>
              <a:t>Subscribe(</a:t>
            </a:r>
            <a:r>
              <a:rPr lang="zh-CN" altLang="en-US" dirty="0">
                <a:solidFill>
                  <a:prstClr val="black"/>
                </a:solidFill>
              </a:rPr>
              <a:t>订阅</a:t>
            </a:r>
            <a:r>
              <a:rPr lang="en-US" altLang="zh-CN" dirty="0" smtClean="0">
                <a:solidFill>
                  <a:prstClr val="black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altLang="zh-CN" dirty="0" smtClean="0"/>
              <a:t>   </a:t>
            </a:r>
            <a:r>
              <a:rPr lang="en-US" altLang="zh-CN" sz="2400" dirty="0" err="1" smtClean="0"/>
              <a:t>observable.subscribe</a:t>
            </a:r>
            <a:r>
              <a:rPr lang="en-US" altLang="zh-CN" sz="2400" dirty="0" smtClean="0"/>
              <a:t>(observer</a:t>
            </a:r>
            <a:r>
              <a:rPr lang="en-US" altLang="zh-CN" sz="2400" dirty="0"/>
              <a:t>);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1986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zh-CN" altLang="en-US" dirty="0" smtClean="0"/>
              <a:t>事件发送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sz="2400" dirty="0"/>
              <a:t>被订阅之后，</a:t>
            </a:r>
            <a:r>
              <a:rPr lang="zh-CN" altLang="en-US" sz="2400" dirty="0" smtClean="0"/>
              <a:t>事件开始</a:t>
            </a:r>
            <a:r>
              <a:rPr lang="zh-CN" altLang="en-US" sz="2400" dirty="0"/>
              <a:t>发送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0"/>
            <a:r>
              <a:rPr lang="zh-CN" altLang="en-US" dirty="0" smtClean="0">
                <a:solidFill>
                  <a:prstClr val="black"/>
                </a:solidFill>
              </a:rPr>
              <a:t>对象间的关系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   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348880"/>
            <a:ext cx="6324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3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五、变换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将事件序列中的对象或整个事件序列进行加工处理，转换成不同是对象或事件序列。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800" dirty="0" smtClean="0"/>
              <a:t>1)  API </a:t>
            </a:r>
            <a:endParaRPr lang="en-US" altLang="zh-CN" sz="2800" dirty="0"/>
          </a:p>
          <a:p>
            <a:pPr marL="457200" indent="-457200">
              <a:buAutoNum type="arabicParenR"/>
            </a:pPr>
            <a:endParaRPr lang="en-US" altLang="zh-CN" sz="2000" dirty="0" smtClean="0"/>
          </a:p>
          <a:p>
            <a:r>
              <a:rPr lang="en-US" altLang="zh-CN" sz="2000" dirty="0" smtClean="0"/>
              <a:t>map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一对一的变换，最简单的变化。</a:t>
            </a:r>
            <a:r>
              <a:rPr lang="en-US" altLang="zh-CN" sz="2000" dirty="0" smtClean="0"/>
              <a:t>Map()</a:t>
            </a:r>
            <a:r>
              <a:rPr lang="zh-CN" altLang="en-US" sz="2000" dirty="0" smtClean="0"/>
              <a:t>示意图如图</a:t>
            </a:r>
            <a:r>
              <a:rPr lang="en-US" altLang="zh-CN" sz="2000" dirty="0" smtClean="0"/>
              <a:t>1-1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 err="1" smtClean="0"/>
              <a:t>flatmap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</a:t>
            </a:r>
            <a:r>
              <a:rPr lang="zh-CN" altLang="en-US" sz="2000" dirty="0"/>
              <a:t>一对多的变换，返回结果是</a:t>
            </a:r>
            <a:r>
              <a:rPr lang="en-US" altLang="zh-CN" sz="2000" dirty="0"/>
              <a:t>Observable</a:t>
            </a:r>
            <a:r>
              <a:rPr lang="zh-CN" altLang="en-US" sz="2000" dirty="0"/>
              <a:t>对象，不直接传递给</a:t>
            </a:r>
            <a:r>
              <a:rPr lang="en-US" altLang="zh-CN" sz="2000" dirty="0"/>
              <a:t>Subscriber</a:t>
            </a:r>
            <a:r>
              <a:rPr lang="zh-CN" altLang="en-US" sz="2000" dirty="0"/>
              <a:t>，而是通知上层的</a:t>
            </a:r>
            <a:r>
              <a:rPr lang="en-US" altLang="zh-CN" sz="2000" dirty="0"/>
              <a:t>Observable</a:t>
            </a:r>
            <a:r>
              <a:rPr lang="zh-CN" altLang="en-US" sz="2000" dirty="0"/>
              <a:t>，统一发送通知。</a:t>
            </a:r>
            <a:r>
              <a:rPr lang="en-US" altLang="zh-CN" sz="2000" dirty="0"/>
              <a:t>   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5070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87735"/>
            <a:ext cx="3888432" cy="2730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7664" y="3242481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 smtClean="0"/>
              <a:t>1-1 Map</a:t>
            </a:r>
            <a:r>
              <a:rPr lang="zh-CN" altLang="en-US" sz="1600" dirty="0" smtClean="0"/>
              <a:t>示意</a:t>
            </a:r>
            <a:r>
              <a:rPr lang="zh-CN" altLang="en-US" sz="1600" dirty="0"/>
              <a:t>图</a:t>
            </a:r>
            <a:endParaRPr lang="en-US" altLang="zh-CN" sz="16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068960"/>
            <a:ext cx="4492201" cy="34964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52120" y="2403108"/>
            <a:ext cx="1547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图</a:t>
            </a:r>
            <a:r>
              <a:rPr lang="en-US" altLang="zh-CN" sz="1600" dirty="0" smtClean="0"/>
              <a:t>1-2 lift</a:t>
            </a:r>
            <a:r>
              <a:rPr lang="zh-CN" altLang="en-US" sz="1600" dirty="0" smtClean="0"/>
              <a:t>原理图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93323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2835</TotalTime>
  <Words>722</Words>
  <Application>Microsoft Office PowerPoint</Application>
  <PresentationFormat>全屏显示(4:3)</PresentationFormat>
  <Paragraphs>119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RxJava 简介</vt:lpstr>
      <vt:lpstr>一、定义</vt:lpstr>
      <vt:lpstr>二、优点</vt:lpstr>
      <vt:lpstr>PowerPoint 演示文稿</vt:lpstr>
      <vt:lpstr>三、API介绍及原理分析</vt:lpstr>
      <vt:lpstr>四、基本实现</vt:lpstr>
      <vt:lpstr>PowerPoint 演示文稿</vt:lpstr>
      <vt:lpstr>五、变换</vt:lpstr>
      <vt:lpstr>PowerPoint 演示文稿</vt:lpstr>
      <vt:lpstr>PowerPoint 演示文稿</vt:lpstr>
      <vt:lpstr>PowerPoint 演示文稿</vt:lpstr>
      <vt:lpstr>六、线程控制</vt:lpstr>
      <vt:lpstr>PowerPoint 演示文稿</vt:lpstr>
      <vt:lpstr>PowerPoint 演示文稿</vt:lpstr>
      <vt:lpstr>PowerPoint 演示文稿</vt:lpstr>
      <vt:lpstr>附录 – 疑问点</vt:lpstr>
      <vt:lpstr>PowerPoint 演示文稿</vt:lpstr>
      <vt:lpstr>相关项目及参考文献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RxJava 简介</dc:title>
  <dc:creator>tiny</dc:creator>
  <cp:lastModifiedBy>Admin</cp:lastModifiedBy>
  <cp:revision>56</cp:revision>
  <dcterms:created xsi:type="dcterms:W3CDTF">2015-12-24T16:19:34Z</dcterms:created>
  <dcterms:modified xsi:type="dcterms:W3CDTF">2016-01-06T12:06:00Z</dcterms:modified>
</cp:coreProperties>
</file>