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4" r:id="rId6"/>
    <p:sldId id="263" r:id="rId7"/>
    <p:sldId id="259" r:id="rId8"/>
    <p:sldId id="26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1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675-336B-4B29-A044-2304EB47128A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1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675-336B-4B29-A044-2304EB47128A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3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675-336B-4B29-A044-2304EB47128A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49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675-336B-4B29-A044-2304EB47128A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12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675-336B-4B29-A044-2304EB47128A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46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675-336B-4B29-A044-2304EB47128A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9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675-336B-4B29-A044-2304EB47128A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7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675-336B-4B29-A044-2304EB47128A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09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675-336B-4B29-A044-2304EB47128A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85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675-336B-4B29-A044-2304EB47128A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0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675-336B-4B29-A044-2304EB47128A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31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6E675-336B-4B29-A044-2304EB47128A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45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-36512" y="-27384"/>
            <a:ext cx="9289032" cy="785368"/>
            <a:chOff x="0" y="-18445"/>
            <a:chExt cx="9144000" cy="785368"/>
          </a:xfrm>
        </p:grpSpPr>
        <p:sp>
          <p:nvSpPr>
            <p:cNvPr id="13" name="직사각형 12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0" y="0"/>
              <a:ext cx="2411760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07704" y="0"/>
              <a:ext cx="3240360" cy="764704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55976" y="0"/>
              <a:ext cx="3816424" cy="764704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03848" y="0"/>
              <a:ext cx="2376264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17032" y="2219"/>
              <a:ext cx="1007096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740352" y="-18445"/>
              <a:ext cx="432048" cy="785367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0" y="6089471"/>
            <a:ext cx="9289032" cy="785368"/>
            <a:chOff x="0" y="-18445"/>
            <a:chExt cx="9144000" cy="785368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0" y="0"/>
              <a:ext cx="2411760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907704" y="0"/>
              <a:ext cx="3240360" cy="764704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55976" y="0"/>
              <a:ext cx="3816424" cy="764704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03848" y="0"/>
              <a:ext cx="2376264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717032" y="2219"/>
              <a:ext cx="1007096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740352" y="-18445"/>
              <a:ext cx="432048" cy="785367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182919" y="4581128"/>
            <a:ext cx="56166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  <a:t>2011180052</a:t>
            </a:r>
          </a:p>
          <a:p>
            <a:pPr algn="r"/>
            <a:r>
              <a:rPr lang="ko-KR" altLang="en-US" sz="3200" dirty="0" smtClean="0">
                <a:latin typeface="HY헤드라인M" pitchFamily="18" charset="-127"/>
                <a:ea typeface="HY헤드라인M" pitchFamily="18" charset="-127"/>
              </a:rPr>
              <a:t>권용</a:t>
            </a:r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75656" y="2132856"/>
            <a:ext cx="6534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2D </a:t>
            </a:r>
            <a:r>
              <a:rPr lang="ko-KR" altLang="en-US" sz="4800" dirty="0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게임 프로그래밍</a:t>
            </a:r>
            <a:endParaRPr lang="en-US" altLang="ko-KR" sz="4800" dirty="0" smtClean="0">
              <a:solidFill>
                <a:schemeClr val="bg2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sz="4800" dirty="0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ko-KR" altLang="en-US" sz="4800" dirty="0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차 발표</a:t>
            </a:r>
            <a:endParaRPr lang="ko-KR" altLang="en-US" sz="4800" dirty="0">
              <a:solidFill>
                <a:schemeClr val="bg2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33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-36512" y="-27384"/>
            <a:ext cx="9289032" cy="785368"/>
            <a:chOff x="0" y="-18445"/>
            <a:chExt cx="9144000" cy="785368"/>
          </a:xfrm>
        </p:grpSpPr>
        <p:sp>
          <p:nvSpPr>
            <p:cNvPr id="13" name="직사각형 12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0" y="0"/>
              <a:ext cx="2411760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07704" y="0"/>
              <a:ext cx="3240360" cy="764704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55976" y="0"/>
              <a:ext cx="3816424" cy="764704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03848" y="0"/>
              <a:ext cx="2376264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17032" y="2219"/>
              <a:ext cx="1007096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740352" y="-18445"/>
              <a:ext cx="432048" cy="785367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0" y="6089471"/>
            <a:ext cx="9289032" cy="785368"/>
            <a:chOff x="0" y="-18445"/>
            <a:chExt cx="9144000" cy="785368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0" y="0"/>
              <a:ext cx="2411760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907704" y="0"/>
              <a:ext cx="3240360" cy="764704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55976" y="0"/>
              <a:ext cx="3816424" cy="764704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03848" y="0"/>
              <a:ext cx="2376264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717032" y="2219"/>
              <a:ext cx="1007096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740352" y="-18445"/>
              <a:ext cx="432048" cy="785367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11560" y="1124744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목차</a:t>
            </a:r>
            <a:endParaRPr lang="ko-KR" altLang="en-US" sz="4000" dirty="0">
              <a:solidFill>
                <a:schemeClr val="bg2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78405" y="3140968"/>
            <a:ext cx="47993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게임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컨셉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		3p</a:t>
            </a:r>
          </a:p>
          <a:p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게임 실행 흐름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		4p</a:t>
            </a:r>
          </a:p>
          <a:p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개발 범위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6p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개발 계획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7p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자체 평가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8p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17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/>
          <p:cNvSpPr/>
          <p:nvPr/>
        </p:nvSpPr>
        <p:spPr>
          <a:xfrm>
            <a:off x="2902954" y="1894185"/>
            <a:ext cx="703420" cy="146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0" y="6089471"/>
            <a:ext cx="9289032" cy="785368"/>
            <a:chOff x="0" y="-18445"/>
            <a:chExt cx="9144000" cy="785368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0" y="0"/>
              <a:ext cx="2411760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907704" y="0"/>
              <a:ext cx="3240360" cy="764704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55976" y="0"/>
              <a:ext cx="3816424" cy="764704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03848" y="0"/>
              <a:ext cx="2376264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717032" y="2219"/>
              <a:ext cx="1007096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740352" y="-18445"/>
              <a:ext cx="432048" cy="785367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23728" y="1196752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게임 </a:t>
            </a:r>
            <a:r>
              <a:rPr lang="ko-KR" altLang="en-US" sz="3600" dirty="0" err="1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컨셉</a:t>
            </a:r>
            <a:endParaRPr lang="ko-KR" altLang="en-US" sz="3600" dirty="0">
              <a:solidFill>
                <a:schemeClr val="bg2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-108520" y="-123346"/>
            <a:ext cx="2232248" cy="2236765"/>
            <a:chOff x="-21765" y="-27384"/>
            <a:chExt cx="2378672" cy="2383485"/>
          </a:xfrm>
        </p:grpSpPr>
        <p:sp>
          <p:nvSpPr>
            <p:cNvPr id="30" name="직사각형 29"/>
            <p:cNvSpPr/>
            <p:nvPr/>
          </p:nvSpPr>
          <p:spPr>
            <a:xfrm>
              <a:off x="0" y="-24977"/>
              <a:ext cx="2339752" cy="2378670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-21765" y="-27384"/>
              <a:ext cx="792087" cy="792087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72730" y="-24977"/>
              <a:ext cx="789681" cy="78968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62411" y="-24977"/>
              <a:ext cx="792088" cy="792088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-21765" y="767111"/>
              <a:ext cx="792087" cy="792087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72730" y="769517"/>
              <a:ext cx="789681" cy="789681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562411" y="769518"/>
              <a:ext cx="792088" cy="792088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-19357" y="1561606"/>
              <a:ext cx="792087" cy="792087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75138" y="1564012"/>
              <a:ext cx="789681" cy="78968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564819" y="1564013"/>
              <a:ext cx="792088" cy="792088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0" name="TextBox 57"/>
          <p:cNvSpPr txBox="1"/>
          <p:nvPr/>
        </p:nvSpPr>
        <p:spPr>
          <a:xfrm>
            <a:off x="1619672" y="1124744"/>
            <a:ext cx="893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83968" y="5373216"/>
            <a:ext cx="6266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스테이지에 따라서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여러 물체를 피하는 게임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		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        EX]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똥피하기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닷지</a:t>
            </a:r>
            <a:endParaRPr lang="ko-KR" altLang="en-US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02101" y="4437112"/>
            <a:ext cx="366956" cy="57606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254664" y="2924944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707904" y="3079926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283968" y="2744380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644516" y="3191775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114513" y="3063265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584509" y="3097475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2513589" y="3157272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191185" y="3398519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2843808" y="2632531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133136" y="3398519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7187049" y="4213414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118775" y="4653136"/>
            <a:ext cx="366956" cy="57606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5699713" y="2589397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38638" y="2420888"/>
            <a:ext cx="4521594" cy="28083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96336" y="414908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92D050"/>
                </a:solidFill>
                <a:latin typeface="HY헤드라인M" pitchFamily="18" charset="-127"/>
                <a:ea typeface="HY헤드라인M" pitchFamily="18" charset="-127"/>
              </a:rPr>
              <a:t>물체</a:t>
            </a:r>
            <a:endParaRPr lang="en-US" altLang="ko-KR" sz="1600" dirty="0" smtClean="0">
              <a:solidFill>
                <a:srgbClr val="92D05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06215" y="4469631"/>
            <a:ext cx="107024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플레이어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3074216" y="3415473"/>
            <a:ext cx="295652" cy="589591"/>
          </a:xfrm>
          <a:prstGeom prst="downArrow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아래쪽 화살표 54"/>
          <p:cNvSpPr/>
          <p:nvPr/>
        </p:nvSpPr>
        <p:spPr>
          <a:xfrm>
            <a:off x="4158563" y="3710268"/>
            <a:ext cx="295652" cy="589591"/>
          </a:xfrm>
          <a:prstGeom prst="downArrow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아래쪽 화살표 55"/>
          <p:cNvSpPr/>
          <p:nvPr/>
        </p:nvSpPr>
        <p:spPr>
          <a:xfrm>
            <a:off x="5288857" y="3380970"/>
            <a:ext cx="295652" cy="589591"/>
          </a:xfrm>
          <a:prstGeom prst="downArrow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410905" y="4669396"/>
            <a:ext cx="604876" cy="216024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화살표 56"/>
          <p:cNvSpPr/>
          <p:nvPr/>
        </p:nvSpPr>
        <p:spPr>
          <a:xfrm rot="10800000">
            <a:off x="3563889" y="4669395"/>
            <a:ext cx="604876" cy="216024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87645" y="4044137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떨어지는걸</a:t>
            </a:r>
            <a:endParaRPr lang="ko-KR" altLang="en-US" sz="1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76056" y="4602614"/>
            <a:ext cx="1075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피하자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!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23728" y="98072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누구나 아는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810488" y="1772816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친숙한 게임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!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-90395" y="1"/>
            <a:ext cx="2028358" cy="2024942"/>
            <a:chOff x="0" y="4491616"/>
            <a:chExt cx="2373855" cy="2369857"/>
          </a:xfrm>
        </p:grpSpPr>
        <p:sp>
          <p:nvSpPr>
            <p:cNvPr id="53" name="직사각형 52"/>
            <p:cNvSpPr/>
            <p:nvPr/>
          </p:nvSpPr>
          <p:spPr>
            <a:xfrm>
              <a:off x="0" y="4492821"/>
              <a:ext cx="792087" cy="792087"/>
            </a:xfrm>
            <a:prstGeom prst="rect">
              <a:avLst/>
            </a:prstGeom>
            <a:solidFill>
              <a:srgbClr val="BCF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92086" y="4494023"/>
              <a:ext cx="789681" cy="789681"/>
            </a:xfrm>
            <a:prstGeom prst="rect">
              <a:avLst/>
            </a:prstGeom>
            <a:solidFill>
              <a:srgbClr val="70E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581767" y="4491616"/>
              <a:ext cx="792088" cy="792088"/>
            </a:xfrm>
            <a:prstGeom prst="rect">
              <a:avLst/>
            </a:prstGeom>
            <a:solidFill>
              <a:srgbClr val="BCF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408" y="5277297"/>
              <a:ext cx="792087" cy="815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94495" y="5289722"/>
              <a:ext cx="789681" cy="789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581767" y="5277297"/>
              <a:ext cx="792088" cy="792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408" y="6069385"/>
              <a:ext cx="792087" cy="792087"/>
            </a:xfrm>
            <a:prstGeom prst="rect">
              <a:avLst/>
            </a:prstGeom>
            <a:solidFill>
              <a:srgbClr val="BCF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94495" y="6071792"/>
              <a:ext cx="789681" cy="789681"/>
            </a:xfrm>
            <a:prstGeom prst="rect">
              <a:avLst/>
            </a:prstGeom>
            <a:solidFill>
              <a:srgbClr val="70E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582971" y="6069385"/>
              <a:ext cx="789680" cy="792088"/>
            </a:xfrm>
            <a:prstGeom prst="rect">
              <a:avLst/>
            </a:prstGeom>
            <a:solidFill>
              <a:srgbClr val="BCF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138072" y="1203598"/>
            <a:ext cx="1300739" cy="13032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0" y="6089471"/>
            <a:ext cx="9289032" cy="785368"/>
            <a:chOff x="0" y="-18445"/>
            <a:chExt cx="9144000" cy="785368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0" y="0"/>
              <a:ext cx="2411760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907704" y="0"/>
              <a:ext cx="3240360" cy="764704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55976" y="0"/>
              <a:ext cx="3816424" cy="764704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03848" y="0"/>
              <a:ext cx="2376264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717032" y="2219"/>
              <a:ext cx="1007096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740352" y="-18445"/>
              <a:ext cx="432048" cy="785367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979712" y="1368568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게임 실행 흐름</a:t>
            </a:r>
            <a:endParaRPr lang="ko-KR" altLang="en-US" sz="3600" dirty="0">
              <a:solidFill>
                <a:schemeClr val="bg2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TextBox 57"/>
          <p:cNvSpPr txBox="1"/>
          <p:nvPr/>
        </p:nvSpPr>
        <p:spPr>
          <a:xfrm>
            <a:off x="1403648" y="1268760"/>
            <a:ext cx="893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1720" y="1084093"/>
            <a:ext cx="31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피하고 먹고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!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4787860"/>
            <a:ext cx="5252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HY헤드라인M" pitchFamily="18" charset="-127"/>
                <a:ea typeface="HY헤드라인M" pitchFamily="18" charset="-127"/>
              </a:rPr>
              <a:t>스테이지별로</a:t>
            </a:r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 물체가 나타나는 위치와</a:t>
            </a:r>
            <a:endParaRPr lang="en-US" altLang="ko-KR" sz="16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123728" y="4725144"/>
            <a:ext cx="149741" cy="149741"/>
          </a:xfrm>
          <a:prstGeom prst="ellipse">
            <a:avLst/>
          </a:prstGeom>
          <a:solidFill>
            <a:srgbClr val="F6DB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2127" y="2132856"/>
            <a:ext cx="2045657" cy="20882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438811" y="2132856"/>
            <a:ext cx="2045657" cy="20882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429491" y="2132856"/>
            <a:ext cx="2045657" cy="20882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475656" y="3749769"/>
            <a:ext cx="229348" cy="36004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1691680" y="3875784"/>
            <a:ext cx="302438" cy="108012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 rot="10800000">
            <a:off x="1187624" y="3875783"/>
            <a:ext cx="302438" cy="108012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187624" y="3004571"/>
            <a:ext cx="115204" cy="1118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900501" y="2409530"/>
            <a:ext cx="115204" cy="1118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55576" y="2465455"/>
            <a:ext cx="115204" cy="1118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280824" y="2294695"/>
            <a:ext cx="115204" cy="1118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604955" y="2750831"/>
            <a:ext cx="115204" cy="1118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123728" y="2726716"/>
            <a:ext cx="115204" cy="1118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876585" y="2750831"/>
            <a:ext cx="115204" cy="1118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433224" y="2447095"/>
            <a:ext cx="115204" cy="1118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아래쪽 화살표 46"/>
          <p:cNvSpPr/>
          <p:nvPr/>
        </p:nvSpPr>
        <p:spPr>
          <a:xfrm>
            <a:off x="2219898" y="3004571"/>
            <a:ext cx="261059" cy="520605"/>
          </a:xfrm>
          <a:prstGeom prst="downArrow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193349" y="4186535"/>
            <a:ext cx="85837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대지 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100" dirty="0" smtClean="0">
                <a:latin typeface="HY헤드라인M" pitchFamily="18" charset="-127"/>
                <a:ea typeface="HY헤드라인M" pitchFamily="18" charset="-127"/>
              </a:rPr>
              <a:t>[</a:t>
            </a:r>
            <a:r>
              <a:rPr lang="ko-KR" altLang="en-US" sz="1100" dirty="0" smtClean="0">
                <a:latin typeface="HY헤드라인M" pitchFamily="18" charset="-127"/>
                <a:ea typeface="HY헤드라인M" pitchFamily="18" charset="-127"/>
              </a:rPr>
              <a:t>좌우 이동</a:t>
            </a:r>
            <a:r>
              <a:rPr lang="en-US" altLang="ko-KR" sz="1100" dirty="0" smtClean="0">
                <a:latin typeface="HY헤드라인M" pitchFamily="18" charset="-127"/>
                <a:ea typeface="HY헤드라인M" pitchFamily="18" charset="-127"/>
              </a:rPr>
              <a:t>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63888" y="4186535"/>
            <a:ext cx="181898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       바다 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100" dirty="0" smtClean="0">
                <a:latin typeface="HY헤드라인M" pitchFamily="18" charset="-127"/>
                <a:ea typeface="HY헤드라인M" pitchFamily="18" charset="-127"/>
              </a:rPr>
              <a:t>     </a:t>
            </a:r>
            <a:r>
              <a:rPr lang="en-US" altLang="ko-KR" sz="1100" dirty="0" smtClean="0">
                <a:latin typeface="HY헤드라인M" pitchFamily="18" charset="-127"/>
                <a:ea typeface="HY헤드라인M" pitchFamily="18" charset="-127"/>
              </a:rPr>
              <a:t>[</a:t>
            </a:r>
            <a:r>
              <a:rPr lang="ko-KR" altLang="en-US" sz="1100" dirty="0" smtClean="0">
                <a:latin typeface="HY헤드라인M" pitchFamily="18" charset="-127"/>
                <a:ea typeface="HY헤드라인M" pitchFamily="18" charset="-127"/>
              </a:rPr>
              <a:t>하강을 제외한 이동</a:t>
            </a:r>
            <a:r>
              <a:rPr lang="en-US" altLang="ko-KR" sz="1100" dirty="0" smtClean="0">
                <a:latin typeface="HY헤드라인M" pitchFamily="18" charset="-127"/>
                <a:ea typeface="HY헤드라인M" pitchFamily="18" charset="-127"/>
              </a:rPr>
              <a:t>]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32240" y="4200924"/>
            <a:ext cx="150496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     우주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100" dirty="0" smtClean="0">
                <a:latin typeface="HY헤드라인M" pitchFamily="18" charset="-127"/>
                <a:ea typeface="HY헤드라인M" pitchFamily="18" charset="-127"/>
              </a:rPr>
              <a:t>   [8</a:t>
            </a:r>
            <a:r>
              <a:rPr lang="ko-KR" altLang="en-US" sz="1100" dirty="0" smtClean="0">
                <a:latin typeface="HY헤드라인M" pitchFamily="18" charset="-127"/>
                <a:ea typeface="HY헤드라인M" pitchFamily="18" charset="-127"/>
              </a:rPr>
              <a:t>방향 빠른 이동</a:t>
            </a:r>
            <a:r>
              <a:rPr lang="en-US" altLang="ko-KR" sz="1100" dirty="0" smtClean="0">
                <a:latin typeface="HY헤드라인M" pitchFamily="18" charset="-127"/>
                <a:ea typeface="HY헤드라인M" pitchFamily="18" charset="-127"/>
              </a:rPr>
              <a:t>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47007" y="5075892"/>
            <a:ext cx="30412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사용자의 이동방식이 달라진다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!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310392" y="2598177"/>
            <a:ext cx="229348" cy="36004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오른쪽 화살표 64"/>
          <p:cNvSpPr/>
          <p:nvPr/>
        </p:nvSpPr>
        <p:spPr>
          <a:xfrm>
            <a:off x="4502653" y="2713559"/>
            <a:ext cx="302438" cy="108012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오른쪽 화살표 65"/>
          <p:cNvSpPr/>
          <p:nvPr/>
        </p:nvSpPr>
        <p:spPr>
          <a:xfrm rot="10800000">
            <a:off x="4052378" y="2713559"/>
            <a:ext cx="302438" cy="108012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오른쪽 화살표 67"/>
          <p:cNvSpPr/>
          <p:nvPr/>
        </p:nvSpPr>
        <p:spPr>
          <a:xfrm rot="16200000">
            <a:off x="4277358" y="2446093"/>
            <a:ext cx="302438" cy="108012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4120867" y="3534483"/>
            <a:ext cx="115204" cy="1118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3825321" y="3875784"/>
            <a:ext cx="115204" cy="1118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370035" y="3809435"/>
            <a:ext cx="115204" cy="1118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3653590" y="3572048"/>
            <a:ext cx="115204" cy="1118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4769218" y="3916979"/>
            <a:ext cx="115204" cy="1118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004298" y="3572047"/>
            <a:ext cx="115204" cy="1118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4730422" y="3646332"/>
            <a:ext cx="115204" cy="1118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아래쪽 화살표 76"/>
          <p:cNvSpPr/>
          <p:nvPr/>
        </p:nvSpPr>
        <p:spPr>
          <a:xfrm rot="10800000">
            <a:off x="5119502" y="2943461"/>
            <a:ext cx="261059" cy="520605"/>
          </a:xfrm>
          <a:prstGeom prst="downArrow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7337645" y="2989848"/>
            <a:ext cx="229348" cy="36004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오른쪽 화살표 78"/>
          <p:cNvSpPr/>
          <p:nvPr/>
        </p:nvSpPr>
        <p:spPr>
          <a:xfrm>
            <a:off x="7529906" y="3105230"/>
            <a:ext cx="302438" cy="108012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오른쪽 화살표 79"/>
          <p:cNvSpPr/>
          <p:nvPr/>
        </p:nvSpPr>
        <p:spPr>
          <a:xfrm rot="10800000">
            <a:off x="7079631" y="3105230"/>
            <a:ext cx="302438" cy="108012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오른쪽 화살표 80"/>
          <p:cNvSpPr/>
          <p:nvPr/>
        </p:nvSpPr>
        <p:spPr>
          <a:xfrm rot="5400000">
            <a:off x="7301100" y="3380798"/>
            <a:ext cx="302438" cy="108012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오른쪽 화살표 81"/>
          <p:cNvSpPr/>
          <p:nvPr/>
        </p:nvSpPr>
        <p:spPr>
          <a:xfrm rot="16200000">
            <a:off x="7304611" y="2837764"/>
            <a:ext cx="302438" cy="108012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6617036" y="3144500"/>
            <a:ext cx="115204" cy="1118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6677727" y="2604233"/>
            <a:ext cx="115204" cy="1118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6874670" y="2840963"/>
            <a:ext cx="115204" cy="1118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6505996" y="2300497"/>
            <a:ext cx="115204" cy="1118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아래쪽 화살표 86"/>
          <p:cNvSpPr/>
          <p:nvPr/>
        </p:nvSpPr>
        <p:spPr>
          <a:xfrm rot="14400000">
            <a:off x="6671421" y="3196132"/>
            <a:ext cx="261059" cy="520605"/>
          </a:xfrm>
          <a:prstGeom prst="downArrow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8040723" y="3494060"/>
            <a:ext cx="115204" cy="1118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아래쪽 화살표 88"/>
          <p:cNvSpPr/>
          <p:nvPr/>
        </p:nvSpPr>
        <p:spPr>
          <a:xfrm rot="3600000">
            <a:off x="7926858" y="2466413"/>
            <a:ext cx="261059" cy="520605"/>
          </a:xfrm>
          <a:prstGeom prst="downArrow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아래쪽 화살표 89"/>
          <p:cNvSpPr/>
          <p:nvPr/>
        </p:nvSpPr>
        <p:spPr>
          <a:xfrm rot="9000000">
            <a:off x="7691738" y="3517416"/>
            <a:ext cx="261059" cy="520605"/>
          </a:xfrm>
          <a:prstGeom prst="downArrow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아래쪽 화살표 90"/>
          <p:cNvSpPr/>
          <p:nvPr/>
        </p:nvSpPr>
        <p:spPr>
          <a:xfrm rot="19800000">
            <a:off x="7019654" y="2242716"/>
            <a:ext cx="261059" cy="520605"/>
          </a:xfrm>
          <a:prstGeom prst="downArrow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8122001" y="3157317"/>
            <a:ext cx="115204" cy="1118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8175521" y="3822791"/>
            <a:ext cx="115204" cy="1118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942184" y="2254175"/>
            <a:ext cx="115204" cy="1118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6988853" y="3861054"/>
            <a:ext cx="115204" cy="1118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7173248" y="3646399"/>
            <a:ext cx="115204" cy="1118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7280043" y="3916978"/>
            <a:ext cx="115204" cy="1118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6725375" y="3752229"/>
            <a:ext cx="115204" cy="1118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7596336" y="2328093"/>
            <a:ext cx="115204" cy="1118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7596336" y="2577304"/>
            <a:ext cx="115204" cy="1118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23728" y="5436513"/>
            <a:ext cx="56985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주어진 시간을 버티면 게임에서 승리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!</a:t>
            </a:r>
          </a:p>
          <a:p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                     물체에 맞아 체력이 전부 소진되면 패배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!</a:t>
            </a:r>
          </a:p>
        </p:txBody>
      </p:sp>
      <p:sp>
        <p:nvSpPr>
          <p:cNvPr id="102" name="타원 101"/>
          <p:cNvSpPr/>
          <p:nvPr/>
        </p:nvSpPr>
        <p:spPr>
          <a:xfrm>
            <a:off x="2106459" y="5367491"/>
            <a:ext cx="149741" cy="149741"/>
          </a:xfrm>
          <a:prstGeom prst="ellipse">
            <a:avLst/>
          </a:prstGeom>
          <a:solidFill>
            <a:srgbClr val="F6DB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하트 8"/>
          <p:cNvSpPr/>
          <p:nvPr/>
        </p:nvSpPr>
        <p:spPr>
          <a:xfrm>
            <a:off x="611560" y="2191346"/>
            <a:ext cx="103349" cy="103349"/>
          </a:xfrm>
          <a:prstGeom prst="hear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하트 104"/>
          <p:cNvSpPr/>
          <p:nvPr/>
        </p:nvSpPr>
        <p:spPr>
          <a:xfrm>
            <a:off x="724235" y="2191346"/>
            <a:ext cx="103349" cy="103349"/>
          </a:xfrm>
          <a:prstGeom prst="hear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하트 106"/>
          <p:cNvSpPr/>
          <p:nvPr/>
        </p:nvSpPr>
        <p:spPr>
          <a:xfrm>
            <a:off x="827584" y="2191346"/>
            <a:ext cx="103349" cy="103349"/>
          </a:xfrm>
          <a:prstGeom prst="hear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하트 107"/>
          <p:cNvSpPr/>
          <p:nvPr/>
        </p:nvSpPr>
        <p:spPr>
          <a:xfrm>
            <a:off x="3489240" y="2191346"/>
            <a:ext cx="103349" cy="103349"/>
          </a:xfrm>
          <a:prstGeom prst="hear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하트 108"/>
          <p:cNvSpPr/>
          <p:nvPr/>
        </p:nvSpPr>
        <p:spPr>
          <a:xfrm>
            <a:off x="3601915" y="2191346"/>
            <a:ext cx="103349" cy="103349"/>
          </a:xfrm>
          <a:prstGeom prst="hear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하트 109"/>
          <p:cNvSpPr/>
          <p:nvPr/>
        </p:nvSpPr>
        <p:spPr>
          <a:xfrm>
            <a:off x="3705264" y="2191346"/>
            <a:ext cx="103349" cy="103349"/>
          </a:xfrm>
          <a:prstGeom prst="hear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하트 110"/>
          <p:cNvSpPr/>
          <p:nvPr/>
        </p:nvSpPr>
        <p:spPr>
          <a:xfrm>
            <a:off x="6461703" y="2191345"/>
            <a:ext cx="103349" cy="103349"/>
          </a:xfrm>
          <a:prstGeom prst="hear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하트 111"/>
          <p:cNvSpPr/>
          <p:nvPr/>
        </p:nvSpPr>
        <p:spPr>
          <a:xfrm>
            <a:off x="6574378" y="2191345"/>
            <a:ext cx="103349" cy="103349"/>
          </a:xfrm>
          <a:prstGeom prst="hear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하트 112"/>
          <p:cNvSpPr/>
          <p:nvPr/>
        </p:nvSpPr>
        <p:spPr>
          <a:xfrm>
            <a:off x="6677727" y="2191345"/>
            <a:ext cx="103349" cy="103349"/>
          </a:xfrm>
          <a:prstGeom prst="hear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03648" y="2102659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21</a:t>
            </a:r>
            <a:endParaRPr lang="ko-KR" altLang="en-US" sz="1000" dirty="0">
              <a:solidFill>
                <a:schemeClr val="tx2">
                  <a:lumMod val="40000"/>
                  <a:lumOff val="6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250625" y="2109161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47</a:t>
            </a:r>
            <a:endParaRPr lang="ko-KR" altLang="en-US" sz="1000" dirty="0">
              <a:solidFill>
                <a:schemeClr val="tx2">
                  <a:lumMod val="40000"/>
                  <a:lumOff val="6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308304" y="2102659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58</a:t>
            </a:r>
            <a:endParaRPr lang="ko-KR" altLang="en-US" sz="1000" dirty="0">
              <a:solidFill>
                <a:schemeClr val="tx2">
                  <a:lumMod val="40000"/>
                  <a:lumOff val="6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6" name="아래쪽 화살표 115"/>
          <p:cNvSpPr/>
          <p:nvPr/>
        </p:nvSpPr>
        <p:spPr>
          <a:xfrm>
            <a:off x="3547554" y="2891769"/>
            <a:ext cx="261059" cy="520605"/>
          </a:xfrm>
          <a:prstGeom prst="downArrow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오른쪽 화살표 99"/>
          <p:cNvSpPr/>
          <p:nvPr/>
        </p:nvSpPr>
        <p:spPr>
          <a:xfrm rot="14400000">
            <a:off x="4117544" y="2477185"/>
            <a:ext cx="302438" cy="108012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 rot="18000000">
            <a:off x="4446188" y="2477185"/>
            <a:ext cx="302438" cy="108012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오른쪽 화살표 117"/>
          <p:cNvSpPr/>
          <p:nvPr/>
        </p:nvSpPr>
        <p:spPr>
          <a:xfrm rot="14400000">
            <a:off x="7148841" y="2848527"/>
            <a:ext cx="302438" cy="108012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오른쪽 화살표 118"/>
          <p:cNvSpPr/>
          <p:nvPr/>
        </p:nvSpPr>
        <p:spPr>
          <a:xfrm rot="18000000">
            <a:off x="7477485" y="2848527"/>
            <a:ext cx="302438" cy="108012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오른쪽 화살표 119"/>
          <p:cNvSpPr/>
          <p:nvPr/>
        </p:nvSpPr>
        <p:spPr>
          <a:xfrm rot="8100000">
            <a:off x="7122090" y="3347459"/>
            <a:ext cx="302438" cy="108012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오른쪽 화살표 120"/>
          <p:cNvSpPr/>
          <p:nvPr/>
        </p:nvSpPr>
        <p:spPr>
          <a:xfrm rot="2700000">
            <a:off x="7490860" y="3331923"/>
            <a:ext cx="302438" cy="108012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/>
          <p:cNvSpPr/>
          <p:nvPr/>
        </p:nvSpPr>
        <p:spPr>
          <a:xfrm>
            <a:off x="5220072" y="4653136"/>
            <a:ext cx="56985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n>
                  <a:solidFill>
                    <a:srgbClr val="EC1442"/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먹으면 안돼요</a:t>
            </a:r>
            <a:r>
              <a:rPr lang="en-US" altLang="ko-KR" sz="2400" dirty="0" smtClean="0">
                <a:ln>
                  <a:solidFill>
                    <a:srgbClr val="EC1442"/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!</a:t>
            </a:r>
            <a:endParaRPr lang="en-US" altLang="ko-KR" sz="2400" dirty="0" smtClean="0">
              <a:ln>
                <a:solidFill>
                  <a:srgbClr val="EC1442"/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5" name="&quot;없음&quot; 기호 74"/>
          <p:cNvSpPr/>
          <p:nvPr/>
        </p:nvSpPr>
        <p:spPr>
          <a:xfrm>
            <a:off x="5652120" y="4293096"/>
            <a:ext cx="1209685" cy="1209685"/>
          </a:xfrm>
          <a:prstGeom prst="noSmoking">
            <a:avLst/>
          </a:prstGeom>
          <a:noFill/>
          <a:ln>
            <a:solidFill>
              <a:srgbClr val="EC144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6089471"/>
            <a:ext cx="9289032" cy="785368"/>
            <a:chOff x="0" y="-18445"/>
            <a:chExt cx="9144000" cy="785368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2411760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907704" y="0"/>
              <a:ext cx="3240360" cy="764704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355976" y="0"/>
              <a:ext cx="3816424" cy="764704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03848" y="0"/>
              <a:ext cx="2376264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717032" y="2219"/>
              <a:ext cx="1007096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740352" y="-18445"/>
              <a:ext cx="432048" cy="785367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095836" y="-27384"/>
            <a:ext cx="2952328" cy="1127058"/>
            <a:chOff x="2915816" y="0"/>
            <a:chExt cx="2952328" cy="1127058"/>
          </a:xfrm>
        </p:grpSpPr>
        <p:sp>
          <p:nvSpPr>
            <p:cNvPr id="21" name="직사각형 20"/>
            <p:cNvSpPr/>
            <p:nvPr/>
          </p:nvSpPr>
          <p:spPr>
            <a:xfrm>
              <a:off x="2915816" y="260648"/>
              <a:ext cx="2952328" cy="866410"/>
            </a:xfrm>
            <a:prstGeom prst="rect">
              <a:avLst/>
            </a:prstGeom>
            <a:solidFill>
              <a:srgbClr val="31D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915816" y="0"/>
              <a:ext cx="792088" cy="260648"/>
            </a:xfrm>
            <a:prstGeom prst="rect">
              <a:avLst/>
            </a:prstGeom>
            <a:solidFill>
              <a:srgbClr val="26BC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076056" y="0"/>
              <a:ext cx="792088" cy="260648"/>
            </a:xfrm>
            <a:prstGeom prst="rect">
              <a:avLst/>
            </a:prstGeom>
            <a:solidFill>
              <a:srgbClr val="209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915816" y="260648"/>
              <a:ext cx="792088" cy="720080"/>
            </a:xfrm>
            <a:prstGeom prst="rect">
              <a:avLst/>
            </a:prstGeom>
            <a:solidFill>
              <a:srgbClr val="70E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076056" y="620688"/>
              <a:ext cx="792088" cy="506370"/>
            </a:xfrm>
            <a:prstGeom prst="rect">
              <a:avLst/>
            </a:prstGeom>
            <a:solidFill>
              <a:srgbClr val="BCF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47864" y="38550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게임 실행 흐름</a:t>
            </a:r>
            <a:endParaRPr lang="ko-KR" altLang="en-US" sz="28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구름 26"/>
          <p:cNvSpPr/>
          <p:nvPr/>
        </p:nvSpPr>
        <p:spPr>
          <a:xfrm>
            <a:off x="1116994" y="2132856"/>
            <a:ext cx="182503" cy="182503"/>
          </a:xfrm>
          <a:prstGeom prst="clou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하트 27"/>
          <p:cNvSpPr/>
          <p:nvPr/>
        </p:nvSpPr>
        <p:spPr>
          <a:xfrm>
            <a:off x="573073" y="1772816"/>
            <a:ext cx="182503" cy="182503"/>
          </a:xfrm>
          <a:prstGeom prst="heart">
            <a:avLst/>
          </a:prstGeom>
          <a:noFill/>
          <a:ln>
            <a:solidFill>
              <a:srgbClr val="EC14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번개 28"/>
          <p:cNvSpPr/>
          <p:nvPr/>
        </p:nvSpPr>
        <p:spPr>
          <a:xfrm>
            <a:off x="1835696" y="1775920"/>
            <a:ext cx="212920" cy="212920"/>
          </a:xfrm>
          <a:prstGeom prst="lightningBol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761892" y="3420289"/>
            <a:ext cx="56985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도움이 되는 아이템을 먹고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!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                  </a:t>
            </a:r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위급할 때 </a:t>
            </a:r>
            <a:r>
              <a:rPr lang="ko-KR" altLang="en-US" sz="1600" dirty="0" err="1" smtClean="0">
                <a:latin typeface="HY헤드라인M" pitchFamily="18" charset="-127"/>
                <a:ea typeface="HY헤드라인M" pitchFamily="18" charset="-127"/>
              </a:rPr>
              <a:t>스킬을</a:t>
            </a:r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 사용하자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!</a:t>
            </a:r>
            <a:endParaRPr lang="en-US" altLang="ko-KR" sz="16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04356" y="1268760"/>
            <a:ext cx="1728227" cy="17641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112245" y="1511563"/>
            <a:ext cx="97327" cy="9449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466518" y="1390607"/>
            <a:ext cx="97327" cy="9449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062279" y="1846743"/>
            <a:ext cx="97327" cy="9449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702612" y="1619997"/>
            <a:ext cx="97327" cy="9449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427184" y="1789815"/>
            <a:ext cx="97327" cy="9449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760214" y="2040097"/>
            <a:ext cx="97327" cy="9449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937962" y="1431158"/>
            <a:ext cx="97327" cy="9449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576139" y="1508148"/>
            <a:ext cx="97327" cy="9449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769982" y="1357653"/>
            <a:ext cx="97327" cy="9449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209888" y="2636912"/>
            <a:ext cx="193760" cy="30417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하트 41"/>
          <p:cNvSpPr/>
          <p:nvPr/>
        </p:nvSpPr>
        <p:spPr>
          <a:xfrm>
            <a:off x="2743571" y="1412776"/>
            <a:ext cx="300033" cy="300033"/>
          </a:xfrm>
          <a:prstGeom prst="heart">
            <a:avLst/>
          </a:prstGeom>
          <a:noFill/>
          <a:ln>
            <a:solidFill>
              <a:srgbClr val="EC14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구름 44"/>
          <p:cNvSpPr/>
          <p:nvPr/>
        </p:nvSpPr>
        <p:spPr>
          <a:xfrm>
            <a:off x="2736379" y="1976839"/>
            <a:ext cx="300033" cy="300033"/>
          </a:xfrm>
          <a:prstGeom prst="clou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번개 45"/>
          <p:cNvSpPr/>
          <p:nvPr/>
        </p:nvSpPr>
        <p:spPr>
          <a:xfrm>
            <a:off x="2771800" y="2564904"/>
            <a:ext cx="360040" cy="360040"/>
          </a:xfrm>
          <a:prstGeom prst="lightningBol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원형 화살표 46"/>
          <p:cNvSpPr/>
          <p:nvPr/>
        </p:nvSpPr>
        <p:spPr>
          <a:xfrm>
            <a:off x="1835696" y="2780928"/>
            <a:ext cx="252224" cy="304172"/>
          </a:xfrm>
          <a:prstGeom prst="circular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포인트가 5개인 별 47"/>
          <p:cNvSpPr/>
          <p:nvPr/>
        </p:nvSpPr>
        <p:spPr>
          <a:xfrm>
            <a:off x="467544" y="2780928"/>
            <a:ext cx="152086" cy="152086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2699792" y="3348690"/>
            <a:ext cx="149741" cy="149741"/>
          </a:xfrm>
          <a:prstGeom prst="ellipse">
            <a:avLst/>
          </a:prstGeom>
          <a:solidFill>
            <a:srgbClr val="F6DB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0" name="원형 화살표 49"/>
          <p:cNvSpPr/>
          <p:nvPr/>
        </p:nvSpPr>
        <p:spPr>
          <a:xfrm>
            <a:off x="5592113" y="1650256"/>
            <a:ext cx="420047" cy="482600"/>
          </a:xfrm>
          <a:prstGeom prst="circular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포인트가 5개인 별 52"/>
          <p:cNvSpPr/>
          <p:nvPr/>
        </p:nvSpPr>
        <p:spPr>
          <a:xfrm>
            <a:off x="5580112" y="2303875"/>
            <a:ext cx="405045" cy="40504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131840" y="1412776"/>
            <a:ext cx="14406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생명력 충전</a:t>
            </a:r>
            <a:endParaRPr lang="en-US" altLang="ko-KR" sz="16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131840" y="1916832"/>
            <a:ext cx="19442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모든 물체 회피</a:t>
            </a:r>
            <a:endParaRPr lang="en-US" altLang="ko-KR" sz="16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131840" y="2564904"/>
            <a:ext cx="15948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이동속도 상승</a:t>
            </a:r>
            <a:endParaRPr lang="en-US" altLang="ko-KR" sz="16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156176" y="1578278"/>
            <a:ext cx="14112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mtClean="0">
                <a:latin typeface="HY헤드라인M" pitchFamily="18" charset="-127"/>
                <a:ea typeface="HY헤드라인M" pitchFamily="18" charset="-127"/>
              </a:rPr>
              <a:t>물체 회피</a:t>
            </a:r>
            <a:endParaRPr lang="en-US" altLang="ko-KR" sz="16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182226" y="2348880"/>
            <a:ext cx="19901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모든 물체 지우기</a:t>
            </a:r>
            <a:endParaRPr lang="en-US" altLang="ko-KR" sz="16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259632" y="4293096"/>
            <a:ext cx="504056" cy="504056"/>
            <a:chOff x="2843808" y="4809786"/>
            <a:chExt cx="504056" cy="504056"/>
          </a:xfrm>
        </p:grpSpPr>
        <p:sp>
          <p:nvSpPr>
            <p:cNvPr id="59" name="번개 58"/>
            <p:cNvSpPr/>
            <p:nvPr/>
          </p:nvSpPr>
          <p:spPr>
            <a:xfrm>
              <a:off x="2843808" y="4809786"/>
              <a:ext cx="504056" cy="504056"/>
            </a:xfrm>
            <a:prstGeom prst="lightningBol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&quot;없음&quot; 기호 60"/>
            <p:cNvSpPr/>
            <p:nvPr/>
          </p:nvSpPr>
          <p:spPr>
            <a:xfrm>
              <a:off x="2915816" y="4912590"/>
              <a:ext cx="353127" cy="329244"/>
            </a:xfrm>
            <a:prstGeom prst="noSmoking">
              <a:avLst/>
            </a:prstGeom>
            <a:noFill/>
            <a:ln>
              <a:solidFill>
                <a:srgbClr val="EC14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1763688" y="4982380"/>
            <a:ext cx="246820" cy="246820"/>
            <a:chOff x="2739609" y="4653136"/>
            <a:chExt cx="320223" cy="320223"/>
          </a:xfrm>
        </p:grpSpPr>
        <p:sp>
          <p:nvSpPr>
            <p:cNvPr id="63" name="직사각형 62"/>
            <p:cNvSpPr/>
            <p:nvPr/>
          </p:nvSpPr>
          <p:spPr>
            <a:xfrm>
              <a:off x="2739609" y="4770649"/>
              <a:ext cx="320223" cy="83926"/>
            </a:xfrm>
            <a:prstGeom prst="rect">
              <a:avLst/>
            </a:prstGeom>
            <a:noFill/>
            <a:ln>
              <a:solidFill>
                <a:srgbClr val="EC14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 rot="16200000">
              <a:off x="2735471" y="4771285"/>
              <a:ext cx="320223" cy="83926"/>
            </a:xfrm>
            <a:prstGeom prst="rect">
              <a:avLst/>
            </a:prstGeom>
            <a:noFill/>
            <a:ln>
              <a:solidFill>
                <a:srgbClr val="EC14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1187624" y="5085184"/>
            <a:ext cx="6988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TIME</a:t>
            </a:r>
            <a:endParaRPr lang="en-US" altLang="ko-KR" sz="2000" dirty="0" smtClean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69746" y="4375847"/>
            <a:ext cx="15948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mtClean="0">
                <a:latin typeface="HY헤드라인M" pitchFamily="18" charset="-127"/>
                <a:ea typeface="HY헤드라인M" pitchFamily="18" charset="-127"/>
              </a:rPr>
              <a:t>이동 금지</a:t>
            </a:r>
            <a:endParaRPr lang="en-US" altLang="ko-KR" sz="16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069746" y="5072956"/>
            <a:ext cx="15948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시간 추가</a:t>
            </a:r>
            <a:endParaRPr lang="en-US" altLang="ko-KR" sz="16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오른쪽 화살표 75"/>
          <p:cNvSpPr/>
          <p:nvPr/>
        </p:nvSpPr>
        <p:spPr>
          <a:xfrm rot="10800000">
            <a:off x="3491881" y="4745196"/>
            <a:ext cx="1584176" cy="267979"/>
          </a:xfrm>
          <a:prstGeom prst="rightArrow">
            <a:avLst/>
          </a:prstGeom>
          <a:noFill/>
          <a:ln>
            <a:solidFill>
              <a:srgbClr val="EC144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98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6089471"/>
            <a:ext cx="9289032" cy="785368"/>
            <a:chOff x="0" y="-18445"/>
            <a:chExt cx="9144000" cy="785368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0" y="0"/>
              <a:ext cx="2411760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907704" y="0"/>
              <a:ext cx="3240360" cy="764704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55976" y="0"/>
              <a:ext cx="3816424" cy="764704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03848" y="0"/>
              <a:ext cx="2376264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717032" y="2219"/>
              <a:ext cx="1007096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740352" y="-18445"/>
              <a:ext cx="432048" cy="785367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835696" y="74554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개발 범위</a:t>
            </a:r>
            <a:endParaRPr lang="ko-KR" altLang="en-US" sz="2800" dirty="0">
              <a:solidFill>
                <a:schemeClr val="bg2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-10896" y="188640"/>
            <a:ext cx="1842155" cy="1060505"/>
            <a:chOff x="7301845" y="5085184"/>
            <a:chExt cx="1842155" cy="1060505"/>
          </a:xfrm>
        </p:grpSpPr>
        <p:sp>
          <p:nvSpPr>
            <p:cNvPr id="30" name="직사각형 29"/>
            <p:cNvSpPr/>
            <p:nvPr/>
          </p:nvSpPr>
          <p:spPr>
            <a:xfrm>
              <a:off x="7301845" y="5085184"/>
              <a:ext cx="616247" cy="543313"/>
            </a:xfrm>
            <a:prstGeom prst="rect">
              <a:avLst/>
            </a:prstGeom>
            <a:solidFill>
              <a:srgbClr val="F85A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913378" y="5085184"/>
              <a:ext cx="614375" cy="543315"/>
            </a:xfrm>
            <a:prstGeom prst="rect">
              <a:avLst/>
            </a:prstGeom>
            <a:solidFill>
              <a:srgbClr val="E73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527752" y="5085185"/>
              <a:ext cx="616248" cy="544971"/>
            </a:xfrm>
            <a:prstGeom prst="rect">
              <a:avLst/>
            </a:prstGeom>
            <a:solidFill>
              <a:srgbClr val="F84A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301845" y="5600718"/>
              <a:ext cx="616247" cy="544970"/>
            </a:xfrm>
            <a:prstGeom prst="rect">
              <a:avLst/>
            </a:prstGeom>
            <a:solidFill>
              <a:srgbClr val="E73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913378" y="5600718"/>
              <a:ext cx="614375" cy="543315"/>
            </a:xfrm>
            <a:prstGeom prst="rect">
              <a:avLst/>
            </a:prstGeom>
            <a:solidFill>
              <a:srgbClr val="F84A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527752" y="5600718"/>
              <a:ext cx="616248" cy="544971"/>
            </a:xfrm>
            <a:prstGeom prst="rect">
              <a:avLst/>
            </a:prstGeom>
            <a:solidFill>
              <a:srgbClr val="F85A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6" name="TextBox 57"/>
          <p:cNvSpPr txBox="1"/>
          <p:nvPr/>
        </p:nvSpPr>
        <p:spPr>
          <a:xfrm>
            <a:off x="1445835" y="692696"/>
            <a:ext cx="893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3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517329"/>
              </p:ext>
            </p:extLst>
          </p:nvPr>
        </p:nvGraphicFramePr>
        <p:xfrm>
          <a:off x="395536" y="1700808"/>
          <a:ext cx="8352928" cy="38335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2879"/>
                <a:gridCol w="4032948"/>
                <a:gridCol w="2897101"/>
              </a:tblGrid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내용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최소 범위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추가 범위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캐릭터 컨트롤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방향키로 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8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방향 조작 가능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회피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[A],</a:t>
                      </a:r>
                      <a:r>
                        <a:rPr lang="en-US" altLang="ko-KR" sz="12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물체 지우기</a:t>
                      </a:r>
                      <a:r>
                        <a:rPr lang="en-US" altLang="ko-KR" sz="12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[s]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캐릭터 기술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스테이지마다 이동 속도와 방향이 다름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물체 회피기</a:t>
                      </a:r>
                      <a:r>
                        <a:rPr lang="ko-KR" altLang="en-US" sz="12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추가</a:t>
                      </a:r>
                      <a:endParaRPr lang="en-US" altLang="ko-KR" sz="1200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모든 물체를 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지우는 스킬 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추가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스테이지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스테이지 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개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대지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바다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우주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없음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적 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AI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스테이지마다 출현하는 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위치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</a:t>
                      </a:r>
                      <a:r>
                        <a:rPr lang="ko-KR" altLang="en-US" sz="12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방향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다름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우주맵에서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유도탄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형식의 물체 추가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4461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게임 기능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물체에 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피격 시 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체력 감소</a:t>
                      </a:r>
                      <a:endParaRPr lang="en-US" altLang="ko-KR" sz="12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스테이지마다 주어진 시간을 버티면 </a:t>
                      </a:r>
                      <a:r>
                        <a:rPr lang="ko-KR" altLang="en-US" sz="12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클리어</a:t>
                      </a:r>
                      <a:endParaRPr lang="en-US" altLang="ko-KR" sz="12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아이템을 먹었을 때 게임의 흐름 변화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4068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사운드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물체에 피격되는 소리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각 스테이지에 어울리는 </a:t>
                      </a:r>
                      <a:r>
                        <a:rPr lang="ko-KR" altLang="en-US" sz="12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배경음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이로운</a:t>
                      </a:r>
                      <a:r>
                        <a:rPr lang="en-US" altLang="ko-KR" sz="12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또는 해로운 아이템을 먹었을 때 각각 다른 사운드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애니메이션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달리기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헤엄치기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날아다니기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폭발</a:t>
                      </a:r>
                      <a:r>
                        <a:rPr lang="en-US" altLang="ko-KR" sz="12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등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아이템을 먹을 때 화면에 나오는 </a:t>
                      </a:r>
                      <a:r>
                        <a:rPr lang="ko-KR" altLang="en-US" sz="12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이펙트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45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6089471"/>
            <a:ext cx="9289032" cy="785368"/>
            <a:chOff x="0" y="-18445"/>
            <a:chExt cx="9144000" cy="785368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0" y="0"/>
              <a:ext cx="2411760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907704" y="0"/>
              <a:ext cx="3240360" cy="764704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55976" y="0"/>
              <a:ext cx="3816424" cy="764704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03848" y="0"/>
              <a:ext cx="2376264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717032" y="2219"/>
              <a:ext cx="1007096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740352" y="-18445"/>
              <a:ext cx="432048" cy="785367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0" y="116632"/>
            <a:ext cx="1588255" cy="914341"/>
            <a:chOff x="7301845" y="5085184"/>
            <a:chExt cx="1842155" cy="1060505"/>
          </a:xfrm>
        </p:grpSpPr>
        <p:sp>
          <p:nvSpPr>
            <p:cNvPr id="30" name="직사각형 29"/>
            <p:cNvSpPr/>
            <p:nvPr/>
          </p:nvSpPr>
          <p:spPr>
            <a:xfrm>
              <a:off x="7301845" y="5085184"/>
              <a:ext cx="616247" cy="54331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913378" y="5085184"/>
              <a:ext cx="614375" cy="543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527752" y="5085185"/>
              <a:ext cx="616248" cy="54497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301845" y="5600718"/>
              <a:ext cx="616247" cy="544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913378" y="5600718"/>
              <a:ext cx="614375" cy="5433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527752" y="5600718"/>
              <a:ext cx="616248" cy="5449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6" name="TextBox 57"/>
          <p:cNvSpPr txBox="1"/>
          <p:nvPr/>
        </p:nvSpPr>
        <p:spPr>
          <a:xfrm>
            <a:off x="1229811" y="476672"/>
            <a:ext cx="893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47664" y="529516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개발 계획</a:t>
            </a:r>
            <a:endParaRPr lang="ko-KR" altLang="en-US" sz="2800" dirty="0">
              <a:solidFill>
                <a:schemeClr val="bg2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773588"/>
              </p:ext>
            </p:extLst>
          </p:nvPr>
        </p:nvGraphicFramePr>
        <p:xfrm>
          <a:off x="611558" y="1484784"/>
          <a:ext cx="8064898" cy="44046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40294"/>
                <a:gridCol w="2640294"/>
                <a:gridCol w="2784310"/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기간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내용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상세 내용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442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1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주차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게임 리소스 및 기초작업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리소스</a:t>
                      </a:r>
                      <a:r>
                        <a:rPr lang="ko-KR" altLang="en-US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수집</a:t>
                      </a:r>
                      <a:r>
                        <a:rPr lang="en-US" altLang="ko-KR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100" baseline="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맵</a:t>
                      </a:r>
                      <a:r>
                        <a:rPr lang="ko-KR" altLang="en-US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크기 설정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4833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2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주차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플레이어 캐릭터 작업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스테이지 별 이동 속도</a:t>
                      </a:r>
                      <a:r>
                        <a:rPr lang="en-US" altLang="ko-KR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및</a:t>
                      </a:r>
                      <a:endParaRPr lang="en-US" altLang="ko-KR" sz="1100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애니메이션 적용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4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3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주차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스테이지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물체 출현 방향 적용</a:t>
                      </a:r>
                      <a:endParaRPr lang="en-US" altLang="ko-KR" sz="11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플레이어 체력 및 부여 시간 적용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499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4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주차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충돌 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플레이어와 물체 충돌 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처리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5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5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주차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중간 점검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1~4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주차 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진행 동안 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부족한 점</a:t>
                      </a:r>
                      <a:r>
                        <a:rPr lang="ko-KR" altLang="en-US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보완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442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6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주차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플레이어 캐릭터 스킬 작업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회피기 및 </a:t>
                      </a:r>
                      <a:r>
                        <a:rPr lang="ko-KR" altLang="en-US" sz="11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궁극기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적용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81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7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주차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아이템 구현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5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종류의 아이템 구현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442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8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주차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그 외 아이템 또는 스킬 추가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다양한 아이템과 스킬 추가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6322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9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주차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시작과 종료 처리</a:t>
                      </a: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밸런스</a:t>
                      </a: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</a:t>
                      </a:r>
                      <a:r>
                        <a:rPr lang="en-US" altLang="ko-KR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사운드 작업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게임의 시작과 종료 제작 </a:t>
                      </a:r>
                      <a:endParaRPr lang="en-US" altLang="ko-KR" sz="11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스테이지 별 난이도 조절 </a:t>
                      </a:r>
                      <a:endParaRPr lang="en-US" altLang="ko-KR" sz="11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사운드 삽입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25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10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주차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마무리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최종 점검 및 </a:t>
                      </a:r>
                      <a:r>
                        <a:rPr lang="ko-KR" altLang="en-US" sz="11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릴리즈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96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6089471"/>
            <a:ext cx="9289032" cy="785368"/>
            <a:chOff x="0" y="-18445"/>
            <a:chExt cx="9144000" cy="785368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0" y="0"/>
              <a:ext cx="2411760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907704" y="0"/>
              <a:ext cx="3240360" cy="764704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55976" y="0"/>
              <a:ext cx="3816424" cy="764704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03848" y="0"/>
              <a:ext cx="2376264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717032" y="2219"/>
              <a:ext cx="1007096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740352" y="-18445"/>
              <a:ext cx="432048" cy="785367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-362850" y="-648072"/>
            <a:ext cx="2627784" cy="2627784"/>
          </a:xfrm>
          <a:prstGeom prst="rect">
            <a:avLst/>
          </a:prstGeom>
          <a:solidFill>
            <a:srgbClr val="F85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 rot="8093549">
            <a:off x="-282012" y="382325"/>
            <a:ext cx="3770991" cy="1889503"/>
          </a:xfrm>
          <a:prstGeom prst="triangle">
            <a:avLst/>
          </a:prstGeom>
          <a:solidFill>
            <a:srgbClr val="F84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 rot="5400000">
            <a:off x="-1016812" y="11858"/>
            <a:ext cx="2621816" cy="1313892"/>
          </a:xfrm>
          <a:prstGeom prst="triangle">
            <a:avLst>
              <a:gd name="adj" fmla="val 49368"/>
            </a:avLst>
          </a:prstGeom>
          <a:solidFill>
            <a:srgbClr val="E73C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Box 57"/>
          <p:cNvSpPr txBox="1"/>
          <p:nvPr/>
        </p:nvSpPr>
        <p:spPr>
          <a:xfrm>
            <a:off x="1805875" y="1291407"/>
            <a:ext cx="893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67744" y="1414517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자체 평가</a:t>
            </a:r>
            <a:endParaRPr lang="ko-KR" altLang="en-US" sz="3600" dirty="0">
              <a:solidFill>
                <a:schemeClr val="bg2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7541"/>
              </p:ext>
            </p:extLst>
          </p:nvPr>
        </p:nvGraphicFramePr>
        <p:xfrm>
          <a:off x="755577" y="2438896"/>
          <a:ext cx="7848871" cy="27182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2056"/>
                <a:gridCol w="4296815"/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평가항목</a:t>
                      </a:r>
                      <a:endParaRPr lang="ko-KR" altLang="en-US" sz="14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평가</a:t>
                      </a:r>
                      <a:endParaRPr lang="en-US" altLang="ko-KR" sz="14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(A: </a:t>
                      </a:r>
                      <a:r>
                        <a:rPr lang="ko-KR" altLang="en-US" sz="14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매우잘함</a:t>
                      </a:r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B: </a:t>
                      </a:r>
                      <a:r>
                        <a:rPr lang="ko-KR" altLang="en-US" sz="14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잘함</a:t>
                      </a:r>
                      <a:r>
                        <a:rPr lang="en-US" altLang="ko-KR" sz="14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C: </a:t>
                      </a:r>
                      <a:r>
                        <a:rPr lang="ko-KR" altLang="en-US" sz="14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보통</a:t>
                      </a:r>
                      <a:r>
                        <a:rPr lang="en-US" altLang="ko-KR" sz="14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D:</a:t>
                      </a:r>
                      <a:r>
                        <a:rPr lang="ko-KR" altLang="en-US" sz="14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못함</a:t>
                      </a:r>
                      <a:r>
                        <a:rPr lang="en-US" altLang="ko-KR" sz="14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E: </a:t>
                      </a:r>
                      <a:r>
                        <a:rPr lang="ko-KR" altLang="en-US" sz="1400" baseline="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매우못함</a:t>
                      </a:r>
                      <a:r>
                        <a:rPr lang="en-US" altLang="ko-KR" sz="14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lang="ko-KR" altLang="en-US" sz="14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459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발표자료에 포함할 내용을 다 포함했는가</a:t>
                      </a:r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?</a:t>
                      </a:r>
                      <a:endParaRPr lang="ko-KR" altLang="en-US" sz="14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A </a:t>
                      </a:r>
                      <a:endParaRPr lang="ko-KR" altLang="en-US" sz="14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게임 </a:t>
                      </a:r>
                      <a:r>
                        <a:rPr lang="ko-KR" altLang="en-US" sz="14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컨셉이</a:t>
                      </a:r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잘 표현되었는가</a:t>
                      </a:r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?</a:t>
                      </a:r>
                      <a:endParaRPr lang="ko-KR" altLang="en-US" sz="14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A</a:t>
                      </a:r>
                      <a:endParaRPr lang="ko-KR" altLang="en-US" sz="14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게임 핵심 </a:t>
                      </a:r>
                      <a:r>
                        <a:rPr lang="ko-KR" altLang="en-US" sz="14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메카닉의</a:t>
                      </a:r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제시가 잘 되었는가</a:t>
                      </a:r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?</a:t>
                      </a:r>
                      <a:endParaRPr lang="ko-KR" altLang="en-US" sz="14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B</a:t>
                      </a:r>
                      <a:endParaRPr lang="ko-KR" altLang="en-US" sz="14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게임 실행 흐름이 잘 표현되었는가</a:t>
                      </a:r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?</a:t>
                      </a:r>
                      <a:endParaRPr lang="ko-KR" altLang="en-US" sz="14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A</a:t>
                      </a:r>
                      <a:endParaRPr lang="ko-KR" altLang="en-US" sz="14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개발 범위가 구체적이며</a:t>
                      </a:r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측정 가능한가</a:t>
                      </a:r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?</a:t>
                      </a:r>
                      <a:endParaRPr lang="ko-KR" altLang="en-US" sz="14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C</a:t>
                      </a:r>
                      <a:endParaRPr lang="ko-KR" altLang="en-US" sz="14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개발 계획이 구체적이며 </a:t>
                      </a:r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실행 가능한가</a:t>
                      </a:r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?</a:t>
                      </a:r>
                      <a:endParaRPr lang="ko-KR" altLang="en-US" sz="14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B</a:t>
                      </a:r>
                      <a:endParaRPr lang="ko-KR" altLang="en-US" sz="14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7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425</Words>
  <Application>Microsoft Office PowerPoint</Application>
  <PresentationFormat>화면 슬라이드 쇼(4:3)</PresentationFormat>
  <Paragraphs>137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권용현</dc:creator>
  <cp:lastModifiedBy>권용현</cp:lastModifiedBy>
  <cp:revision>44</cp:revision>
  <dcterms:created xsi:type="dcterms:W3CDTF">2016-09-19T16:25:33Z</dcterms:created>
  <dcterms:modified xsi:type="dcterms:W3CDTF">2016-09-20T09:03:56Z</dcterms:modified>
</cp:coreProperties>
</file>