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63" r:id="rId5"/>
    <p:sldId id="259" r:id="rId6"/>
    <p:sldId id="265" r:id="rId7"/>
    <p:sldId id="260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14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6E675-336B-4B29-A044-2304EB47128A}" type="datetimeFigureOut">
              <a:rPr lang="ko-KR" altLang="en-US" smtClean="0"/>
              <a:t>2016-10-18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34071-F75E-4075-82D1-B2DABF97E5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1416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6E675-336B-4B29-A044-2304EB47128A}" type="datetimeFigureOut">
              <a:rPr lang="ko-KR" altLang="en-US" smtClean="0"/>
              <a:t>2016-10-18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34071-F75E-4075-82D1-B2DABF97E5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9930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6E675-336B-4B29-A044-2304EB47128A}" type="datetimeFigureOut">
              <a:rPr lang="ko-KR" altLang="en-US" smtClean="0"/>
              <a:t>2016-10-18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34071-F75E-4075-82D1-B2DABF97E5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2492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6E675-336B-4B29-A044-2304EB47128A}" type="datetimeFigureOut">
              <a:rPr lang="ko-KR" altLang="en-US" smtClean="0"/>
              <a:t>2016-10-18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34071-F75E-4075-82D1-B2DABF97E5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2124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6E675-336B-4B29-A044-2304EB47128A}" type="datetimeFigureOut">
              <a:rPr lang="ko-KR" altLang="en-US" smtClean="0"/>
              <a:t>2016-10-18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34071-F75E-4075-82D1-B2DABF97E5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3469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6E675-336B-4B29-A044-2304EB47128A}" type="datetimeFigureOut">
              <a:rPr lang="ko-KR" altLang="en-US" smtClean="0"/>
              <a:t>2016-10-18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34071-F75E-4075-82D1-B2DABF97E5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7397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6E675-336B-4B29-A044-2304EB47128A}" type="datetimeFigureOut">
              <a:rPr lang="ko-KR" altLang="en-US" smtClean="0"/>
              <a:t>2016-10-18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34071-F75E-4075-82D1-B2DABF97E5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6772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6E675-336B-4B29-A044-2304EB47128A}" type="datetimeFigureOut">
              <a:rPr lang="ko-KR" altLang="en-US" smtClean="0"/>
              <a:t>2016-10-18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34071-F75E-4075-82D1-B2DABF97E5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098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6E675-336B-4B29-A044-2304EB47128A}" type="datetimeFigureOut">
              <a:rPr lang="ko-KR" altLang="en-US" smtClean="0"/>
              <a:t>2016-10-18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34071-F75E-4075-82D1-B2DABF97E5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2851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6E675-336B-4B29-A044-2304EB47128A}" type="datetimeFigureOut">
              <a:rPr lang="ko-KR" altLang="en-US" smtClean="0"/>
              <a:t>2016-10-18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34071-F75E-4075-82D1-B2DABF97E5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1300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6E675-336B-4B29-A044-2304EB47128A}" type="datetimeFigureOut">
              <a:rPr lang="ko-KR" altLang="en-US" smtClean="0"/>
              <a:t>2016-10-18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34071-F75E-4075-82D1-B2DABF97E5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1313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66E675-336B-4B29-A044-2304EB47128A}" type="datetimeFigureOut">
              <a:rPr lang="ko-KR" altLang="en-US" smtClean="0"/>
              <a:t>2016-10-18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C34071-F75E-4075-82D1-B2DABF97E5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454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>
            <a:off x="-36512" y="-27384"/>
            <a:ext cx="9289032" cy="785368"/>
            <a:chOff x="0" y="-18445"/>
            <a:chExt cx="9144000" cy="785368"/>
          </a:xfrm>
        </p:grpSpPr>
        <p:sp>
          <p:nvSpPr>
            <p:cNvPr id="13" name="직사각형 12"/>
            <p:cNvSpPr/>
            <p:nvPr/>
          </p:nvSpPr>
          <p:spPr>
            <a:xfrm>
              <a:off x="0" y="0"/>
              <a:ext cx="9144000" cy="76470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0" y="0"/>
              <a:ext cx="2411760" cy="764704"/>
            </a:xfrm>
            <a:prstGeom prst="rect">
              <a:avLst/>
            </a:prstGeom>
            <a:solidFill>
              <a:srgbClr val="F2E8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1907704" y="0"/>
              <a:ext cx="3240360" cy="764704"/>
            </a:xfrm>
            <a:prstGeom prst="rect">
              <a:avLst/>
            </a:prstGeom>
            <a:solidFill>
              <a:srgbClr val="F836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4355976" y="0"/>
              <a:ext cx="3816424" cy="764704"/>
            </a:xfrm>
            <a:prstGeom prst="rect">
              <a:avLst/>
            </a:prstGeom>
            <a:solidFill>
              <a:srgbClr val="F3D9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3203848" y="0"/>
              <a:ext cx="2376264" cy="764704"/>
            </a:xfrm>
            <a:prstGeom prst="rect">
              <a:avLst/>
            </a:prstGeom>
            <a:solidFill>
              <a:srgbClr val="F2E8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4717032" y="2219"/>
              <a:ext cx="1007096" cy="76470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7740352" y="-18445"/>
              <a:ext cx="432048" cy="785367"/>
            </a:xfrm>
            <a:prstGeom prst="rect">
              <a:avLst/>
            </a:prstGeom>
            <a:solidFill>
              <a:srgbClr val="F836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0" y="6089471"/>
            <a:ext cx="9289032" cy="785368"/>
            <a:chOff x="0" y="-18445"/>
            <a:chExt cx="9144000" cy="785368"/>
          </a:xfrm>
        </p:grpSpPr>
        <p:sp>
          <p:nvSpPr>
            <p:cNvPr id="21" name="직사각형 20"/>
            <p:cNvSpPr/>
            <p:nvPr/>
          </p:nvSpPr>
          <p:spPr>
            <a:xfrm>
              <a:off x="0" y="0"/>
              <a:ext cx="9144000" cy="76470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0" y="0"/>
              <a:ext cx="2411760" cy="764704"/>
            </a:xfrm>
            <a:prstGeom prst="rect">
              <a:avLst/>
            </a:prstGeom>
            <a:solidFill>
              <a:srgbClr val="F2E8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1907704" y="0"/>
              <a:ext cx="3240360" cy="764704"/>
            </a:xfrm>
            <a:prstGeom prst="rect">
              <a:avLst/>
            </a:prstGeom>
            <a:solidFill>
              <a:srgbClr val="F836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4355976" y="0"/>
              <a:ext cx="3816424" cy="764704"/>
            </a:xfrm>
            <a:prstGeom prst="rect">
              <a:avLst/>
            </a:prstGeom>
            <a:solidFill>
              <a:srgbClr val="F3D9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3203848" y="0"/>
              <a:ext cx="2376264" cy="764704"/>
            </a:xfrm>
            <a:prstGeom prst="rect">
              <a:avLst/>
            </a:prstGeom>
            <a:solidFill>
              <a:srgbClr val="F2E8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4717032" y="2219"/>
              <a:ext cx="1007096" cy="76470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7740352" y="-18445"/>
              <a:ext cx="432048" cy="785367"/>
            </a:xfrm>
            <a:prstGeom prst="rect">
              <a:avLst/>
            </a:prstGeom>
            <a:solidFill>
              <a:srgbClr val="F836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3182919" y="4581128"/>
            <a:ext cx="56166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3200" dirty="0" smtClean="0">
                <a:latin typeface="HY헤드라인M" pitchFamily="18" charset="-127"/>
                <a:ea typeface="HY헤드라인M" pitchFamily="18" charset="-127"/>
              </a:rPr>
              <a:t>2011180052</a:t>
            </a:r>
          </a:p>
          <a:p>
            <a:pPr algn="r"/>
            <a:r>
              <a:rPr lang="ko-KR" altLang="en-US" sz="3200" dirty="0" smtClean="0">
                <a:latin typeface="HY헤드라인M" pitchFamily="18" charset="-127"/>
                <a:ea typeface="HY헤드라인M" pitchFamily="18" charset="-127"/>
              </a:rPr>
              <a:t>권용</a:t>
            </a:r>
            <a:r>
              <a:rPr lang="ko-KR" altLang="en-US" sz="3200" dirty="0">
                <a:latin typeface="HY헤드라인M" pitchFamily="18" charset="-127"/>
                <a:ea typeface="HY헤드라인M" pitchFamily="18" charset="-127"/>
              </a:rPr>
              <a:t>현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475656" y="2132856"/>
            <a:ext cx="653490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 smtClean="0">
                <a:solidFill>
                  <a:schemeClr val="bg2">
                    <a:lumMod val="50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2D </a:t>
            </a:r>
            <a:r>
              <a:rPr lang="ko-KR" altLang="en-US" sz="4800" dirty="0" smtClean="0">
                <a:solidFill>
                  <a:schemeClr val="bg2">
                    <a:lumMod val="50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게임 프로그래밍</a:t>
            </a:r>
            <a:endParaRPr lang="en-US" altLang="ko-KR" sz="4800" dirty="0" smtClean="0">
              <a:solidFill>
                <a:schemeClr val="bg2">
                  <a:lumMod val="50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  <a:p>
            <a:pPr algn="ctr"/>
            <a:r>
              <a:rPr lang="en-US" altLang="ko-KR" sz="4800" dirty="0">
                <a:solidFill>
                  <a:schemeClr val="bg2">
                    <a:lumMod val="50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2</a:t>
            </a:r>
            <a:r>
              <a:rPr lang="ko-KR" altLang="en-US" sz="4800" dirty="0" smtClean="0">
                <a:solidFill>
                  <a:schemeClr val="bg2">
                    <a:lumMod val="50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차 발표</a:t>
            </a:r>
            <a:endParaRPr lang="ko-KR" altLang="en-US" sz="4800" dirty="0">
              <a:solidFill>
                <a:schemeClr val="bg2">
                  <a:lumMod val="50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80330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>
            <a:off x="-36512" y="-27384"/>
            <a:ext cx="9289032" cy="785368"/>
            <a:chOff x="0" y="-18445"/>
            <a:chExt cx="9144000" cy="785368"/>
          </a:xfrm>
        </p:grpSpPr>
        <p:sp>
          <p:nvSpPr>
            <p:cNvPr id="13" name="직사각형 12"/>
            <p:cNvSpPr/>
            <p:nvPr/>
          </p:nvSpPr>
          <p:spPr>
            <a:xfrm>
              <a:off x="0" y="0"/>
              <a:ext cx="9144000" cy="76470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0" y="0"/>
              <a:ext cx="2411760" cy="764704"/>
            </a:xfrm>
            <a:prstGeom prst="rect">
              <a:avLst/>
            </a:prstGeom>
            <a:solidFill>
              <a:srgbClr val="F2E8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1907704" y="0"/>
              <a:ext cx="3240360" cy="764704"/>
            </a:xfrm>
            <a:prstGeom prst="rect">
              <a:avLst/>
            </a:prstGeom>
            <a:solidFill>
              <a:srgbClr val="F836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4355976" y="0"/>
              <a:ext cx="3816424" cy="764704"/>
            </a:xfrm>
            <a:prstGeom prst="rect">
              <a:avLst/>
            </a:prstGeom>
            <a:solidFill>
              <a:srgbClr val="F3D9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3203848" y="0"/>
              <a:ext cx="2376264" cy="764704"/>
            </a:xfrm>
            <a:prstGeom prst="rect">
              <a:avLst/>
            </a:prstGeom>
            <a:solidFill>
              <a:srgbClr val="F2E8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4717032" y="2219"/>
              <a:ext cx="1007096" cy="76470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7740352" y="-18445"/>
              <a:ext cx="432048" cy="785367"/>
            </a:xfrm>
            <a:prstGeom prst="rect">
              <a:avLst/>
            </a:prstGeom>
            <a:solidFill>
              <a:srgbClr val="F836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0" y="6089471"/>
            <a:ext cx="9289032" cy="785368"/>
            <a:chOff x="0" y="-18445"/>
            <a:chExt cx="9144000" cy="785368"/>
          </a:xfrm>
        </p:grpSpPr>
        <p:sp>
          <p:nvSpPr>
            <p:cNvPr id="21" name="직사각형 20"/>
            <p:cNvSpPr/>
            <p:nvPr/>
          </p:nvSpPr>
          <p:spPr>
            <a:xfrm>
              <a:off x="0" y="0"/>
              <a:ext cx="9144000" cy="76470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0" y="0"/>
              <a:ext cx="2411760" cy="764704"/>
            </a:xfrm>
            <a:prstGeom prst="rect">
              <a:avLst/>
            </a:prstGeom>
            <a:solidFill>
              <a:srgbClr val="F2E8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1907704" y="0"/>
              <a:ext cx="3240360" cy="764704"/>
            </a:xfrm>
            <a:prstGeom prst="rect">
              <a:avLst/>
            </a:prstGeom>
            <a:solidFill>
              <a:srgbClr val="F836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4355976" y="0"/>
              <a:ext cx="3816424" cy="764704"/>
            </a:xfrm>
            <a:prstGeom prst="rect">
              <a:avLst/>
            </a:prstGeom>
            <a:solidFill>
              <a:srgbClr val="F3D9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3203848" y="0"/>
              <a:ext cx="2376264" cy="764704"/>
            </a:xfrm>
            <a:prstGeom prst="rect">
              <a:avLst/>
            </a:prstGeom>
            <a:solidFill>
              <a:srgbClr val="F2E8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4717032" y="2219"/>
              <a:ext cx="1007096" cy="76470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7740352" y="-18445"/>
              <a:ext cx="432048" cy="785367"/>
            </a:xfrm>
            <a:prstGeom prst="rect">
              <a:avLst/>
            </a:prstGeom>
            <a:solidFill>
              <a:srgbClr val="F836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611560" y="1124744"/>
            <a:ext cx="56166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>
                <a:solidFill>
                  <a:schemeClr val="bg2">
                    <a:lumMod val="50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목차</a:t>
            </a:r>
            <a:endParaRPr lang="ko-KR" altLang="en-US" sz="4000" dirty="0">
              <a:solidFill>
                <a:schemeClr val="bg2">
                  <a:lumMod val="50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778405" y="3140968"/>
            <a:ext cx="479932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게임 </a:t>
            </a:r>
            <a:r>
              <a:rPr lang="ko-KR" altLang="en-US" dirty="0" err="1" smtClean="0">
                <a:latin typeface="HY헤드라인M" pitchFamily="18" charset="-127"/>
                <a:ea typeface="HY헤드라인M" pitchFamily="18" charset="-127"/>
              </a:rPr>
              <a:t>컨셉</a:t>
            </a:r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		3p</a:t>
            </a:r>
          </a:p>
          <a:p>
            <a:endParaRPr lang="en-US" altLang="ko-KR" dirty="0">
              <a:latin typeface="HY헤드라인M" pitchFamily="18" charset="-127"/>
              <a:ea typeface="HY헤드라인M" pitchFamily="18" charset="-127"/>
            </a:endParaRPr>
          </a:p>
          <a:p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개발 범위</a:t>
            </a:r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		4p</a:t>
            </a:r>
          </a:p>
          <a:p>
            <a:endParaRPr lang="en-US" altLang="ko-KR" dirty="0">
              <a:latin typeface="HY헤드라인M" pitchFamily="18" charset="-127"/>
              <a:ea typeface="HY헤드라인M" pitchFamily="18" charset="-127"/>
            </a:endParaRPr>
          </a:p>
          <a:p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개발 계획</a:t>
            </a:r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		5p</a:t>
            </a:r>
          </a:p>
          <a:p>
            <a:endParaRPr lang="en-US" altLang="ko-KR" dirty="0">
              <a:latin typeface="HY헤드라인M" pitchFamily="18" charset="-127"/>
              <a:ea typeface="HY헤드라인M" pitchFamily="18" charset="-127"/>
            </a:endParaRPr>
          </a:p>
          <a:p>
            <a:r>
              <a:rPr lang="ko-KR" altLang="en-US" dirty="0" err="1" smtClean="0">
                <a:latin typeface="HY헤드라인M" pitchFamily="18" charset="-127"/>
                <a:ea typeface="HY헤드라인M" pitchFamily="18" charset="-127"/>
              </a:rPr>
              <a:t>커밋</a:t>
            </a:r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 통계</a:t>
            </a:r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		6p</a:t>
            </a:r>
          </a:p>
          <a:p>
            <a:endParaRPr lang="en-US" altLang="ko-KR" dirty="0">
              <a:latin typeface="HY헤드라인M" pitchFamily="18" charset="-127"/>
              <a:ea typeface="HY헤드라인M" pitchFamily="18" charset="-127"/>
            </a:endParaRPr>
          </a:p>
          <a:p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자체 평가</a:t>
            </a:r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		7</a:t>
            </a:r>
            <a:r>
              <a:rPr lang="en-US" altLang="ko-KR" dirty="0">
                <a:latin typeface="HY헤드라인M" pitchFamily="18" charset="-127"/>
                <a:ea typeface="HY헤드라인M" pitchFamily="18" charset="-127"/>
              </a:rPr>
              <a:t>p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84178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직사각형 60"/>
          <p:cNvSpPr/>
          <p:nvPr/>
        </p:nvSpPr>
        <p:spPr>
          <a:xfrm>
            <a:off x="2902954" y="1894185"/>
            <a:ext cx="703420" cy="14646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" name="그룹 19"/>
          <p:cNvGrpSpPr/>
          <p:nvPr/>
        </p:nvGrpSpPr>
        <p:grpSpPr>
          <a:xfrm>
            <a:off x="0" y="6089471"/>
            <a:ext cx="9289032" cy="785368"/>
            <a:chOff x="0" y="-18445"/>
            <a:chExt cx="9144000" cy="785368"/>
          </a:xfrm>
        </p:grpSpPr>
        <p:sp>
          <p:nvSpPr>
            <p:cNvPr id="21" name="직사각형 20"/>
            <p:cNvSpPr/>
            <p:nvPr/>
          </p:nvSpPr>
          <p:spPr>
            <a:xfrm>
              <a:off x="0" y="0"/>
              <a:ext cx="9144000" cy="76470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0" y="0"/>
              <a:ext cx="2411760" cy="764704"/>
            </a:xfrm>
            <a:prstGeom prst="rect">
              <a:avLst/>
            </a:prstGeom>
            <a:solidFill>
              <a:srgbClr val="F2E8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1907704" y="0"/>
              <a:ext cx="3240360" cy="764704"/>
            </a:xfrm>
            <a:prstGeom prst="rect">
              <a:avLst/>
            </a:prstGeom>
            <a:solidFill>
              <a:srgbClr val="F836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4355976" y="0"/>
              <a:ext cx="3816424" cy="764704"/>
            </a:xfrm>
            <a:prstGeom prst="rect">
              <a:avLst/>
            </a:prstGeom>
            <a:solidFill>
              <a:srgbClr val="F3D9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3203848" y="0"/>
              <a:ext cx="2376264" cy="764704"/>
            </a:xfrm>
            <a:prstGeom prst="rect">
              <a:avLst/>
            </a:prstGeom>
            <a:solidFill>
              <a:srgbClr val="F2E8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4717032" y="2219"/>
              <a:ext cx="1007096" cy="76470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7740352" y="-18445"/>
              <a:ext cx="432048" cy="785367"/>
            </a:xfrm>
            <a:prstGeom prst="rect">
              <a:avLst/>
            </a:prstGeom>
            <a:solidFill>
              <a:srgbClr val="F836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2123728" y="1196752"/>
            <a:ext cx="5616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>
                <a:solidFill>
                  <a:schemeClr val="bg2">
                    <a:lumMod val="50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게임 </a:t>
            </a:r>
            <a:r>
              <a:rPr lang="ko-KR" altLang="en-US" sz="3600" dirty="0" err="1" smtClean="0">
                <a:solidFill>
                  <a:schemeClr val="bg2">
                    <a:lumMod val="50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컨셉</a:t>
            </a:r>
            <a:endParaRPr lang="ko-KR" altLang="en-US" sz="3600" dirty="0">
              <a:solidFill>
                <a:schemeClr val="bg2">
                  <a:lumMod val="50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grpSp>
        <p:nvGrpSpPr>
          <p:cNvPr id="29" name="그룹 28"/>
          <p:cNvGrpSpPr/>
          <p:nvPr/>
        </p:nvGrpSpPr>
        <p:grpSpPr>
          <a:xfrm>
            <a:off x="-108520" y="-123346"/>
            <a:ext cx="2232248" cy="2236765"/>
            <a:chOff x="-21765" y="-27384"/>
            <a:chExt cx="2378672" cy="2383485"/>
          </a:xfrm>
        </p:grpSpPr>
        <p:sp>
          <p:nvSpPr>
            <p:cNvPr id="30" name="직사각형 29"/>
            <p:cNvSpPr/>
            <p:nvPr/>
          </p:nvSpPr>
          <p:spPr>
            <a:xfrm>
              <a:off x="0" y="-24977"/>
              <a:ext cx="2339752" cy="2378670"/>
            </a:xfrm>
            <a:prstGeom prst="rect">
              <a:avLst/>
            </a:prstGeom>
            <a:solidFill>
              <a:srgbClr val="F2E8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-21765" y="-27384"/>
              <a:ext cx="792087" cy="792087"/>
            </a:xfrm>
            <a:prstGeom prst="rect">
              <a:avLst/>
            </a:prstGeom>
            <a:solidFill>
              <a:srgbClr val="F2E8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772730" y="-24977"/>
              <a:ext cx="789681" cy="789681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1562411" y="-24977"/>
              <a:ext cx="792088" cy="792088"/>
            </a:xfrm>
            <a:prstGeom prst="rect">
              <a:avLst/>
            </a:prstGeom>
            <a:solidFill>
              <a:srgbClr val="F2E8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-21765" y="767111"/>
              <a:ext cx="792087" cy="792087"/>
            </a:xfrm>
            <a:prstGeom prst="rect">
              <a:avLst/>
            </a:prstGeom>
            <a:solidFill>
              <a:srgbClr val="F3D9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772730" y="769517"/>
              <a:ext cx="789681" cy="789681"/>
            </a:xfrm>
            <a:prstGeom prst="rect">
              <a:avLst/>
            </a:prstGeom>
            <a:solidFill>
              <a:srgbClr val="F2E8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1562411" y="769518"/>
              <a:ext cx="792088" cy="792088"/>
            </a:xfrm>
            <a:prstGeom prst="rect">
              <a:avLst/>
            </a:prstGeom>
            <a:solidFill>
              <a:srgbClr val="F3D9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-19357" y="1561606"/>
              <a:ext cx="792087" cy="792087"/>
            </a:xfrm>
            <a:prstGeom prst="rect">
              <a:avLst/>
            </a:prstGeom>
            <a:solidFill>
              <a:srgbClr val="F2E8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775138" y="1564012"/>
              <a:ext cx="789681" cy="789681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1564819" y="1564013"/>
              <a:ext cx="792088" cy="792088"/>
            </a:xfrm>
            <a:prstGeom prst="rect">
              <a:avLst/>
            </a:prstGeom>
            <a:solidFill>
              <a:srgbClr val="F2E8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40" name="TextBox 57"/>
          <p:cNvSpPr txBox="1"/>
          <p:nvPr/>
        </p:nvSpPr>
        <p:spPr>
          <a:xfrm>
            <a:off x="1619672" y="1124744"/>
            <a:ext cx="8939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4400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1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283968" y="5373216"/>
            <a:ext cx="62669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스테이지에 따라서</a:t>
            </a:r>
            <a:r>
              <a:rPr lang="en-US" altLang="ko-KR" dirty="0"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여러 물체를 피하는 게임</a:t>
            </a:r>
            <a:endParaRPr lang="en-US" altLang="ko-KR" dirty="0" smtClean="0">
              <a:latin typeface="HY헤드라인M" pitchFamily="18" charset="-127"/>
              <a:ea typeface="HY헤드라인M" pitchFamily="18" charset="-127"/>
            </a:endParaRPr>
          </a:p>
          <a:p>
            <a:r>
              <a:rPr lang="en-US" altLang="ko-KR" dirty="0">
                <a:latin typeface="HY헤드라인M" pitchFamily="18" charset="-127"/>
                <a:ea typeface="HY헤드라인M" pitchFamily="18" charset="-127"/>
              </a:rPr>
              <a:t>		 </a:t>
            </a:r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         EX] </a:t>
            </a:r>
            <a:r>
              <a:rPr lang="ko-KR" altLang="en-US" dirty="0" err="1" smtClean="0">
                <a:latin typeface="HY헤드라인M" pitchFamily="18" charset="-127"/>
                <a:ea typeface="HY헤드라인M" pitchFamily="18" charset="-127"/>
              </a:rPr>
              <a:t>똥피하기</a:t>
            </a:r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, </a:t>
            </a:r>
            <a:r>
              <a:rPr lang="ko-KR" altLang="en-US" dirty="0" err="1" smtClean="0">
                <a:latin typeface="HY헤드라인M" pitchFamily="18" charset="-127"/>
                <a:ea typeface="HY헤드라인M" pitchFamily="18" charset="-127"/>
              </a:rPr>
              <a:t>닷지</a:t>
            </a:r>
            <a:endParaRPr lang="ko-KR" altLang="en-US" dirty="0" smtClean="0">
              <a:latin typeface="HY헤드라인M" pitchFamily="18" charset="-127"/>
              <a:ea typeface="HY헤드라인M" pitchFamily="18" charset="-127"/>
            </a:endParaRPr>
          </a:p>
          <a:p>
            <a:endParaRPr lang="en-US" altLang="ko-KR" dirty="0" smtClean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102101" y="4437112"/>
            <a:ext cx="366956" cy="576064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3254664" y="2924944"/>
            <a:ext cx="230408" cy="223698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/>
          <p:cNvSpPr/>
          <p:nvPr/>
        </p:nvSpPr>
        <p:spPr>
          <a:xfrm>
            <a:off x="3707904" y="3079926"/>
            <a:ext cx="230408" cy="223698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/>
          <p:cNvSpPr/>
          <p:nvPr/>
        </p:nvSpPr>
        <p:spPr>
          <a:xfrm>
            <a:off x="4283968" y="2744380"/>
            <a:ext cx="230408" cy="223698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4644516" y="3191775"/>
            <a:ext cx="230408" cy="223698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5114513" y="3063265"/>
            <a:ext cx="230408" cy="223698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/>
          <p:cNvSpPr/>
          <p:nvPr/>
        </p:nvSpPr>
        <p:spPr>
          <a:xfrm>
            <a:off x="5584509" y="3097475"/>
            <a:ext cx="230408" cy="223698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/>
          <p:cNvSpPr/>
          <p:nvPr/>
        </p:nvSpPr>
        <p:spPr>
          <a:xfrm>
            <a:off x="2513589" y="3157272"/>
            <a:ext cx="230408" cy="223698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>
            <a:off x="4191185" y="3398519"/>
            <a:ext cx="230408" cy="223698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/>
          <p:cNvSpPr/>
          <p:nvPr/>
        </p:nvSpPr>
        <p:spPr>
          <a:xfrm>
            <a:off x="2843808" y="2632531"/>
            <a:ext cx="230408" cy="223698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/>
          <p:cNvSpPr/>
          <p:nvPr/>
        </p:nvSpPr>
        <p:spPr>
          <a:xfrm>
            <a:off x="6133136" y="3398519"/>
            <a:ext cx="230408" cy="223698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/>
          <p:cNvSpPr/>
          <p:nvPr/>
        </p:nvSpPr>
        <p:spPr>
          <a:xfrm>
            <a:off x="7187049" y="4213414"/>
            <a:ext cx="230408" cy="223698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7118775" y="4653136"/>
            <a:ext cx="366956" cy="576064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/>
          <p:cNvSpPr/>
          <p:nvPr/>
        </p:nvSpPr>
        <p:spPr>
          <a:xfrm>
            <a:off x="5699713" y="2589397"/>
            <a:ext cx="230408" cy="223698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138638" y="2420888"/>
            <a:ext cx="4521594" cy="2808312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7596336" y="4149080"/>
            <a:ext cx="1296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rgbClr val="92D050"/>
                </a:solidFill>
                <a:latin typeface="HY헤드라인M" pitchFamily="18" charset="-127"/>
                <a:ea typeface="HY헤드라인M" pitchFamily="18" charset="-127"/>
              </a:rPr>
              <a:t>물체</a:t>
            </a:r>
            <a:endParaRPr lang="en-US" altLang="ko-KR" sz="1600" dirty="0" smtClean="0">
              <a:solidFill>
                <a:srgbClr val="92D050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606215" y="4469631"/>
            <a:ext cx="1070241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dirty="0" smtClean="0">
              <a:latin typeface="HY헤드라인M" pitchFamily="18" charset="-127"/>
              <a:ea typeface="HY헤드라인M" pitchFamily="18" charset="-127"/>
            </a:endParaRPr>
          </a:p>
          <a:p>
            <a:r>
              <a:rPr lang="ko-KR" altLang="en-US" sz="1600" dirty="0" smtClean="0">
                <a:solidFill>
                  <a:schemeClr val="accent6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플레이어</a:t>
            </a:r>
            <a:endParaRPr lang="ko-KR" altLang="en-US" sz="1600" dirty="0">
              <a:solidFill>
                <a:schemeClr val="accent6">
                  <a:lumMod val="7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9" name="아래쪽 화살표 8"/>
          <p:cNvSpPr/>
          <p:nvPr/>
        </p:nvSpPr>
        <p:spPr>
          <a:xfrm>
            <a:off x="3074216" y="3415473"/>
            <a:ext cx="295652" cy="589591"/>
          </a:xfrm>
          <a:prstGeom prst="downArrow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아래쪽 화살표 54"/>
          <p:cNvSpPr/>
          <p:nvPr/>
        </p:nvSpPr>
        <p:spPr>
          <a:xfrm>
            <a:off x="4158563" y="3710268"/>
            <a:ext cx="295652" cy="589591"/>
          </a:xfrm>
          <a:prstGeom prst="downArrow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아래쪽 화살표 55"/>
          <p:cNvSpPr/>
          <p:nvPr/>
        </p:nvSpPr>
        <p:spPr>
          <a:xfrm>
            <a:off x="5288857" y="3380970"/>
            <a:ext cx="295652" cy="589591"/>
          </a:xfrm>
          <a:prstGeom prst="downArrow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오른쪽 화살표 9"/>
          <p:cNvSpPr/>
          <p:nvPr/>
        </p:nvSpPr>
        <p:spPr>
          <a:xfrm>
            <a:off x="4410905" y="4669396"/>
            <a:ext cx="604876" cy="216024"/>
          </a:xfrm>
          <a:prstGeom prst="rightArrow">
            <a:avLst/>
          </a:prstGeom>
          <a:noFill/>
          <a:ln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오른쪽 화살표 56"/>
          <p:cNvSpPr/>
          <p:nvPr/>
        </p:nvSpPr>
        <p:spPr>
          <a:xfrm rot="10800000">
            <a:off x="3563889" y="4669395"/>
            <a:ext cx="604876" cy="216024"/>
          </a:xfrm>
          <a:prstGeom prst="rightArrow">
            <a:avLst/>
          </a:prstGeom>
          <a:noFill/>
          <a:ln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087645" y="4044137"/>
            <a:ext cx="1224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smtClean="0">
                <a:solidFill>
                  <a:srgbClr val="FF0000"/>
                </a:solidFill>
                <a:latin typeface="HY헤드라인M" pitchFamily="18" charset="-127"/>
                <a:ea typeface="HY헤드라인M" pitchFamily="18" charset="-127"/>
              </a:rPr>
              <a:t>떨어지는걸</a:t>
            </a:r>
            <a:endParaRPr lang="ko-KR" altLang="en-US" sz="1600" dirty="0">
              <a:solidFill>
                <a:srgbClr val="FF0000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076056" y="4602614"/>
            <a:ext cx="10757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accent6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피하자</a:t>
            </a:r>
            <a:r>
              <a:rPr lang="en-US" altLang="ko-KR" sz="1600" dirty="0" smtClean="0">
                <a:solidFill>
                  <a:schemeClr val="accent6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!</a:t>
            </a:r>
            <a:endParaRPr lang="ko-KR" altLang="en-US" sz="1600" dirty="0">
              <a:solidFill>
                <a:schemeClr val="accent6">
                  <a:lumMod val="7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123728" y="980728"/>
            <a:ext cx="5616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2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누구나 아는</a:t>
            </a:r>
            <a:endParaRPr lang="ko-KR" altLang="en-US" dirty="0">
              <a:solidFill>
                <a:schemeClr val="bg2">
                  <a:lumMod val="7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2810488" y="1772816"/>
            <a:ext cx="14734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chemeClr val="bg2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친숙한 게임</a:t>
            </a:r>
            <a:r>
              <a:rPr lang="en-US" altLang="ko-KR" dirty="0" smtClean="0">
                <a:solidFill>
                  <a:schemeClr val="bg2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!</a:t>
            </a:r>
            <a:endParaRPr lang="ko-KR" altLang="en-US" dirty="0">
              <a:solidFill>
                <a:schemeClr val="bg2">
                  <a:lumMod val="7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9355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/>
          <p:cNvGrpSpPr/>
          <p:nvPr/>
        </p:nvGrpSpPr>
        <p:grpSpPr>
          <a:xfrm>
            <a:off x="0" y="6089471"/>
            <a:ext cx="9289032" cy="785368"/>
            <a:chOff x="0" y="-18445"/>
            <a:chExt cx="9144000" cy="785368"/>
          </a:xfrm>
        </p:grpSpPr>
        <p:sp>
          <p:nvSpPr>
            <p:cNvPr id="21" name="직사각형 20"/>
            <p:cNvSpPr/>
            <p:nvPr/>
          </p:nvSpPr>
          <p:spPr>
            <a:xfrm>
              <a:off x="0" y="0"/>
              <a:ext cx="9144000" cy="76470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0" y="0"/>
              <a:ext cx="2411760" cy="764704"/>
            </a:xfrm>
            <a:prstGeom prst="rect">
              <a:avLst/>
            </a:prstGeom>
            <a:solidFill>
              <a:srgbClr val="F2E8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1907704" y="0"/>
              <a:ext cx="3240360" cy="764704"/>
            </a:xfrm>
            <a:prstGeom prst="rect">
              <a:avLst/>
            </a:prstGeom>
            <a:solidFill>
              <a:srgbClr val="F836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4355976" y="0"/>
              <a:ext cx="3816424" cy="764704"/>
            </a:xfrm>
            <a:prstGeom prst="rect">
              <a:avLst/>
            </a:prstGeom>
            <a:solidFill>
              <a:srgbClr val="F3D9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3203848" y="0"/>
              <a:ext cx="2376264" cy="764704"/>
            </a:xfrm>
            <a:prstGeom prst="rect">
              <a:avLst/>
            </a:prstGeom>
            <a:solidFill>
              <a:srgbClr val="F2E8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4717032" y="2219"/>
              <a:ext cx="1007096" cy="76470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7740352" y="-18445"/>
              <a:ext cx="432048" cy="785367"/>
            </a:xfrm>
            <a:prstGeom prst="rect">
              <a:avLst/>
            </a:prstGeom>
            <a:solidFill>
              <a:srgbClr val="F836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1835696" y="745540"/>
            <a:ext cx="56166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chemeClr val="bg2">
                    <a:lumMod val="50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개발 범위</a:t>
            </a:r>
            <a:endParaRPr lang="ko-KR" altLang="en-US" sz="2800" dirty="0">
              <a:solidFill>
                <a:schemeClr val="bg2">
                  <a:lumMod val="50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grpSp>
        <p:nvGrpSpPr>
          <p:cNvPr id="29" name="그룹 28"/>
          <p:cNvGrpSpPr/>
          <p:nvPr/>
        </p:nvGrpSpPr>
        <p:grpSpPr>
          <a:xfrm>
            <a:off x="-10896" y="188640"/>
            <a:ext cx="1842155" cy="1060505"/>
            <a:chOff x="7301845" y="5085184"/>
            <a:chExt cx="1842155" cy="1060505"/>
          </a:xfrm>
        </p:grpSpPr>
        <p:sp>
          <p:nvSpPr>
            <p:cNvPr id="30" name="직사각형 29"/>
            <p:cNvSpPr/>
            <p:nvPr/>
          </p:nvSpPr>
          <p:spPr>
            <a:xfrm>
              <a:off x="7301845" y="5085184"/>
              <a:ext cx="616247" cy="543313"/>
            </a:xfrm>
            <a:prstGeom prst="rect">
              <a:avLst/>
            </a:prstGeom>
            <a:solidFill>
              <a:srgbClr val="F85A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7913378" y="5085184"/>
              <a:ext cx="614375" cy="543315"/>
            </a:xfrm>
            <a:prstGeom prst="rect">
              <a:avLst/>
            </a:prstGeom>
            <a:solidFill>
              <a:srgbClr val="E73C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8527752" y="5085185"/>
              <a:ext cx="616248" cy="544971"/>
            </a:xfrm>
            <a:prstGeom prst="rect">
              <a:avLst/>
            </a:prstGeom>
            <a:solidFill>
              <a:srgbClr val="F84A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7301845" y="5600718"/>
              <a:ext cx="616247" cy="544970"/>
            </a:xfrm>
            <a:prstGeom prst="rect">
              <a:avLst/>
            </a:prstGeom>
            <a:solidFill>
              <a:srgbClr val="E73C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7913378" y="5600718"/>
              <a:ext cx="614375" cy="543315"/>
            </a:xfrm>
            <a:prstGeom prst="rect">
              <a:avLst/>
            </a:prstGeom>
            <a:solidFill>
              <a:srgbClr val="F84A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8527752" y="5600718"/>
              <a:ext cx="616248" cy="544971"/>
            </a:xfrm>
            <a:prstGeom prst="rect">
              <a:avLst/>
            </a:prstGeom>
            <a:solidFill>
              <a:srgbClr val="F85A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36" name="TextBox 57"/>
          <p:cNvSpPr txBox="1"/>
          <p:nvPr/>
        </p:nvSpPr>
        <p:spPr>
          <a:xfrm>
            <a:off x="1445835" y="692696"/>
            <a:ext cx="8939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2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4517329"/>
              </p:ext>
            </p:extLst>
          </p:nvPr>
        </p:nvGraphicFramePr>
        <p:xfrm>
          <a:off x="395536" y="1700808"/>
          <a:ext cx="8352928" cy="383358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422879"/>
                <a:gridCol w="4032948"/>
                <a:gridCol w="2897101"/>
              </a:tblGrid>
              <a:tr h="43204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 smtClean="0">
                          <a:latin typeface="HY헤드라인M" pitchFamily="18" charset="-127"/>
                          <a:ea typeface="HY헤드라인M" pitchFamily="18" charset="-127"/>
                        </a:rPr>
                        <a:t>내용</a:t>
                      </a:r>
                      <a:endParaRPr lang="ko-KR" altLang="en-US" sz="1200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 smtClean="0">
                          <a:latin typeface="HY헤드라인M" pitchFamily="18" charset="-127"/>
                          <a:ea typeface="HY헤드라인M" pitchFamily="18" charset="-127"/>
                        </a:rPr>
                        <a:t>최소 범위</a:t>
                      </a:r>
                      <a:endParaRPr lang="ko-KR" altLang="en-US" sz="1200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 smtClean="0">
                          <a:latin typeface="HY헤드라인M" pitchFamily="18" charset="-127"/>
                          <a:ea typeface="HY헤드라인M" pitchFamily="18" charset="-127"/>
                        </a:rPr>
                        <a:t>추가 범위</a:t>
                      </a:r>
                      <a:endParaRPr lang="ko-KR" altLang="en-US" sz="1200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 smtClean="0">
                          <a:latin typeface="HY헤드라인M" pitchFamily="18" charset="-127"/>
                          <a:ea typeface="HY헤드라인M" pitchFamily="18" charset="-127"/>
                        </a:rPr>
                        <a:t>캐릭터 컨트롤</a:t>
                      </a:r>
                      <a:endParaRPr lang="ko-KR" altLang="en-US" sz="1200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 smtClean="0">
                          <a:latin typeface="HY헤드라인M" pitchFamily="18" charset="-127"/>
                          <a:ea typeface="HY헤드라인M" pitchFamily="18" charset="-127"/>
                        </a:rPr>
                        <a:t>방향키로 </a:t>
                      </a:r>
                      <a:r>
                        <a:rPr lang="en-US" altLang="ko-KR" sz="1200" dirty="0" smtClean="0">
                          <a:latin typeface="HY헤드라인M" pitchFamily="18" charset="-127"/>
                          <a:ea typeface="HY헤드라인M" pitchFamily="18" charset="-127"/>
                        </a:rPr>
                        <a:t>8</a:t>
                      </a:r>
                      <a:r>
                        <a:rPr lang="ko-KR" altLang="en-US" sz="1200" dirty="0" smtClean="0">
                          <a:latin typeface="HY헤드라인M" pitchFamily="18" charset="-127"/>
                          <a:ea typeface="HY헤드라인M" pitchFamily="18" charset="-127"/>
                        </a:rPr>
                        <a:t>방향 조작 가능</a:t>
                      </a:r>
                      <a:endParaRPr lang="ko-KR" altLang="en-US" sz="1200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 smtClean="0">
                          <a:latin typeface="HY헤드라인M" pitchFamily="18" charset="-127"/>
                          <a:ea typeface="HY헤드라인M" pitchFamily="18" charset="-127"/>
                        </a:rPr>
                        <a:t>회피</a:t>
                      </a:r>
                      <a:r>
                        <a:rPr lang="en-US" altLang="ko-KR" sz="1200" dirty="0" smtClean="0">
                          <a:latin typeface="HY헤드라인M" pitchFamily="18" charset="-127"/>
                          <a:ea typeface="HY헤드라인M" pitchFamily="18" charset="-127"/>
                        </a:rPr>
                        <a:t>[A],</a:t>
                      </a:r>
                      <a:r>
                        <a:rPr lang="en-US" altLang="ko-KR" sz="1200" baseline="0" dirty="0" smtClean="0">
                          <a:latin typeface="HY헤드라인M" pitchFamily="18" charset="-127"/>
                          <a:ea typeface="HY헤드라인M" pitchFamily="18" charset="-127"/>
                        </a:rPr>
                        <a:t> </a:t>
                      </a:r>
                      <a:r>
                        <a:rPr lang="ko-KR" altLang="en-US" sz="1200" baseline="0" dirty="0" smtClean="0">
                          <a:latin typeface="HY헤드라인M" pitchFamily="18" charset="-127"/>
                          <a:ea typeface="HY헤드라인M" pitchFamily="18" charset="-127"/>
                        </a:rPr>
                        <a:t>물체 지우기</a:t>
                      </a:r>
                      <a:r>
                        <a:rPr lang="en-US" altLang="ko-KR" sz="1200" baseline="0" dirty="0" smtClean="0">
                          <a:latin typeface="HY헤드라인M" pitchFamily="18" charset="-127"/>
                          <a:ea typeface="HY헤드라인M" pitchFamily="18" charset="-127"/>
                        </a:rPr>
                        <a:t>[s]</a:t>
                      </a:r>
                      <a:endParaRPr lang="ko-KR" altLang="en-US" sz="1200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</a:tr>
              <a:tr h="576064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200" dirty="0" smtClean="0">
                          <a:latin typeface="HY헤드라인M" pitchFamily="18" charset="-127"/>
                          <a:ea typeface="HY헤드라인M" pitchFamily="18" charset="-127"/>
                        </a:rPr>
                        <a:t>캐릭터 기술</a:t>
                      </a:r>
                      <a:endParaRPr lang="ko-KR" altLang="en-US" sz="1200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200" dirty="0" smtClean="0">
                          <a:latin typeface="HY헤드라인M" pitchFamily="18" charset="-127"/>
                          <a:ea typeface="HY헤드라인M" pitchFamily="18" charset="-127"/>
                        </a:rPr>
                        <a:t>스테이지마다 이동 속도와 방향이 다름</a:t>
                      </a:r>
                      <a:endParaRPr lang="ko-KR" altLang="en-US" sz="1200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 smtClean="0">
                          <a:latin typeface="HY헤드라인M" pitchFamily="18" charset="-127"/>
                          <a:ea typeface="HY헤드라인M" pitchFamily="18" charset="-127"/>
                        </a:rPr>
                        <a:t>물체 회피기</a:t>
                      </a:r>
                      <a:r>
                        <a:rPr lang="ko-KR" altLang="en-US" sz="1200" baseline="0" dirty="0" smtClean="0">
                          <a:latin typeface="HY헤드라인M" pitchFamily="18" charset="-127"/>
                          <a:ea typeface="HY헤드라인M" pitchFamily="18" charset="-127"/>
                        </a:rPr>
                        <a:t> 추가</a:t>
                      </a:r>
                      <a:endParaRPr lang="en-US" altLang="ko-KR" sz="1200" baseline="0" dirty="0" smtClean="0">
                        <a:latin typeface="HY헤드라인M" pitchFamily="18" charset="-127"/>
                        <a:ea typeface="HY헤드라인M" pitchFamily="18" charset="-127"/>
                      </a:endParaRPr>
                    </a:p>
                    <a:p>
                      <a:pPr algn="ctr" latinLnBrk="1"/>
                      <a:r>
                        <a:rPr lang="ko-KR" altLang="en-US" sz="1200" dirty="0" smtClean="0">
                          <a:latin typeface="HY헤드라인M" pitchFamily="18" charset="-127"/>
                          <a:ea typeface="HY헤드라인M" pitchFamily="18" charset="-127"/>
                        </a:rPr>
                        <a:t>모든 물체를 지우는 스킬 추가</a:t>
                      </a:r>
                      <a:endParaRPr lang="ko-KR" altLang="en-US" sz="1200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 smtClean="0">
                          <a:latin typeface="HY헤드라인M" pitchFamily="18" charset="-127"/>
                          <a:ea typeface="HY헤드라인M" pitchFamily="18" charset="-127"/>
                        </a:rPr>
                        <a:t>스테이지</a:t>
                      </a:r>
                      <a:endParaRPr lang="ko-KR" altLang="en-US" sz="1200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 smtClean="0">
                          <a:latin typeface="HY헤드라인M" pitchFamily="18" charset="-127"/>
                          <a:ea typeface="HY헤드라인M" pitchFamily="18" charset="-127"/>
                        </a:rPr>
                        <a:t>스테이지 </a:t>
                      </a:r>
                      <a:r>
                        <a:rPr lang="en-US" altLang="ko-KR" sz="1200" dirty="0" smtClean="0">
                          <a:latin typeface="HY헤드라인M" pitchFamily="18" charset="-127"/>
                          <a:ea typeface="HY헤드라인M" pitchFamily="18" charset="-127"/>
                        </a:rPr>
                        <a:t>3</a:t>
                      </a:r>
                      <a:r>
                        <a:rPr lang="ko-KR" altLang="en-US" sz="1200" dirty="0" smtClean="0">
                          <a:latin typeface="HY헤드라인M" pitchFamily="18" charset="-127"/>
                          <a:ea typeface="HY헤드라인M" pitchFamily="18" charset="-127"/>
                        </a:rPr>
                        <a:t>개</a:t>
                      </a:r>
                      <a:r>
                        <a:rPr lang="en-US" altLang="ko-KR" sz="1200" dirty="0" smtClean="0">
                          <a:latin typeface="HY헤드라인M" pitchFamily="18" charset="-127"/>
                          <a:ea typeface="HY헤드라인M" pitchFamily="18" charset="-127"/>
                        </a:rPr>
                        <a:t>(</a:t>
                      </a:r>
                      <a:r>
                        <a:rPr lang="ko-KR" altLang="en-US" sz="1200" dirty="0" smtClean="0">
                          <a:latin typeface="HY헤드라인M" pitchFamily="18" charset="-127"/>
                          <a:ea typeface="HY헤드라인M" pitchFamily="18" charset="-127"/>
                        </a:rPr>
                        <a:t>대지</a:t>
                      </a:r>
                      <a:r>
                        <a:rPr lang="en-US" altLang="ko-KR" sz="1200" dirty="0" smtClean="0">
                          <a:latin typeface="HY헤드라인M" pitchFamily="18" charset="-127"/>
                          <a:ea typeface="HY헤드라인M" pitchFamily="18" charset="-127"/>
                        </a:rPr>
                        <a:t>, </a:t>
                      </a:r>
                      <a:r>
                        <a:rPr lang="ko-KR" altLang="en-US" sz="1200" dirty="0" smtClean="0">
                          <a:latin typeface="HY헤드라인M" pitchFamily="18" charset="-127"/>
                          <a:ea typeface="HY헤드라인M" pitchFamily="18" charset="-127"/>
                        </a:rPr>
                        <a:t>바다</a:t>
                      </a:r>
                      <a:r>
                        <a:rPr lang="en-US" altLang="ko-KR" sz="1200" dirty="0" smtClean="0">
                          <a:latin typeface="HY헤드라인M" pitchFamily="18" charset="-127"/>
                          <a:ea typeface="HY헤드라인M" pitchFamily="18" charset="-127"/>
                        </a:rPr>
                        <a:t>, </a:t>
                      </a:r>
                      <a:r>
                        <a:rPr lang="ko-KR" altLang="en-US" sz="1200" dirty="0" smtClean="0">
                          <a:latin typeface="HY헤드라인M" pitchFamily="18" charset="-127"/>
                          <a:ea typeface="HY헤드라인M" pitchFamily="18" charset="-127"/>
                        </a:rPr>
                        <a:t>우주</a:t>
                      </a:r>
                      <a:r>
                        <a:rPr lang="en-US" altLang="ko-KR" sz="1200" dirty="0" smtClean="0">
                          <a:latin typeface="HY헤드라인M" pitchFamily="18" charset="-127"/>
                          <a:ea typeface="HY헤드라인M" pitchFamily="18" charset="-127"/>
                        </a:rPr>
                        <a:t>)</a:t>
                      </a:r>
                      <a:endParaRPr lang="ko-KR" altLang="en-US" sz="1200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 smtClean="0">
                          <a:latin typeface="HY헤드라인M" pitchFamily="18" charset="-127"/>
                          <a:ea typeface="HY헤드라인M" pitchFamily="18" charset="-127"/>
                        </a:rPr>
                        <a:t>없음</a:t>
                      </a:r>
                      <a:endParaRPr lang="ko-KR" altLang="en-US" sz="1200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 smtClean="0">
                          <a:latin typeface="HY헤드라인M" pitchFamily="18" charset="-127"/>
                          <a:ea typeface="HY헤드라인M" pitchFamily="18" charset="-127"/>
                        </a:rPr>
                        <a:t>적 </a:t>
                      </a:r>
                      <a:r>
                        <a:rPr lang="en-US" altLang="ko-KR" sz="1200" dirty="0" smtClean="0">
                          <a:latin typeface="HY헤드라인M" pitchFamily="18" charset="-127"/>
                          <a:ea typeface="HY헤드라인M" pitchFamily="18" charset="-127"/>
                        </a:rPr>
                        <a:t>AI</a:t>
                      </a:r>
                      <a:endParaRPr lang="ko-KR" altLang="en-US" sz="1200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 smtClean="0">
                          <a:latin typeface="HY헤드라인M" pitchFamily="18" charset="-127"/>
                          <a:ea typeface="HY헤드라인M" pitchFamily="18" charset="-127"/>
                        </a:rPr>
                        <a:t>스테이지마다 출현하는 위치</a:t>
                      </a:r>
                      <a:r>
                        <a:rPr lang="en-US" altLang="ko-KR" sz="1200" dirty="0" smtClean="0">
                          <a:latin typeface="HY헤드라인M" pitchFamily="18" charset="-127"/>
                          <a:ea typeface="HY헤드라인M" pitchFamily="18" charset="-127"/>
                        </a:rPr>
                        <a:t>,</a:t>
                      </a:r>
                      <a:r>
                        <a:rPr lang="ko-KR" altLang="en-US" sz="1200" baseline="0" dirty="0" smtClean="0">
                          <a:latin typeface="HY헤드라인M" pitchFamily="18" charset="-127"/>
                          <a:ea typeface="HY헤드라인M" pitchFamily="18" charset="-127"/>
                        </a:rPr>
                        <a:t> 방향</a:t>
                      </a:r>
                      <a:r>
                        <a:rPr lang="ko-KR" altLang="en-US" sz="1200" dirty="0" smtClean="0">
                          <a:latin typeface="HY헤드라인M" pitchFamily="18" charset="-127"/>
                          <a:ea typeface="HY헤드라인M" pitchFamily="18" charset="-127"/>
                        </a:rPr>
                        <a:t> 다름</a:t>
                      </a:r>
                      <a:endParaRPr lang="ko-KR" altLang="en-US" sz="1200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 err="1" smtClean="0">
                          <a:latin typeface="HY헤드라인M" pitchFamily="18" charset="-127"/>
                          <a:ea typeface="HY헤드라인M" pitchFamily="18" charset="-127"/>
                        </a:rPr>
                        <a:t>우주맵에서</a:t>
                      </a:r>
                      <a:r>
                        <a:rPr lang="ko-KR" altLang="en-US" sz="1200" dirty="0" smtClean="0">
                          <a:latin typeface="HY헤드라인M" pitchFamily="18" charset="-127"/>
                          <a:ea typeface="HY헤드라인M" pitchFamily="18" charset="-127"/>
                        </a:rPr>
                        <a:t> </a:t>
                      </a:r>
                      <a:r>
                        <a:rPr lang="ko-KR" altLang="en-US" sz="1200" dirty="0" err="1" smtClean="0">
                          <a:latin typeface="HY헤드라인M" pitchFamily="18" charset="-127"/>
                          <a:ea typeface="HY헤드라인M" pitchFamily="18" charset="-127"/>
                        </a:rPr>
                        <a:t>유도탄</a:t>
                      </a:r>
                      <a:r>
                        <a:rPr lang="ko-KR" altLang="en-US" sz="1200" dirty="0" smtClean="0">
                          <a:latin typeface="HY헤드라인M" pitchFamily="18" charset="-127"/>
                          <a:ea typeface="HY헤드라인M" pitchFamily="18" charset="-127"/>
                        </a:rPr>
                        <a:t> 형식의 물체 추가</a:t>
                      </a:r>
                      <a:endParaRPr lang="ko-KR" altLang="en-US" sz="1200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</a:tr>
              <a:tr h="44615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 smtClean="0">
                          <a:latin typeface="HY헤드라인M" pitchFamily="18" charset="-127"/>
                          <a:ea typeface="HY헤드라인M" pitchFamily="18" charset="-127"/>
                        </a:rPr>
                        <a:t>게임 기능</a:t>
                      </a:r>
                      <a:endParaRPr lang="ko-KR" altLang="en-US" sz="1200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HY헤드라인M" pitchFamily="18" charset="-127"/>
                          <a:ea typeface="HY헤드라인M" pitchFamily="18" charset="-127"/>
                        </a:rPr>
                        <a:t>물체에 피격 시 체력 감소</a:t>
                      </a:r>
                      <a:endParaRPr lang="en-US" altLang="ko-KR" sz="1200" dirty="0" smtClean="0">
                        <a:latin typeface="HY헤드라인M" pitchFamily="18" charset="-127"/>
                        <a:ea typeface="HY헤드라인M" pitchFamily="18" charset="-127"/>
                      </a:endParaRPr>
                    </a:p>
                    <a:p>
                      <a:pPr algn="ctr" latinLnBrk="1"/>
                      <a:r>
                        <a:rPr lang="ko-KR" altLang="en-US" sz="1200" dirty="0" smtClean="0">
                          <a:latin typeface="HY헤드라인M" pitchFamily="18" charset="-127"/>
                          <a:ea typeface="HY헤드라인M" pitchFamily="18" charset="-127"/>
                        </a:rPr>
                        <a:t>스테이지마다 주어진 시간을 버티면 </a:t>
                      </a:r>
                      <a:r>
                        <a:rPr lang="ko-KR" altLang="en-US" sz="1200" dirty="0" err="1" smtClean="0">
                          <a:latin typeface="HY헤드라인M" pitchFamily="18" charset="-127"/>
                          <a:ea typeface="HY헤드라인M" pitchFamily="18" charset="-127"/>
                        </a:rPr>
                        <a:t>클리어</a:t>
                      </a:r>
                      <a:endParaRPr lang="en-US" altLang="ko-KR" sz="1200" dirty="0" smtClean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 smtClean="0">
                          <a:latin typeface="HY헤드라인M" pitchFamily="18" charset="-127"/>
                          <a:ea typeface="HY헤드라인M" pitchFamily="18" charset="-127"/>
                        </a:rPr>
                        <a:t>아이템을 먹었을 때 게임의 흐름 변화</a:t>
                      </a:r>
                      <a:endParaRPr lang="ko-KR" altLang="en-US" sz="1200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</a:tr>
              <a:tr h="406896">
                <a:tc>
                  <a:txBody>
                    <a:bodyPr/>
                    <a:lstStyle/>
                    <a:p>
                      <a:pPr algn="ctr" latinLnBrk="1">
                        <a:lnSpc>
                          <a:spcPct val="250000"/>
                        </a:lnSpc>
                      </a:pPr>
                      <a:r>
                        <a:rPr lang="ko-KR" altLang="en-US" sz="1200" dirty="0" smtClean="0">
                          <a:latin typeface="HY헤드라인M" pitchFamily="18" charset="-127"/>
                          <a:ea typeface="HY헤드라인M" pitchFamily="18" charset="-127"/>
                        </a:rPr>
                        <a:t>사운드</a:t>
                      </a:r>
                      <a:endParaRPr lang="ko-KR" altLang="en-US" sz="1200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50000"/>
                        </a:lnSpc>
                      </a:pPr>
                      <a:r>
                        <a:rPr lang="ko-KR" altLang="en-US" sz="1200" dirty="0" smtClean="0">
                          <a:latin typeface="HY헤드라인M" pitchFamily="18" charset="-127"/>
                          <a:ea typeface="HY헤드라인M" pitchFamily="18" charset="-127"/>
                        </a:rPr>
                        <a:t>물체에 피격되는 소리</a:t>
                      </a:r>
                      <a:r>
                        <a:rPr lang="en-US" altLang="ko-KR" sz="1200" dirty="0" smtClean="0">
                          <a:latin typeface="HY헤드라인M" pitchFamily="18" charset="-127"/>
                          <a:ea typeface="HY헤드라인M" pitchFamily="18" charset="-127"/>
                        </a:rPr>
                        <a:t>, </a:t>
                      </a:r>
                      <a:r>
                        <a:rPr lang="ko-KR" altLang="en-US" sz="1200" dirty="0" smtClean="0">
                          <a:latin typeface="HY헤드라인M" pitchFamily="18" charset="-127"/>
                          <a:ea typeface="HY헤드라인M" pitchFamily="18" charset="-127"/>
                        </a:rPr>
                        <a:t>각 스테이지에 어울리는 </a:t>
                      </a:r>
                      <a:r>
                        <a:rPr lang="ko-KR" altLang="en-US" sz="1200" dirty="0" err="1" smtClean="0">
                          <a:latin typeface="HY헤드라인M" pitchFamily="18" charset="-127"/>
                          <a:ea typeface="HY헤드라인M" pitchFamily="18" charset="-127"/>
                        </a:rPr>
                        <a:t>배경음</a:t>
                      </a:r>
                      <a:endParaRPr lang="ko-KR" altLang="en-US" sz="1200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 smtClean="0">
                          <a:latin typeface="HY헤드라인M" pitchFamily="18" charset="-127"/>
                          <a:ea typeface="HY헤드라인M" pitchFamily="18" charset="-127"/>
                        </a:rPr>
                        <a:t>이로운</a:t>
                      </a:r>
                      <a:r>
                        <a:rPr lang="en-US" altLang="ko-KR" sz="1200" baseline="0" dirty="0" smtClean="0">
                          <a:latin typeface="HY헤드라인M" pitchFamily="18" charset="-127"/>
                          <a:ea typeface="HY헤드라인M" pitchFamily="18" charset="-127"/>
                        </a:rPr>
                        <a:t> </a:t>
                      </a:r>
                      <a:r>
                        <a:rPr lang="ko-KR" altLang="en-US" sz="1200" baseline="0" dirty="0" smtClean="0">
                          <a:latin typeface="HY헤드라인M" pitchFamily="18" charset="-127"/>
                          <a:ea typeface="HY헤드라인M" pitchFamily="18" charset="-127"/>
                        </a:rPr>
                        <a:t>또는 해로운 아이템을 먹었을 때 각각 다른 사운드</a:t>
                      </a:r>
                      <a:endParaRPr lang="ko-KR" altLang="en-US" sz="1200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 smtClean="0">
                          <a:latin typeface="HY헤드라인M" pitchFamily="18" charset="-127"/>
                          <a:ea typeface="HY헤드라인M" pitchFamily="18" charset="-127"/>
                        </a:rPr>
                        <a:t>애니메이션</a:t>
                      </a:r>
                      <a:endParaRPr lang="ko-KR" altLang="en-US" sz="1200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 smtClean="0">
                          <a:latin typeface="HY헤드라인M" pitchFamily="18" charset="-127"/>
                          <a:ea typeface="HY헤드라인M" pitchFamily="18" charset="-127"/>
                        </a:rPr>
                        <a:t>달리기</a:t>
                      </a:r>
                      <a:r>
                        <a:rPr lang="en-US" altLang="ko-KR" sz="1200" dirty="0" smtClean="0">
                          <a:latin typeface="HY헤드라인M" pitchFamily="18" charset="-127"/>
                          <a:ea typeface="HY헤드라인M" pitchFamily="18" charset="-127"/>
                        </a:rPr>
                        <a:t>, </a:t>
                      </a:r>
                      <a:r>
                        <a:rPr lang="ko-KR" altLang="en-US" sz="1200" dirty="0" smtClean="0">
                          <a:latin typeface="HY헤드라인M" pitchFamily="18" charset="-127"/>
                          <a:ea typeface="HY헤드라인M" pitchFamily="18" charset="-127"/>
                        </a:rPr>
                        <a:t>헤엄치기</a:t>
                      </a:r>
                      <a:r>
                        <a:rPr lang="en-US" altLang="ko-KR" sz="1200" dirty="0" smtClean="0">
                          <a:latin typeface="HY헤드라인M" pitchFamily="18" charset="-127"/>
                          <a:ea typeface="HY헤드라인M" pitchFamily="18" charset="-127"/>
                        </a:rPr>
                        <a:t>, </a:t>
                      </a:r>
                      <a:r>
                        <a:rPr lang="ko-KR" altLang="en-US" sz="1200" dirty="0" smtClean="0">
                          <a:latin typeface="HY헤드라인M" pitchFamily="18" charset="-127"/>
                          <a:ea typeface="HY헤드라인M" pitchFamily="18" charset="-127"/>
                        </a:rPr>
                        <a:t>날아다니기</a:t>
                      </a:r>
                      <a:r>
                        <a:rPr lang="en-US" altLang="ko-KR" sz="1200" dirty="0" smtClean="0">
                          <a:latin typeface="HY헤드라인M" pitchFamily="18" charset="-127"/>
                          <a:ea typeface="HY헤드라인M" pitchFamily="18" charset="-127"/>
                        </a:rPr>
                        <a:t>, </a:t>
                      </a:r>
                      <a:r>
                        <a:rPr lang="ko-KR" altLang="en-US" sz="1200" dirty="0" smtClean="0">
                          <a:latin typeface="HY헤드라인M" pitchFamily="18" charset="-127"/>
                          <a:ea typeface="HY헤드라인M" pitchFamily="18" charset="-127"/>
                        </a:rPr>
                        <a:t>폭발</a:t>
                      </a:r>
                      <a:r>
                        <a:rPr lang="en-US" altLang="ko-KR" sz="1200" baseline="0" dirty="0" smtClean="0">
                          <a:latin typeface="HY헤드라인M" pitchFamily="18" charset="-127"/>
                          <a:ea typeface="HY헤드라인M" pitchFamily="18" charset="-127"/>
                        </a:rPr>
                        <a:t> </a:t>
                      </a:r>
                      <a:r>
                        <a:rPr lang="ko-KR" altLang="en-US" sz="1200" baseline="0" dirty="0" smtClean="0">
                          <a:latin typeface="HY헤드라인M" pitchFamily="18" charset="-127"/>
                          <a:ea typeface="HY헤드라인M" pitchFamily="18" charset="-127"/>
                        </a:rPr>
                        <a:t>등</a:t>
                      </a:r>
                      <a:r>
                        <a:rPr lang="en-US" altLang="ko-KR" sz="1200" dirty="0" smtClean="0">
                          <a:latin typeface="HY헤드라인M" pitchFamily="18" charset="-127"/>
                          <a:ea typeface="HY헤드라인M" pitchFamily="18" charset="-127"/>
                        </a:rPr>
                        <a:t> </a:t>
                      </a:r>
                      <a:endParaRPr lang="ko-KR" altLang="en-US" sz="1200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 smtClean="0">
                          <a:latin typeface="HY헤드라인M" pitchFamily="18" charset="-127"/>
                          <a:ea typeface="HY헤드라인M" pitchFamily="18" charset="-127"/>
                        </a:rPr>
                        <a:t>아이템을 먹을 때 화면에 나오는 </a:t>
                      </a:r>
                      <a:r>
                        <a:rPr lang="ko-KR" altLang="en-US" sz="1200" dirty="0" err="1" smtClean="0">
                          <a:latin typeface="HY헤드라인M" pitchFamily="18" charset="-127"/>
                          <a:ea typeface="HY헤드라인M" pitchFamily="18" charset="-127"/>
                        </a:rPr>
                        <a:t>이펙트</a:t>
                      </a:r>
                      <a:endParaRPr lang="ko-KR" altLang="en-US" sz="1200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2450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/>
          <p:cNvGrpSpPr/>
          <p:nvPr/>
        </p:nvGrpSpPr>
        <p:grpSpPr>
          <a:xfrm>
            <a:off x="0" y="6089471"/>
            <a:ext cx="9289032" cy="785368"/>
            <a:chOff x="0" y="-18445"/>
            <a:chExt cx="9144000" cy="785368"/>
          </a:xfrm>
        </p:grpSpPr>
        <p:sp>
          <p:nvSpPr>
            <p:cNvPr id="21" name="직사각형 20"/>
            <p:cNvSpPr/>
            <p:nvPr/>
          </p:nvSpPr>
          <p:spPr>
            <a:xfrm>
              <a:off x="0" y="0"/>
              <a:ext cx="9144000" cy="76470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0" y="0"/>
              <a:ext cx="2411760" cy="764704"/>
            </a:xfrm>
            <a:prstGeom prst="rect">
              <a:avLst/>
            </a:prstGeom>
            <a:solidFill>
              <a:srgbClr val="F2E8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1907704" y="0"/>
              <a:ext cx="3240360" cy="764704"/>
            </a:xfrm>
            <a:prstGeom prst="rect">
              <a:avLst/>
            </a:prstGeom>
            <a:solidFill>
              <a:srgbClr val="F836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4355976" y="0"/>
              <a:ext cx="3816424" cy="764704"/>
            </a:xfrm>
            <a:prstGeom prst="rect">
              <a:avLst/>
            </a:prstGeom>
            <a:solidFill>
              <a:srgbClr val="F3D9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3203848" y="0"/>
              <a:ext cx="2376264" cy="764704"/>
            </a:xfrm>
            <a:prstGeom prst="rect">
              <a:avLst/>
            </a:prstGeom>
            <a:solidFill>
              <a:srgbClr val="F2E8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4717032" y="2219"/>
              <a:ext cx="1007096" cy="76470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7740352" y="-18445"/>
              <a:ext cx="432048" cy="785367"/>
            </a:xfrm>
            <a:prstGeom prst="rect">
              <a:avLst/>
            </a:prstGeom>
            <a:solidFill>
              <a:srgbClr val="F836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0" y="116632"/>
            <a:ext cx="1588255" cy="914341"/>
            <a:chOff x="7301845" y="5085184"/>
            <a:chExt cx="1842155" cy="1060505"/>
          </a:xfrm>
        </p:grpSpPr>
        <p:sp>
          <p:nvSpPr>
            <p:cNvPr id="30" name="직사각형 29"/>
            <p:cNvSpPr/>
            <p:nvPr/>
          </p:nvSpPr>
          <p:spPr>
            <a:xfrm>
              <a:off x="7301845" y="5085184"/>
              <a:ext cx="616247" cy="54331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7913378" y="5085184"/>
              <a:ext cx="614375" cy="54331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8527752" y="5085185"/>
              <a:ext cx="616248" cy="54497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7301845" y="5600718"/>
              <a:ext cx="616247" cy="54497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7913378" y="5600718"/>
              <a:ext cx="614375" cy="54331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8527752" y="5600718"/>
              <a:ext cx="616248" cy="54497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36" name="TextBox 57"/>
          <p:cNvSpPr txBox="1"/>
          <p:nvPr/>
        </p:nvSpPr>
        <p:spPr>
          <a:xfrm>
            <a:off x="1229811" y="476672"/>
            <a:ext cx="8939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3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547664" y="529516"/>
            <a:ext cx="56166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chemeClr val="bg2">
                    <a:lumMod val="50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개발 계획</a:t>
            </a:r>
            <a:endParaRPr lang="ko-KR" altLang="en-US" sz="2800" dirty="0">
              <a:solidFill>
                <a:schemeClr val="bg2">
                  <a:lumMod val="50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9819299"/>
              </p:ext>
            </p:extLst>
          </p:nvPr>
        </p:nvGraphicFramePr>
        <p:xfrm>
          <a:off x="611558" y="1196752"/>
          <a:ext cx="8064898" cy="47875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656186"/>
                <a:gridCol w="2736304"/>
                <a:gridCol w="3672408"/>
              </a:tblGrid>
              <a:tr h="3600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dirty="0" smtClean="0">
                          <a:latin typeface="HY헤드라인M" pitchFamily="18" charset="-127"/>
                          <a:ea typeface="HY헤드라인M" pitchFamily="18" charset="-127"/>
                        </a:rPr>
                        <a:t>기간</a:t>
                      </a:r>
                      <a:endParaRPr lang="ko-KR" altLang="en-US" sz="1100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dirty="0" smtClean="0">
                          <a:latin typeface="HY헤드라인M" pitchFamily="18" charset="-127"/>
                          <a:ea typeface="HY헤드라인M" pitchFamily="18" charset="-127"/>
                        </a:rPr>
                        <a:t>내용</a:t>
                      </a:r>
                      <a:endParaRPr lang="ko-KR" altLang="en-US" sz="1100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dirty="0" smtClean="0">
                          <a:latin typeface="HY헤드라인M" pitchFamily="18" charset="-127"/>
                          <a:ea typeface="HY헤드라인M" pitchFamily="18" charset="-127"/>
                        </a:rPr>
                        <a:t>상세 내용</a:t>
                      </a:r>
                      <a:endParaRPr lang="ko-KR" altLang="en-US" sz="1100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</a:tr>
              <a:tr h="34426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dirty="0" smtClean="0">
                          <a:latin typeface="HY헤드라인M" pitchFamily="18" charset="-127"/>
                          <a:ea typeface="HY헤드라인M" pitchFamily="18" charset="-127"/>
                        </a:rPr>
                        <a:t>1</a:t>
                      </a:r>
                      <a:r>
                        <a:rPr lang="ko-KR" altLang="en-US" sz="1100" dirty="0" smtClean="0">
                          <a:latin typeface="HY헤드라인M" pitchFamily="18" charset="-127"/>
                          <a:ea typeface="HY헤드라인M" pitchFamily="18" charset="-127"/>
                        </a:rPr>
                        <a:t>주차</a:t>
                      </a:r>
                      <a:endParaRPr lang="ko-KR" altLang="en-US" sz="1100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dirty="0" smtClean="0">
                          <a:latin typeface="HY헤드라인M" pitchFamily="18" charset="-127"/>
                          <a:ea typeface="HY헤드라인M" pitchFamily="18" charset="-127"/>
                        </a:rPr>
                        <a:t>게임 리소스 및 기초작업</a:t>
                      </a:r>
                      <a:endParaRPr lang="ko-KR" altLang="en-US" sz="1100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100" dirty="0" smtClean="0">
                          <a:latin typeface="HY헤드라인M" pitchFamily="18" charset="-127"/>
                          <a:ea typeface="HY헤드라인M" pitchFamily="18" charset="-127"/>
                        </a:rPr>
                        <a:t>리소스 및 </a:t>
                      </a:r>
                      <a:r>
                        <a:rPr lang="ko-KR" altLang="en-US" sz="1100" dirty="0" err="1" smtClean="0">
                          <a:latin typeface="HY헤드라인M" pitchFamily="18" charset="-127"/>
                          <a:ea typeface="HY헤드라인M" pitchFamily="18" charset="-127"/>
                        </a:rPr>
                        <a:t>맵</a:t>
                      </a:r>
                      <a:r>
                        <a:rPr lang="ko-KR" altLang="en-US" sz="1100" dirty="0" smtClean="0">
                          <a:latin typeface="HY헤드라인M" pitchFamily="18" charset="-127"/>
                          <a:ea typeface="HY헤드라인M" pitchFamily="18" charset="-127"/>
                        </a:rPr>
                        <a:t> 구현 완료 </a:t>
                      </a:r>
                      <a:r>
                        <a:rPr lang="en-US" altLang="ko-KR" sz="1100" dirty="0" smtClean="0">
                          <a:latin typeface="HY헤드라인M" pitchFamily="18" charset="-127"/>
                          <a:ea typeface="HY헤드라인M" pitchFamily="18" charset="-127"/>
                        </a:rPr>
                        <a:t>[100%]</a:t>
                      </a:r>
                      <a:endParaRPr lang="ko-KR" altLang="en-US" sz="1100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</a:tr>
              <a:tr h="483304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1100" dirty="0" smtClean="0">
                          <a:latin typeface="HY헤드라인M" pitchFamily="18" charset="-127"/>
                          <a:ea typeface="HY헤드라인M" pitchFamily="18" charset="-127"/>
                        </a:rPr>
                        <a:t>2</a:t>
                      </a:r>
                      <a:r>
                        <a:rPr lang="ko-KR" altLang="en-US" sz="1100" dirty="0" smtClean="0">
                          <a:latin typeface="HY헤드라인M" pitchFamily="18" charset="-127"/>
                          <a:ea typeface="HY헤드라인M" pitchFamily="18" charset="-127"/>
                        </a:rPr>
                        <a:t>주차</a:t>
                      </a:r>
                      <a:endParaRPr lang="ko-KR" altLang="en-US" sz="1100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100" dirty="0" smtClean="0">
                          <a:latin typeface="HY헤드라인M" pitchFamily="18" charset="-127"/>
                          <a:ea typeface="HY헤드라인M" pitchFamily="18" charset="-127"/>
                        </a:rPr>
                        <a:t>플레이어 캐릭터 작업</a:t>
                      </a:r>
                      <a:endParaRPr lang="ko-KR" altLang="en-US" sz="1100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100" dirty="0" smtClean="0">
                          <a:latin typeface="HY헤드라인M" pitchFamily="18" charset="-127"/>
                          <a:ea typeface="HY헤드라인M" pitchFamily="18" charset="-127"/>
                        </a:rPr>
                        <a:t>스테이지 별 캐릭터 변화</a:t>
                      </a:r>
                      <a:r>
                        <a:rPr lang="en-US" altLang="ko-KR" sz="1100" dirty="0" smtClean="0">
                          <a:latin typeface="HY헤드라인M" pitchFamily="18" charset="-127"/>
                          <a:ea typeface="HY헤드라인M" pitchFamily="18" charset="-127"/>
                        </a:rPr>
                        <a:t>, </a:t>
                      </a:r>
                      <a:r>
                        <a:rPr lang="ko-KR" altLang="en-US" sz="1100" dirty="0" smtClean="0">
                          <a:latin typeface="HY헤드라인M" pitchFamily="18" charset="-127"/>
                          <a:ea typeface="HY헤드라인M" pitchFamily="18" charset="-127"/>
                        </a:rPr>
                        <a:t>이동</a:t>
                      </a:r>
                      <a:r>
                        <a:rPr lang="en-US" altLang="ko-KR" sz="1100" dirty="0" smtClean="0">
                          <a:latin typeface="HY헤드라인M" pitchFamily="18" charset="-127"/>
                          <a:ea typeface="HY헤드라인M" pitchFamily="18" charset="-127"/>
                        </a:rPr>
                        <a:t>, </a:t>
                      </a:r>
                      <a:r>
                        <a:rPr lang="ko-KR" altLang="en-US" sz="1100" dirty="0" smtClean="0">
                          <a:latin typeface="HY헤드라인M" pitchFamily="18" charset="-127"/>
                          <a:ea typeface="HY헤드라인M" pitchFamily="18" charset="-127"/>
                        </a:rPr>
                        <a:t>이동 방향 구현 완료 </a:t>
                      </a:r>
                      <a:r>
                        <a:rPr lang="en-US" altLang="ko-KR" sz="1100" dirty="0" smtClean="0">
                          <a:latin typeface="HY헤드라인M" pitchFamily="18" charset="-127"/>
                          <a:ea typeface="HY헤드라인M" pitchFamily="18" charset="-127"/>
                        </a:rPr>
                        <a:t>[100%]</a:t>
                      </a:r>
                      <a:endParaRPr lang="ko-KR" altLang="en-US" sz="1100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</a:tr>
              <a:tr h="488632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1100" dirty="0" smtClean="0">
                          <a:latin typeface="HY헤드라인M" pitchFamily="18" charset="-127"/>
                          <a:ea typeface="HY헤드라인M" pitchFamily="18" charset="-127"/>
                        </a:rPr>
                        <a:t>3</a:t>
                      </a:r>
                      <a:r>
                        <a:rPr lang="ko-KR" altLang="en-US" sz="1100" dirty="0" smtClean="0">
                          <a:latin typeface="HY헤드라인M" pitchFamily="18" charset="-127"/>
                          <a:ea typeface="HY헤드라인M" pitchFamily="18" charset="-127"/>
                        </a:rPr>
                        <a:t>주차</a:t>
                      </a:r>
                      <a:endParaRPr lang="ko-KR" altLang="en-US" sz="1100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latin typeface="HY헤드라인M" pitchFamily="18" charset="-127"/>
                          <a:ea typeface="HY헤드라인M" pitchFamily="18" charset="-127"/>
                        </a:rPr>
                        <a:t>스테이지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100" dirty="0" smtClean="0">
                          <a:latin typeface="HY헤드라인M" pitchFamily="18" charset="-127"/>
                          <a:ea typeface="HY헤드라인M" pitchFamily="18" charset="-127"/>
                        </a:rPr>
                        <a:t>스테이지 별 물체 출현 방향</a:t>
                      </a:r>
                      <a:r>
                        <a:rPr lang="en-US" altLang="ko-KR" sz="1100" dirty="0" smtClean="0">
                          <a:latin typeface="HY헤드라인M" pitchFamily="18" charset="-127"/>
                          <a:ea typeface="HY헤드라인M" pitchFamily="18" charset="-127"/>
                        </a:rPr>
                        <a:t>,</a:t>
                      </a:r>
                      <a:r>
                        <a:rPr lang="en-US" altLang="ko-KR" sz="1100" baseline="0" dirty="0" smtClean="0">
                          <a:latin typeface="HY헤드라인M" pitchFamily="18" charset="-127"/>
                          <a:ea typeface="HY헤드라인M" pitchFamily="18" charset="-127"/>
                        </a:rPr>
                        <a:t> </a:t>
                      </a:r>
                      <a:r>
                        <a:rPr lang="ko-KR" altLang="en-US" sz="1100" baseline="0" dirty="0" smtClean="0">
                          <a:latin typeface="HY헤드라인M" pitchFamily="18" charset="-127"/>
                          <a:ea typeface="HY헤드라인M" pitchFamily="18" charset="-127"/>
                        </a:rPr>
                        <a:t>이미지</a:t>
                      </a:r>
                      <a:r>
                        <a:rPr lang="en-US" altLang="ko-KR" sz="1100" baseline="0" dirty="0" smtClean="0">
                          <a:latin typeface="HY헤드라인M" pitchFamily="18" charset="-127"/>
                          <a:ea typeface="HY헤드라인M" pitchFamily="18" charset="-127"/>
                        </a:rPr>
                        <a:t>, </a:t>
                      </a:r>
                      <a:r>
                        <a:rPr lang="ko-KR" altLang="en-US" sz="1100" baseline="0" dirty="0" smtClean="0">
                          <a:latin typeface="HY헤드라인M" pitchFamily="18" charset="-127"/>
                          <a:ea typeface="HY헤드라인M" pitchFamily="18" charset="-127"/>
                        </a:rPr>
                        <a:t>스테이지 </a:t>
                      </a:r>
                      <a:r>
                        <a:rPr lang="en-US" altLang="ko-KR" sz="1100" baseline="0" dirty="0" smtClean="0">
                          <a:latin typeface="HY헤드라인M" pitchFamily="18" charset="-127"/>
                          <a:ea typeface="HY헤드라인M" pitchFamily="18" charset="-127"/>
                        </a:rPr>
                        <a:t>3 </a:t>
                      </a:r>
                      <a:r>
                        <a:rPr lang="ko-KR" altLang="en-US" sz="1100" baseline="0" dirty="0" smtClean="0">
                          <a:latin typeface="HY헤드라인M" pitchFamily="18" charset="-127"/>
                          <a:ea typeface="HY헤드라인M" pitchFamily="18" charset="-127"/>
                        </a:rPr>
                        <a:t>유도 물체</a:t>
                      </a:r>
                      <a:r>
                        <a:rPr lang="en-US" altLang="ko-KR" sz="1100" baseline="0" dirty="0" smtClean="0">
                          <a:latin typeface="HY헤드라인M" pitchFamily="18" charset="-127"/>
                          <a:ea typeface="HY헤드라인M" pitchFamily="18" charset="-127"/>
                        </a:rPr>
                        <a:t>, </a:t>
                      </a:r>
                      <a:r>
                        <a:rPr lang="ko-KR" altLang="en-US" sz="1100" baseline="0" dirty="0" smtClean="0">
                          <a:latin typeface="HY헤드라인M" pitchFamily="18" charset="-127"/>
                          <a:ea typeface="HY헤드라인M" pitchFamily="18" charset="-127"/>
                        </a:rPr>
                        <a:t>플레이어 체력 및 </a:t>
                      </a:r>
                      <a:r>
                        <a:rPr lang="ko-KR" altLang="en-US" sz="1100" baseline="0" dirty="0" err="1" smtClean="0">
                          <a:latin typeface="HY헤드라인M" pitchFamily="18" charset="-127"/>
                          <a:ea typeface="HY헤드라인M" pitchFamily="18" charset="-127"/>
                        </a:rPr>
                        <a:t>클리어</a:t>
                      </a:r>
                      <a:r>
                        <a:rPr lang="ko-KR" altLang="en-US" sz="1100" baseline="0" dirty="0" smtClean="0">
                          <a:latin typeface="HY헤드라인M" pitchFamily="18" charset="-127"/>
                          <a:ea typeface="HY헤드라인M" pitchFamily="18" charset="-127"/>
                        </a:rPr>
                        <a:t> 시간 구현 완료 </a:t>
                      </a:r>
                      <a:r>
                        <a:rPr lang="en-US" altLang="ko-KR" sz="1100" baseline="0" dirty="0" smtClean="0">
                          <a:latin typeface="HY헤드라인M" pitchFamily="18" charset="-127"/>
                          <a:ea typeface="HY헤드라인M" pitchFamily="18" charset="-127"/>
                        </a:rPr>
                        <a:t>[100%]</a:t>
                      </a:r>
                      <a:endParaRPr lang="ko-KR" altLang="en-US" sz="1100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</a:tr>
              <a:tr h="34994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dirty="0" smtClean="0">
                          <a:latin typeface="HY헤드라인M" pitchFamily="18" charset="-127"/>
                          <a:ea typeface="HY헤드라인M" pitchFamily="18" charset="-127"/>
                        </a:rPr>
                        <a:t>4</a:t>
                      </a:r>
                      <a:r>
                        <a:rPr lang="ko-KR" altLang="en-US" sz="1100" dirty="0" smtClean="0">
                          <a:latin typeface="HY헤드라인M" pitchFamily="18" charset="-127"/>
                          <a:ea typeface="HY헤드라인M" pitchFamily="18" charset="-127"/>
                        </a:rPr>
                        <a:t>주차</a:t>
                      </a:r>
                      <a:endParaRPr lang="ko-KR" altLang="en-US" sz="1100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dirty="0" smtClean="0">
                          <a:latin typeface="HY헤드라인M" pitchFamily="18" charset="-127"/>
                          <a:ea typeface="HY헤드라인M" pitchFamily="18" charset="-127"/>
                        </a:rPr>
                        <a:t>충돌 작업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100" dirty="0" smtClean="0">
                          <a:latin typeface="HY헤드라인M" pitchFamily="18" charset="-127"/>
                          <a:ea typeface="HY헤드라인M" pitchFamily="18" charset="-127"/>
                        </a:rPr>
                        <a:t>플레이어와 물체 충돌 구현 완료</a:t>
                      </a:r>
                      <a:r>
                        <a:rPr lang="en-US" altLang="ko-KR" sz="1100" dirty="0" smtClean="0">
                          <a:latin typeface="HY헤드라인M" pitchFamily="18" charset="-127"/>
                          <a:ea typeface="HY헤드라인M" pitchFamily="18" charset="-127"/>
                        </a:rPr>
                        <a:t>[100%]</a:t>
                      </a:r>
                      <a:endParaRPr lang="ko-KR" altLang="en-US" sz="1100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</a:tr>
              <a:tr h="350080">
                <a:tc>
                  <a:txBody>
                    <a:bodyPr/>
                    <a:lstStyle/>
                    <a:p>
                      <a:pPr algn="ctr" latinLnBrk="1">
                        <a:lnSpc>
                          <a:spcPct val="250000"/>
                        </a:lnSpc>
                      </a:pPr>
                      <a:r>
                        <a:rPr lang="en-US" altLang="ko-KR" sz="1100" dirty="0" smtClean="0">
                          <a:latin typeface="HY헤드라인M" pitchFamily="18" charset="-127"/>
                          <a:ea typeface="HY헤드라인M" pitchFamily="18" charset="-127"/>
                        </a:rPr>
                        <a:t>5</a:t>
                      </a:r>
                      <a:r>
                        <a:rPr lang="ko-KR" altLang="en-US" sz="1100" dirty="0" smtClean="0">
                          <a:latin typeface="HY헤드라인M" pitchFamily="18" charset="-127"/>
                          <a:ea typeface="HY헤드라인M" pitchFamily="18" charset="-127"/>
                        </a:rPr>
                        <a:t>주차</a:t>
                      </a:r>
                      <a:endParaRPr lang="ko-KR" altLang="en-US" sz="1100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50000"/>
                        </a:lnSpc>
                      </a:pPr>
                      <a:r>
                        <a:rPr lang="ko-KR" altLang="en-US" sz="1100" dirty="0" smtClean="0">
                          <a:latin typeface="HY헤드라인M" pitchFamily="18" charset="-127"/>
                          <a:ea typeface="HY헤드라인M" pitchFamily="18" charset="-127"/>
                        </a:rPr>
                        <a:t>중간 점검</a:t>
                      </a:r>
                      <a:endParaRPr lang="ko-KR" altLang="en-US" sz="1100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100" dirty="0" smtClean="0">
                          <a:latin typeface="HY헤드라인M" pitchFamily="18" charset="-127"/>
                          <a:ea typeface="HY헤드라인M" pitchFamily="18" charset="-127"/>
                        </a:rPr>
                        <a:t>게임 타이틀 화면 </a:t>
                      </a:r>
                      <a:r>
                        <a:rPr lang="ko-KR" altLang="en-US" sz="1100" baseline="0" dirty="0" smtClean="0">
                          <a:latin typeface="HY헤드라인M" pitchFamily="18" charset="-127"/>
                          <a:ea typeface="HY헤드라인M" pitchFamily="18" charset="-127"/>
                        </a:rPr>
                        <a:t>및 스테이지 별 연동 구현 및 테스트 완료</a:t>
                      </a:r>
                      <a:r>
                        <a:rPr lang="en-US" altLang="ko-KR" sz="1100" baseline="0" dirty="0" smtClean="0">
                          <a:latin typeface="HY헤드라인M" pitchFamily="18" charset="-127"/>
                          <a:ea typeface="HY헤드라인M" pitchFamily="18" charset="-127"/>
                        </a:rPr>
                        <a:t>[100%]</a:t>
                      </a:r>
                      <a:endParaRPr lang="ko-KR" altLang="en-US" sz="1100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</a:tr>
              <a:tr h="34426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dirty="0" smtClean="0">
                          <a:latin typeface="HY헤드라인M" pitchFamily="18" charset="-127"/>
                          <a:ea typeface="HY헤드라인M" pitchFamily="18" charset="-127"/>
                        </a:rPr>
                        <a:t>6</a:t>
                      </a:r>
                      <a:r>
                        <a:rPr lang="ko-KR" altLang="en-US" sz="1100" dirty="0" smtClean="0">
                          <a:latin typeface="HY헤드라인M" pitchFamily="18" charset="-127"/>
                          <a:ea typeface="HY헤드라인M" pitchFamily="18" charset="-127"/>
                        </a:rPr>
                        <a:t>주차</a:t>
                      </a:r>
                      <a:endParaRPr lang="ko-KR" altLang="en-US" sz="1100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dirty="0" smtClean="0">
                          <a:latin typeface="HY헤드라인M" pitchFamily="18" charset="-127"/>
                          <a:ea typeface="HY헤드라인M" pitchFamily="18" charset="-127"/>
                        </a:rPr>
                        <a:t>플레이어 캐릭터 스킬 작업</a:t>
                      </a:r>
                      <a:endParaRPr lang="ko-KR" altLang="en-US" sz="1100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100" dirty="0" smtClean="0">
                          <a:latin typeface="HY헤드라인M" pitchFamily="18" charset="-127"/>
                          <a:ea typeface="HY헤드라인M" pitchFamily="18" charset="-127"/>
                        </a:rPr>
                        <a:t>회피기 및 </a:t>
                      </a:r>
                      <a:r>
                        <a:rPr lang="ko-KR" altLang="en-US" sz="1100" dirty="0" err="1" smtClean="0">
                          <a:latin typeface="HY헤드라인M" pitchFamily="18" charset="-127"/>
                          <a:ea typeface="HY헤드라인M" pitchFamily="18" charset="-127"/>
                        </a:rPr>
                        <a:t>궁극기</a:t>
                      </a:r>
                      <a:r>
                        <a:rPr lang="ko-KR" altLang="en-US" sz="1100" dirty="0" smtClean="0">
                          <a:latin typeface="HY헤드라인M" pitchFamily="18" charset="-127"/>
                          <a:ea typeface="HY헤드라인M" pitchFamily="18" charset="-127"/>
                        </a:rPr>
                        <a:t> 적용</a:t>
                      </a:r>
                      <a:endParaRPr lang="ko-KR" altLang="en-US" sz="1100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</a:tr>
              <a:tr h="38163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dirty="0" smtClean="0">
                          <a:latin typeface="HY헤드라인M" pitchFamily="18" charset="-127"/>
                          <a:ea typeface="HY헤드라인M" pitchFamily="18" charset="-127"/>
                        </a:rPr>
                        <a:t>7</a:t>
                      </a:r>
                      <a:r>
                        <a:rPr lang="ko-KR" altLang="en-US" sz="1100" dirty="0" smtClean="0">
                          <a:latin typeface="HY헤드라인M" pitchFamily="18" charset="-127"/>
                          <a:ea typeface="HY헤드라인M" pitchFamily="18" charset="-127"/>
                        </a:rPr>
                        <a:t>주차</a:t>
                      </a:r>
                      <a:endParaRPr lang="ko-KR" altLang="en-US" sz="1100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dirty="0" smtClean="0">
                          <a:latin typeface="HY헤드라인M" pitchFamily="18" charset="-127"/>
                          <a:ea typeface="HY헤드라인M" pitchFamily="18" charset="-127"/>
                        </a:rPr>
                        <a:t>아이템 구현</a:t>
                      </a:r>
                      <a:endParaRPr lang="ko-KR" altLang="en-US" sz="1100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100" dirty="0" smtClean="0">
                          <a:latin typeface="HY헤드라인M" pitchFamily="18" charset="-127"/>
                          <a:ea typeface="HY헤드라인M" pitchFamily="18" charset="-127"/>
                        </a:rPr>
                        <a:t>5</a:t>
                      </a:r>
                      <a:r>
                        <a:rPr lang="ko-KR" altLang="en-US" sz="1100" dirty="0" smtClean="0">
                          <a:latin typeface="HY헤드라인M" pitchFamily="18" charset="-127"/>
                          <a:ea typeface="HY헤드라인M" pitchFamily="18" charset="-127"/>
                        </a:rPr>
                        <a:t>종류의 아이템 구현</a:t>
                      </a:r>
                      <a:endParaRPr lang="ko-KR" altLang="en-US" sz="1100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</a:tr>
              <a:tr h="34426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dirty="0" smtClean="0">
                          <a:latin typeface="HY헤드라인M" pitchFamily="18" charset="-127"/>
                          <a:ea typeface="HY헤드라인M" pitchFamily="18" charset="-127"/>
                        </a:rPr>
                        <a:t>8</a:t>
                      </a:r>
                      <a:r>
                        <a:rPr lang="ko-KR" altLang="en-US" sz="1100" dirty="0" smtClean="0">
                          <a:latin typeface="HY헤드라인M" pitchFamily="18" charset="-127"/>
                          <a:ea typeface="HY헤드라인M" pitchFamily="18" charset="-127"/>
                        </a:rPr>
                        <a:t>주차</a:t>
                      </a:r>
                      <a:endParaRPr lang="ko-KR" altLang="en-US" sz="1100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dirty="0" smtClean="0">
                          <a:latin typeface="HY헤드라인M" pitchFamily="18" charset="-127"/>
                          <a:ea typeface="HY헤드라인M" pitchFamily="18" charset="-127"/>
                        </a:rPr>
                        <a:t>그 외 아이템 또는 스킬 추가</a:t>
                      </a:r>
                      <a:endParaRPr lang="ko-KR" altLang="en-US" sz="1100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100" dirty="0" smtClean="0">
                          <a:latin typeface="HY헤드라인M" pitchFamily="18" charset="-127"/>
                          <a:ea typeface="HY헤드라인M" pitchFamily="18" charset="-127"/>
                        </a:rPr>
                        <a:t>다양한 아이템과 스킬 추가</a:t>
                      </a:r>
                      <a:endParaRPr lang="ko-KR" altLang="en-US" sz="1100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</a:tr>
              <a:tr h="632296">
                <a:tc>
                  <a:txBody>
                    <a:bodyPr/>
                    <a:lstStyle/>
                    <a:p>
                      <a:pPr algn="ctr" latinLnBrk="1">
                        <a:lnSpc>
                          <a:spcPct val="250000"/>
                        </a:lnSpc>
                      </a:pPr>
                      <a:r>
                        <a:rPr lang="en-US" altLang="ko-KR" sz="1100" dirty="0" smtClean="0">
                          <a:latin typeface="HY헤드라인M" pitchFamily="18" charset="-127"/>
                          <a:ea typeface="HY헤드라인M" pitchFamily="18" charset="-127"/>
                        </a:rPr>
                        <a:t>9</a:t>
                      </a:r>
                      <a:r>
                        <a:rPr lang="ko-KR" altLang="en-US" sz="1100" dirty="0" smtClean="0">
                          <a:latin typeface="HY헤드라인M" pitchFamily="18" charset="-127"/>
                          <a:ea typeface="HY헤드라인M" pitchFamily="18" charset="-127"/>
                        </a:rPr>
                        <a:t>주차</a:t>
                      </a:r>
                      <a:endParaRPr lang="ko-KR" altLang="en-US" sz="1100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50000"/>
                        </a:lnSpc>
                      </a:pPr>
                      <a:r>
                        <a:rPr lang="ko-KR" altLang="en-US" sz="1100" dirty="0" smtClean="0">
                          <a:latin typeface="HY헤드라인M" pitchFamily="18" charset="-127"/>
                          <a:ea typeface="HY헤드라인M" pitchFamily="18" charset="-127"/>
                        </a:rPr>
                        <a:t>시작과 종료 처리</a:t>
                      </a:r>
                      <a:r>
                        <a:rPr lang="en-US" altLang="ko-KR" sz="1100" dirty="0" smtClean="0">
                          <a:latin typeface="HY헤드라인M" pitchFamily="18" charset="-127"/>
                          <a:ea typeface="HY헤드라인M" pitchFamily="18" charset="-127"/>
                        </a:rPr>
                        <a:t>, </a:t>
                      </a:r>
                      <a:r>
                        <a:rPr lang="ko-KR" altLang="en-US" sz="1100" dirty="0" smtClean="0">
                          <a:latin typeface="HY헤드라인M" pitchFamily="18" charset="-127"/>
                          <a:ea typeface="HY헤드라인M" pitchFamily="18" charset="-127"/>
                        </a:rPr>
                        <a:t>밸런스</a:t>
                      </a:r>
                      <a:r>
                        <a:rPr lang="en-US" altLang="ko-KR" sz="1100" dirty="0" smtClean="0">
                          <a:latin typeface="HY헤드라인M" pitchFamily="18" charset="-127"/>
                          <a:ea typeface="HY헤드라인M" pitchFamily="18" charset="-127"/>
                        </a:rPr>
                        <a:t>,</a:t>
                      </a:r>
                      <a:r>
                        <a:rPr lang="en-US" altLang="ko-KR" sz="1100" baseline="0" dirty="0" smtClean="0">
                          <a:latin typeface="HY헤드라인M" pitchFamily="18" charset="-127"/>
                          <a:ea typeface="HY헤드라인M" pitchFamily="18" charset="-127"/>
                        </a:rPr>
                        <a:t> </a:t>
                      </a:r>
                      <a:r>
                        <a:rPr lang="ko-KR" altLang="en-US" sz="1100" baseline="0" dirty="0" smtClean="0">
                          <a:latin typeface="HY헤드라인M" pitchFamily="18" charset="-127"/>
                          <a:ea typeface="HY헤드라인M" pitchFamily="18" charset="-127"/>
                        </a:rPr>
                        <a:t>사운드 작업</a:t>
                      </a:r>
                      <a:endParaRPr lang="ko-KR" altLang="en-US" sz="1100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>
                          <a:latin typeface="HY헤드라인M" pitchFamily="18" charset="-127"/>
                          <a:ea typeface="HY헤드라인M" pitchFamily="18" charset="-127"/>
                        </a:rPr>
                        <a:t>게임의 시작과 종료 제작 </a:t>
                      </a:r>
                      <a:endParaRPr lang="en-US" altLang="ko-KR" sz="1100" dirty="0" smtClean="0">
                        <a:latin typeface="HY헤드라인M" pitchFamily="18" charset="-127"/>
                        <a:ea typeface="HY헤드라인M" pitchFamily="18" charset="-127"/>
                      </a:endParaRPr>
                    </a:p>
                    <a:p>
                      <a:pPr algn="l" latinLnBrk="1"/>
                      <a:r>
                        <a:rPr lang="ko-KR" altLang="en-US" sz="1100" dirty="0" smtClean="0">
                          <a:latin typeface="HY헤드라인M" pitchFamily="18" charset="-127"/>
                          <a:ea typeface="HY헤드라인M" pitchFamily="18" charset="-127"/>
                        </a:rPr>
                        <a:t>스테이지 별 난이도 조절 </a:t>
                      </a:r>
                      <a:endParaRPr lang="en-US" altLang="ko-KR" sz="1100" dirty="0" smtClean="0">
                        <a:latin typeface="HY헤드라인M" pitchFamily="18" charset="-127"/>
                        <a:ea typeface="HY헤드라인M" pitchFamily="18" charset="-127"/>
                      </a:endParaRPr>
                    </a:p>
                    <a:p>
                      <a:pPr algn="l" latinLnBrk="1"/>
                      <a:r>
                        <a:rPr lang="ko-KR" altLang="en-US" sz="1100" dirty="0" smtClean="0">
                          <a:latin typeface="HY헤드라인M" pitchFamily="18" charset="-127"/>
                          <a:ea typeface="HY헤드라인M" pitchFamily="18" charset="-127"/>
                        </a:rPr>
                        <a:t>사운드 삽입</a:t>
                      </a:r>
                      <a:endParaRPr lang="ko-KR" altLang="en-US" sz="1100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</a:tr>
              <a:tr h="3259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HY헤드라인M" pitchFamily="18" charset="-127"/>
                          <a:ea typeface="HY헤드라인M" pitchFamily="18" charset="-127"/>
                        </a:rPr>
                        <a:t>10</a:t>
                      </a:r>
                      <a:r>
                        <a:rPr lang="ko-KR" altLang="en-US" sz="1100" dirty="0" smtClean="0">
                          <a:latin typeface="HY헤드라인M" pitchFamily="18" charset="-127"/>
                          <a:ea typeface="HY헤드라인M" pitchFamily="18" charset="-127"/>
                        </a:rPr>
                        <a:t>주차</a:t>
                      </a:r>
                      <a:endParaRPr lang="ko-KR" altLang="en-US" sz="1100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HY헤드라인M" pitchFamily="18" charset="-127"/>
                          <a:ea typeface="HY헤드라인M" pitchFamily="18" charset="-127"/>
                        </a:rPr>
                        <a:t>마무리</a:t>
                      </a:r>
                      <a:endParaRPr lang="ko-KR" altLang="en-US" sz="1100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>
                          <a:latin typeface="HY헤드라인M" pitchFamily="18" charset="-127"/>
                          <a:ea typeface="HY헤드라인M" pitchFamily="18" charset="-127"/>
                        </a:rPr>
                        <a:t>최종 점검 및 </a:t>
                      </a:r>
                      <a:r>
                        <a:rPr lang="ko-KR" altLang="en-US" sz="1100" dirty="0" err="1" smtClean="0">
                          <a:latin typeface="HY헤드라인M" pitchFamily="18" charset="-127"/>
                          <a:ea typeface="HY헤드라인M" pitchFamily="18" charset="-127"/>
                        </a:rPr>
                        <a:t>릴리즈</a:t>
                      </a:r>
                      <a:endParaRPr lang="ko-KR" altLang="en-US" sz="1100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9966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/>
          <p:cNvGrpSpPr/>
          <p:nvPr/>
        </p:nvGrpSpPr>
        <p:grpSpPr>
          <a:xfrm>
            <a:off x="0" y="6089471"/>
            <a:ext cx="9289032" cy="785368"/>
            <a:chOff x="0" y="-18445"/>
            <a:chExt cx="9144000" cy="785368"/>
          </a:xfrm>
        </p:grpSpPr>
        <p:sp>
          <p:nvSpPr>
            <p:cNvPr id="21" name="직사각형 20"/>
            <p:cNvSpPr/>
            <p:nvPr/>
          </p:nvSpPr>
          <p:spPr>
            <a:xfrm>
              <a:off x="0" y="0"/>
              <a:ext cx="9144000" cy="76470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0" y="0"/>
              <a:ext cx="2411760" cy="764704"/>
            </a:xfrm>
            <a:prstGeom prst="rect">
              <a:avLst/>
            </a:prstGeom>
            <a:solidFill>
              <a:srgbClr val="F2E8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1907704" y="0"/>
              <a:ext cx="3240360" cy="764704"/>
            </a:xfrm>
            <a:prstGeom prst="rect">
              <a:avLst/>
            </a:prstGeom>
            <a:solidFill>
              <a:srgbClr val="F836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4355976" y="0"/>
              <a:ext cx="3816424" cy="764704"/>
            </a:xfrm>
            <a:prstGeom prst="rect">
              <a:avLst/>
            </a:prstGeom>
            <a:solidFill>
              <a:srgbClr val="F3D9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3203848" y="0"/>
              <a:ext cx="2376264" cy="764704"/>
            </a:xfrm>
            <a:prstGeom prst="rect">
              <a:avLst/>
            </a:prstGeom>
            <a:solidFill>
              <a:srgbClr val="F2E8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4717032" y="2219"/>
              <a:ext cx="1007096" cy="76470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7740352" y="-18445"/>
              <a:ext cx="432048" cy="785367"/>
            </a:xfrm>
            <a:prstGeom prst="rect">
              <a:avLst/>
            </a:prstGeom>
            <a:solidFill>
              <a:srgbClr val="F836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-10896" y="188640"/>
            <a:ext cx="1842155" cy="1060505"/>
            <a:chOff x="7301845" y="5085184"/>
            <a:chExt cx="1842155" cy="1060505"/>
          </a:xfrm>
        </p:grpSpPr>
        <p:sp>
          <p:nvSpPr>
            <p:cNvPr id="18" name="직사각형 17"/>
            <p:cNvSpPr/>
            <p:nvPr/>
          </p:nvSpPr>
          <p:spPr>
            <a:xfrm>
              <a:off x="7301845" y="5085184"/>
              <a:ext cx="616247" cy="543313"/>
            </a:xfrm>
            <a:prstGeom prst="rect">
              <a:avLst/>
            </a:prstGeom>
            <a:solidFill>
              <a:srgbClr val="F85A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7913378" y="5085184"/>
              <a:ext cx="614375" cy="543315"/>
            </a:xfrm>
            <a:prstGeom prst="rect">
              <a:avLst/>
            </a:prstGeom>
            <a:solidFill>
              <a:srgbClr val="E73C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8527752" y="5085185"/>
              <a:ext cx="616248" cy="544971"/>
            </a:xfrm>
            <a:prstGeom prst="rect">
              <a:avLst/>
            </a:prstGeom>
            <a:solidFill>
              <a:srgbClr val="F84A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7301845" y="5600718"/>
              <a:ext cx="616247" cy="544970"/>
            </a:xfrm>
            <a:prstGeom prst="rect">
              <a:avLst/>
            </a:prstGeom>
            <a:solidFill>
              <a:srgbClr val="E73C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7913378" y="5600718"/>
              <a:ext cx="614375" cy="543315"/>
            </a:xfrm>
            <a:prstGeom prst="rect">
              <a:avLst/>
            </a:prstGeom>
            <a:solidFill>
              <a:srgbClr val="F84A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8527752" y="5600718"/>
              <a:ext cx="616248" cy="544971"/>
            </a:xfrm>
            <a:prstGeom prst="rect">
              <a:avLst/>
            </a:prstGeom>
            <a:solidFill>
              <a:srgbClr val="F85A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37" name="TextBox 57"/>
          <p:cNvSpPr txBox="1"/>
          <p:nvPr/>
        </p:nvSpPr>
        <p:spPr>
          <a:xfrm>
            <a:off x="1445835" y="692696"/>
            <a:ext cx="8939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4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763688" y="764704"/>
            <a:ext cx="56166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err="1" smtClean="0">
                <a:solidFill>
                  <a:schemeClr val="bg2">
                    <a:lumMod val="50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커밋</a:t>
            </a:r>
            <a:r>
              <a:rPr lang="ko-KR" altLang="en-US" sz="2800" dirty="0" smtClean="0">
                <a:solidFill>
                  <a:schemeClr val="bg2">
                    <a:lumMod val="50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 통계</a:t>
            </a:r>
            <a:endParaRPr lang="ko-KR" altLang="en-US" sz="2800" dirty="0">
              <a:solidFill>
                <a:schemeClr val="bg2">
                  <a:lumMod val="50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336" y="1393033"/>
            <a:ext cx="8695372" cy="44842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67708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/>
          <p:cNvGrpSpPr/>
          <p:nvPr/>
        </p:nvGrpSpPr>
        <p:grpSpPr>
          <a:xfrm>
            <a:off x="0" y="6089471"/>
            <a:ext cx="9289032" cy="785368"/>
            <a:chOff x="0" y="-18445"/>
            <a:chExt cx="9144000" cy="785368"/>
          </a:xfrm>
        </p:grpSpPr>
        <p:sp>
          <p:nvSpPr>
            <p:cNvPr id="21" name="직사각형 20"/>
            <p:cNvSpPr/>
            <p:nvPr/>
          </p:nvSpPr>
          <p:spPr>
            <a:xfrm>
              <a:off x="0" y="0"/>
              <a:ext cx="9144000" cy="76470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0" y="0"/>
              <a:ext cx="2411760" cy="764704"/>
            </a:xfrm>
            <a:prstGeom prst="rect">
              <a:avLst/>
            </a:prstGeom>
            <a:solidFill>
              <a:srgbClr val="F2E8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1907704" y="0"/>
              <a:ext cx="3240360" cy="764704"/>
            </a:xfrm>
            <a:prstGeom prst="rect">
              <a:avLst/>
            </a:prstGeom>
            <a:solidFill>
              <a:srgbClr val="F836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4355976" y="0"/>
              <a:ext cx="3816424" cy="764704"/>
            </a:xfrm>
            <a:prstGeom prst="rect">
              <a:avLst/>
            </a:prstGeom>
            <a:solidFill>
              <a:srgbClr val="F3D9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3203848" y="0"/>
              <a:ext cx="2376264" cy="764704"/>
            </a:xfrm>
            <a:prstGeom prst="rect">
              <a:avLst/>
            </a:prstGeom>
            <a:solidFill>
              <a:srgbClr val="F2E8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4717032" y="2219"/>
              <a:ext cx="1007096" cy="76470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7740352" y="-18445"/>
              <a:ext cx="432048" cy="785367"/>
            </a:xfrm>
            <a:prstGeom prst="rect">
              <a:avLst/>
            </a:prstGeom>
            <a:solidFill>
              <a:srgbClr val="F836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-362850" y="-648072"/>
            <a:ext cx="2627784" cy="2627784"/>
          </a:xfrm>
          <a:prstGeom prst="rect">
            <a:avLst/>
          </a:prstGeom>
          <a:solidFill>
            <a:srgbClr val="F85A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0" name="이등변 삼각형 29"/>
          <p:cNvSpPr/>
          <p:nvPr/>
        </p:nvSpPr>
        <p:spPr>
          <a:xfrm rot="8093549">
            <a:off x="-282012" y="382325"/>
            <a:ext cx="3770991" cy="1889503"/>
          </a:xfrm>
          <a:prstGeom prst="triangle">
            <a:avLst/>
          </a:prstGeom>
          <a:solidFill>
            <a:srgbClr val="F847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1" name="이등변 삼각형 30"/>
          <p:cNvSpPr/>
          <p:nvPr/>
        </p:nvSpPr>
        <p:spPr>
          <a:xfrm rot="5400000">
            <a:off x="-1016812" y="11858"/>
            <a:ext cx="2621816" cy="1313892"/>
          </a:xfrm>
          <a:prstGeom prst="triangle">
            <a:avLst>
              <a:gd name="adj" fmla="val 49368"/>
            </a:avLst>
          </a:prstGeom>
          <a:solidFill>
            <a:srgbClr val="E73C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2" name="TextBox 57"/>
          <p:cNvSpPr txBox="1"/>
          <p:nvPr/>
        </p:nvSpPr>
        <p:spPr>
          <a:xfrm>
            <a:off x="1805875" y="1291407"/>
            <a:ext cx="8939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4400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5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267744" y="1414517"/>
            <a:ext cx="5616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>
                <a:solidFill>
                  <a:schemeClr val="bg2">
                    <a:lumMod val="50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자체 평가</a:t>
            </a:r>
            <a:endParaRPr lang="ko-KR" altLang="en-US" sz="3600" dirty="0">
              <a:solidFill>
                <a:schemeClr val="bg2">
                  <a:lumMod val="50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9053173"/>
              </p:ext>
            </p:extLst>
          </p:nvPr>
        </p:nvGraphicFramePr>
        <p:xfrm>
          <a:off x="755577" y="2438896"/>
          <a:ext cx="7848871" cy="271829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552056"/>
                <a:gridCol w="4296815"/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dirty="0" smtClean="0">
                          <a:latin typeface="HY헤드라인M" pitchFamily="18" charset="-127"/>
                          <a:ea typeface="HY헤드라인M" pitchFamily="18" charset="-127"/>
                        </a:rPr>
                        <a:t>평가항목</a:t>
                      </a:r>
                      <a:endParaRPr lang="ko-KR" altLang="en-US" sz="1400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HY헤드라인M" pitchFamily="18" charset="-127"/>
                          <a:ea typeface="HY헤드라인M" pitchFamily="18" charset="-127"/>
                        </a:rPr>
                        <a:t>평가</a:t>
                      </a:r>
                      <a:endParaRPr lang="en-US" altLang="ko-KR" sz="1400" dirty="0" smtClean="0">
                        <a:latin typeface="HY헤드라인M" pitchFamily="18" charset="-127"/>
                        <a:ea typeface="HY헤드라인M" pitchFamily="18" charset="-127"/>
                      </a:endParaRPr>
                    </a:p>
                    <a:p>
                      <a:pPr algn="ctr" latinLnBrk="1"/>
                      <a:r>
                        <a:rPr lang="en-US" altLang="ko-KR" sz="1400" dirty="0" smtClean="0">
                          <a:latin typeface="HY헤드라인M" pitchFamily="18" charset="-127"/>
                          <a:ea typeface="HY헤드라인M" pitchFamily="18" charset="-127"/>
                        </a:rPr>
                        <a:t>(A: </a:t>
                      </a:r>
                      <a:r>
                        <a:rPr lang="ko-KR" altLang="en-US" sz="1400" dirty="0" err="1" smtClean="0">
                          <a:latin typeface="HY헤드라인M" pitchFamily="18" charset="-127"/>
                          <a:ea typeface="HY헤드라인M" pitchFamily="18" charset="-127"/>
                        </a:rPr>
                        <a:t>매우잘함</a:t>
                      </a:r>
                      <a:r>
                        <a:rPr lang="en-US" altLang="ko-KR" sz="1400" dirty="0" smtClean="0">
                          <a:latin typeface="HY헤드라인M" pitchFamily="18" charset="-127"/>
                          <a:ea typeface="HY헤드라인M" pitchFamily="18" charset="-127"/>
                        </a:rPr>
                        <a:t>,</a:t>
                      </a:r>
                      <a:r>
                        <a:rPr lang="en-US" altLang="ko-KR" sz="1400" baseline="0" dirty="0" smtClean="0">
                          <a:latin typeface="HY헤드라인M" pitchFamily="18" charset="-127"/>
                          <a:ea typeface="HY헤드라인M" pitchFamily="18" charset="-127"/>
                        </a:rPr>
                        <a:t> B: </a:t>
                      </a:r>
                      <a:r>
                        <a:rPr lang="ko-KR" altLang="en-US" sz="1400" baseline="0" dirty="0" smtClean="0">
                          <a:latin typeface="HY헤드라인M" pitchFamily="18" charset="-127"/>
                          <a:ea typeface="HY헤드라인M" pitchFamily="18" charset="-127"/>
                        </a:rPr>
                        <a:t>잘함</a:t>
                      </a:r>
                      <a:r>
                        <a:rPr lang="en-US" altLang="ko-KR" sz="1400" baseline="0" dirty="0" smtClean="0">
                          <a:latin typeface="HY헤드라인M" pitchFamily="18" charset="-127"/>
                          <a:ea typeface="HY헤드라인M" pitchFamily="18" charset="-127"/>
                        </a:rPr>
                        <a:t>, C: </a:t>
                      </a:r>
                      <a:r>
                        <a:rPr lang="ko-KR" altLang="en-US" sz="1400" baseline="0" dirty="0" smtClean="0">
                          <a:latin typeface="HY헤드라인M" pitchFamily="18" charset="-127"/>
                          <a:ea typeface="HY헤드라인M" pitchFamily="18" charset="-127"/>
                        </a:rPr>
                        <a:t>보통</a:t>
                      </a:r>
                      <a:r>
                        <a:rPr lang="en-US" altLang="ko-KR" sz="1400" baseline="0" dirty="0" smtClean="0">
                          <a:latin typeface="HY헤드라인M" pitchFamily="18" charset="-127"/>
                          <a:ea typeface="HY헤드라인M" pitchFamily="18" charset="-127"/>
                        </a:rPr>
                        <a:t>, D:</a:t>
                      </a:r>
                      <a:r>
                        <a:rPr lang="ko-KR" altLang="en-US" sz="1400" baseline="0" dirty="0" smtClean="0">
                          <a:latin typeface="HY헤드라인M" pitchFamily="18" charset="-127"/>
                          <a:ea typeface="HY헤드라인M" pitchFamily="18" charset="-127"/>
                        </a:rPr>
                        <a:t> 못함</a:t>
                      </a:r>
                      <a:r>
                        <a:rPr lang="en-US" altLang="ko-KR" sz="1400" baseline="0" dirty="0" smtClean="0">
                          <a:latin typeface="HY헤드라인M" pitchFamily="18" charset="-127"/>
                          <a:ea typeface="HY헤드라인M" pitchFamily="18" charset="-127"/>
                        </a:rPr>
                        <a:t>, E: </a:t>
                      </a:r>
                      <a:r>
                        <a:rPr lang="ko-KR" altLang="en-US" sz="1400" baseline="0" dirty="0" err="1" smtClean="0">
                          <a:latin typeface="HY헤드라인M" pitchFamily="18" charset="-127"/>
                          <a:ea typeface="HY헤드라인M" pitchFamily="18" charset="-127"/>
                        </a:rPr>
                        <a:t>매우못함</a:t>
                      </a:r>
                      <a:r>
                        <a:rPr lang="en-US" altLang="ko-KR" sz="1400" baseline="0" dirty="0" smtClean="0">
                          <a:latin typeface="HY헤드라인M" pitchFamily="18" charset="-127"/>
                          <a:ea typeface="HY헤드라인M" pitchFamily="18" charset="-127"/>
                        </a:rPr>
                        <a:t>)</a:t>
                      </a:r>
                      <a:endParaRPr lang="ko-KR" altLang="en-US" sz="1400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</a:tr>
              <a:tr h="34593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latin typeface="HY헤드라인M" pitchFamily="18" charset="-127"/>
                          <a:ea typeface="HY헤드라인M" pitchFamily="18" charset="-127"/>
                        </a:rPr>
                        <a:t>발표자료에 포함할 내용을 다 포함했는가</a:t>
                      </a:r>
                      <a:r>
                        <a:rPr lang="en-US" altLang="ko-KR" sz="1400" dirty="0" smtClean="0">
                          <a:latin typeface="HY헤드라인M" pitchFamily="18" charset="-127"/>
                          <a:ea typeface="HY헤드라인M" pitchFamily="18" charset="-127"/>
                        </a:rPr>
                        <a:t>?</a:t>
                      </a:r>
                      <a:endParaRPr lang="ko-KR" altLang="en-US" sz="1400" dirty="0" smtClean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HY헤드라인M" pitchFamily="18" charset="-127"/>
                          <a:ea typeface="HY헤드라인M" pitchFamily="18" charset="-127"/>
                        </a:rPr>
                        <a:t>A </a:t>
                      </a:r>
                      <a:endParaRPr lang="ko-KR" altLang="en-US" sz="1400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latin typeface="HY헤드라인M" pitchFamily="18" charset="-127"/>
                          <a:ea typeface="HY헤드라인M" pitchFamily="18" charset="-127"/>
                        </a:rPr>
                        <a:t>게임 </a:t>
                      </a:r>
                      <a:r>
                        <a:rPr lang="ko-KR" altLang="en-US" sz="1400" dirty="0" err="1" smtClean="0">
                          <a:latin typeface="HY헤드라인M" pitchFamily="18" charset="-127"/>
                          <a:ea typeface="HY헤드라인M" pitchFamily="18" charset="-127"/>
                        </a:rPr>
                        <a:t>컨셉이</a:t>
                      </a:r>
                      <a:r>
                        <a:rPr lang="ko-KR" altLang="en-US" sz="1400" dirty="0" smtClean="0">
                          <a:latin typeface="HY헤드라인M" pitchFamily="18" charset="-127"/>
                          <a:ea typeface="HY헤드라인M" pitchFamily="18" charset="-127"/>
                        </a:rPr>
                        <a:t> 잘 표현되었는가</a:t>
                      </a:r>
                      <a:r>
                        <a:rPr lang="en-US" altLang="ko-KR" sz="1400" dirty="0" smtClean="0">
                          <a:latin typeface="HY헤드라인M" pitchFamily="18" charset="-127"/>
                          <a:ea typeface="HY헤드라인M" pitchFamily="18" charset="-127"/>
                        </a:rPr>
                        <a:t>?</a:t>
                      </a:r>
                      <a:endParaRPr lang="ko-KR" altLang="en-US" sz="1400" dirty="0" smtClean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HY헤드라인M" pitchFamily="18" charset="-127"/>
                          <a:ea typeface="HY헤드라인M" pitchFamily="18" charset="-127"/>
                        </a:rPr>
                        <a:t>A</a:t>
                      </a:r>
                      <a:endParaRPr lang="ko-KR" altLang="en-US" sz="1400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latin typeface="HY헤드라인M" pitchFamily="18" charset="-127"/>
                          <a:ea typeface="HY헤드라인M" pitchFamily="18" charset="-127"/>
                        </a:rPr>
                        <a:t>게임 핵심 </a:t>
                      </a:r>
                      <a:r>
                        <a:rPr lang="ko-KR" altLang="en-US" sz="1400" dirty="0" err="1" smtClean="0">
                          <a:latin typeface="HY헤드라인M" pitchFamily="18" charset="-127"/>
                          <a:ea typeface="HY헤드라인M" pitchFamily="18" charset="-127"/>
                        </a:rPr>
                        <a:t>메카닉의</a:t>
                      </a:r>
                      <a:r>
                        <a:rPr lang="ko-KR" altLang="en-US" sz="1400" dirty="0" smtClean="0">
                          <a:latin typeface="HY헤드라인M" pitchFamily="18" charset="-127"/>
                          <a:ea typeface="HY헤드라인M" pitchFamily="18" charset="-127"/>
                        </a:rPr>
                        <a:t> 제시가 잘 되었는가</a:t>
                      </a:r>
                      <a:r>
                        <a:rPr lang="en-US" altLang="ko-KR" sz="1400" dirty="0" smtClean="0">
                          <a:latin typeface="HY헤드라인M" pitchFamily="18" charset="-127"/>
                          <a:ea typeface="HY헤드라인M" pitchFamily="18" charset="-127"/>
                        </a:rPr>
                        <a:t>?</a:t>
                      </a:r>
                      <a:endParaRPr lang="ko-KR" altLang="en-US" sz="1400" dirty="0" smtClean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HY헤드라인M" pitchFamily="18" charset="-127"/>
                          <a:ea typeface="HY헤드라인M" pitchFamily="18" charset="-127"/>
                        </a:rPr>
                        <a:t>A</a:t>
                      </a:r>
                      <a:endParaRPr lang="ko-KR" altLang="en-US" sz="1400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latin typeface="HY헤드라인M" pitchFamily="18" charset="-127"/>
                          <a:ea typeface="HY헤드라인M" pitchFamily="18" charset="-127"/>
                        </a:rPr>
                        <a:t>게임 실행 흐름이 잘 표현되었는가</a:t>
                      </a:r>
                      <a:r>
                        <a:rPr lang="en-US" altLang="ko-KR" sz="1400" dirty="0" smtClean="0">
                          <a:latin typeface="HY헤드라인M" pitchFamily="18" charset="-127"/>
                          <a:ea typeface="HY헤드라인M" pitchFamily="18" charset="-127"/>
                        </a:rPr>
                        <a:t>?</a:t>
                      </a:r>
                      <a:endParaRPr lang="ko-KR" altLang="en-US" sz="1400" dirty="0" smtClean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HY헤드라인M" pitchFamily="18" charset="-127"/>
                          <a:ea typeface="HY헤드라인M" pitchFamily="18" charset="-127"/>
                        </a:rPr>
                        <a:t>A</a:t>
                      </a:r>
                      <a:endParaRPr lang="ko-KR" altLang="en-US" sz="1400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HY헤드라인M" pitchFamily="18" charset="-127"/>
                          <a:ea typeface="HY헤드라인M" pitchFamily="18" charset="-127"/>
                        </a:rPr>
                        <a:t>개발 범위가 구체적이며</a:t>
                      </a:r>
                      <a:r>
                        <a:rPr lang="en-US" altLang="ko-KR" sz="1400" dirty="0" smtClean="0">
                          <a:latin typeface="HY헤드라인M" pitchFamily="18" charset="-127"/>
                          <a:ea typeface="HY헤드라인M" pitchFamily="18" charset="-127"/>
                        </a:rPr>
                        <a:t>,</a:t>
                      </a:r>
                      <a:r>
                        <a:rPr lang="ko-KR" altLang="en-US" sz="1400" dirty="0" smtClean="0">
                          <a:latin typeface="HY헤드라인M" pitchFamily="18" charset="-127"/>
                          <a:ea typeface="HY헤드라인M" pitchFamily="18" charset="-127"/>
                        </a:rPr>
                        <a:t> 측정 가능한가</a:t>
                      </a:r>
                      <a:r>
                        <a:rPr lang="en-US" altLang="ko-KR" sz="1400" dirty="0" smtClean="0">
                          <a:latin typeface="HY헤드라인M" pitchFamily="18" charset="-127"/>
                          <a:ea typeface="HY헤드라인M" pitchFamily="18" charset="-127"/>
                        </a:rPr>
                        <a:t>?</a:t>
                      </a:r>
                      <a:endParaRPr lang="ko-KR" altLang="en-US" sz="1400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HY헤드라인M" pitchFamily="18" charset="-127"/>
                          <a:ea typeface="HY헤드라인M" pitchFamily="18" charset="-127"/>
                        </a:rPr>
                        <a:t>A</a:t>
                      </a:r>
                      <a:endParaRPr lang="ko-KR" altLang="en-US" sz="1400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latin typeface="HY헤드라인M" pitchFamily="18" charset="-127"/>
                          <a:ea typeface="HY헤드라인M" pitchFamily="18" charset="-127"/>
                        </a:rPr>
                        <a:t>개발 계획이 구체적이며 실행 가능한가</a:t>
                      </a:r>
                      <a:r>
                        <a:rPr lang="en-US" altLang="ko-KR" sz="1400" dirty="0" smtClean="0">
                          <a:latin typeface="HY헤드라인M" pitchFamily="18" charset="-127"/>
                          <a:ea typeface="HY헤드라인M" pitchFamily="18" charset="-127"/>
                        </a:rPr>
                        <a:t>?</a:t>
                      </a:r>
                      <a:endParaRPr lang="ko-KR" altLang="en-US" sz="1400" dirty="0" smtClean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HY헤드라인M" pitchFamily="18" charset="-127"/>
                          <a:ea typeface="HY헤드라인M" pitchFamily="18" charset="-127"/>
                        </a:rPr>
                        <a:t>A</a:t>
                      </a:r>
                      <a:endParaRPr lang="ko-KR" altLang="en-US" sz="1400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4734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456</TotalTime>
  <Words>371</Words>
  <Application>Microsoft Office PowerPoint</Application>
  <PresentationFormat>화면 슬라이드 쇼(4:3)</PresentationFormat>
  <Paragraphs>109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권용현</dc:creator>
  <cp:lastModifiedBy>권용현</cp:lastModifiedBy>
  <cp:revision>52</cp:revision>
  <dcterms:created xsi:type="dcterms:W3CDTF">2016-09-19T16:25:33Z</dcterms:created>
  <dcterms:modified xsi:type="dcterms:W3CDTF">2016-10-18T09:01:02Z</dcterms:modified>
</cp:coreProperties>
</file>