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3" r:id="rId5"/>
    <p:sldId id="259" r:id="rId6"/>
    <p:sldId id="265" r:id="rId7"/>
    <p:sldId id="260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1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675-336B-4B29-A044-2304EB47128A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4071-F75E-4075-82D1-B2DABF97E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1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675-336B-4B29-A044-2304EB47128A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4071-F75E-4075-82D1-B2DABF97E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3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675-336B-4B29-A044-2304EB47128A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4071-F75E-4075-82D1-B2DABF97E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49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675-336B-4B29-A044-2304EB47128A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4071-F75E-4075-82D1-B2DABF97E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12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675-336B-4B29-A044-2304EB47128A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4071-F75E-4075-82D1-B2DABF97E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46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675-336B-4B29-A044-2304EB47128A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4071-F75E-4075-82D1-B2DABF97E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39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675-336B-4B29-A044-2304EB47128A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4071-F75E-4075-82D1-B2DABF97E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7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675-336B-4B29-A044-2304EB47128A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4071-F75E-4075-82D1-B2DABF97E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09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675-336B-4B29-A044-2304EB47128A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4071-F75E-4075-82D1-B2DABF97E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85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675-336B-4B29-A044-2304EB47128A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4071-F75E-4075-82D1-B2DABF97E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30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E675-336B-4B29-A044-2304EB47128A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4071-F75E-4075-82D1-B2DABF97E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31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6E675-336B-4B29-A044-2304EB47128A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34071-F75E-4075-82D1-B2DABF97E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45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-36512" y="-27384"/>
            <a:ext cx="9289032" cy="785368"/>
            <a:chOff x="0" y="-18445"/>
            <a:chExt cx="9144000" cy="785368"/>
          </a:xfrm>
        </p:grpSpPr>
        <p:sp>
          <p:nvSpPr>
            <p:cNvPr id="13" name="직사각형 12"/>
            <p:cNvSpPr/>
            <p:nvPr/>
          </p:nvSpPr>
          <p:spPr>
            <a:xfrm>
              <a:off x="0" y="0"/>
              <a:ext cx="9144000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0" y="0"/>
              <a:ext cx="2411760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07704" y="0"/>
              <a:ext cx="3240360" cy="764704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355976" y="0"/>
              <a:ext cx="3816424" cy="764704"/>
            </a:xfrm>
            <a:prstGeom prst="rect">
              <a:avLst/>
            </a:prstGeom>
            <a:solidFill>
              <a:srgbClr val="F3D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203848" y="0"/>
              <a:ext cx="2376264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17032" y="2219"/>
              <a:ext cx="1007096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740352" y="-18445"/>
              <a:ext cx="432048" cy="785367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0" y="6089471"/>
            <a:ext cx="9289032" cy="785368"/>
            <a:chOff x="0" y="-18445"/>
            <a:chExt cx="9144000" cy="785368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9144000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0" y="0"/>
              <a:ext cx="2411760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907704" y="0"/>
              <a:ext cx="3240360" cy="764704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55976" y="0"/>
              <a:ext cx="3816424" cy="764704"/>
            </a:xfrm>
            <a:prstGeom prst="rect">
              <a:avLst/>
            </a:prstGeom>
            <a:solidFill>
              <a:srgbClr val="F3D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03848" y="0"/>
              <a:ext cx="2376264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717032" y="2219"/>
              <a:ext cx="1007096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740352" y="-18445"/>
              <a:ext cx="432048" cy="785367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182919" y="4581128"/>
            <a:ext cx="56166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 smtClean="0">
                <a:latin typeface="HY헤드라인M" pitchFamily="18" charset="-127"/>
                <a:ea typeface="HY헤드라인M" pitchFamily="18" charset="-127"/>
              </a:rPr>
              <a:t>2011180052</a:t>
            </a:r>
          </a:p>
          <a:p>
            <a:pPr algn="r"/>
            <a:r>
              <a:rPr lang="ko-KR" altLang="en-US" sz="3200" dirty="0" smtClean="0">
                <a:latin typeface="HY헤드라인M" pitchFamily="18" charset="-127"/>
                <a:ea typeface="HY헤드라인M" pitchFamily="18" charset="-127"/>
              </a:rPr>
              <a:t>권용</a:t>
            </a:r>
            <a:r>
              <a:rPr lang="ko-KR" altLang="en-US" sz="3200" dirty="0">
                <a:latin typeface="HY헤드라인M" pitchFamily="18" charset="-127"/>
                <a:ea typeface="HY헤드라인M" pitchFamily="18" charset="-127"/>
              </a:rPr>
              <a:t>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75656" y="2132856"/>
            <a:ext cx="65349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2D </a:t>
            </a:r>
            <a:r>
              <a:rPr lang="ko-KR" altLang="en-US" sz="4800" dirty="0" smtClean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게임 프로그래밍</a:t>
            </a:r>
            <a:endParaRPr lang="en-US" altLang="ko-KR" sz="4800" dirty="0" smtClean="0">
              <a:solidFill>
                <a:schemeClr val="bg2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en-US" altLang="ko-KR" sz="4800" dirty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ko-KR" altLang="en-US" sz="4800" dirty="0" smtClean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차 </a:t>
            </a:r>
            <a:r>
              <a:rPr lang="ko-KR" altLang="en-US" sz="4800" dirty="0" smtClean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발표</a:t>
            </a:r>
            <a:endParaRPr lang="ko-KR" altLang="en-US" sz="4800" dirty="0">
              <a:solidFill>
                <a:schemeClr val="bg2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033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-36512" y="-27384"/>
            <a:ext cx="9289032" cy="785368"/>
            <a:chOff x="0" y="-18445"/>
            <a:chExt cx="9144000" cy="785368"/>
          </a:xfrm>
        </p:grpSpPr>
        <p:sp>
          <p:nvSpPr>
            <p:cNvPr id="13" name="직사각형 12"/>
            <p:cNvSpPr/>
            <p:nvPr/>
          </p:nvSpPr>
          <p:spPr>
            <a:xfrm>
              <a:off x="0" y="0"/>
              <a:ext cx="9144000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0" y="0"/>
              <a:ext cx="2411760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07704" y="0"/>
              <a:ext cx="3240360" cy="764704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355976" y="0"/>
              <a:ext cx="3816424" cy="764704"/>
            </a:xfrm>
            <a:prstGeom prst="rect">
              <a:avLst/>
            </a:prstGeom>
            <a:solidFill>
              <a:srgbClr val="F3D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203848" y="0"/>
              <a:ext cx="2376264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17032" y="2219"/>
              <a:ext cx="1007096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740352" y="-18445"/>
              <a:ext cx="432048" cy="785367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0" y="6089471"/>
            <a:ext cx="9289032" cy="785368"/>
            <a:chOff x="0" y="-18445"/>
            <a:chExt cx="9144000" cy="785368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9144000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0" y="0"/>
              <a:ext cx="2411760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907704" y="0"/>
              <a:ext cx="3240360" cy="764704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55976" y="0"/>
              <a:ext cx="3816424" cy="764704"/>
            </a:xfrm>
            <a:prstGeom prst="rect">
              <a:avLst/>
            </a:prstGeom>
            <a:solidFill>
              <a:srgbClr val="F3D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03848" y="0"/>
              <a:ext cx="2376264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717032" y="2219"/>
              <a:ext cx="1007096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740352" y="-18445"/>
              <a:ext cx="432048" cy="785367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11560" y="1124744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목차</a:t>
            </a:r>
            <a:endParaRPr lang="ko-KR" altLang="en-US" sz="4000" dirty="0">
              <a:solidFill>
                <a:schemeClr val="bg2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78405" y="3140968"/>
            <a:ext cx="47993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게임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컨셉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		3p</a:t>
            </a:r>
          </a:p>
          <a:p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개발 범위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		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4p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개발 계획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		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5p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커밋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통계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		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6p</a:t>
            </a:r>
          </a:p>
          <a:p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자체 평가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		7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p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17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/>
          <p:cNvSpPr/>
          <p:nvPr/>
        </p:nvSpPr>
        <p:spPr>
          <a:xfrm>
            <a:off x="2902954" y="1894185"/>
            <a:ext cx="703420" cy="1464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0" y="6089471"/>
            <a:ext cx="9289032" cy="785368"/>
            <a:chOff x="0" y="-18445"/>
            <a:chExt cx="9144000" cy="785368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9144000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0" y="0"/>
              <a:ext cx="2411760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907704" y="0"/>
              <a:ext cx="3240360" cy="764704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55976" y="0"/>
              <a:ext cx="3816424" cy="764704"/>
            </a:xfrm>
            <a:prstGeom prst="rect">
              <a:avLst/>
            </a:prstGeom>
            <a:solidFill>
              <a:srgbClr val="F3D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03848" y="0"/>
              <a:ext cx="2376264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717032" y="2219"/>
              <a:ext cx="1007096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740352" y="-18445"/>
              <a:ext cx="432048" cy="785367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23728" y="1196752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게임 </a:t>
            </a:r>
            <a:r>
              <a:rPr lang="ko-KR" altLang="en-US" sz="3600" dirty="0" err="1" smtClean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컨셉</a:t>
            </a:r>
            <a:endParaRPr lang="ko-KR" altLang="en-US" sz="3600" dirty="0">
              <a:solidFill>
                <a:schemeClr val="bg2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-108520" y="-123346"/>
            <a:ext cx="2232248" cy="2236765"/>
            <a:chOff x="-21765" y="-27384"/>
            <a:chExt cx="2378672" cy="2383485"/>
          </a:xfrm>
        </p:grpSpPr>
        <p:sp>
          <p:nvSpPr>
            <p:cNvPr id="30" name="직사각형 29"/>
            <p:cNvSpPr/>
            <p:nvPr/>
          </p:nvSpPr>
          <p:spPr>
            <a:xfrm>
              <a:off x="0" y="-24977"/>
              <a:ext cx="2339752" cy="2378670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-21765" y="-27384"/>
              <a:ext cx="792087" cy="792087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72730" y="-24977"/>
              <a:ext cx="789681" cy="78968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62411" y="-24977"/>
              <a:ext cx="792088" cy="792088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-21765" y="767111"/>
              <a:ext cx="792087" cy="792087"/>
            </a:xfrm>
            <a:prstGeom prst="rect">
              <a:avLst/>
            </a:prstGeom>
            <a:solidFill>
              <a:srgbClr val="F3D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72730" y="769517"/>
              <a:ext cx="789681" cy="789681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562411" y="769518"/>
              <a:ext cx="792088" cy="792088"/>
            </a:xfrm>
            <a:prstGeom prst="rect">
              <a:avLst/>
            </a:prstGeom>
            <a:solidFill>
              <a:srgbClr val="F3D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-19357" y="1561606"/>
              <a:ext cx="792087" cy="792087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75138" y="1564012"/>
              <a:ext cx="789681" cy="78968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564819" y="1564013"/>
              <a:ext cx="792088" cy="792088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0" name="TextBox 57"/>
          <p:cNvSpPr txBox="1"/>
          <p:nvPr/>
        </p:nvSpPr>
        <p:spPr>
          <a:xfrm>
            <a:off x="1619672" y="1124744"/>
            <a:ext cx="893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83968" y="5373216"/>
            <a:ext cx="6266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스테이지에 따라서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여러 물체를 피하는 게임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		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        EX]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똥피하기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닷지</a:t>
            </a:r>
            <a:endParaRPr lang="ko-KR" altLang="en-US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02101" y="4437112"/>
            <a:ext cx="366956" cy="57606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254664" y="2924944"/>
            <a:ext cx="230408" cy="2236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707904" y="3079926"/>
            <a:ext cx="230408" cy="2236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4283968" y="2744380"/>
            <a:ext cx="230408" cy="2236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4644516" y="3191775"/>
            <a:ext cx="230408" cy="2236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114513" y="3063265"/>
            <a:ext cx="230408" cy="2236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5584509" y="3097475"/>
            <a:ext cx="230408" cy="2236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2513589" y="3157272"/>
            <a:ext cx="230408" cy="2236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191185" y="3398519"/>
            <a:ext cx="230408" cy="2236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2843808" y="2632531"/>
            <a:ext cx="230408" cy="2236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6133136" y="3398519"/>
            <a:ext cx="230408" cy="2236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7187049" y="4213414"/>
            <a:ext cx="230408" cy="2236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118775" y="4653136"/>
            <a:ext cx="366956" cy="57606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5699713" y="2589397"/>
            <a:ext cx="230408" cy="2236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38638" y="2420888"/>
            <a:ext cx="4521594" cy="280831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96336" y="414908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92D050"/>
                </a:solidFill>
                <a:latin typeface="HY헤드라인M" pitchFamily="18" charset="-127"/>
                <a:ea typeface="HY헤드라인M" pitchFamily="18" charset="-127"/>
              </a:rPr>
              <a:t>물체</a:t>
            </a:r>
            <a:endParaRPr lang="en-US" altLang="ko-KR" sz="1600" dirty="0" smtClean="0">
              <a:solidFill>
                <a:srgbClr val="92D05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06215" y="4469631"/>
            <a:ext cx="107024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플레이어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3074216" y="3415473"/>
            <a:ext cx="295652" cy="589591"/>
          </a:xfrm>
          <a:prstGeom prst="downArrow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아래쪽 화살표 54"/>
          <p:cNvSpPr/>
          <p:nvPr/>
        </p:nvSpPr>
        <p:spPr>
          <a:xfrm>
            <a:off x="4158563" y="3710268"/>
            <a:ext cx="295652" cy="589591"/>
          </a:xfrm>
          <a:prstGeom prst="downArrow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아래쪽 화살표 55"/>
          <p:cNvSpPr/>
          <p:nvPr/>
        </p:nvSpPr>
        <p:spPr>
          <a:xfrm>
            <a:off x="5288857" y="3380970"/>
            <a:ext cx="295652" cy="589591"/>
          </a:xfrm>
          <a:prstGeom prst="downArrow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4410905" y="4669396"/>
            <a:ext cx="604876" cy="216024"/>
          </a:xfrm>
          <a:prstGeom prst="rightArrow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오른쪽 화살표 56"/>
          <p:cNvSpPr/>
          <p:nvPr/>
        </p:nvSpPr>
        <p:spPr>
          <a:xfrm rot="10800000">
            <a:off x="3563889" y="4669395"/>
            <a:ext cx="604876" cy="216024"/>
          </a:xfrm>
          <a:prstGeom prst="rightArrow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087645" y="4044137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떨어지는걸</a:t>
            </a:r>
            <a:endParaRPr lang="ko-KR" altLang="en-US" sz="1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76056" y="4602614"/>
            <a:ext cx="1075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피하자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!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23728" y="980728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누구나 아는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810488" y="1772816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친숙한 게임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!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35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6089471"/>
            <a:ext cx="9289032" cy="785368"/>
            <a:chOff x="0" y="-18445"/>
            <a:chExt cx="9144000" cy="785368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9144000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0" y="0"/>
              <a:ext cx="2411760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907704" y="0"/>
              <a:ext cx="3240360" cy="764704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55976" y="0"/>
              <a:ext cx="3816424" cy="764704"/>
            </a:xfrm>
            <a:prstGeom prst="rect">
              <a:avLst/>
            </a:prstGeom>
            <a:solidFill>
              <a:srgbClr val="F3D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03848" y="0"/>
              <a:ext cx="2376264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717032" y="2219"/>
              <a:ext cx="1007096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740352" y="-18445"/>
              <a:ext cx="432048" cy="785367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835696" y="745540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개발 범위</a:t>
            </a:r>
            <a:endParaRPr lang="ko-KR" altLang="en-US" sz="2800" dirty="0">
              <a:solidFill>
                <a:schemeClr val="bg2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-10896" y="188640"/>
            <a:ext cx="1842155" cy="1060505"/>
            <a:chOff x="7301845" y="5085184"/>
            <a:chExt cx="1842155" cy="1060505"/>
          </a:xfrm>
        </p:grpSpPr>
        <p:sp>
          <p:nvSpPr>
            <p:cNvPr id="30" name="직사각형 29"/>
            <p:cNvSpPr/>
            <p:nvPr/>
          </p:nvSpPr>
          <p:spPr>
            <a:xfrm>
              <a:off x="7301845" y="5085184"/>
              <a:ext cx="616247" cy="543313"/>
            </a:xfrm>
            <a:prstGeom prst="rect">
              <a:avLst/>
            </a:prstGeom>
            <a:solidFill>
              <a:srgbClr val="F85A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913378" y="5085184"/>
              <a:ext cx="614375" cy="543315"/>
            </a:xfrm>
            <a:prstGeom prst="rect">
              <a:avLst/>
            </a:prstGeom>
            <a:solidFill>
              <a:srgbClr val="E73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527752" y="5085185"/>
              <a:ext cx="616248" cy="544971"/>
            </a:xfrm>
            <a:prstGeom prst="rect">
              <a:avLst/>
            </a:prstGeom>
            <a:solidFill>
              <a:srgbClr val="F84A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301845" y="5600718"/>
              <a:ext cx="616247" cy="544970"/>
            </a:xfrm>
            <a:prstGeom prst="rect">
              <a:avLst/>
            </a:prstGeom>
            <a:solidFill>
              <a:srgbClr val="E73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913378" y="5600718"/>
              <a:ext cx="614375" cy="543315"/>
            </a:xfrm>
            <a:prstGeom prst="rect">
              <a:avLst/>
            </a:prstGeom>
            <a:solidFill>
              <a:srgbClr val="F84A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527752" y="5600718"/>
              <a:ext cx="616248" cy="544971"/>
            </a:xfrm>
            <a:prstGeom prst="rect">
              <a:avLst/>
            </a:prstGeom>
            <a:solidFill>
              <a:srgbClr val="F85A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6" name="TextBox 57"/>
          <p:cNvSpPr txBox="1"/>
          <p:nvPr/>
        </p:nvSpPr>
        <p:spPr>
          <a:xfrm>
            <a:off x="1445835" y="692696"/>
            <a:ext cx="893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2</a:t>
            </a:r>
            <a:endParaRPr lang="en-US" altLang="ko-KR" sz="320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517329"/>
              </p:ext>
            </p:extLst>
          </p:nvPr>
        </p:nvGraphicFramePr>
        <p:xfrm>
          <a:off x="395536" y="1700808"/>
          <a:ext cx="8352928" cy="38335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22879"/>
                <a:gridCol w="4032948"/>
                <a:gridCol w="2897101"/>
              </a:tblGrid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내용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최소 범위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추가 범위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캐릭터 컨트롤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방향키로 </a:t>
                      </a:r>
                      <a:r>
                        <a:rPr lang="en-US" altLang="ko-KR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8</a:t>
                      </a: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방향 조작 가능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회피</a:t>
                      </a:r>
                      <a:r>
                        <a:rPr lang="en-US" altLang="ko-KR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[A],</a:t>
                      </a:r>
                      <a:r>
                        <a:rPr lang="en-US" altLang="ko-KR" sz="12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물체 지우기</a:t>
                      </a:r>
                      <a:r>
                        <a:rPr lang="en-US" altLang="ko-KR" sz="12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[s]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캐릭터 기술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스테이지마다 이동 속도와 방향이 다름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물체 회피기</a:t>
                      </a:r>
                      <a:r>
                        <a:rPr lang="ko-KR" altLang="en-US" sz="12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추가</a:t>
                      </a:r>
                      <a:endParaRPr lang="en-US" altLang="ko-KR" sz="1200" baseline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모든 물체를 지우는 스킬 추가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스테이지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스테이지 </a:t>
                      </a:r>
                      <a:r>
                        <a:rPr lang="en-US" altLang="ko-KR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개</a:t>
                      </a:r>
                      <a:r>
                        <a:rPr lang="en-US" altLang="ko-KR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대지</a:t>
                      </a:r>
                      <a:r>
                        <a:rPr lang="en-US" altLang="ko-KR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바다</a:t>
                      </a:r>
                      <a:r>
                        <a:rPr lang="en-US" altLang="ko-KR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우주</a:t>
                      </a:r>
                      <a:r>
                        <a:rPr lang="en-US" altLang="ko-KR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없음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적 </a:t>
                      </a:r>
                      <a:r>
                        <a:rPr lang="en-US" altLang="ko-KR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AI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스테이지마다 출현하는 위치</a:t>
                      </a:r>
                      <a:r>
                        <a:rPr lang="en-US" altLang="ko-KR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</a:t>
                      </a:r>
                      <a:r>
                        <a:rPr lang="ko-KR" altLang="en-US" sz="12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방향</a:t>
                      </a: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 다름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우주맵에서</a:t>
                      </a: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sz="120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유도탄</a:t>
                      </a: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 형식의 물체 추가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4461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게임 기능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물체에 피격 시 체력 감소</a:t>
                      </a:r>
                      <a:endParaRPr lang="en-US" altLang="ko-KR" sz="120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스테이지마다 주어진 시간을 버티면 </a:t>
                      </a:r>
                      <a:r>
                        <a:rPr lang="ko-KR" altLang="en-US" sz="120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클리어</a:t>
                      </a:r>
                      <a:endParaRPr lang="en-US" altLang="ko-KR" sz="120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아이템을 먹었을 때 게임의 흐름 변화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4068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사운드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물체에 피격되는 소리</a:t>
                      </a:r>
                      <a:r>
                        <a:rPr lang="en-US" altLang="ko-KR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각 스테이지에 어울리는 </a:t>
                      </a:r>
                      <a:r>
                        <a:rPr lang="ko-KR" altLang="en-US" sz="120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배경음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이로운</a:t>
                      </a:r>
                      <a:r>
                        <a:rPr lang="en-US" altLang="ko-KR" sz="12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또는 해로운 아이템을 먹었을 때 각각 다른 사운드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애니메이션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달리기</a:t>
                      </a:r>
                      <a:r>
                        <a:rPr lang="en-US" altLang="ko-KR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헤엄치기</a:t>
                      </a:r>
                      <a:r>
                        <a:rPr lang="en-US" altLang="ko-KR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날아다니기</a:t>
                      </a:r>
                      <a:r>
                        <a:rPr lang="en-US" altLang="ko-KR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폭발</a:t>
                      </a:r>
                      <a:r>
                        <a:rPr lang="en-US" altLang="ko-KR" sz="12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등</a:t>
                      </a:r>
                      <a:r>
                        <a:rPr lang="en-US" altLang="ko-KR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아이템을 먹을 때 화면에 나오는 </a:t>
                      </a:r>
                      <a:r>
                        <a:rPr lang="ko-KR" altLang="en-US" sz="120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이펙트</a:t>
                      </a:r>
                      <a:endParaRPr lang="ko-KR" altLang="en-US" sz="12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45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6089471"/>
            <a:ext cx="9289032" cy="785368"/>
            <a:chOff x="0" y="-18445"/>
            <a:chExt cx="9144000" cy="785368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9144000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0" y="0"/>
              <a:ext cx="2411760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907704" y="0"/>
              <a:ext cx="3240360" cy="764704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55976" y="0"/>
              <a:ext cx="3816424" cy="764704"/>
            </a:xfrm>
            <a:prstGeom prst="rect">
              <a:avLst/>
            </a:prstGeom>
            <a:solidFill>
              <a:srgbClr val="F3D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03848" y="0"/>
              <a:ext cx="2376264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717032" y="2219"/>
              <a:ext cx="1007096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740352" y="-18445"/>
              <a:ext cx="432048" cy="785367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0" y="116632"/>
            <a:ext cx="1588255" cy="914341"/>
            <a:chOff x="7301845" y="5085184"/>
            <a:chExt cx="1842155" cy="1060505"/>
          </a:xfrm>
        </p:grpSpPr>
        <p:sp>
          <p:nvSpPr>
            <p:cNvPr id="30" name="직사각형 29"/>
            <p:cNvSpPr/>
            <p:nvPr/>
          </p:nvSpPr>
          <p:spPr>
            <a:xfrm>
              <a:off x="7301845" y="5085184"/>
              <a:ext cx="616247" cy="54331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913378" y="5085184"/>
              <a:ext cx="614375" cy="5433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527752" y="5085185"/>
              <a:ext cx="616248" cy="54497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301845" y="5600718"/>
              <a:ext cx="616247" cy="544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913378" y="5600718"/>
              <a:ext cx="614375" cy="5433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527752" y="5600718"/>
              <a:ext cx="616248" cy="5449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6" name="TextBox 57"/>
          <p:cNvSpPr txBox="1"/>
          <p:nvPr/>
        </p:nvSpPr>
        <p:spPr>
          <a:xfrm>
            <a:off x="1229811" y="476672"/>
            <a:ext cx="893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3</a:t>
            </a:r>
            <a:endParaRPr lang="en-US" altLang="ko-KR" sz="320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47664" y="529516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개발 계획</a:t>
            </a:r>
            <a:endParaRPr lang="ko-KR" altLang="en-US" sz="2800" dirty="0">
              <a:solidFill>
                <a:schemeClr val="bg2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683505"/>
              </p:ext>
            </p:extLst>
          </p:nvPr>
        </p:nvGraphicFramePr>
        <p:xfrm>
          <a:off x="611558" y="1196752"/>
          <a:ext cx="8064898" cy="47155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40294"/>
                <a:gridCol w="2640294"/>
                <a:gridCol w="2784310"/>
              </a:tblGrid>
              <a:tr h="36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기간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내용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상세 내용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442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1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주차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게임 리소스 및 기초작업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리소스 및 </a:t>
                      </a:r>
                      <a:r>
                        <a:rPr lang="ko-KR" altLang="en-US" sz="110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맵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 구현 완료 </a:t>
                      </a: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[100%]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4833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2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주차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플레이어 캐릭터 작업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스테이지 별 캐릭터 변화</a:t>
                      </a: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이동</a:t>
                      </a: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이동 방향 구현 완료 </a:t>
                      </a: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[100%]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4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3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주차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스테이지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스테이지 별 물체 출현 방향</a:t>
                      </a: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</a:t>
                      </a:r>
                      <a:r>
                        <a:rPr lang="en-US" altLang="ko-KR" sz="11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이미지</a:t>
                      </a:r>
                      <a:r>
                        <a:rPr lang="en-US" altLang="ko-KR" sz="11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스테이지 </a:t>
                      </a:r>
                      <a:r>
                        <a:rPr lang="en-US" altLang="ko-KR" sz="11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3 </a:t>
                      </a:r>
                      <a:r>
                        <a:rPr lang="ko-KR" altLang="en-US" sz="11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유도 물체</a:t>
                      </a:r>
                      <a:r>
                        <a:rPr lang="en-US" altLang="ko-KR" sz="11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플레이어 체력 및 </a:t>
                      </a:r>
                      <a:r>
                        <a:rPr lang="ko-KR" altLang="en-US" sz="1100" baseline="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클리어</a:t>
                      </a:r>
                      <a:r>
                        <a:rPr lang="ko-KR" altLang="en-US" sz="11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시간 구현 완료 </a:t>
                      </a:r>
                      <a:r>
                        <a:rPr lang="en-US" altLang="ko-KR" sz="11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[100%]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499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4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주차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충돌 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플레이어와 물체 충돌 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구현 완료</a:t>
                      </a: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[100%]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5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5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주차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중간 점검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게임 타이틀 화면 </a:t>
                      </a:r>
                      <a:r>
                        <a:rPr lang="ko-KR" altLang="en-US" sz="11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및 스테이지 별 연동 구현 및 테스트 완료</a:t>
                      </a:r>
                      <a:r>
                        <a:rPr lang="en-US" altLang="ko-KR" sz="11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[100%]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442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6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주차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플레이어 캐릭터 스킬 작업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회피기 및 </a:t>
                      </a:r>
                      <a:r>
                        <a:rPr lang="ko-KR" altLang="en-US" sz="110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궁극기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적용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81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7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주차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아이템 구현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5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종류의 아이템 구현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442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8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주차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그 외 아이템 또는 스킬 추가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다양한 아이템과 스킬 추가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6322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9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주차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시작과 종료 처리</a:t>
                      </a: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밸런스</a:t>
                      </a:r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</a:t>
                      </a:r>
                      <a:r>
                        <a:rPr lang="en-US" altLang="ko-KR" sz="11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사운드 작업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게임의 시작과 종료 제작 </a:t>
                      </a:r>
                      <a:endParaRPr lang="en-US" altLang="ko-KR" sz="110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스테이지 별 난이도 조절 </a:t>
                      </a:r>
                      <a:endParaRPr lang="en-US" altLang="ko-KR" sz="110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사운드 삽입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25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10</a:t>
                      </a:r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주차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마무리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헤드라인M" pitchFamily="18" charset="-127"/>
                          <a:ea typeface="HY헤드라인M" pitchFamily="18" charset="-127"/>
                        </a:rPr>
                        <a:t>최종 점검 및 </a:t>
                      </a:r>
                      <a:r>
                        <a:rPr lang="ko-KR" altLang="en-US" sz="110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릴리즈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96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6089471"/>
            <a:ext cx="9289032" cy="785368"/>
            <a:chOff x="0" y="-18445"/>
            <a:chExt cx="9144000" cy="785368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9144000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0" y="0"/>
              <a:ext cx="2411760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907704" y="0"/>
              <a:ext cx="3240360" cy="764704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55976" y="0"/>
              <a:ext cx="3816424" cy="764704"/>
            </a:xfrm>
            <a:prstGeom prst="rect">
              <a:avLst/>
            </a:prstGeom>
            <a:solidFill>
              <a:srgbClr val="F3D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03848" y="0"/>
              <a:ext cx="2376264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717032" y="2219"/>
              <a:ext cx="1007096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740352" y="-18445"/>
              <a:ext cx="432048" cy="785367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91" y="1484784"/>
            <a:ext cx="6251202" cy="447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-10896" y="188640"/>
            <a:ext cx="1842155" cy="1060505"/>
            <a:chOff x="7301845" y="5085184"/>
            <a:chExt cx="1842155" cy="1060505"/>
          </a:xfrm>
        </p:grpSpPr>
        <p:sp>
          <p:nvSpPr>
            <p:cNvPr id="18" name="직사각형 17"/>
            <p:cNvSpPr/>
            <p:nvPr/>
          </p:nvSpPr>
          <p:spPr>
            <a:xfrm>
              <a:off x="7301845" y="5085184"/>
              <a:ext cx="616247" cy="543313"/>
            </a:xfrm>
            <a:prstGeom prst="rect">
              <a:avLst/>
            </a:prstGeom>
            <a:solidFill>
              <a:srgbClr val="F85A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913378" y="5085184"/>
              <a:ext cx="614375" cy="543315"/>
            </a:xfrm>
            <a:prstGeom prst="rect">
              <a:avLst/>
            </a:prstGeom>
            <a:solidFill>
              <a:srgbClr val="E73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527752" y="5085185"/>
              <a:ext cx="616248" cy="544971"/>
            </a:xfrm>
            <a:prstGeom prst="rect">
              <a:avLst/>
            </a:prstGeom>
            <a:solidFill>
              <a:srgbClr val="F84A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301845" y="5600718"/>
              <a:ext cx="616247" cy="544970"/>
            </a:xfrm>
            <a:prstGeom prst="rect">
              <a:avLst/>
            </a:prstGeom>
            <a:solidFill>
              <a:srgbClr val="E73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913378" y="5600718"/>
              <a:ext cx="614375" cy="543315"/>
            </a:xfrm>
            <a:prstGeom prst="rect">
              <a:avLst/>
            </a:prstGeom>
            <a:solidFill>
              <a:srgbClr val="F84A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527752" y="5600718"/>
              <a:ext cx="616248" cy="544971"/>
            </a:xfrm>
            <a:prstGeom prst="rect">
              <a:avLst/>
            </a:prstGeom>
            <a:solidFill>
              <a:srgbClr val="F85A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7" name="TextBox 57"/>
          <p:cNvSpPr txBox="1"/>
          <p:nvPr/>
        </p:nvSpPr>
        <p:spPr>
          <a:xfrm>
            <a:off x="1445835" y="692696"/>
            <a:ext cx="893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4</a:t>
            </a:r>
            <a:endParaRPr lang="en-US" altLang="ko-KR" sz="320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63688" y="764704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커밋</a:t>
            </a:r>
            <a:r>
              <a:rPr lang="ko-KR" altLang="en-US" sz="2800" dirty="0" smtClean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통계</a:t>
            </a:r>
            <a:endParaRPr lang="ko-KR" altLang="en-US" sz="2800" dirty="0">
              <a:solidFill>
                <a:schemeClr val="bg2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708920"/>
            <a:ext cx="2232248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770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6089471"/>
            <a:ext cx="9289032" cy="785368"/>
            <a:chOff x="0" y="-18445"/>
            <a:chExt cx="9144000" cy="785368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9144000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0" y="0"/>
              <a:ext cx="2411760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907704" y="0"/>
              <a:ext cx="3240360" cy="764704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55976" y="0"/>
              <a:ext cx="3816424" cy="764704"/>
            </a:xfrm>
            <a:prstGeom prst="rect">
              <a:avLst/>
            </a:prstGeom>
            <a:solidFill>
              <a:srgbClr val="F3D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03848" y="0"/>
              <a:ext cx="2376264" cy="764704"/>
            </a:xfrm>
            <a:prstGeom prst="rect">
              <a:avLst/>
            </a:prstGeom>
            <a:solidFill>
              <a:srgbClr val="F2E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717032" y="2219"/>
              <a:ext cx="1007096" cy="764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740352" y="-18445"/>
              <a:ext cx="432048" cy="785367"/>
            </a:xfrm>
            <a:prstGeom prst="rect">
              <a:avLst/>
            </a:prstGeom>
            <a:solidFill>
              <a:srgbClr val="F83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-362850" y="-648072"/>
            <a:ext cx="2627784" cy="2627784"/>
          </a:xfrm>
          <a:prstGeom prst="rect">
            <a:avLst/>
          </a:prstGeom>
          <a:solidFill>
            <a:srgbClr val="F85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이등변 삼각형 29"/>
          <p:cNvSpPr/>
          <p:nvPr/>
        </p:nvSpPr>
        <p:spPr>
          <a:xfrm rot="8093549">
            <a:off x="-282012" y="382325"/>
            <a:ext cx="3770991" cy="1889503"/>
          </a:xfrm>
          <a:prstGeom prst="triangle">
            <a:avLst/>
          </a:prstGeom>
          <a:solidFill>
            <a:srgbClr val="F84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이등변 삼각형 30"/>
          <p:cNvSpPr/>
          <p:nvPr/>
        </p:nvSpPr>
        <p:spPr>
          <a:xfrm rot="5400000">
            <a:off x="-1016812" y="11858"/>
            <a:ext cx="2621816" cy="1313892"/>
          </a:xfrm>
          <a:prstGeom prst="triangle">
            <a:avLst>
              <a:gd name="adj" fmla="val 49368"/>
            </a:avLst>
          </a:prstGeom>
          <a:solidFill>
            <a:srgbClr val="E73C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Box 57"/>
          <p:cNvSpPr txBox="1"/>
          <p:nvPr/>
        </p:nvSpPr>
        <p:spPr>
          <a:xfrm>
            <a:off x="1805875" y="1291407"/>
            <a:ext cx="893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67744" y="1414517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자체 평가</a:t>
            </a:r>
            <a:endParaRPr lang="ko-KR" altLang="en-US" sz="3600" dirty="0">
              <a:solidFill>
                <a:schemeClr val="bg2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053173"/>
              </p:ext>
            </p:extLst>
          </p:nvPr>
        </p:nvGraphicFramePr>
        <p:xfrm>
          <a:off x="755577" y="2438896"/>
          <a:ext cx="7848871" cy="27182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2056"/>
                <a:gridCol w="4296815"/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평가항목</a:t>
                      </a:r>
                      <a:endParaRPr lang="ko-KR" altLang="en-US" sz="14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평가</a:t>
                      </a:r>
                      <a:endParaRPr lang="en-US" altLang="ko-KR" sz="140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(A: </a:t>
                      </a:r>
                      <a:r>
                        <a:rPr lang="ko-KR" altLang="en-US" sz="140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매우잘함</a:t>
                      </a:r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B: </a:t>
                      </a:r>
                      <a:r>
                        <a:rPr lang="ko-KR" altLang="en-US" sz="14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잘함</a:t>
                      </a:r>
                      <a:r>
                        <a:rPr lang="en-US" altLang="ko-KR" sz="14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, C: </a:t>
                      </a:r>
                      <a:r>
                        <a:rPr lang="ko-KR" altLang="en-US" sz="14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보통</a:t>
                      </a:r>
                      <a:r>
                        <a:rPr lang="en-US" altLang="ko-KR" sz="14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, D:</a:t>
                      </a:r>
                      <a:r>
                        <a:rPr lang="ko-KR" altLang="en-US" sz="14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 못함</a:t>
                      </a:r>
                      <a:r>
                        <a:rPr lang="en-US" altLang="ko-KR" sz="14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, E: </a:t>
                      </a:r>
                      <a:r>
                        <a:rPr lang="ko-KR" altLang="en-US" sz="1400" baseline="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매우못함</a:t>
                      </a:r>
                      <a:r>
                        <a:rPr lang="en-US" altLang="ko-KR" sz="1400" baseline="0" dirty="0" smtClean="0"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endParaRPr lang="ko-KR" altLang="en-US" sz="14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459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발표자료에 포함할 내용을 다 포함했는가</a:t>
                      </a:r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?</a:t>
                      </a:r>
                      <a:endParaRPr lang="ko-KR" altLang="en-US" sz="140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A </a:t>
                      </a:r>
                      <a:endParaRPr lang="ko-KR" altLang="en-US" sz="14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게임 </a:t>
                      </a:r>
                      <a:r>
                        <a:rPr lang="ko-KR" altLang="en-US" sz="140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컨셉이</a:t>
                      </a:r>
                      <a:r>
                        <a:rPr lang="ko-KR" altLang="en-US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잘 표현되었는가</a:t>
                      </a:r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?</a:t>
                      </a:r>
                      <a:endParaRPr lang="ko-KR" altLang="en-US" sz="140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A</a:t>
                      </a:r>
                      <a:endParaRPr lang="ko-KR" altLang="en-US" sz="14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게임 핵심 </a:t>
                      </a:r>
                      <a:r>
                        <a:rPr lang="ko-KR" altLang="en-US" sz="1400" dirty="0" err="1" smtClean="0">
                          <a:latin typeface="HY헤드라인M" pitchFamily="18" charset="-127"/>
                          <a:ea typeface="HY헤드라인M" pitchFamily="18" charset="-127"/>
                        </a:rPr>
                        <a:t>메카닉의</a:t>
                      </a:r>
                      <a:r>
                        <a:rPr lang="ko-KR" altLang="en-US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제시가 잘 되었는가</a:t>
                      </a:r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?</a:t>
                      </a:r>
                      <a:endParaRPr lang="ko-KR" altLang="en-US" sz="140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A</a:t>
                      </a:r>
                      <a:endParaRPr lang="ko-KR" altLang="en-US" sz="14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게임 실행 흐름이 잘 표현되었는가</a:t>
                      </a:r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?</a:t>
                      </a:r>
                      <a:endParaRPr lang="ko-KR" altLang="en-US" sz="140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A</a:t>
                      </a:r>
                      <a:endParaRPr lang="ko-KR" altLang="en-US" sz="14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개발 범위가 구체적이며</a:t>
                      </a:r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 측정 가능한가</a:t>
                      </a:r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?</a:t>
                      </a:r>
                      <a:endParaRPr lang="ko-KR" altLang="en-US" sz="14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A</a:t>
                      </a:r>
                      <a:endParaRPr lang="ko-KR" altLang="en-US" sz="14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개발 계획이 구체적이며 실행 가능한가</a:t>
                      </a:r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?</a:t>
                      </a:r>
                      <a:endParaRPr lang="ko-KR" altLang="en-US" sz="140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헤드라인M" pitchFamily="18" charset="-127"/>
                          <a:ea typeface="HY헤드라인M" pitchFamily="18" charset="-127"/>
                        </a:rPr>
                        <a:t>A</a:t>
                      </a:r>
                      <a:endParaRPr lang="ko-KR" altLang="en-US" sz="14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73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371</Words>
  <Application>Microsoft Office PowerPoint</Application>
  <PresentationFormat>화면 슬라이드 쇼(4:3)</PresentationFormat>
  <Paragraphs>109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권용현</dc:creator>
  <cp:lastModifiedBy>권용현</cp:lastModifiedBy>
  <cp:revision>51</cp:revision>
  <dcterms:created xsi:type="dcterms:W3CDTF">2016-09-19T16:25:33Z</dcterms:created>
  <dcterms:modified xsi:type="dcterms:W3CDTF">2016-10-17T13:44:46Z</dcterms:modified>
</cp:coreProperties>
</file>