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TDTD엠플고딕" panose="020B0600000101010101" charset="-127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23683" y="5143500"/>
            <a:ext cx="19084524" cy="5346868"/>
            <a:chOff x="0" y="0"/>
            <a:chExt cx="5026377" cy="140822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26377" cy="1408229"/>
            </a:xfrm>
            <a:custGeom>
              <a:avLst/>
              <a:gdLst/>
              <a:ahLst/>
              <a:cxnLst/>
              <a:rect l="l" t="t" r="r" b="b"/>
              <a:pathLst>
                <a:path w="5026377" h="1408229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50753" y="757543"/>
            <a:ext cx="16535652" cy="8771914"/>
            <a:chOff x="0" y="0"/>
            <a:chExt cx="828076" cy="4392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28076" cy="439282"/>
            </a:xfrm>
            <a:custGeom>
              <a:avLst/>
              <a:gdLst/>
              <a:ahLst/>
              <a:cxnLst/>
              <a:rect l="l" t="t" r="r" b="b"/>
              <a:pathLst>
                <a:path w="828076" h="439282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0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5400000">
            <a:off x="15057728" y="762993"/>
            <a:ext cx="2353177" cy="2323227"/>
          </a:xfrm>
          <a:custGeom>
            <a:avLst/>
            <a:gdLst/>
            <a:ahLst/>
            <a:cxnLst/>
            <a:rect l="l" t="t" r="r" b="b"/>
            <a:pathLst>
              <a:path w="2353177" h="2323227">
                <a:moveTo>
                  <a:pt x="0" y="0"/>
                </a:moveTo>
                <a:lnTo>
                  <a:pt x="2353177" y="0"/>
                </a:lnTo>
                <a:lnTo>
                  <a:pt x="2353177" y="2323227"/>
                </a:lnTo>
                <a:lnTo>
                  <a:pt x="0" y="2323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404242" y="5600700"/>
            <a:ext cx="2202841" cy="3281699"/>
          </a:xfrm>
          <a:custGeom>
            <a:avLst/>
            <a:gdLst/>
            <a:ahLst/>
            <a:cxnLst/>
            <a:rect l="l" t="t" r="r" b="b"/>
            <a:pathLst>
              <a:path w="2202841" h="3281699">
                <a:moveTo>
                  <a:pt x="0" y="0"/>
                </a:moveTo>
                <a:lnTo>
                  <a:pt x="2202840" y="0"/>
                </a:lnTo>
                <a:lnTo>
                  <a:pt x="2202840" y="3281699"/>
                </a:lnTo>
                <a:lnTo>
                  <a:pt x="0" y="32816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209799" y="3468305"/>
            <a:ext cx="7959935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EZEN Hotel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50504" y="4852605"/>
            <a:ext cx="2144124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6B8977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java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23683" y="5143500"/>
            <a:ext cx="19084524" cy="5346868"/>
            <a:chOff x="0" y="0"/>
            <a:chExt cx="5026377" cy="140822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26377" cy="1408229"/>
            </a:xfrm>
            <a:custGeom>
              <a:avLst/>
              <a:gdLst/>
              <a:ahLst/>
              <a:cxnLst/>
              <a:rect l="l" t="t" r="r" b="b"/>
              <a:pathLst>
                <a:path w="5026377" h="1408229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50753" y="757543"/>
            <a:ext cx="16535652" cy="8771914"/>
            <a:chOff x="0" y="0"/>
            <a:chExt cx="828076" cy="4392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28076" cy="439282"/>
            </a:xfrm>
            <a:custGeom>
              <a:avLst/>
              <a:gdLst/>
              <a:ahLst/>
              <a:cxnLst/>
              <a:rect l="l" t="t" r="r" b="b"/>
              <a:pathLst>
                <a:path w="828076" h="439282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118575" y="5089822"/>
            <a:ext cx="3886339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EZEN Hotel 기능</a:t>
            </a:r>
          </a:p>
        </p:txBody>
      </p:sp>
      <p:sp>
        <p:nvSpPr>
          <p:cNvPr id="9" name="Freeform 9"/>
          <p:cNvSpPr/>
          <p:nvPr/>
        </p:nvSpPr>
        <p:spPr>
          <a:xfrm rot="-5400000">
            <a:off x="15057728" y="762993"/>
            <a:ext cx="2353177" cy="2323227"/>
          </a:xfrm>
          <a:custGeom>
            <a:avLst/>
            <a:gdLst/>
            <a:ahLst/>
            <a:cxnLst/>
            <a:rect l="l" t="t" r="r" b="b"/>
            <a:pathLst>
              <a:path w="2353177" h="2323227">
                <a:moveTo>
                  <a:pt x="0" y="0"/>
                </a:moveTo>
                <a:lnTo>
                  <a:pt x="2353177" y="0"/>
                </a:lnTo>
                <a:lnTo>
                  <a:pt x="2353177" y="2323227"/>
                </a:lnTo>
                <a:lnTo>
                  <a:pt x="0" y="2323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096825" y="3939425"/>
            <a:ext cx="1179843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5500">
                <a:solidFill>
                  <a:srgbClr val="6B8977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096825" y="4937422"/>
            <a:ext cx="1179843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5500">
                <a:solidFill>
                  <a:srgbClr val="6B8977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02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144000" y="6100953"/>
            <a:ext cx="3886334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EZEN Hotel 설계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096825" y="5947072"/>
            <a:ext cx="1210827" cy="869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73"/>
              </a:lnSpc>
            </a:pPr>
            <a:r>
              <a:rPr lang="en-US" sz="5644">
                <a:solidFill>
                  <a:srgbClr val="6B8977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03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118575" y="7105080"/>
            <a:ext cx="4749825" cy="56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10"/>
              </a:lnSpc>
            </a:pPr>
            <a:r>
              <a:rPr lang="en-US" sz="3591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EZEN Hotel </a:t>
            </a:r>
            <a:r>
              <a:rPr lang="en-US" sz="3591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클래스</a:t>
            </a:r>
            <a:r>
              <a:rPr lang="en-US" sz="3591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</a:t>
            </a:r>
            <a:r>
              <a:rPr lang="en-US" sz="3591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구성</a:t>
            </a:r>
            <a:endParaRPr lang="en-US" sz="3591" dirty="0">
              <a:solidFill>
                <a:srgbClr val="737373"/>
              </a:solidFill>
              <a:latin typeface="TDTD엠플고딕"/>
              <a:ea typeface="TDTD엠플고딕"/>
              <a:cs typeface="TDTD엠플고딕"/>
              <a:sym typeface="TDTD엠플고딕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096825" y="6959684"/>
            <a:ext cx="1179843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5500">
                <a:solidFill>
                  <a:srgbClr val="6B8977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04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144000" y="8112209"/>
            <a:ext cx="3886334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EZEN Hotel 구현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303342" y="2247483"/>
            <a:ext cx="3494197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목차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127809" y="7959809"/>
            <a:ext cx="1179843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5500">
                <a:solidFill>
                  <a:srgbClr val="6B8977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05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118579" y="4099222"/>
            <a:ext cx="3886339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EZEN Hotel 정보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23683" y="5143500"/>
            <a:ext cx="19084524" cy="5346868"/>
            <a:chOff x="0" y="0"/>
            <a:chExt cx="5026377" cy="140822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26377" cy="1408229"/>
            </a:xfrm>
            <a:custGeom>
              <a:avLst/>
              <a:gdLst/>
              <a:ahLst/>
              <a:cxnLst/>
              <a:rect l="l" t="t" r="r" b="b"/>
              <a:pathLst>
                <a:path w="5026377" h="1408229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50753" y="757543"/>
            <a:ext cx="16535652" cy="8771914"/>
            <a:chOff x="0" y="0"/>
            <a:chExt cx="828076" cy="4392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28076" cy="439282"/>
            </a:xfrm>
            <a:custGeom>
              <a:avLst/>
              <a:gdLst/>
              <a:ahLst/>
              <a:cxnLst/>
              <a:rect l="l" t="t" r="r" b="b"/>
              <a:pathLst>
                <a:path w="828076" h="439282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528985" y="1314054"/>
            <a:ext cx="6319615" cy="10877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20"/>
              </a:lnSpc>
            </a:pPr>
            <a:r>
              <a:rPr lang="en-US" sz="6300" dirty="0">
                <a:solidFill>
                  <a:srgbClr val="6B8977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EZEN Hotel </a:t>
            </a:r>
            <a:r>
              <a:rPr lang="en-US" sz="6300" dirty="0" err="1">
                <a:solidFill>
                  <a:srgbClr val="6B8977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정보</a:t>
            </a:r>
            <a:endParaRPr lang="en-US" sz="6300" dirty="0">
              <a:solidFill>
                <a:srgbClr val="6B8977"/>
              </a:solidFill>
              <a:latin typeface="TDTD엠플고딕"/>
              <a:ea typeface="TDTD엠플고딕"/>
              <a:cs typeface="TDTD엠플고딕"/>
              <a:sym typeface="TDTD엠플고딕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76249" y="3305906"/>
            <a:ext cx="10347307" cy="654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6" lvl="1" indent="-399413" algn="just">
              <a:lnSpc>
                <a:spcPts val="5364"/>
              </a:lnSpc>
              <a:buFont typeface="Arial"/>
              <a:buChar char="•"/>
            </a:pPr>
            <a:r>
              <a:rPr lang="en-US" sz="3699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객실은 2층부터 5층까지 각 층마다 10개의 방이 있다.</a:t>
            </a:r>
          </a:p>
        </p:txBody>
      </p:sp>
      <p:sp>
        <p:nvSpPr>
          <p:cNvPr id="10" name="Freeform 10"/>
          <p:cNvSpPr/>
          <p:nvPr/>
        </p:nvSpPr>
        <p:spPr>
          <a:xfrm rot="-5400000">
            <a:off x="15057728" y="762993"/>
            <a:ext cx="2353177" cy="2323227"/>
          </a:xfrm>
          <a:custGeom>
            <a:avLst/>
            <a:gdLst/>
            <a:ahLst/>
            <a:cxnLst/>
            <a:rect l="l" t="t" r="r" b="b"/>
            <a:pathLst>
              <a:path w="2353177" h="2323227">
                <a:moveTo>
                  <a:pt x="0" y="0"/>
                </a:moveTo>
                <a:lnTo>
                  <a:pt x="2353177" y="0"/>
                </a:lnTo>
                <a:lnTo>
                  <a:pt x="2353177" y="2323227"/>
                </a:lnTo>
                <a:lnTo>
                  <a:pt x="0" y="2323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776249" y="4295808"/>
            <a:ext cx="10347307" cy="654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6" lvl="1" indent="-399413" algn="just">
              <a:lnSpc>
                <a:spcPts val="5364"/>
              </a:lnSpc>
              <a:buFont typeface="Arial"/>
              <a:buChar char="•"/>
            </a:pPr>
            <a:r>
              <a:rPr lang="en-US" sz="3699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방 번호는 3자리 정수이며,  첫 자리는 층수를 의미한다.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76249" y="5283233"/>
            <a:ext cx="10347307" cy="654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6" lvl="1" indent="-399413" algn="just">
              <a:lnSpc>
                <a:spcPts val="5364"/>
              </a:lnSpc>
              <a:buFont typeface="Arial"/>
              <a:buChar char="•"/>
            </a:pPr>
            <a:r>
              <a:rPr lang="en-US" sz="3699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방 타입은 싱글과 더블 두 종류가 있다.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76249" y="6270659"/>
            <a:ext cx="10347307" cy="654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364"/>
              </a:lnSpc>
            </a:pPr>
            <a:r>
              <a:rPr lang="en-US" sz="3699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   *  싱글 : 방 번호의 끝자리가 홀수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776249" y="7258084"/>
            <a:ext cx="10347307" cy="654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364"/>
              </a:lnSpc>
            </a:pPr>
            <a:r>
              <a:rPr lang="en-US" sz="3699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   *  더블 : 방 번호의 끝자리가 짝수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23683" y="5143500"/>
            <a:ext cx="19084524" cy="5346868"/>
            <a:chOff x="0" y="0"/>
            <a:chExt cx="5026377" cy="140822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26377" cy="1408229"/>
            </a:xfrm>
            <a:custGeom>
              <a:avLst/>
              <a:gdLst/>
              <a:ahLst/>
              <a:cxnLst/>
              <a:rect l="l" t="t" r="r" b="b"/>
              <a:pathLst>
                <a:path w="5026377" h="1408229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50753" y="757543"/>
            <a:ext cx="16535652" cy="8771914"/>
            <a:chOff x="0" y="0"/>
            <a:chExt cx="828076" cy="4392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28076" cy="439282"/>
            </a:xfrm>
            <a:custGeom>
              <a:avLst/>
              <a:gdLst/>
              <a:ahLst/>
              <a:cxnLst/>
              <a:rect l="l" t="t" r="r" b="b"/>
              <a:pathLst>
                <a:path w="828076" h="439282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0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5400000">
            <a:off x="15057728" y="762993"/>
            <a:ext cx="2353177" cy="2323227"/>
          </a:xfrm>
          <a:custGeom>
            <a:avLst/>
            <a:gdLst/>
            <a:ahLst/>
            <a:cxnLst/>
            <a:rect l="l" t="t" r="r" b="b"/>
            <a:pathLst>
              <a:path w="2353177" h="2323227">
                <a:moveTo>
                  <a:pt x="0" y="0"/>
                </a:moveTo>
                <a:lnTo>
                  <a:pt x="2353177" y="0"/>
                </a:lnTo>
                <a:lnTo>
                  <a:pt x="2353177" y="2323227"/>
                </a:lnTo>
                <a:lnTo>
                  <a:pt x="0" y="2323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395490" y="1314054"/>
            <a:ext cx="5900945" cy="1087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6B8977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EZEN Hotel 기능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88800" y="2596159"/>
            <a:ext cx="12783902" cy="5954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ts val="8015"/>
              </a:lnSpc>
              <a:buAutoNum type="arabicPeriod"/>
            </a:pP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현재 객실 상태 확인 가능(예약중, 투숙중, 빈 객실)</a:t>
            </a:r>
          </a:p>
          <a:p>
            <a:pPr marL="755651" lvl="1" indent="-377825" algn="just">
              <a:lnSpc>
                <a:spcPts val="8015"/>
              </a:lnSpc>
              <a:buAutoNum type="arabicPeriod"/>
            </a:pP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빈 객실 보기(몇 개의 몇 호실)</a:t>
            </a:r>
          </a:p>
          <a:p>
            <a:pPr marL="755651" lvl="1" indent="-377825" algn="just">
              <a:lnSpc>
                <a:spcPts val="8015"/>
              </a:lnSpc>
              <a:buAutoNum type="arabicPeriod"/>
            </a:pP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예약된 객실 보기(몇 개의 몇 호실)</a:t>
            </a:r>
          </a:p>
          <a:p>
            <a:pPr marL="755651" lvl="1" indent="-377825" algn="just">
              <a:lnSpc>
                <a:spcPts val="8015"/>
              </a:lnSpc>
              <a:buAutoNum type="arabicPeriod"/>
            </a:pP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투숙중인 객실 보기(몇 개의 몇 호실)</a:t>
            </a:r>
          </a:p>
          <a:p>
            <a:pPr marL="755651" lvl="1" indent="-377825" algn="just">
              <a:lnSpc>
                <a:spcPts val="8015"/>
              </a:lnSpc>
              <a:buAutoNum type="arabicPeriod"/>
            </a:pP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각 객실의 고객의 기본 정보(이름, 전화번호 등) 확인 가능</a:t>
            </a:r>
          </a:p>
          <a:p>
            <a:pPr marL="755651" lvl="1" indent="-377825" algn="just">
              <a:lnSpc>
                <a:spcPts val="8015"/>
              </a:lnSpc>
              <a:buAutoNum type="arabicPeriod"/>
            </a:pP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객실 상태 변경 기능(예약중 -&gt; 빈 객실)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23683" y="5143500"/>
            <a:ext cx="19084524" cy="5346868"/>
            <a:chOff x="0" y="0"/>
            <a:chExt cx="5026377" cy="140822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26377" cy="1408229"/>
            </a:xfrm>
            <a:custGeom>
              <a:avLst/>
              <a:gdLst/>
              <a:ahLst/>
              <a:cxnLst/>
              <a:rect l="l" t="t" r="r" b="b"/>
              <a:pathLst>
                <a:path w="5026377" h="1408229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95089" y="200282"/>
            <a:ext cx="17710022" cy="9691944"/>
            <a:chOff x="0" y="0"/>
            <a:chExt cx="886887" cy="4853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86887" cy="485356"/>
            </a:xfrm>
            <a:custGeom>
              <a:avLst/>
              <a:gdLst/>
              <a:ahLst/>
              <a:cxnLst/>
              <a:rect l="l" t="t" r="r" b="b"/>
              <a:pathLst>
                <a:path w="886887" h="485356">
                  <a:moveTo>
                    <a:pt x="0" y="0"/>
                  </a:moveTo>
                  <a:lnTo>
                    <a:pt x="886887" y="0"/>
                  </a:lnTo>
                  <a:lnTo>
                    <a:pt x="886887" y="485356"/>
                  </a:lnTo>
                  <a:lnTo>
                    <a:pt x="0" y="48535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886887" cy="4758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0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5400000">
            <a:off x="15417308" y="575386"/>
            <a:ext cx="2353177" cy="2323227"/>
          </a:xfrm>
          <a:custGeom>
            <a:avLst/>
            <a:gdLst/>
            <a:ahLst/>
            <a:cxnLst/>
            <a:rect l="l" t="t" r="r" b="b"/>
            <a:pathLst>
              <a:path w="2353177" h="2323227">
                <a:moveTo>
                  <a:pt x="0" y="0"/>
                </a:moveTo>
                <a:lnTo>
                  <a:pt x="2353176" y="0"/>
                </a:lnTo>
                <a:lnTo>
                  <a:pt x="2353176" y="2323227"/>
                </a:lnTo>
                <a:lnTo>
                  <a:pt x="0" y="2323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832611" y="1988375"/>
            <a:ext cx="1677908" cy="784235"/>
            <a:chOff x="0" y="0"/>
            <a:chExt cx="869512" cy="40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69512" cy="406400"/>
            </a:xfrm>
            <a:custGeom>
              <a:avLst/>
              <a:gdLst/>
              <a:ahLst/>
              <a:cxnLst/>
              <a:rect l="l" t="t" r="r" b="b"/>
              <a:pathLst>
                <a:path w="869512" h="406400">
                  <a:moveTo>
                    <a:pt x="666312" y="0"/>
                  </a:moveTo>
                  <a:cubicBezTo>
                    <a:pt x="778536" y="0"/>
                    <a:pt x="869512" y="90976"/>
                    <a:pt x="869512" y="203200"/>
                  </a:cubicBezTo>
                  <a:cubicBezTo>
                    <a:pt x="869512" y="315424"/>
                    <a:pt x="778536" y="406400"/>
                    <a:pt x="66631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4C3BB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28575"/>
              <a:ext cx="869512" cy="377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100">
                  <a:solidFill>
                    <a:srgbClr val="000000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현재 객실 보기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01285" y="427061"/>
            <a:ext cx="6103752" cy="1087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6B8977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EZEN Hotel 설계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3199347" y="1988375"/>
            <a:ext cx="1677908" cy="784235"/>
            <a:chOff x="0" y="0"/>
            <a:chExt cx="869512" cy="4064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69512" cy="406400"/>
            </a:xfrm>
            <a:custGeom>
              <a:avLst/>
              <a:gdLst/>
              <a:ahLst/>
              <a:cxnLst/>
              <a:rect l="l" t="t" r="r" b="b"/>
              <a:pathLst>
                <a:path w="869512" h="406400">
                  <a:moveTo>
                    <a:pt x="666312" y="0"/>
                  </a:moveTo>
                  <a:cubicBezTo>
                    <a:pt x="778536" y="0"/>
                    <a:pt x="869512" y="90976"/>
                    <a:pt x="869512" y="203200"/>
                  </a:cubicBezTo>
                  <a:cubicBezTo>
                    <a:pt x="869512" y="315424"/>
                    <a:pt x="778536" y="406400"/>
                    <a:pt x="66631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4C3BB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28575"/>
              <a:ext cx="869512" cy="377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100">
                  <a:solidFill>
                    <a:srgbClr val="000000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예약하기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405038" y="1990057"/>
            <a:ext cx="1677908" cy="784235"/>
            <a:chOff x="0" y="0"/>
            <a:chExt cx="869512" cy="4064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69512" cy="406400"/>
            </a:xfrm>
            <a:custGeom>
              <a:avLst/>
              <a:gdLst/>
              <a:ahLst/>
              <a:cxnLst/>
              <a:rect l="l" t="t" r="r" b="b"/>
              <a:pathLst>
                <a:path w="869512" h="406400">
                  <a:moveTo>
                    <a:pt x="666312" y="0"/>
                  </a:moveTo>
                  <a:cubicBezTo>
                    <a:pt x="778536" y="0"/>
                    <a:pt x="869512" y="90976"/>
                    <a:pt x="869512" y="203200"/>
                  </a:cubicBezTo>
                  <a:cubicBezTo>
                    <a:pt x="869512" y="315424"/>
                    <a:pt x="778536" y="406400"/>
                    <a:pt x="66631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4C3BB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28575"/>
              <a:ext cx="869512" cy="377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100">
                  <a:solidFill>
                    <a:srgbClr val="000000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예약 내역 보기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443626" y="1989048"/>
            <a:ext cx="1677908" cy="784235"/>
            <a:chOff x="0" y="0"/>
            <a:chExt cx="869512" cy="4064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69512" cy="406400"/>
            </a:xfrm>
            <a:custGeom>
              <a:avLst/>
              <a:gdLst/>
              <a:ahLst/>
              <a:cxnLst/>
              <a:rect l="l" t="t" r="r" b="b"/>
              <a:pathLst>
                <a:path w="869512" h="406400">
                  <a:moveTo>
                    <a:pt x="666312" y="0"/>
                  </a:moveTo>
                  <a:cubicBezTo>
                    <a:pt x="778536" y="0"/>
                    <a:pt x="869512" y="90976"/>
                    <a:pt x="869512" y="203200"/>
                  </a:cubicBezTo>
                  <a:cubicBezTo>
                    <a:pt x="869512" y="315424"/>
                    <a:pt x="778536" y="406400"/>
                    <a:pt x="66631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4C3BB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28575"/>
              <a:ext cx="869512" cy="377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100">
                  <a:solidFill>
                    <a:srgbClr val="000000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체크인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4593328" y="1988375"/>
            <a:ext cx="1677908" cy="784235"/>
            <a:chOff x="0" y="0"/>
            <a:chExt cx="869512" cy="406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69512" cy="406400"/>
            </a:xfrm>
            <a:custGeom>
              <a:avLst/>
              <a:gdLst/>
              <a:ahLst/>
              <a:cxnLst/>
              <a:rect l="l" t="t" r="r" b="b"/>
              <a:pathLst>
                <a:path w="869512" h="406400">
                  <a:moveTo>
                    <a:pt x="666312" y="0"/>
                  </a:moveTo>
                  <a:cubicBezTo>
                    <a:pt x="778536" y="0"/>
                    <a:pt x="869512" y="90976"/>
                    <a:pt x="869512" y="203200"/>
                  </a:cubicBezTo>
                  <a:cubicBezTo>
                    <a:pt x="869512" y="315424"/>
                    <a:pt x="778536" y="406400"/>
                    <a:pt x="66631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4C3BB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28575"/>
              <a:ext cx="869512" cy="377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100">
                  <a:solidFill>
                    <a:srgbClr val="000000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체크아웃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4593328" y="7030317"/>
            <a:ext cx="1677908" cy="784235"/>
            <a:chOff x="0" y="0"/>
            <a:chExt cx="869512" cy="4064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69512" cy="406400"/>
            </a:xfrm>
            <a:custGeom>
              <a:avLst/>
              <a:gdLst/>
              <a:ahLst/>
              <a:cxnLst/>
              <a:rect l="l" t="t" r="r" b="b"/>
              <a:pathLst>
                <a:path w="869512" h="406400">
                  <a:moveTo>
                    <a:pt x="666312" y="0"/>
                  </a:moveTo>
                  <a:cubicBezTo>
                    <a:pt x="778536" y="0"/>
                    <a:pt x="869512" y="90976"/>
                    <a:pt x="869512" y="203200"/>
                  </a:cubicBezTo>
                  <a:cubicBezTo>
                    <a:pt x="869512" y="315424"/>
                    <a:pt x="778536" y="406400"/>
                    <a:pt x="66631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4C3BB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28575"/>
              <a:ext cx="869512" cy="377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100">
                  <a:solidFill>
                    <a:srgbClr val="000000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객실 정보 보기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0443626" y="7032698"/>
            <a:ext cx="1677908" cy="784235"/>
            <a:chOff x="0" y="0"/>
            <a:chExt cx="869512" cy="4064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69512" cy="406400"/>
            </a:xfrm>
            <a:custGeom>
              <a:avLst/>
              <a:gdLst/>
              <a:ahLst/>
              <a:cxnLst/>
              <a:rect l="l" t="t" r="r" b="b"/>
              <a:pathLst>
                <a:path w="869512" h="406400">
                  <a:moveTo>
                    <a:pt x="666312" y="0"/>
                  </a:moveTo>
                  <a:cubicBezTo>
                    <a:pt x="778536" y="0"/>
                    <a:pt x="869512" y="90976"/>
                    <a:pt x="869512" y="203200"/>
                  </a:cubicBezTo>
                  <a:cubicBezTo>
                    <a:pt x="869512" y="315424"/>
                    <a:pt x="778536" y="406400"/>
                    <a:pt x="66631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4C3BB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28575"/>
              <a:ext cx="869512" cy="377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100">
                  <a:solidFill>
                    <a:srgbClr val="000000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프로그램 종료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832611" y="3248861"/>
            <a:ext cx="1677908" cy="784235"/>
            <a:chOff x="0" y="0"/>
            <a:chExt cx="869512" cy="4064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69512" cy="406400"/>
            </a:xfrm>
            <a:custGeom>
              <a:avLst/>
              <a:gdLst/>
              <a:ahLst/>
              <a:cxnLst/>
              <a:rect l="l" t="t" r="r" b="b"/>
              <a:pathLst>
                <a:path w="869512" h="406400">
                  <a:moveTo>
                    <a:pt x="666312" y="0"/>
                  </a:moveTo>
                  <a:cubicBezTo>
                    <a:pt x="778536" y="0"/>
                    <a:pt x="869512" y="90976"/>
                    <a:pt x="869512" y="203200"/>
                  </a:cubicBezTo>
                  <a:cubicBezTo>
                    <a:pt x="869512" y="315424"/>
                    <a:pt x="778536" y="406400"/>
                    <a:pt x="66631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5E1DD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28575"/>
              <a:ext cx="869512" cy="377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100">
                  <a:solidFill>
                    <a:srgbClr val="000000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목록 조회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3199347" y="3248861"/>
            <a:ext cx="1677908" cy="784235"/>
            <a:chOff x="0" y="0"/>
            <a:chExt cx="869512" cy="4064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69512" cy="406400"/>
            </a:xfrm>
            <a:custGeom>
              <a:avLst/>
              <a:gdLst/>
              <a:ahLst/>
              <a:cxnLst/>
              <a:rect l="l" t="t" r="r" b="b"/>
              <a:pathLst>
                <a:path w="869512" h="406400">
                  <a:moveTo>
                    <a:pt x="666312" y="0"/>
                  </a:moveTo>
                  <a:cubicBezTo>
                    <a:pt x="778536" y="0"/>
                    <a:pt x="869512" y="90976"/>
                    <a:pt x="869512" y="203200"/>
                  </a:cubicBezTo>
                  <a:cubicBezTo>
                    <a:pt x="869512" y="315424"/>
                    <a:pt x="778536" y="406400"/>
                    <a:pt x="66631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5E1DD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28575"/>
              <a:ext cx="869512" cy="377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100">
                  <a:solidFill>
                    <a:srgbClr val="000000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날짜 입력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3199347" y="4509346"/>
            <a:ext cx="1677908" cy="784235"/>
            <a:chOff x="0" y="0"/>
            <a:chExt cx="869512" cy="4064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69512" cy="406400"/>
            </a:xfrm>
            <a:custGeom>
              <a:avLst/>
              <a:gdLst/>
              <a:ahLst/>
              <a:cxnLst/>
              <a:rect l="l" t="t" r="r" b="b"/>
              <a:pathLst>
                <a:path w="869512" h="406400">
                  <a:moveTo>
                    <a:pt x="666312" y="0"/>
                  </a:moveTo>
                  <a:cubicBezTo>
                    <a:pt x="778536" y="0"/>
                    <a:pt x="869512" y="90976"/>
                    <a:pt x="869512" y="203200"/>
                  </a:cubicBezTo>
                  <a:cubicBezTo>
                    <a:pt x="869512" y="315424"/>
                    <a:pt x="778536" y="406400"/>
                    <a:pt x="66631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5E1DD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28575"/>
              <a:ext cx="869512" cy="377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100">
                  <a:solidFill>
                    <a:srgbClr val="000000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방 선택</a:t>
              </a: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3199347" y="5769832"/>
            <a:ext cx="1677908" cy="784235"/>
            <a:chOff x="0" y="0"/>
            <a:chExt cx="869512" cy="4064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69512" cy="406400"/>
            </a:xfrm>
            <a:custGeom>
              <a:avLst/>
              <a:gdLst/>
              <a:ahLst/>
              <a:cxnLst/>
              <a:rect l="l" t="t" r="r" b="b"/>
              <a:pathLst>
                <a:path w="869512" h="406400">
                  <a:moveTo>
                    <a:pt x="666312" y="0"/>
                  </a:moveTo>
                  <a:cubicBezTo>
                    <a:pt x="778536" y="0"/>
                    <a:pt x="869512" y="90976"/>
                    <a:pt x="869512" y="203200"/>
                  </a:cubicBezTo>
                  <a:cubicBezTo>
                    <a:pt x="869512" y="315424"/>
                    <a:pt x="778536" y="406400"/>
                    <a:pt x="66631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5E1DD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28575"/>
              <a:ext cx="869512" cy="377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100">
                  <a:solidFill>
                    <a:srgbClr val="000000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예약자 </a:t>
              </a:r>
            </a:p>
            <a:p>
              <a:pPr algn="ctr">
                <a:lnSpc>
                  <a:spcPts val="2100"/>
                </a:lnSpc>
              </a:pPr>
              <a:r>
                <a:rPr lang="en-US" sz="2100">
                  <a:solidFill>
                    <a:srgbClr val="000000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정보 입력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3199347" y="7030317"/>
            <a:ext cx="1677908" cy="784235"/>
            <a:chOff x="0" y="0"/>
            <a:chExt cx="869512" cy="4064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69512" cy="406400"/>
            </a:xfrm>
            <a:custGeom>
              <a:avLst/>
              <a:gdLst/>
              <a:ahLst/>
              <a:cxnLst/>
              <a:rect l="l" t="t" r="r" b="b"/>
              <a:pathLst>
                <a:path w="869512" h="406400">
                  <a:moveTo>
                    <a:pt x="666312" y="0"/>
                  </a:moveTo>
                  <a:cubicBezTo>
                    <a:pt x="778536" y="0"/>
                    <a:pt x="869512" y="90976"/>
                    <a:pt x="869512" y="203200"/>
                  </a:cubicBezTo>
                  <a:cubicBezTo>
                    <a:pt x="869512" y="315424"/>
                    <a:pt x="778536" y="406400"/>
                    <a:pt x="66631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5E1DD"/>
            </a:solidFill>
          </p:spPr>
        </p:sp>
        <p:sp>
          <p:nvSpPr>
            <p:cNvPr id="45" name="TextBox 45"/>
            <p:cNvSpPr txBox="1"/>
            <p:nvPr/>
          </p:nvSpPr>
          <p:spPr>
            <a:xfrm>
              <a:off x="0" y="28575"/>
              <a:ext cx="869512" cy="377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100">
                  <a:solidFill>
                    <a:srgbClr val="000000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예약 완료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5330983" y="3248861"/>
            <a:ext cx="1677908" cy="784235"/>
            <a:chOff x="0" y="0"/>
            <a:chExt cx="869512" cy="4064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869512" cy="406400"/>
            </a:xfrm>
            <a:custGeom>
              <a:avLst/>
              <a:gdLst/>
              <a:ahLst/>
              <a:cxnLst/>
              <a:rect l="l" t="t" r="r" b="b"/>
              <a:pathLst>
                <a:path w="869512" h="406400">
                  <a:moveTo>
                    <a:pt x="666312" y="0"/>
                  </a:moveTo>
                  <a:cubicBezTo>
                    <a:pt x="778536" y="0"/>
                    <a:pt x="869512" y="90976"/>
                    <a:pt x="869512" y="203200"/>
                  </a:cubicBezTo>
                  <a:cubicBezTo>
                    <a:pt x="869512" y="315424"/>
                    <a:pt x="778536" y="406400"/>
                    <a:pt x="66631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8E8E8"/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0" y="28575"/>
              <a:ext cx="869512" cy="377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100">
                  <a:solidFill>
                    <a:srgbClr val="000000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날짜 선택</a:t>
              </a:r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7466092" y="3250206"/>
            <a:ext cx="1677908" cy="784235"/>
            <a:chOff x="0" y="0"/>
            <a:chExt cx="869512" cy="40640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869512" cy="406400"/>
            </a:xfrm>
            <a:custGeom>
              <a:avLst/>
              <a:gdLst/>
              <a:ahLst/>
              <a:cxnLst/>
              <a:rect l="l" t="t" r="r" b="b"/>
              <a:pathLst>
                <a:path w="869512" h="406400">
                  <a:moveTo>
                    <a:pt x="666312" y="0"/>
                  </a:moveTo>
                  <a:cubicBezTo>
                    <a:pt x="778536" y="0"/>
                    <a:pt x="869512" y="90976"/>
                    <a:pt x="869512" y="203200"/>
                  </a:cubicBezTo>
                  <a:cubicBezTo>
                    <a:pt x="869512" y="315424"/>
                    <a:pt x="778536" y="406400"/>
                    <a:pt x="66631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8E8E8"/>
            </a:solidFill>
          </p:spPr>
        </p:sp>
        <p:sp>
          <p:nvSpPr>
            <p:cNvPr id="51" name="TextBox 51"/>
            <p:cNvSpPr txBox="1"/>
            <p:nvPr/>
          </p:nvSpPr>
          <p:spPr>
            <a:xfrm>
              <a:off x="0" y="28575"/>
              <a:ext cx="869512" cy="377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100">
                  <a:solidFill>
                    <a:srgbClr val="000000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방 선택</a:t>
              </a:r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5330983" y="4509346"/>
            <a:ext cx="1677908" cy="784235"/>
            <a:chOff x="0" y="0"/>
            <a:chExt cx="869512" cy="406400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869512" cy="406400"/>
            </a:xfrm>
            <a:custGeom>
              <a:avLst/>
              <a:gdLst/>
              <a:ahLst/>
              <a:cxnLst/>
              <a:rect l="l" t="t" r="r" b="b"/>
              <a:pathLst>
                <a:path w="869512" h="406400">
                  <a:moveTo>
                    <a:pt x="666312" y="0"/>
                  </a:moveTo>
                  <a:cubicBezTo>
                    <a:pt x="778536" y="0"/>
                    <a:pt x="869512" y="90976"/>
                    <a:pt x="869512" y="203200"/>
                  </a:cubicBezTo>
                  <a:cubicBezTo>
                    <a:pt x="869512" y="315424"/>
                    <a:pt x="778536" y="406400"/>
                    <a:pt x="66631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5E1DD"/>
            </a:solidFill>
          </p:spPr>
        </p:sp>
        <p:sp>
          <p:nvSpPr>
            <p:cNvPr id="54" name="TextBox 54"/>
            <p:cNvSpPr txBox="1"/>
            <p:nvPr/>
          </p:nvSpPr>
          <p:spPr>
            <a:xfrm>
              <a:off x="0" y="28575"/>
              <a:ext cx="869512" cy="377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100">
                  <a:solidFill>
                    <a:srgbClr val="000000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날짜 입력</a:t>
              </a:r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7466092" y="4509346"/>
            <a:ext cx="1677908" cy="784235"/>
            <a:chOff x="0" y="0"/>
            <a:chExt cx="869512" cy="406400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869512" cy="406400"/>
            </a:xfrm>
            <a:custGeom>
              <a:avLst/>
              <a:gdLst/>
              <a:ahLst/>
              <a:cxnLst/>
              <a:rect l="l" t="t" r="r" b="b"/>
              <a:pathLst>
                <a:path w="869512" h="406400">
                  <a:moveTo>
                    <a:pt x="666312" y="0"/>
                  </a:moveTo>
                  <a:cubicBezTo>
                    <a:pt x="778536" y="0"/>
                    <a:pt x="869512" y="90976"/>
                    <a:pt x="869512" y="203200"/>
                  </a:cubicBezTo>
                  <a:cubicBezTo>
                    <a:pt x="869512" y="315424"/>
                    <a:pt x="778536" y="406400"/>
                    <a:pt x="66631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5E1DD"/>
            </a:solidFill>
          </p:spPr>
        </p:sp>
        <p:sp>
          <p:nvSpPr>
            <p:cNvPr id="57" name="TextBox 57"/>
            <p:cNvSpPr txBox="1"/>
            <p:nvPr/>
          </p:nvSpPr>
          <p:spPr>
            <a:xfrm>
              <a:off x="0" y="28575"/>
              <a:ext cx="869512" cy="377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100">
                  <a:solidFill>
                    <a:srgbClr val="000000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방 번호 입력</a:t>
              </a:r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9604672" y="3248861"/>
            <a:ext cx="1677908" cy="784235"/>
            <a:chOff x="0" y="0"/>
            <a:chExt cx="869512" cy="406400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869512" cy="406400"/>
            </a:xfrm>
            <a:custGeom>
              <a:avLst/>
              <a:gdLst/>
              <a:ahLst/>
              <a:cxnLst/>
              <a:rect l="l" t="t" r="r" b="b"/>
              <a:pathLst>
                <a:path w="869512" h="406400">
                  <a:moveTo>
                    <a:pt x="666312" y="0"/>
                  </a:moveTo>
                  <a:cubicBezTo>
                    <a:pt x="778536" y="0"/>
                    <a:pt x="869512" y="90976"/>
                    <a:pt x="869512" y="203200"/>
                  </a:cubicBezTo>
                  <a:cubicBezTo>
                    <a:pt x="869512" y="315424"/>
                    <a:pt x="778536" y="406400"/>
                    <a:pt x="66631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8E8E8"/>
            </a:solidFill>
          </p:spPr>
        </p:sp>
        <p:sp>
          <p:nvSpPr>
            <p:cNvPr id="60" name="TextBox 60"/>
            <p:cNvSpPr txBox="1"/>
            <p:nvPr/>
          </p:nvSpPr>
          <p:spPr>
            <a:xfrm>
              <a:off x="0" y="28575"/>
              <a:ext cx="869512" cy="377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100">
                  <a:solidFill>
                    <a:srgbClr val="000000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예약자 이름 </a:t>
              </a:r>
            </a:p>
            <a:p>
              <a:pPr algn="ctr">
                <a:lnSpc>
                  <a:spcPts val="2100"/>
                </a:lnSpc>
              </a:pPr>
              <a:r>
                <a:rPr lang="en-US" sz="2100">
                  <a:solidFill>
                    <a:srgbClr val="000000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입력하기</a:t>
              </a:r>
            </a:p>
          </p:txBody>
        </p:sp>
      </p:grpSp>
      <p:grpSp>
        <p:nvGrpSpPr>
          <p:cNvPr id="61" name="Group 61"/>
          <p:cNvGrpSpPr/>
          <p:nvPr/>
        </p:nvGrpSpPr>
        <p:grpSpPr>
          <a:xfrm>
            <a:off x="11564186" y="3248861"/>
            <a:ext cx="1677908" cy="784235"/>
            <a:chOff x="0" y="0"/>
            <a:chExt cx="869512" cy="406400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869512" cy="406400"/>
            </a:xfrm>
            <a:custGeom>
              <a:avLst/>
              <a:gdLst/>
              <a:ahLst/>
              <a:cxnLst/>
              <a:rect l="l" t="t" r="r" b="b"/>
              <a:pathLst>
                <a:path w="869512" h="406400">
                  <a:moveTo>
                    <a:pt x="666312" y="0"/>
                  </a:moveTo>
                  <a:cubicBezTo>
                    <a:pt x="778536" y="0"/>
                    <a:pt x="869512" y="90976"/>
                    <a:pt x="869512" y="203200"/>
                  </a:cubicBezTo>
                  <a:cubicBezTo>
                    <a:pt x="869512" y="315424"/>
                    <a:pt x="778536" y="406400"/>
                    <a:pt x="66631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8E8E8"/>
            </a:solidFill>
          </p:spPr>
        </p:sp>
        <p:sp>
          <p:nvSpPr>
            <p:cNvPr id="63" name="TextBox 63"/>
            <p:cNvSpPr txBox="1"/>
            <p:nvPr/>
          </p:nvSpPr>
          <p:spPr>
            <a:xfrm>
              <a:off x="0" y="28575"/>
              <a:ext cx="869512" cy="377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100">
                  <a:solidFill>
                    <a:srgbClr val="000000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방 번호 </a:t>
              </a:r>
            </a:p>
            <a:p>
              <a:pPr algn="ctr">
                <a:lnSpc>
                  <a:spcPts val="2100"/>
                </a:lnSpc>
              </a:pPr>
              <a:r>
                <a:rPr lang="en-US" sz="2100">
                  <a:solidFill>
                    <a:srgbClr val="000000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입력하기</a:t>
              </a:r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9604672" y="4509346"/>
            <a:ext cx="1677908" cy="784235"/>
            <a:chOff x="0" y="0"/>
            <a:chExt cx="869512" cy="406400"/>
          </a:xfrm>
        </p:grpSpPr>
        <p:sp>
          <p:nvSpPr>
            <p:cNvPr id="65" name="Freeform 65"/>
            <p:cNvSpPr/>
            <p:nvPr/>
          </p:nvSpPr>
          <p:spPr>
            <a:xfrm>
              <a:off x="0" y="0"/>
              <a:ext cx="869512" cy="406400"/>
            </a:xfrm>
            <a:custGeom>
              <a:avLst/>
              <a:gdLst/>
              <a:ahLst/>
              <a:cxnLst/>
              <a:rect l="l" t="t" r="r" b="b"/>
              <a:pathLst>
                <a:path w="869512" h="406400">
                  <a:moveTo>
                    <a:pt x="666312" y="0"/>
                  </a:moveTo>
                  <a:cubicBezTo>
                    <a:pt x="778536" y="0"/>
                    <a:pt x="869512" y="90976"/>
                    <a:pt x="869512" y="203200"/>
                  </a:cubicBezTo>
                  <a:cubicBezTo>
                    <a:pt x="869512" y="315424"/>
                    <a:pt x="778536" y="406400"/>
                    <a:pt x="66631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5E1DD"/>
            </a:solidFill>
          </p:spPr>
        </p:sp>
        <p:sp>
          <p:nvSpPr>
            <p:cNvPr id="66" name="TextBox 66"/>
            <p:cNvSpPr txBox="1"/>
            <p:nvPr/>
          </p:nvSpPr>
          <p:spPr>
            <a:xfrm>
              <a:off x="0" y="28575"/>
              <a:ext cx="869512" cy="377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100">
                  <a:solidFill>
                    <a:srgbClr val="000000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이름 입력</a:t>
              </a:r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11692156" y="4509346"/>
            <a:ext cx="1677908" cy="784235"/>
            <a:chOff x="0" y="0"/>
            <a:chExt cx="869512" cy="406400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869512" cy="406400"/>
            </a:xfrm>
            <a:custGeom>
              <a:avLst/>
              <a:gdLst/>
              <a:ahLst/>
              <a:cxnLst/>
              <a:rect l="l" t="t" r="r" b="b"/>
              <a:pathLst>
                <a:path w="869512" h="406400">
                  <a:moveTo>
                    <a:pt x="666312" y="0"/>
                  </a:moveTo>
                  <a:cubicBezTo>
                    <a:pt x="778536" y="0"/>
                    <a:pt x="869512" y="90976"/>
                    <a:pt x="869512" y="203200"/>
                  </a:cubicBezTo>
                  <a:cubicBezTo>
                    <a:pt x="869512" y="315424"/>
                    <a:pt x="778536" y="406400"/>
                    <a:pt x="66631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5E1DD"/>
            </a:solidFill>
          </p:spPr>
        </p:sp>
        <p:sp>
          <p:nvSpPr>
            <p:cNvPr id="69" name="TextBox 69"/>
            <p:cNvSpPr txBox="1"/>
            <p:nvPr/>
          </p:nvSpPr>
          <p:spPr>
            <a:xfrm>
              <a:off x="0" y="28575"/>
              <a:ext cx="869512" cy="377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100">
                  <a:solidFill>
                    <a:srgbClr val="000000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방 번호 입력</a:t>
              </a:r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14593328" y="3248861"/>
            <a:ext cx="1677908" cy="784235"/>
            <a:chOff x="0" y="0"/>
            <a:chExt cx="869512" cy="406400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869512" cy="406400"/>
            </a:xfrm>
            <a:custGeom>
              <a:avLst/>
              <a:gdLst/>
              <a:ahLst/>
              <a:cxnLst/>
              <a:rect l="l" t="t" r="r" b="b"/>
              <a:pathLst>
                <a:path w="869512" h="406400">
                  <a:moveTo>
                    <a:pt x="666312" y="0"/>
                  </a:moveTo>
                  <a:cubicBezTo>
                    <a:pt x="778536" y="0"/>
                    <a:pt x="869512" y="90976"/>
                    <a:pt x="869512" y="203200"/>
                  </a:cubicBezTo>
                  <a:cubicBezTo>
                    <a:pt x="869512" y="315424"/>
                    <a:pt x="778536" y="406400"/>
                    <a:pt x="66631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8E8E8"/>
            </a:solidFill>
          </p:spPr>
        </p:sp>
        <p:sp>
          <p:nvSpPr>
            <p:cNvPr id="72" name="TextBox 72"/>
            <p:cNvSpPr txBox="1"/>
            <p:nvPr/>
          </p:nvSpPr>
          <p:spPr>
            <a:xfrm>
              <a:off x="0" y="28575"/>
              <a:ext cx="869512" cy="377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100">
                  <a:solidFill>
                    <a:srgbClr val="000000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방 번호 </a:t>
              </a:r>
            </a:p>
            <a:p>
              <a:pPr algn="ctr">
                <a:lnSpc>
                  <a:spcPts val="2100"/>
                </a:lnSpc>
              </a:pPr>
              <a:r>
                <a:rPr lang="en-US" sz="2100">
                  <a:solidFill>
                    <a:srgbClr val="000000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입력하기</a:t>
              </a:r>
            </a:p>
          </p:txBody>
        </p:sp>
      </p:grpSp>
      <p:grpSp>
        <p:nvGrpSpPr>
          <p:cNvPr id="73" name="Group 73"/>
          <p:cNvGrpSpPr/>
          <p:nvPr/>
        </p:nvGrpSpPr>
        <p:grpSpPr>
          <a:xfrm>
            <a:off x="14593328" y="8290803"/>
            <a:ext cx="1677908" cy="784235"/>
            <a:chOff x="0" y="0"/>
            <a:chExt cx="869512" cy="406400"/>
          </a:xfrm>
        </p:grpSpPr>
        <p:sp>
          <p:nvSpPr>
            <p:cNvPr id="74" name="Freeform 74"/>
            <p:cNvSpPr/>
            <p:nvPr/>
          </p:nvSpPr>
          <p:spPr>
            <a:xfrm>
              <a:off x="0" y="0"/>
              <a:ext cx="869512" cy="406400"/>
            </a:xfrm>
            <a:custGeom>
              <a:avLst/>
              <a:gdLst/>
              <a:ahLst/>
              <a:cxnLst/>
              <a:rect l="l" t="t" r="r" b="b"/>
              <a:pathLst>
                <a:path w="869512" h="406400">
                  <a:moveTo>
                    <a:pt x="666312" y="0"/>
                  </a:moveTo>
                  <a:cubicBezTo>
                    <a:pt x="778536" y="0"/>
                    <a:pt x="869512" y="90976"/>
                    <a:pt x="869512" y="203200"/>
                  </a:cubicBezTo>
                  <a:cubicBezTo>
                    <a:pt x="869512" y="315424"/>
                    <a:pt x="778536" y="406400"/>
                    <a:pt x="66631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5E1DD"/>
            </a:solidFill>
          </p:spPr>
        </p:sp>
        <p:sp>
          <p:nvSpPr>
            <p:cNvPr id="75" name="TextBox 75"/>
            <p:cNvSpPr txBox="1"/>
            <p:nvPr/>
          </p:nvSpPr>
          <p:spPr>
            <a:xfrm>
              <a:off x="0" y="28575"/>
              <a:ext cx="869512" cy="377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100">
                  <a:solidFill>
                    <a:srgbClr val="000000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목록 조회</a:t>
              </a:r>
            </a:p>
          </p:txBody>
        </p:sp>
      </p:grpSp>
      <p:sp>
        <p:nvSpPr>
          <p:cNvPr id="76" name="AutoShape 76"/>
          <p:cNvSpPr/>
          <p:nvPr/>
        </p:nvSpPr>
        <p:spPr>
          <a:xfrm>
            <a:off x="2510520" y="2380493"/>
            <a:ext cx="68882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7" name="AutoShape 77"/>
          <p:cNvSpPr/>
          <p:nvPr/>
        </p:nvSpPr>
        <p:spPr>
          <a:xfrm>
            <a:off x="4877256" y="2380493"/>
            <a:ext cx="1527782" cy="168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8" name="AutoShape 78"/>
          <p:cNvSpPr/>
          <p:nvPr/>
        </p:nvSpPr>
        <p:spPr>
          <a:xfrm flipV="1">
            <a:off x="8082946" y="2381166"/>
            <a:ext cx="2360681" cy="100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9" name="AutoShape 79"/>
          <p:cNvSpPr/>
          <p:nvPr/>
        </p:nvSpPr>
        <p:spPr>
          <a:xfrm>
            <a:off x="1671566" y="2772611"/>
            <a:ext cx="6944" cy="47355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80" name="AutoShape 80"/>
          <p:cNvSpPr/>
          <p:nvPr/>
        </p:nvSpPr>
        <p:spPr>
          <a:xfrm flipH="1">
            <a:off x="4031356" y="2772612"/>
            <a:ext cx="6945" cy="47355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81" name="AutoShape 81"/>
          <p:cNvSpPr/>
          <p:nvPr/>
        </p:nvSpPr>
        <p:spPr>
          <a:xfrm flipH="1">
            <a:off x="4038301" y="4033096"/>
            <a:ext cx="1" cy="4762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82" name="AutoShape 82"/>
          <p:cNvSpPr/>
          <p:nvPr/>
        </p:nvSpPr>
        <p:spPr>
          <a:xfrm>
            <a:off x="4038302" y="5293582"/>
            <a:ext cx="0" cy="4762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83" name="AutoShape 83"/>
          <p:cNvSpPr/>
          <p:nvPr/>
        </p:nvSpPr>
        <p:spPr>
          <a:xfrm>
            <a:off x="4038302" y="6554067"/>
            <a:ext cx="0" cy="4762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84" name="AutoShape 84"/>
          <p:cNvSpPr/>
          <p:nvPr/>
        </p:nvSpPr>
        <p:spPr>
          <a:xfrm flipH="1">
            <a:off x="6169938" y="2774293"/>
            <a:ext cx="1074054" cy="47456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85" name="AutoShape 85"/>
          <p:cNvSpPr/>
          <p:nvPr/>
        </p:nvSpPr>
        <p:spPr>
          <a:xfrm>
            <a:off x="7243992" y="2774293"/>
            <a:ext cx="1061054" cy="47591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86" name="AutoShape 86"/>
          <p:cNvSpPr/>
          <p:nvPr/>
        </p:nvSpPr>
        <p:spPr>
          <a:xfrm>
            <a:off x="6169936" y="4033096"/>
            <a:ext cx="6943" cy="47456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87" name="AutoShape 87"/>
          <p:cNvSpPr/>
          <p:nvPr/>
        </p:nvSpPr>
        <p:spPr>
          <a:xfrm>
            <a:off x="8301574" y="4033096"/>
            <a:ext cx="3472" cy="4762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88" name="AutoShape 88"/>
          <p:cNvSpPr/>
          <p:nvPr/>
        </p:nvSpPr>
        <p:spPr>
          <a:xfrm flipH="1">
            <a:off x="10443626" y="2773284"/>
            <a:ext cx="838954" cy="47557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89" name="AutoShape 89"/>
          <p:cNvSpPr/>
          <p:nvPr/>
        </p:nvSpPr>
        <p:spPr>
          <a:xfrm>
            <a:off x="11282581" y="2773284"/>
            <a:ext cx="1120560" cy="47557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90" name="AutoShape 90"/>
          <p:cNvSpPr/>
          <p:nvPr/>
        </p:nvSpPr>
        <p:spPr>
          <a:xfrm>
            <a:off x="10443626" y="4033096"/>
            <a:ext cx="0" cy="4762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91" name="AutoShape 91"/>
          <p:cNvSpPr/>
          <p:nvPr/>
        </p:nvSpPr>
        <p:spPr>
          <a:xfrm>
            <a:off x="12583949" y="4033096"/>
            <a:ext cx="0" cy="4762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92" name="AutoShape 92"/>
          <p:cNvSpPr/>
          <p:nvPr/>
        </p:nvSpPr>
        <p:spPr>
          <a:xfrm>
            <a:off x="15432281" y="2772611"/>
            <a:ext cx="6941" cy="4432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93" name="AutoShape 93"/>
          <p:cNvSpPr/>
          <p:nvPr/>
        </p:nvSpPr>
        <p:spPr>
          <a:xfrm flipV="1">
            <a:off x="12121535" y="2380493"/>
            <a:ext cx="2471793" cy="67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4" name="AutoShape 94"/>
          <p:cNvSpPr/>
          <p:nvPr/>
        </p:nvSpPr>
        <p:spPr>
          <a:xfrm flipV="1">
            <a:off x="15432282" y="4033096"/>
            <a:ext cx="0" cy="299722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5" name="AutoShape 95"/>
          <p:cNvSpPr/>
          <p:nvPr/>
        </p:nvSpPr>
        <p:spPr>
          <a:xfrm>
            <a:off x="15432282" y="7814553"/>
            <a:ext cx="0" cy="4762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96" name="AutoShape 96"/>
          <p:cNvSpPr/>
          <p:nvPr/>
        </p:nvSpPr>
        <p:spPr>
          <a:xfrm flipH="1">
            <a:off x="12121535" y="7422435"/>
            <a:ext cx="2471793" cy="238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23683" y="5143500"/>
            <a:ext cx="19084524" cy="5346868"/>
            <a:chOff x="0" y="0"/>
            <a:chExt cx="5026377" cy="140822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26377" cy="1408229"/>
            </a:xfrm>
            <a:custGeom>
              <a:avLst/>
              <a:gdLst/>
              <a:ahLst/>
              <a:cxnLst/>
              <a:rect l="l" t="t" r="r" b="b"/>
              <a:pathLst>
                <a:path w="5026377" h="1408229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50753" y="757543"/>
            <a:ext cx="16535652" cy="8771914"/>
            <a:chOff x="0" y="0"/>
            <a:chExt cx="828076" cy="4392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28076" cy="439282"/>
            </a:xfrm>
            <a:custGeom>
              <a:avLst/>
              <a:gdLst/>
              <a:ahLst/>
              <a:cxnLst/>
              <a:rect l="l" t="t" r="r" b="b"/>
              <a:pathLst>
                <a:path w="828076" h="439282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0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5400000">
            <a:off x="15057728" y="762993"/>
            <a:ext cx="2353177" cy="2323227"/>
          </a:xfrm>
          <a:custGeom>
            <a:avLst/>
            <a:gdLst/>
            <a:ahLst/>
            <a:cxnLst/>
            <a:rect l="l" t="t" r="r" b="b"/>
            <a:pathLst>
              <a:path w="2353177" h="2323227">
                <a:moveTo>
                  <a:pt x="0" y="0"/>
                </a:moveTo>
                <a:lnTo>
                  <a:pt x="2353177" y="0"/>
                </a:lnTo>
                <a:lnTo>
                  <a:pt x="2353177" y="2323227"/>
                </a:lnTo>
                <a:lnTo>
                  <a:pt x="0" y="2323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516333" y="2709430"/>
            <a:ext cx="5165942" cy="1094815"/>
            <a:chOff x="-28340" y="0"/>
            <a:chExt cx="1360577" cy="28834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32237" cy="288346"/>
            </a:xfrm>
            <a:custGeom>
              <a:avLst/>
              <a:gdLst/>
              <a:ahLst/>
              <a:cxnLst/>
              <a:rect l="l" t="t" r="r" b="b"/>
              <a:pathLst>
                <a:path w="1332237" h="288346">
                  <a:moveTo>
                    <a:pt x="1129036" y="0"/>
                  </a:moveTo>
                  <a:lnTo>
                    <a:pt x="0" y="0"/>
                  </a:lnTo>
                  <a:lnTo>
                    <a:pt x="0" y="288346"/>
                  </a:lnTo>
                  <a:lnTo>
                    <a:pt x="1129036" y="288346"/>
                  </a:lnTo>
                  <a:lnTo>
                    <a:pt x="1332237" y="144173"/>
                  </a:lnTo>
                  <a:lnTo>
                    <a:pt x="1129036" y="0"/>
                  </a:lnTo>
                  <a:close/>
                </a:path>
              </a:pathLst>
            </a:custGeom>
            <a:solidFill>
              <a:srgbClr val="A4C3BB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-28340" y="42581"/>
              <a:ext cx="1217936" cy="2216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99"/>
                </a:lnSpc>
              </a:pPr>
              <a:r>
                <a:rPr lang="en-US" sz="3999" dirty="0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Guest </a:t>
              </a:r>
              <a:r>
                <a:rPr lang="en-US" sz="3999" dirty="0" err="1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클래스</a:t>
              </a:r>
              <a:endParaRPr lang="en-US" sz="3999" dirty="0">
                <a:solidFill>
                  <a:srgbClr val="545454"/>
                </a:solidFill>
                <a:latin typeface="TDTD엠플고딕"/>
                <a:ea typeface="TDTD엠플고딕"/>
                <a:cs typeface="TDTD엠플고딕"/>
                <a:sym typeface="TDTD엠플고딕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274174" y="2709430"/>
            <a:ext cx="9648265" cy="1094815"/>
            <a:chOff x="0" y="0"/>
            <a:chExt cx="2541107" cy="2883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41107" cy="288346"/>
            </a:xfrm>
            <a:custGeom>
              <a:avLst/>
              <a:gdLst/>
              <a:ahLst/>
              <a:cxnLst/>
              <a:rect l="l" t="t" r="r" b="b"/>
              <a:pathLst>
                <a:path w="2541107" h="288346">
                  <a:moveTo>
                    <a:pt x="0" y="0"/>
                  </a:moveTo>
                  <a:lnTo>
                    <a:pt x="2337907" y="0"/>
                  </a:lnTo>
                  <a:lnTo>
                    <a:pt x="2541107" y="144173"/>
                  </a:lnTo>
                  <a:lnTo>
                    <a:pt x="2337907" y="288346"/>
                  </a:lnTo>
                  <a:lnTo>
                    <a:pt x="0" y="288346"/>
                  </a:lnTo>
                  <a:lnTo>
                    <a:pt x="203200" y="144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1D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177800" y="57150"/>
              <a:ext cx="2287107" cy="231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00"/>
                </a:lnSpc>
              </a:pPr>
              <a:r>
                <a:rPr lang="en-US" sz="3200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이름, 전화번호 필드를 가짐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416827" y="1146500"/>
            <a:ext cx="7932706" cy="1087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20"/>
              </a:lnSpc>
            </a:pPr>
            <a:r>
              <a:rPr lang="en-US" sz="6300">
                <a:solidFill>
                  <a:srgbClr val="6B8977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EZEN Hotel 클래스 구성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516333" y="4280494"/>
            <a:ext cx="5165942" cy="1094815"/>
            <a:chOff x="-28340" y="0"/>
            <a:chExt cx="1360577" cy="28834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32237" cy="288346"/>
            </a:xfrm>
            <a:custGeom>
              <a:avLst/>
              <a:gdLst/>
              <a:ahLst/>
              <a:cxnLst/>
              <a:rect l="l" t="t" r="r" b="b"/>
              <a:pathLst>
                <a:path w="1332237" h="288346">
                  <a:moveTo>
                    <a:pt x="1129036" y="0"/>
                  </a:moveTo>
                  <a:lnTo>
                    <a:pt x="0" y="0"/>
                  </a:lnTo>
                  <a:lnTo>
                    <a:pt x="0" y="288346"/>
                  </a:lnTo>
                  <a:lnTo>
                    <a:pt x="1129036" y="288346"/>
                  </a:lnTo>
                  <a:lnTo>
                    <a:pt x="1332237" y="144173"/>
                  </a:lnTo>
                  <a:lnTo>
                    <a:pt x="1129036" y="0"/>
                  </a:lnTo>
                  <a:close/>
                </a:path>
              </a:pathLst>
            </a:custGeom>
            <a:solidFill>
              <a:srgbClr val="A4C3BB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-28340" y="42270"/>
              <a:ext cx="1217936" cy="2216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99"/>
                </a:lnSpc>
              </a:pPr>
              <a:r>
                <a:rPr lang="en-US" sz="3999" dirty="0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Room </a:t>
              </a:r>
              <a:r>
                <a:rPr lang="en-US" sz="3999" dirty="0" err="1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클래스</a:t>
              </a:r>
              <a:endParaRPr lang="en-US" sz="3999" dirty="0">
                <a:solidFill>
                  <a:srgbClr val="545454"/>
                </a:solidFill>
                <a:latin typeface="TDTD엠플고딕"/>
                <a:ea typeface="TDTD엠플고딕"/>
                <a:cs typeface="TDTD엠플고딕"/>
                <a:sym typeface="TDTD엠플고딕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274174" y="4280494"/>
            <a:ext cx="9648265" cy="1094815"/>
            <a:chOff x="0" y="0"/>
            <a:chExt cx="2541107" cy="288346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541107" cy="288346"/>
            </a:xfrm>
            <a:custGeom>
              <a:avLst/>
              <a:gdLst/>
              <a:ahLst/>
              <a:cxnLst/>
              <a:rect l="l" t="t" r="r" b="b"/>
              <a:pathLst>
                <a:path w="2541107" h="288346">
                  <a:moveTo>
                    <a:pt x="0" y="0"/>
                  </a:moveTo>
                  <a:lnTo>
                    <a:pt x="2337907" y="0"/>
                  </a:lnTo>
                  <a:lnTo>
                    <a:pt x="2541107" y="144173"/>
                  </a:lnTo>
                  <a:lnTo>
                    <a:pt x="2337907" y="288346"/>
                  </a:lnTo>
                  <a:lnTo>
                    <a:pt x="0" y="288346"/>
                  </a:lnTo>
                  <a:lnTo>
                    <a:pt x="203200" y="144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1DD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177800" y="57150"/>
              <a:ext cx="2287107" cy="231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00"/>
                </a:lnSpc>
              </a:pPr>
              <a:r>
                <a:rPr lang="en-US" sz="3200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방 번호, 방 타입, 현재 방 상태, 게스트를 필드로 가짐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584593" y="5851559"/>
            <a:ext cx="5097682" cy="1094815"/>
            <a:chOff x="-10362" y="0"/>
            <a:chExt cx="1342599" cy="288346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332237" cy="288346"/>
            </a:xfrm>
            <a:custGeom>
              <a:avLst/>
              <a:gdLst/>
              <a:ahLst/>
              <a:cxnLst/>
              <a:rect l="l" t="t" r="r" b="b"/>
              <a:pathLst>
                <a:path w="1332237" h="288346">
                  <a:moveTo>
                    <a:pt x="1129036" y="0"/>
                  </a:moveTo>
                  <a:lnTo>
                    <a:pt x="0" y="0"/>
                  </a:lnTo>
                  <a:lnTo>
                    <a:pt x="0" y="288346"/>
                  </a:lnTo>
                  <a:lnTo>
                    <a:pt x="1129036" y="288346"/>
                  </a:lnTo>
                  <a:lnTo>
                    <a:pt x="1332237" y="144173"/>
                  </a:lnTo>
                  <a:lnTo>
                    <a:pt x="1129036" y="0"/>
                  </a:lnTo>
                  <a:close/>
                </a:path>
              </a:pathLst>
            </a:custGeom>
            <a:solidFill>
              <a:srgbClr val="A4C3BB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-10362" y="49863"/>
              <a:ext cx="1217936" cy="2216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99"/>
                </a:lnSpc>
              </a:pPr>
              <a:r>
                <a:rPr lang="en-US" sz="3999" dirty="0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Reserve </a:t>
              </a:r>
              <a:r>
                <a:rPr lang="en-US" sz="3999" dirty="0" err="1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클래스</a:t>
              </a:r>
              <a:endParaRPr lang="en-US" sz="3999" dirty="0">
                <a:solidFill>
                  <a:srgbClr val="545454"/>
                </a:solidFill>
                <a:latin typeface="TDTD엠플고딕"/>
                <a:ea typeface="TDTD엠플고딕"/>
                <a:cs typeface="TDTD엠플고딕"/>
                <a:sym typeface="TDTD엠플고딕"/>
              </a:endParaRP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6274174" y="5851559"/>
            <a:ext cx="9648265" cy="1094815"/>
            <a:chOff x="0" y="0"/>
            <a:chExt cx="2541107" cy="288346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2541107" cy="288346"/>
            </a:xfrm>
            <a:custGeom>
              <a:avLst/>
              <a:gdLst/>
              <a:ahLst/>
              <a:cxnLst/>
              <a:rect l="l" t="t" r="r" b="b"/>
              <a:pathLst>
                <a:path w="2541107" h="288346">
                  <a:moveTo>
                    <a:pt x="0" y="0"/>
                  </a:moveTo>
                  <a:lnTo>
                    <a:pt x="2337907" y="0"/>
                  </a:lnTo>
                  <a:lnTo>
                    <a:pt x="2541107" y="144173"/>
                  </a:lnTo>
                  <a:lnTo>
                    <a:pt x="2337907" y="288346"/>
                  </a:lnTo>
                  <a:lnTo>
                    <a:pt x="0" y="288346"/>
                  </a:lnTo>
                  <a:lnTo>
                    <a:pt x="203200" y="144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1DD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177800" y="38100"/>
              <a:ext cx="2324054" cy="2502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00"/>
                </a:lnSpc>
              </a:pPr>
              <a:r>
                <a:rPr lang="en-US" sz="2900" dirty="0" err="1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예약</a:t>
              </a:r>
              <a:r>
                <a:rPr lang="en-US" sz="2900" dirty="0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 </a:t>
              </a:r>
              <a:r>
                <a:rPr lang="en-US" sz="2900" dirty="0" err="1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날짜</a:t>
              </a:r>
              <a:r>
                <a:rPr lang="en-US" sz="2900" dirty="0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, 방 </a:t>
              </a:r>
              <a:r>
                <a:rPr lang="en-US" sz="2900" dirty="0" err="1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번호</a:t>
              </a:r>
              <a:r>
                <a:rPr lang="en-US" sz="2900" dirty="0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, </a:t>
              </a:r>
              <a:r>
                <a:rPr lang="en-US" sz="2900" dirty="0" err="1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예약자</a:t>
              </a:r>
              <a:r>
                <a:rPr lang="en-US" sz="2900" dirty="0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 </a:t>
              </a:r>
              <a:r>
                <a:rPr lang="en-US" sz="2900" dirty="0" err="1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이름</a:t>
              </a:r>
              <a:r>
                <a:rPr lang="en-US" sz="2900" dirty="0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, </a:t>
              </a:r>
              <a:r>
                <a:rPr lang="en-US" sz="2900" dirty="0" err="1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예약자</a:t>
              </a:r>
              <a:r>
                <a:rPr lang="en-US" sz="2900" dirty="0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 </a:t>
              </a:r>
              <a:r>
                <a:rPr lang="en-US" sz="2900" dirty="0" err="1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전화번호를</a:t>
              </a:r>
              <a:r>
                <a:rPr lang="en-US" sz="2900" dirty="0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 </a:t>
              </a:r>
              <a:r>
                <a:rPr lang="en-US" sz="2900" dirty="0" err="1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필드로</a:t>
              </a:r>
              <a:r>
                <a:rPr lang="en-US" sz="2900" dirty="0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 </a:t>
              </a:r>
              <a:r>
                <a:rPr lang="en-US" sz="2900" dirty="0" err="1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가짐</a:t>
              </a:r>
              <a:endParaRPr lang="en-US" sz="2900" dirty="0">
                <a:solidFill>
                  <a:srgbClr val="545454"/>
                </a:solidFill>
                <a:latin typeface="TDTD엠플고딕"/>
                <a:ea typeface="TDTD엠플고딕"/>
                <a:cs typeface="TDTD엠플고딕"/>
                <a:sym typeface="TDTD엠플고딕"/>
              </a:endParaRP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623936" y="7422624"/>
            <a:ext cx="5058339" cy="1094815"/>
            <a:chOff x="0" y="0"/>
            <a:chExt cx="1332237" cy="28834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332237" cy="288346"/>
            </a:xfrm>
            <a:custGeom>
              <a:avLst/>
              <a:gdLst/>
              <a:ahLst/>
              <a:cxnLst/>
              <a:rect l="l" t="t" r="r" b="b"/>
              <a:pathLst>
                <a:path w="1332237" h="288346">
                  <a:moveTo>
                    <a:pt x="1129036" y="0"/>
                  </a:moveTo>
                  <a:lnTo>
                    <a:pt x="0" y="0"/>
                  </a:lnTo>
                  <a:lnTo>
                    <a:pt x="0" y="288346"/>
                  </a:lnTo>
                  <a:lnTo>
                    <a:pt x="1129036" y="288346"/>
                  </a:lnTo>
                  <a:lnTo>
                    <a:pt x="1332237" y="144173"/>
                  </a:lnTo>
                  <a:lnTo>
                    <a:pt x="1129036" y="0"/>
                  </a:lnTo>
                  <a:close/>
                </a:path>
              </a:pathLst>
            </a:custGeom>
            <a:solidFill>
              <a:srgbClr val="A4C3BB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49863"/>
              <a:ext cx="1278173" cy="2216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99"/>
                </a:lnSpc>
              </a:pPr>
              <a:r>
                <a:rPr lang="en-US" sz="3999" dirty="0" err="1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HotelManager</a:t>
              </a:r>
              <a:r>
                <a:rPr lang="en-US" sz="3999" dirty="0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 </a:t>
              </a:r>
              <a:r>
                <a:rPr lang="en-US" sz="3999" dirty="0" err="1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클래스</a:t>
              </a:r>
              <a:endParaRPr lang="en-US" sz="3999" dirty="0">
                <a:solidFill>
                  <a:srgbClr val="545454"/>
                </a:solidFill>
                <a:latin typeface="TDTD엠플고딕"/>
                <a:ea typeface="TDTD엠플고딕"/>
                <a:cs typeface="TDTD엠플고딕"/>
                <a:sym typeface="TDTD엠플고딕"/>
              </a:endParaRP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6274174" y="7422624"/>
            <a:ext cx="9648265" cy="1130980"/>
            <a:chOff x="0" y="0"/>
            <a:chExt cx="2541107" cy="297871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2541107" cy="288346"/>
            </a:xfrm>
            <a:custGeom>
              <a:avLst/>
              <a:gdLst/>
              <a:ahLst/>
              <a:cxnLst/>
              <a:rect l="l" t="t" r="r" b="b"/>
              <a:pathLst>
                <a:path w="2541107" h="288346">
                  <a:moveTo>
                    <a:pt x="0" y="0"/>
                  </a:moveTo>
                  <a:lnTo>
                    <a:pt x="2337907" y="0"/>
                  </a:lnTo>
                  <a:lnTo>
                    <a:pt x="2541107" y="144173"/>
                  </a:lnTo>
                  <a:lnTo>
                    <a:pt x="2337907" y="288346"/>
                  </a:lnTo>
                  <a:lnTo>
                    <a:pt x="0" y="288346"/>
                  </a:lnTo>
                  <a:lnTo>
                    <a:pt x="203200" y="144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1DD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161045" y="38100"/>
              <a:ext cx="2331211" cy="259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00"/>
                </a:lnSpc>
              </a:pPr>
              <a:r>
                <a:rPr lang="en-US" sz="2400" dirty="0" err="1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오늘</a:t>
              </a:r>
              <a:r>
                <a:rPr lang="en-US" sz="2400" dirty="0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 </a:t>
              </a:r>
              <a:r>
                <a:rPr lang="en-US" sz="2400" dirty="0" err="1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날짜를</a:t>
              </a:r>
              <a:r>
                <a:rPr lang="en-US" sz="2400" dirty="0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 </a:t>
              </a:r>
              <a:r>
                <a:rPr lang="en-US" sz="2400" dirty="0" err="1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필드로</a:t>
              </a:r>
              <a:r>
                <a:rPr lang="en-US" sz="2400" dirty="0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 </a:t>
              </a:r>
              <a:r>
                <a:rPr lang="en-US" sz="2400" dirty="0" err="1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가짐</a:t>
              </a:r>
              <a:r>
                <a:rPr lang="en-US" sz="2400" dirty="0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 -&gt; </a:t>
              </a:r>
              <a:r>
                <a:rPr lang="en-US" sz="2400" dirty="0" err="1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예약</a:t>
              </a:r>
              <a:r>
                <a:rPr lang="en-US" sz="2400" dirty="0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 </a:t>
              </a:r>
              <a:r>
                <a:rPr lang="en-US" sz="2400" dirty="0" err="1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받을</a:t>
              </a:r>
              <a:r>
                <a:rPr lang="en-US" sz="2400" dirty="0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 때 </a:t>
              </a:r>
              <a:r>
                <a:rPr lang="en-US" sz="2400" dirty="0" err="1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오늘</a:t>
              </a:r>
              <a:r>
                <a:rPr lang="en-US" sz="2400" dirty="0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 </a:t>
              </a:r>
              <a:r>
                <a:rPr lang="en-US" sz="2400" dirty="0" err="1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이후의</a:t>
              </a:r>
              <a:r>
                <a:rPr lang="en-US" sz="2400" dirty="0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 </a:t>
              </a:r>
              <a:r>
                <a:rPr lang="en-US" sz="2400" dirty="0" err="1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날짜를</a:t>
              </a:r>
              <a:r>
                <a:rPr lang="en-US" sz="2400" dirty="0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 </a:t>
              </a:r>
              <a:r>
                <a:rPr lang="en-US" sz="2400" dirty="0" err="1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받기</a:t>
              </a:r>
              <a:r>
                <a:rPr lang="en-US" sz="2400" dirty="0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 </a:t>
              </a:r>
              <a:r>
                <a:rPr lang="en-US" sz="2400" dirty="0" err="1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위한</a:t>
              </a:r>
              <a:r>
                <a:rPr lang="en-US" sz="2400" dirty="0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 </a:t>
              </a:r>
              <a:r>
                <a:rPr lang="en-US" sz="2400" dirty="0" err="1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기준</a:t>
              </a:r>
              <a:endParaRPr lang="en-US" sz="2400" dirty="0">
                <a:solidFill>
                  <a:srgbClr val="545454"/>
                </a:solidFill>
                <a:latin typeface="TDTD엠플고딕"/>
                <a:ea typeface="TDTD엠플고딕"/>
                <a:cs typeface="TDTD엠플고딕"/>
                <a:sym typeface="TDTD엠플고딕"/>
              </a:endParaRPr>
            </a:p>
            <a:p>
              <a:pPr algn="ctr">
                <a:lnSpc>
                  <a:spcPts val="2400"/>
                </a:lnSpc>
              </a:pPr>
              <a:r>
                <a:rPr lang="en-US" sz="2400" dirty="0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(</a:t>
              </a:r>
              <a:r>
                <a:rPr lang="en-US" sz="2400" dirty="0" err="1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프로그램을</a:t>
              </a:r>
              <a:r>
                <a:rPr lang="en-US" sz="2400" dirty="0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 </a:t>
              </a:r>
              <a:r>
                <a:rPr lang="en-US" sz="2400" dirty="0" err="1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실행하는</a:t>
              </a:r>
              <a:r>
                <a:rPr lang="en-US" sz="2400" dirty="0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 </a:t>
              </a:r>
              <a:r>
                <a:rPr lang="en-US" sz="2400" dirty="0" err="1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클래스</a:t>
              </a:r>
              <a:r>
                <a:rPr lang="en-US" sz="2400" dirty="0">
                  <a:solidFill>
                    <a:srgbClr val="545454"/>
                  </a:solidFill>
                  <a:latin typeface="TDTD엠플고딕"/>
                  <a:ea typeface="TDTD엠플고딕"/>
                  <a:cs typeface="TDTD엠플고딕"/>
                  <a:sym typeface="TDTD엠플고딕"/>
                </a:rPr>
                <a:t>)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23683" y="5143500"/>
            <a:ext cx="19084524" cy="5346868"/>
            <a:chOff x="0" y="0"/>
            <a:chExt cx="5026377" cy="140822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26377" cy="1408229"/>
            </a:xfrm>
            <a:custGeom>
              <a:avLst/>
              <a:gdLst/>
              <a:ahLst/>
              <a:cxnLst/>
              <a:rect l="l" t="t" r="r" b="b"/>
              <a:pathLst>
                <a:path w="5026377" h="1408229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486386"/>
            <a:ext cx="16535652" cy="8771914"/>
            <a:chOff x="0" y="0"/>
            <a:chExt cx="828076" cy="4392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28076" cy="439282"/>
            </a:xfrm>
            <a:custGeom>
              <a:avLst/>
              <a:gdLst/>
              <a:ahLst/>
              <a:cxnLst/>
              <a:rect l="l" t="t" r="r" b="b"/>
              <a:pathLst>
                <a:path w="828076" h="439282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0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5400000">
            <a:off x="15057728" y="762993"/>
            <a:ext cx="2353177" cy="2323227"/>
          </a:xfrm>
          <a:custGeom>
            <a:avLst/>
            <a:gdLst/>
            <a:ahLst/>
            <a:cxnLst/>
            <a:rect l="l" t="t" r="r" b="b"/>
            <a:pathLst>
              <a:path w="2353177" h="2323227">
                <a:moveTo>
                  <a:pt x="0" y="0"/>
                </a:moveTo>
                <a:lnTo>
                  <a:pt x="2353177" y="0"/>
                </a:lnTo>
                <a:lnTo>
                  <a:pt x="2353177" y="2323227"/>
                </a:lnTo>
                <a:lnTo>
                  <a:pt x="0" y="2323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072866" y="2001967"/>
            <a:ext cx="13513911" cy="692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07" lvl="1" indent="-313054" algn="just">
              <a:lnSpc>
                <a:spcPts val="4204"/>
              </a:lnSpc>
              <a:buFont typeface="Arial"/>
              <a:buChar char="•"/>
            </a:pPr>
            <a:r>
              <a:rPr lang="en-US" sz="2899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Room 클래스의 생성자는 방 번호를 파라미터로 받고, 나머지 값은 초기화 시켜줍니다.</a:t>
            </a:r>
          </a:p>
          <a:p>
            <a:pPr marL="626107" lvl="1" indent="-313054" algn="just">
              <a:lnSpc>
                <a:spcPts val="4204"/>
              </a:lnSpc>
              <a:buFont typeface="Arial"/>
              <a:buChar char="•"/>
            </a:pPr>
            <a:r>
              <a:rPr lang="en-US" sz="2899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현재 객실을 보기 위해 Room[][] 배열의 요소에 접근하여 room[i][j]의 현재 방 상태를 알아내고(room[i][j].getRoomStatus()) 각 방의 방 상태에 맞게 [○:빈 방 ●:예약 중 X:체크인] if문을 사용하여 출력하였습니다.</a:t>
            </a:r>
          </a:p>
          <a:p>
            <a:pPr marL="626107" lvl="1" indent="-313054" algn="just">
              <a:lnSpc>
                <a:spcPts val="4204"/>
              </a:lnSpc>
              <a:buFont typeface="Arial"/>
              <a:buChar char="•"/>
            </a:pPr>
            <a:r>
              <a:rPr lang="en-US" sz="2899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예약 받을 때마다 Reserve[]의 길이를 늘려주고 새 예약을 Reserve 인스턴스화 해서 마지막 자리에 값을 참조합니다.</a:t>
            </a:r>
          </a:p>
          <a:p>
            <a:pPr marL="626107" lvl="1" indent="-313054" algn="just">
              <a:lnSpc>
                <a:spcPts val="4204"/>
              </a:lnSpc>
              <a:buFont typeface="Arial"/>
              <a:buChar char="•"/>
            </a:pPr>
            <a:r>
              <a:rPr lang="en-US" sz="2899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예약 중복 확인을 위해 예약할 때 입력 받은 날짜와 방 번호가 같은지 확인합니다. (같으면 return false, 다르면 return true)</a:t>
            </a:r>
          </a:p>
          <a:p>
            <a:pPr marL="626107" lvl="1" indent="-313054" algn="just">
              <a:lnSpc>
                <a:spcPts val="4204"/>
              </a:lnSpc>
              <a:buFont typeface="Arial"/>
              <a:buChar char="•"/>
            </a:pPr>
            <a:r>
              <a:rPr lang="en-US" sz="2899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날짜 범위를 확인하기 위해 날짜를 int 타입으로 입력 받아 날짜 범위가 문제 없으면 return true, 문제가 있으면 return false</a:t>
            </a:r>
          </a:p>
          <a:p>
            <a:pPr marL="626107" lvl="1" indent="-313054" algn="just">
              <a:lnSpc>
                <a:spcPts val="4204"/>
              </a:lnSpc>
              <a:buFont typeface="Arial"/>
              <a:buChar char="•"/>
            </a:pPr>
            <a:r>
              <a:rPr lang="en-US" sz="2899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날짜 선택 전 예약 내역을 보기 위해 int 타입으로 6자리 년, 월, 일 숫자를 입력 받고 LocalDate 타입으로 만듭니다. 예약 배열에 있는 요소 중 같은 날짜가 존재할 경우 예약있음, 예약 된 방은 예약완료, 예약이 없는 방은 예약이 가능하다는 것을 알려주었습니다.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33698" y="836851"/>
            <a:ext cx="6098403" cy="1087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19"/>
              </a:lnSpc>
            </a:pPr>
            <a:r>
              <a:rPr lang="en-US" sz="6300">
                <a:solidFill>
                  <a:srgbClr val="6B8977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EZEN Hotel 구현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23683" y="5143500"/>
            <a:ext cx="19084524" cy="5346868"/>
            <a:chOff x="0" y="0"/>
            <a:chExt cx="5026377" cy="140822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26377" cy="1408229"/>
            </a:xfrm>
            <a:custGeom>
              <a:avLst/>
              <a:gdLst/>
              <a:ahLst/>
              <a:cxnLst/>
              <a:rect l="l" t="t" r="r" b="b"/>
              <a:pathLst>
                <a:path w="5026377" h="1408229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50753" y="757543"/>
            <a:ext cx="16535652" cy="8771914"/>
            <a:chOff x="0" y="0"/>
            <a:chExt cx="828076" cy="4392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28076" cy="439282"/>
            </a:xfrm>
            <a:custGeom>
              <a:avLst/>
              <a:gdLst/>
              <a:ahLst/>
              <a:cxnLst/>
              <a:rect l="l" t="t" r="r" b="b"/>
              <a:pathLst>
                <a:path w="828076" h="439282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0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5400000">
            <a:off x="15057728" y="762993"/>
            <a:ext cx="2353177" cy="2323227"/>
          </a:xfrm>
          <a:custGeom>
            <a:avLst/>
            <a:gdLst/>
            <a:ahLst/>
            <a:cxnLst/>
            <a:rect l="l" t="t" r="r" b="b"/>
            <a:pathLst>
              <a:path w="2353177" h="2323227">
                <a:moveTo>
                  <a:pt x="0" y="0"/>
                </a:moveTo>
                <a:lnTo>
                  <a:pt x="2353177" y="0"/>
                </a:lnTo>
                <a:lnTo>
                  <a:pt x="2353177" y="2323227"/>
                </a:lnTo>
                <a:lnTo>
                  <a:pt x="0" y="2323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182690" y="1030104"/>
            <a:ext cx="6056309" cy="10877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 dirty="0">
                <a:solidFill>
                  <a:srgbClr val="6B8977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EZEN Hotel </a:t>
            </a:r>
            <a:r>
              <a:rPr lang="en-US" sz="6300" dirty="0" err="1">
                <a:solidFill>
                  <a:srgbClr val="6B8977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구현</a:t>
            </a:r>
            <a:endParaRPr lang="en-US" sz="6300" dirty="0">
              <a:solidFill>
                <a:srgbClr val="6B8977"/>
              </a:solidFill>
              <a:latin typeface="TDTD엠플고딕"/>
              <a:ea typeface="TDTD엠플고딕"/>
              <a:cs typeface="TDTD엠플고딕"/>
              <a:sym typeface="TDTD엠플고딕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65112" y="2703512"/>
            <a:ext cx="13860496" cy="4814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07" lvl="1" indent="-313054">
              <a:lnSpc>
                <a:spcPts val="4204"/>
              </a:lnSpc>
              <a:buFont typeface="Arial"/>
              <a:buChar char="•"/>
            </a:pPr>
            <a:r>
              <a:rPr lang="ko-KR" alt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체크인은 </a:t>
            </a:r>
            <a:r>
              <a:rPr lang="en-US" altLang="ko-KR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for</a:t>
            </a:r>
            <a:r>
              <a:rPr lang="ko-KR" alt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문을 이용하여 예약자 이름과 같은 이름이 있는지 확인합니다</a:t>
            </a:r>
            <a:r>
              <a:rPr lang="en-US" altLang="ko-KR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.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reserve[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i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].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getReserveRoomNo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()를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통해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방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번호를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구하여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체크인을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진행합니다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.</a:t>
            </a:r>
          </a:p>
          <a:p>
            <a:pPr marL="626107" lvl="1" indent="-313054" algn="just">
              <a:lnSpc>
                <a:spcPts val="4204"/>
              </a:lnSpc>
              <a:buFont typeface="Arial"/>
              <a:buChar char="•"/>
            </a:pP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체크아웃은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방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번호를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통해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room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배열의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인덱스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값을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구하고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해당하는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room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배열의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요소의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방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상태를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‘빈 방’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으로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,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게스트의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정보도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바꿔줍니다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.</a:t>
            </a:r>
          </a:p>
          <a:p>
            <a:pPr marL="626107" lvl="1" indent="-313054" algn="just">
              <a:lnSpc>
                <a:spcPts val="4204"/>
              </a:lnSpc>
              <a:buFont typeface="Arial"/>
              <a:buChar char="•"/>
            </a:pP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객실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정보는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for문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안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for문을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통해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room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배열의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요소에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접근하여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toString을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통해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room에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대한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정보를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출력합니다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. </a:t>
            </a:r>
          </a:p>
          <a:p>
            <a:pPr marL="626107" lvl="1" indent="-313054" algn="just">
              <a:lnSpc>
                <a:spcPts val="4204"/>
              </a:lnSpc>
              <a:buFont typeface="Arial"/>
              <a:buChar char="•"/>
            </a:pP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Main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메서드에서는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입력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받기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위해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Scanner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사용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, reserve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예약배열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생성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,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roomSet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()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메서드를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이용해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룸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초기화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,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while문을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이용해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반복해서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작업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수행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,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switch문을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통해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입력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받은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값에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맞는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기능을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메서드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호출하여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수행을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 </a:t>
            </a:r>
            <a:r>
              <a:rPr lang="en-US" sz="2899" dirty="0" err="1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하였습니다</a:t>
            </a:r>
            <a:r>
              <a:rPr lang="en-US" sz="2899" dirty="0">
                <a:solidFill>
                  <a:srgbClr val="737373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89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23683" y="7879289"/>
            <a:ext cx="19084524" cy="2611079"/>
            <a:chOff x="0" y="0"/>
            <a:chExt cx="5026377" cy="6876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26377" cy="687692"/>
            </a:xfrm>
            <a:custGeom>
              <a:avLst/>
              <a:gdLst/>
              <a:ahLst/>
              <a:cxnLst/>
              <a:rect l="l" t="t" r="r" b="b"/>
              <a:pathLst>
                <a:path w="5026377" h="687692">
                  <a:moveTo>
                    <a:pt x="0" y="0"/>
                  </a:moveTo>
                  <a:lnTo>
                    <a:pt x="5026377" y="0"/>
                  </a:lnTo>
                  <a:lnTo>
                    <a:pt x="5026377" y="687692"/>
                  </a:lnTo>
                  <a:lnTo>
                    <a:pt x="0" y="687692"/>
                  </a:lnTo>
                  <a:close/>
                </a:path>
              </a:pathLst>
            </a:custGeom>
            <a:solidFill>
              <a:srgbClr val="E8E8E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5026377" cy="6781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287969" y="3479313"/>
            <a:ext cx="5001936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899"/>
              </a:lnSpc>
            </a:pPr>
            <a:r>
              <a:rPr lang="en-US" sz="8499">
                <a:solidFill>
                  <a:srgbClr val="E8E8E8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감사합니다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182600" y="8039100"/>
            <a:ext cx="4308037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900"/>
              </a:lnSpc>
            </a:pPr>
            <a:r>
              <a:rPr lang="en-US" sz="3500" dirty="0" err="1">
                <a:solidFill>
                  <a:srgbClr val="6B8977"/>
                </a:solidFill>
                <a:latin typeface="TDTD엠플고딕"/>
                <a:ea typeface="TDTD엠플고딕"/>
                <a:cs typeface="TDTD엠플고딕"/>
                <a:sym typeface="TDTD엠플고딕"/>
              </a:rPr>
              <a:t>최예나</a:t>
            </a:r>
            <a:endParaRPr lang="en-US" sz="3500" dirty="0">
              <a:solidFill>
                <a:srgbClr val="6B8977"/>
              </a:solidFill>
              <a:latin typeface="TDTD엠플고딕"/>
              <a:ea typeface="TDTD엠플고딕"/>
              <a:cs typeface="TDTD엠플고딕"/>
              <a:sym typeface="TDTD엠플고딕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548</Words>
  <Application>Microsoft Office PowerPoint</Application>
  <PresentationFormat>사용자 지정</PresentationFormat>
  <Paragraphs>77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TDTD엠플고딕</vt:lpstr>
      <vt:lpstr>Calibri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초록색 회색 심플한 마케팅 프로젝트 프레젠테이션</dc:title>
  <cp:lastModifiedBy>i7</cp:lastModifiedBy>
  <cp:revision>2</cp:revision>
  <dcterms:created xsi:type="dcterms:W3CDTF">2006-08-16T00:00:00Z</dcterms:created>
  <dcterms:modified xsi:type="dcterms:W3CDTF">2024-08-19T05:25:44Z</dcterms:modified>
  <dc:identifier>DAGNuFhe2jw</dc:identifier>
</cp:coreProperties>
</file>