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6" r:id="rId4"/>
    <p:sldId id="268" r:id="rId5"/>
    <p:sldId id="270" r:id="rId6"/>
    <p:sldId id="271" r:id="rId7"/>
    <p:sldId id="265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EFB"/>
    <a:srgbClr val="80A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BF81C-04BD-4574-97ED-063D3D8A5FD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B07317-9B44-4DF9-BB88-5A31324AE40F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목표</a:t>
          </a:r>
        </a:p>
      </dgm:t>
    </dgm:pt>
    <dgm:pt modelId="{2879D0D7-95E4-4BC1-9792-722595A001CD}" type="par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FF4D6455-EC4E-4290-90D2-B512439B9A16}" type="sib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738C672D-97EB-4ADC-8E9C-1F6B219C294C}">
      <dgm:prSet phldrT="[텍스트]"/>
      <dgm:spPr/>
      <dgm:t>
        <a:bodyPr/>
        <a:lstStyle/>
        <a:p>
          <a:pPr latinLnBrk="1"/>
          <a:r>
            <a:rPr lang="en-US" altLang="ko-KR" b="0" i="0" dirty="0"/>
            <a:t>Durable Rule </a:t>
          </a:r>
          <a:r>
            <a:rPr lang="ko-KR" altLang="en-US" b="0" i="0" dirty="0"/>
            <a:t>패키지를 사용하여 현업의 문제 해결을 위한 규칙을 </a:t>
          </a:r>
          <a:r>
            <a:rPr lang="en-US" altLang="ko-KR" b="0" i="0" dirty="0"/>
            <a:t>15</a:t>
          </a:r>
          <a:r>
            <a:rPr lang="ko-KR" altLang="en-US" b="0" i="0" dirty="0"/>
            <a:t>개 이상 만들어서 실행될 수 있는 시스템을 </a:t>
          </a:r>
          <a:r>
            <a:rPr lang="ko-KR" altLang="en-US" b="0" i="0" dirty="0" err="1"/>
            <a:t>구성하시오</a:t>
          </a:r>
          <a:r>
            <a:rPr lang="en-US" altLang="ko-KR" b="0" i="0" dirty="0"/>
            <a:t>. </a:t>
          </a:r>
          <a:endParaRPr lang="ko-KR" altLang="en-US" dirty="0"/>
        </a:p>
      </dgm:t>
    </dgm:pt>
    <dgm:pt modelId="{C9E10994-058C-46C8-9B6E-57AB1E234F6F}" type="par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110DA4B0-0D37-4C78-AF62-380A5856C6DB}" type="sib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84FDF202-E55F-45B1-83E9-4D2B2ADB3014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주제</a:t>
          </a:r>
        </a:p>
      </dgm:t>
    </dgm:pt>
    <dgm:pt modelId="{FD7F5E8F-C9AA-4844-B4E4-3246D597F8BB}" type="par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ECC63C1C-8AA2-48F6-B466-498EC0CBC097}" type="sib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C9EEC92D-4E38-465C-92C9-1FF3541F0A46}">
      <dgm:prSet phldrT="[텍스트]"/>
      <dgm:spPr/>
      <dgm:t>
        <a:bodyPr/>
        <a:lstStyle/>
        <a:p>
          <a:pPr latinLnBrk="1"/>
          <a:r>
            <a:rPr lang="en-US" altLang="ko-KR" dirty="0"/>
            <a:t>Durable Rule</a:t>
          </a:r>
          <a:r>
            <a:rPr lang="ko-KR" altLang="en-US" dirty="0"/>
            <a:t>을 이용하여 분석 방법 선정함</a:t>
          </a:r>
          <a:r>
            <a:rPr lang="en-US" altLang="ko-KR" dirty="0"/>
            <a:t>.</a:t>
          </a:r>
          <a:endParaRPr lang="ko-KR" altLang="en-US" dirty="0"/>
        </a:p>
      </dgm:t>
    </dgm:pt>
    <dgm:pt modelId="{705DC305-56B7-4486-A52F-7ECB9037F5EB}" type="par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D582EA71-1832-4C49-A369-492A2266EA07}" type="sib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84E90AF6-C5C5-4023-8A75-2A33601AF0D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AA85E59-FFE1-43C0-92E6-9EE3CBC95309}" type="parTrans" cxnId="{7FDBD826-9EA0-4A6A-A5BC-526E0490EE22}">
      <dgm:prSet/>
      <dgm:spPr/>
      <dgm:t>
        <a:bodyPr/>
        <a:lstStyle/>
        <a:p>
          <a:pPr latinLnBrk="1"/>
          <a:endParaRPr lang="ko-KR" altLang="en-US"/>
        </a:p>
      </dgm:t>
    </dgm:pt>
    <dgm:pt modelId="{D418734D-B568-40E3-A127-B871C7C510CE}" type="sibTrans" cxnId="{7FDBD826-9EA0-4A6A-A5BC-526E0490EE22}">
      <dgm:prSet/>
      <dgm:spPr/>
      <dgm:t>
        <a:bodyPr/>
        <a:lstStyle/>
        <a:p>
          <a:pPr latinLnBrk="1"/>
          <a:endParaRPr lang="ko-KR" altLang="en-US"/>
        </a:p>
      </dgm:t>
    </dgm:pt>
    <dgm:pt modelId="{67C78BD9-8E32-4455-A5E3-0BE2CC9B117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375BE02-546F-44C5-A504-2010CE5A14E7}" type="parTrans" cxnId="{21351594-95F2-4DA6-BA0C-27F9DB20D939}">
      <dgm:prSet/>
      <dgm:spPr/>
      <dgm:t>
        <a:bodyPr/>
        <a:lstStyle/>
        <a:p>
          <a:pPr latinLnBrk="1"/>
          <a:endParaRPr lang="ko-KR" altLang="en-US"/>
        </a:p>
      </dgm:t>
    </dgm:pt>
    <dgm:pt modelId="{46A65EF6-762A-4AB6-84B1-64204A6D6A5C}" type="sibTrans" cxnId="{21351594-95F2-4DA6-BA0C-27F9DB20D939}">
      <dgm:prSet/>
      <dgm:spPr/>
      <dgm:t>
        <a:bodyPr/>
        <a:lstStyle/>
        <a:p>
          <a:pPr latinLnBrk="1"/>
          <a:endParaRPr lang="ko-KR" altLang="en-US"/>
        </a:p>
      </dgm:t>
    </dgm:pt>
    <dgm:pt modelId="{4FBFF545-052F-49A5-8628-293DDD03842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1E74503-2367-4563-900B-891E29B29DDE}" type="parTrans" cxnId="{8B5F6305-D0ED-4D25-8F2F-006A1003390F}">
      <dgm:prSet/>
      <dgm:spPr/>
      <dgm:t>
        <a:bodyPr/>
        <a:lstStyle/>
        <a:p>
          <a:pPr latinLnBrk="1"/>
          <a:endParaRPr lang="ko-KR" altLang="en-US"/>
        </a:p>
      </dgm:t>
    </dgm:pt>
    <dgm:pt modelId="{E1673CE0-2EA0-4295-9EC3-0C574A58EDD8}" type="sibTrans" cxnId="{8B5F6305-D0ED-4D25-8F2F-006A1003390F}">
      <dgm:prSet/>
      <dgm:spPr/>
      <dgm:t>
        <a:bodyPr/>
        <a:lstStyle/>
        <a:p>
          <a:pPr latinLnBrk="1"/>
          <a:endParaRPr lang="ko-KR" altLang="en-US"/>
        </a:p>
      </dgm:t>
    </dgm:pt>
    <dgm:pt modelId="{627128E3-10DF-4AA9-AAE2-1A6ADB9E42F3}">
      <dgm:prSet phldrT="[텍스트]"/>
      <dgm:spPr/>
      <dgm:t>
        <a:bodyPr/>
        <a:lstStyle/>
        <a:p>
          <a:pPr latinLnBrk="1"/>
          <a:r>
            <a:rPr lang="ko-KR" altLang="en-US" dirty="0"/>
            <a:t>실험실에서  사용되는 통계 분석 방법과 제조 현장에서  사용되는 관리도 중 입력 조건에 맞는 분석 방법을 선정함</a:t>
          </a:r>
          <a:r>
            <a:rPr lang="en-US" altLang="ko-KR" dirty="0"/>
            <a:t>.</a:t>
          </a:r>
          <a:endParaRPr lang="ko-KR" altLang="en-US" dirty="0"/>
        </a:p>
      </dgm:t>
    </dgm:pt>
    <dgm:pt modelId="{A838505B-FC57-44CC-AD7E-82DFAC83360F}" type="parTrans" cxnId="{A248FA55-3CDF-4B14-89C5-24DF86AFA23C}">
      <dgm:prSet/>
      <dgm:spPr/>
      <dgm:t>
        <a:bodyPr/>
        <a:lstStyle/>
        <a:p>
          <a:pPr latinLnBrk="1"/>
          <a:endParaRPr lang="ko-KR" altLang="en-US"/>
        </a:p>
      </dgm:t>
    </dgm:pt>
    <dgm:pt modelId="{1BF14184-1DB0-415E-8A6C-6146FFB008DE}" type="sibTrans" cxnId="{A248FA55-3CDF-4B14-89C5-24DF86AFA23C}">
      <dgm:prSet/>
      <dgm:spPr/>
      <dgm:t>
        <a:bodyPr/>
        <a:lstStyle/>
        <a:p>
          <a:pPr latinLnBrk="1"/>
          <a:endParaRPr lang="ko-KR" altLang="en-US"/>
        </a:p>
      </dgm:t>
    </dgm:pt>
    <dgm:pt modelId="{3FE85198-CDF9-4891-B3B2-9C3842B83B4E}">
      <dgm:prSet phldrT="[텍스트]"/>
      <dgm:spPr/>
      <dgm:t>
        <a:bodyPr/>
        <a:lstStyle/>
        <a:p>
          <a:pPr latinLnBrk="1"/>
          <a:r>
            <a:rPr lang="ko-KR" altLang="en-US" dirty="0"/>
            <a:t>실험실에서 사용되는 분석 방법은 빈도 분석</a:t>
          </a:r>
          <a:r>
            <a:rPr lang="en-US" altLang="ko-KR" dirty="0"/>
            <a:t>, </a:t>
          </a:r>
          <a:r>
            <a:rPr lang="ko-KR" altLang="en-US" dirty="0"/>
            <a:t>교차 분석 </a:t>
          </a:r>
          <a:r>
            <a:rPr lang="en-US" altLang="ko-KR" dirty="0"/>
            <a:t>, </a:t>
          </a:r>
          <a:r>
            <a:rPr lang="ko-KR" altLang="en-US" dirty="0"/>
            <a:t>평균 분석</a:t>
          </a:r>
          <a:r>
            <a:rPr lang="en-US" altLang="ko-KR" dirty="0"/>
            <a:t>, </a:t>
          </a:r>
          <a:r>
            <a:rPr lang="ko-KR" altLang="en-US" dirty="0"/>
            <a:t>변량 분석</a:t>
          </a:r>
          <a:r>
            <a:rPr lang="en-US" altLang="ko-KR" dirty="0"/>
            <a:t>, </a:t>
          </a:r>
          <a:r>
            <a:rPr lang="ko-KR" altLang="en-US" dirty="0"/>
            <a:t>상관 분석</a:t>
          </a:r>
          <a:r>
            <a:rPr lang="en-US" altLang="ko-KR" dirty="0"/>
            <a:t>, </a:t>
          </a:r>
          <a:r>
            <a:rPr lang="ko-KR" altLang="en-US" dirty="0"/>
            <a:t>회귀 분석으로 한정함</a:t>
          </a:r>
          <a:r>
            <a:rPr lang="en-US" altLang="ko-KR" dirty="0"/>
            <a:t>.</a:t>
          </a:r>
          <a:endParaRPr lang="ko-KR" altLang="en-US" dirty="0"/>
        </a:p>
      </dgm:t>
    </dgm:pt>
    <dgm:pt modelId="{649E1B6F-AAEC-47ED-AC63-00DA860B3C6D}" type="parTrans" cxnId="{46834780-0B14-4640-9387-1CAEA3D33A27}">
      <dgm:prSet/>
      <dgm:spPr/>
      <dgm:t>
        <a:bodyPr/>
        <a:lstStyle/>
        <a:p>
          <a:pPr latinLnBrk="1"/>
          <a:endParaRPr lang="ko-KR" altLang="en-US"/>
        </a:p>
      </dgm:t>
    </dgm:pt>
    <dgm:pt modelId="{749A4DB6-6ADE-4B75-813D-DB5A61801F95}" type="sibTrans" cxnId="{46834780-0B14-4640-9387-1CAEA3D33A27}">
      <dgm:prSet/>
      <dgm:spPr/>
      <dgm:t>
        <a:bodyPr/>
        <a:lstStyle/>
        <a:p>
          <a:pPr latinLnBrk="1"/>
          <a:endParaRPr lang="ko-KR" altLang="en-US"/>
        </a:p>
      </dgm:t>
    </dgm:pt>
    <dgm:pt modelId="{1D0E86DD-4DBA-4322-A203-DF9B9C8EB46E}">
      <dgm:prSet phldrT="[텍스트]"/>
      <dgm:spPr/>
      <dgm:t>
        <a:bodyPr/>
        <a:lstStyle/>
        <a:p>
          <a:pPr latinLnBrk="1"/>
          <a:r>
            <a:rPr lang="ko-KR" altLang="en-US" dirty="0"/>
            <a:t>제조 현장에서 사용되는 관리도는 </a:t>
          </a:r>
          <a:r>
            <a:rPr lang="en-US" altLang="ko-KR" dirty="0" err="1"/>
            <a:t>XBar</a:t>
          </a:r>
          <a:r>
            <a:rPr lang="en-US" altLang="ko-KR" dirty="0"/>
            <a:t>-R,  </a:t>
          </a:r>
          <a:r>
            <a:rPr lang="en-US" altLang="ko-KR" dirty="0" err="1"/>
            <a:t>XBar</a:t>
          </a:r>
          <a:r>
            <a:rPr lang="en-US" altLang="ko-KR" dirty="0"/>
            <a:t>-S, I-MR, np, p, c, u </a:t>
          </a:r>
          <a:r>
            <a:rPr lang="ko-KR" altLang="en-US" dirty="0"/>
            <a:t>관리도로 한정함</a:t>
          </a:r>
          <a:r>
            <a:rPr lang="en-US" altLang="ko-KR" dirty="0"/>
            <a:t>.</a:t>
          </a:r>
          <a:endParaRPr lang="ko-KR" altLang="en-US" dirty="0"/>
        </a:p>
      </dgm:t>
    </dgm:pt>
    <dgm:pt modelId="{B15B31B4-53B4-440E-AAB8-C58B3751C691}" type="parTrans" cxnId="{91A838A3-B54B-4A87-AA66-19CAF24E92FC}">
      <dgm:prSet/>
      <dgm:spPr/>
      <dgm:t>
        <a:bodyPr/>
        <a:lstStyle/>
        <a:p>
          <a:pPr latinLnBrk="1"/>
          <a:endParaRPr lang="ko-KR" altLang="en-US"/>
        </a:p>
      </dgm:t>
    </dgm:pt>
    <dgm:pt modelId="{D312E28B-2CEC-499B-9480-C9832470045E}" type="sibTrans" cxnId="{91A838A3-B54B-4A87-AA66-19CAF24E92FC}">
      <dgm:prSet/>
      <dgm:spPr/>
      <dgm:t>
        <a:bodyPr/>
        <a:lstStyle/>
        <a:p>
          <a:pPr latinLnBrk="1"/>
          <a:endParaRPr lang="ko-KR" altLang="en-US"/>
        </a:p>
      </dgm:t>
    </dgm:pt>
    <dgm:pt modelId="{62D36E28-5648-48A7-9A56-6E86070C8592}" type="pres">
      <dgm:prSet presAssocID="{A25BF81C-04BD-4574-97ED-063D3D8A5FD5}" presName="linear" presStyleCnt="0">
        <dgm:presLayoutVars>
          <dgm:animLvl val="lvl"/>
          <dgm:resizeHandles val="exact"/>
        </dgm:presLayoutVars>
      </dgm:prSet>
      <dgm:spPr/>
    </dgm:pt>
    <dgm:pt modelId="{6B34B72A-B265-48EA-8E39-9C78D821EF5F}" type="pres">
      <dgm:prSet presAssocID="{4BB07317-9B44-4DF9-BB88-5A31324AE40F}" presName="parentText" presStyleLbl="node1" presStyleIdx="0" presStyleCnt="2" custScaleX="100000" custScaleY="78453">
        <dgm:presLayoutVars>
          <dgm:chMax val="0"/>
          <dgm:bulletEnabled val="1"/>
        </dgm:presLayoutVars>
      </dgm:prSet>
      <dgm:spPr/>
    </dgm:pt>
    <dgm:pt modelId="{6C06A2F2-84FC-4C32-89AF-38EB5EBC5F22}" type="pres">
      <dgm:prSet presAssocID="{4BB07317-9B44-4DF9-BB88-5A31324AE40F}" presName="childText" presStyleLbl="revTx" presStyleIdx="0" presStyleCnt="2">
        <dgm:presLayoutVars>
          <dgm:bulletEnabled val="1"/>
        </dgm:presLayoutVars>
      </dgm:prSet>
      <dgm:spPr/>
    </dgm:pt>
    <dgm:pt modelId="{2EC060EB-6BB5-493B-AD4A-99ECA6641255}" type="pres">
      <dgm:prSet presAssocID="{84FDF202-E55F-45B1-83E9-4D2B2ADB3014}" presName="parentText" presStyleLbl="node1" presStyleIdx="1" presStyleCnt="2" custScaleY="74430">
        <dgm:presLayoutVars>
          <dgm:chMax val="0"/>
          <dgm:bulletEnabled val="1"/>
        </dgm:presLayoutVars>
      </dgm:prSet>
      <dgm:spPr/>
    </dgm:pt>
    <dgm:pt modelId="{074E1DF5-135E-454D-9C0F-A9B378368269}" type="pres">
      <dgm:prSet presAssocID="{84FDF202-E55F-45B1-83E9-4D2B2ADB30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B5F6305-D0ED-4D25-8F2F-006A1003390F}" srcId="{84FDF202-E55F-45B1-83E9-4D2B2ADB3014}" destId="{4FBFF545-052F-49A5-8628-293DDD038422}" srcOrd="4" destOrd="0" parTransId="{51E74503-2367-4563-900B-891E29B29DDE}" sibTransId="{E1673CE0-2EA0-4295-9EC3-0C574A58EDD8}"/>
    <dgm:cxn modelId="{7E87C90A-B92A-4F79-97A6-29652BA144E4}" type="presOf" srcId="{84E90AF6-C5C5-4023-8A75-2A33601AF0D2}" destId="{074E1DF5-135E-454D-9C0F-A9B378368269}" srcOrd="0" destOrd="6" presId="urn:microsoft.com/office/officeart/2005/8/layout/vList2"/>
    <dgm:cxn modelId="{F2FF3F13-5208-4BD7-ADE3-10D7D0149741}" srcId="{4BB07317-9B44-4DF9-BB88-5A31324AE40F}" destId="{738C672D-97EB-4ADC-8E9C-1F6B219C294C}" srcOrd="0" destOrd="0" parTransId="{C9E10994-058C-46C8-9B6E-57AB1E234F6F}" sibTransId="{110DA4B0-0D37-4C78-AF62-380A5856C6DB}"/>
    <dgm:cxn modelId="{7FDBD826-9EA0-4A6A-A5BC-526E0490EE22}" srcId="{84FDF202-E55F-45B1-83E9-4D2B2ADB3014}" destId="{84E90AF6-C5C5-4023-8A75-2A33601AF0D2}" srcOrd="6" destOrd="0" parTransId="{EAA85E59-FFE1-43C0-92E6-9EE3CBC95309}" sibTransId="{D418734D-B568-40E3-A127-B871C7C510CE}"/>
    <dgm:cxn modelId="{57DCD168-CD51-4491-B683-0F908655F767}" type="presOf" srcId="{3FE85198-CDF9-4891-B3B2-9C3842B83B4E}" destId="{074E1DF5-135E-454D-9C0F-A9B378368269}" srcOrd="0" destOrd="2" presId="urn:microsoft.com/office/officeart/2005/8/layout/vList2"/>
    <dgm:cxn modelId="{1CEF336A-A74E-49DC-925C-DE75DB4E2A83}" type="presOf" srcId="{4FBFF545-052F-49A5-8628-293DDD038422}" destId="{074E1DF5-135E-454D-9C0F-A9B378368269}" srcOrd="0" destOrd="4" presId="urn:microsoft.com/office/officeart/2005/8/layout/vList2"/>
    <dgm:cxn modelId="{37905D4B-2C9A-4DF4-A783-B7F40C52CF4C}" srcId="{84FDF202-E55F-45B1-83E9-4D2B2ADB3014}" destId="{C9EEC92D-4E38-465C-92C9-1FF3541F0A46}" srcOrd="0" destOrd="0" parTransId="{705DC305-56B7-4486-A52F-7ECB9037F5EB}" sibTransId="{D582EA71-1832-4C49-A369-492A2266EA07}"/>
    <dgm:cxn modelId="{E90EC275-E91A-4210-9677-1FE803CAF681}" srcId="{A25BF81C-04BD-4574-97ED-063D3D8A5FD5}" destId="{4BB07317-9B44-4DF9-BB88-5A31324AE40F}" srcOrd="0" destOrd="0" parTransId="{2879D0D7-95E4-4BC1-9792-722595A001CD}" sibTransId="{FF4D6455-EC4E-4290-90D2-B512439B9A16}"/>
    <dgm:cxn modelId="{52F0F275-6607-4DBF-9DB0-CEA53A47EA19}" type="presOf" srcId="{84FDF202-E55F-45B1-83E9-4D2B2ADB3014}" destId="{2EC060EB-6BB5-493B-AD4A-99ECA6641255}" srcOrd="0" destOrd="0" presId="urn:microsoft.com/office/officeart/2005/8/layout/vList2"/>
    <dgm:cxn modelId="{A248FA55-3CDF-4B14-89C5-24DF86AFA23C}" srcId="{84FDF202-E55F-45B1-83E9-4D2B2ADB3014}" destId="{627128E3-10DF-4AA9-AAE2-1A6ADB9E42F3}" srcOrd="1" destOrd="0" parTransId="{A838505B-FC57-44CC-AD7E-82DFAC83360F}" sibTransId="{1BF14184-1DB0-415E-8A6C-6146FFB008DE}"/>
    <dgm:cxn modelId="{46834780-0B14-4640-9387-1CAEA3D33A27}" srcId="{84FDF202-E55F-45B1-83E9-4D2B2ADB3014}" destId="{3FE85198-CDF9-4891-B3B2-9C3842B83B4E}" srcOrd="2" destOrd="0" parTransId="{649E1B6F-AAEC-47ED-AC63-00DA860B3C6D}" sibTransId="{749A4DB6-6ADE-4B75-813D-DB5A61801F95}"/>
    <dgm:cxn modelId="{21351594-95F2-4DA6-BA0C-27F9DB20D939}" srcId="{84FDF202-E55F-45B1-83E9-4D2B2ADB3014}" destId="{67C78BD9-8E32-4455-A5E3-0BE2CC9B1173}" srcOrd="5" destOrd="0" parTransId="{4375BE02-546F-44C5-A504-2010CE5A14E7}" sibTransId="{46A65EF6-762A-4AB6-84B1-64204A6D6A5C}"/>
    <dgm:cxn modelId="{5031C19D-B0FA-4230-9113-5CA0279B5EF2}" type="presOf" srcId="{738C672D-97EB-4ADC-8E9C-1F6B219C294C}" destId="{6C06A2F2-84FC-4C32-89AF-38EB5EBC5F22}" srcOrd="0" destOrd="0" presId="urn:microsoft.com/office/officeart/2005/8/layout/vList2"/>
    <dgm:cxn modelId="{2889229E-5BA1-4A5B-AED8-98F3B4F7C598}" srcId="{A25BF81C-04BD-4574-97ED-063D3D8A5FD5}" destId="{84FDF202-E55F-45B1-83E9-4D2B2ADB3014}" srcOrd="1" destOrd="0" parTransId="{FD7F5E8F-C9AA-4844-B4E4-3246D597F8BB}" sibTransId="{ECC63C1C-8AA2-48F6-B466-498EC0CBC097}"/>
    <dgm:cxn modelId="{5CF458A1-44B0-48BD-B55B-2DA9C564C7DF}" type="presOf" srcId="{A25BF81C-04BD-4574-97ED-063D3D8A5FD5}" destId="{62D36E28-5648-48A7-9A56-6E86070C8592}" srcOrd="0" destOrd="0" presId="urn:microsoft.com/office/officeart/2005/8/layout/vList2"/>
    <dgm:cxn modelId="{52FB98A2-74DB-488F-B034-368FA1AFDF7D}" type="presOf" srcId="{67C78BD9-8E32-4455-A5E3-0BE2CC9B1173}" destId="{074E1DF5-135E-454D-9C0F-A9B378368269}" srcOrd="0" destOrd="5" presId="urn:microsoft.com/office/officeart/2005/8/layout/vList2"/>
    <dgm:cxn modelId="{91A838A3-B54B-4A87-AA66-19CAF24E92FC}" srcId="{84FDF202-E55F-45B1-83E9-4D2B2ADB3014}" destId="{1D0E86DD-4DBA-4322-A203-DF9B9C8EB46E}" srcOrd="3" destOrd="0" parTransId="{B15B31B4-53B4-440E-AAB8-C58B3751C691}" sibTransId="{D312E28B-2CEC-499B-9480-C9832470045E}"/>
    <dgm:cxn modelId="{040275AC-EAC4-459B-9F2C-BDF76B3C4CC8}" type="presOf" srcId="{C9EEC92D-4E38-465C-92C9-1FF3541F0A46}" destId="{074E1DF5-135E-454D-9C0F-A9B378368269}" srcOrd="0" destOrd="0" presId="urn:microsoft.com/office/officeart/2005/8/layout/vList2"/>
    <dgm:cxn modelId="{D60E6EB1-37F9-4D7C-AB72-BCA0C09089B2}" type="presOf" srcId="{627128E3-10DF-4AA9-AAE2-1A6ADB9E42F3}" destId="{074E1DF5-135E-454D-9C0F-A9B378368269}" srcOrd="0" destOrd="1" presId="urn:microsoft.com/office/officeart/2005/8/layout/vList2"/>
    <dgm:cxn modelId="{1BFFF4B5-18BE-4C74-8FB8-162BC28A906E}" type="presOf" srcId="{1D0E86DD-4DBA-4322-A203-DF9B9C8EB46E}" destId="{074E1DF5-135E-454D-9C0F-A9B378368269}" srcOrd="0" destOrd="3" presId="urn:microsoft.com/office/officeart/2005/8/layout/vList2"/>
    <dgm:cxn modelId="{7CD07BD7-AAFC-409C-B11C-02CD9EB0721B}" type="presOf" srcId="{4BB07317-9B44-4DF9-BB88-5A31324AE40F}" destId="{6B34B72A-B265-48EA-8E39-9C78D821EF5F}" srcOrd="0" destOrd="0" presId="urn:microsoft.com/office/officeart/2005/8/layout/vList2"/>
    <dgm:cxn modelId="{14DD9753-CC4C-4EED-9F61-F36E9F4BBAC7}" type="presParOf" srcId="{62D36E28-5648-48A7-9A56-6E86070C8592}" destId="{6B34B72A-B265-48EA-8E39-9C78D821EF5F}" srcOrd="0" destOrd="0" presId="urn:microsoft.com/office/officeart/2005/8/layout/vList2"/>
    <dgm:cxn modelId="{31D58F1F-8CBE-41F6-8B60-10F77B71CC71}" type="presParOf" srcId="{62D36E28-5648-48A7-9A56-6E86070C8592}" destId="{6C06A2F2-84FC-4C32-89AF-38EB5EBC5F22}" srcOrd="1" destOrd="0" presId="urn:microsoft.com/office/officeart/2005/8/layout/vList2"/>
    <dgm:cxn modelId="{31C5EE37-9D2B-4512-A9CD-58C84336D338}" type="presParOf" srcId="{62D36E28-5648-48A7-9A56-6E86070C8592}" destId="{2EC060EB-6BB5-493B-AD4A-99ECA6641255}" srcOrd="2" destOrd="0" presId="urn:microsoft.com/office/officeart/2005/8/layout/vList2"/>
    <dgm:cxn modelId="{5B642566-5BDD-4F1F-AA91-D6411FC16BAC}" type="presParOf" srcId="{62D36E28-5648-48A7-9A56-6E86070C8592}" destId="{074E1DF5-135E-454D-9C0F-A9B37836826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B72A-B265-48EA-8E39-9C78D821EF5F}">
      <dsp:nvSpPr>
        <dsp:cNvPr id="0" name=""/>
        <dsp:cNvSpPr/>
      </dsp:nvSpPr>
      <dsp:spPr>
        <a:xfrm>
          <a:off x="0" y="174394"/>
          <a:ext cx="12192000" cy="729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+mj-lt"/>
            </a:rPr>
            <a:t>과제 목표</a:t>
          </a:r>
        </a:p>
      </dsp:txBody>
      <dsp:txXfrm>
        <a:off x="35622" y="210016"/>
        <a:ext cx="12120756" cy="658486"/>
      </dsp:txXfrm>
    </dsp:sp>
    <dsp:sp modelId="{6C06A2F2-84FC-4C32-89AF-38EB5EBC5F22}">
      <dsp:nvSpPr>
        <dsp:cNvPr id="0" name=""/>
        <dsp:cNvSpPr/>
      </dsp:nvSpPr>
      <dsp:spPr>
        <a:xfrm>
          <a:off x="0" y="904124"/>
          <a:ext cx="12192000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0" i="0" kern="1200" dirty="0"/>
            <a:t>Durable Rule </a:t>
          </a:r>
          <a:r>
            <a:rPr lang="ko-KR" altLang="en-US" sz="1700" b="0" i="0" kern="1200" dirty="0"/>
            <a:t>패키지를 사용하여 현업의 문제 해결을 위한 규칙을 </a:t>
          </a:r>
          <a:r>
            <a:rPr lang="en-US" altLang="ko-KR" sz="1700" b="0" i="0" kern="1200" dirty="0"/>
            <a:t>15</a:t>
          </a:r>
          <a:r>
            <a:rPr lang="ko-KR" altLang="en-US" sz="1700" b="0" i="0" kern="1200" dirty="0"/>
            <a:t>개 이상 만들어서 실행될 수 있는 시스템을 </a:t>
          </a:r>
          <a:r>
            <a:rPr lang="ko-KR" altLang="en-US" sz="1700" b="0" i="0" kern="1200" dirty="0" err="1"/>
            <a:t>구성하시오</a:t>
          </a:r>
          <a:r>
            <a:rPr lang="en-US" altLang="ko-KR" sz="1700" b="0" i="0" kern="1200" dirty="0"/>
            <a:t>. </a:t>
          </a:r>
          <a:endParaRPr lang="ko-KR" altLang="en-US" sz="1700" kern="1200" dirty="0"/>
        </a:p>
      </dsp:txBody>
      <dsp:txXfrm>
        <a:off x="0" y="904124"/>
        <a:ext cx="12192000" cy="1024650"/>
      </dsp:txXfrm>
    </dsp:sp>
    <dsp:sp modelId="{2EC060EB-6BB5-493B-AD4A-99ECA6641255}">
      <dsp:nvSpPr>
        <dsp:cNvPr id="0" name=""/>
        <dsp:cNvSpPr/>
      </dsp:nvSpPr>
      <dsp:spPr>
        <a:xfrm>
          <a:off x="0" y="1928774"/>
          <a:ext cx="12192000" cy="692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+mj-lt"/>
            </a:rPr>
            <a:t>과제 주제</a:t>
          </a:r>
        </a:p>
      </dsp:txBody>
      <dsp:txXfrm>
        <a:off x="33796" y="1962570"/>
        <a:ext cx="12124408" cy="624718"/>
      </dsp:txXfrm>
    </dsp:sp>
    <dsp:sp modelId="{074E1DF5-135E-454D-9C0F-A9B378368269}">
      <dsp:nvSpPr>
        <dsp:cNvPr id="0" name=""/>
        <dsp:cNvSpPr/>
      </dsp:nvSpPr>
      <dsp:spPr>
        <a:xfrm>
          <a:off x="0" y="2621085"/>
          <a:ext cx="12192000" cy="434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kern="1200" dirty="0"/>
            <a:t>Durable Rule</a:t>
          </a:r>
          <a:r>
            <a:rPr lang="ko-KR" altLang="en-US" sz="1700" kern="1200" dirty="0"/>
            <a:t>을 이용하여 분석 방법 선정함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 dirty="0"/>
            <a:t>실험실에서  사용되는 통계 분석 방법과 제조 현장에서  사용되는 관리도 중 입력 조건에 맞는 분석 방법을 선정함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 dirty="0"/>
            <a:t>실험실에서 사용되는 분석 방법은 빈도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교차 분석 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평균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변량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상관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회귀 분석으로 한정함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 dirty="0"/>
            <a:t>제조 현장에서 사용되는 관리도는 </a:t>
          </a:r>
          <a:r>
            <a:rPr lang="en-US" altLang="ko-KR" sz="1700" kern="1200" dirty="0" err="1"/>
            <a:t>XBar</a:t>
          </a:r>
          <a:r>
            <a:rPr lang="en-US" altLang="ko-KR" sz="1700" kern="1200" dirty="0"/>
            <a:t>-R,  </a:t>
          </a:r>
          <a:r>
            <a:rPr lang="en-US" altLang="ko-KR" sz="1700" kern="1200" dirty="0" err="1"/>
            <a:t>XBar</a:t>
          </a:r>
          <a:r>
            <a:rPr lang="en-US" altLang="ko-KR" sz="1700" kern="1200" dirty="0"/>
            <a:t>-S, I-MR, np, p, c, u </a:t>
          </a:r>
          <a:r>
            <a:rPr lang="ko-KR" altLang="en-US" sz="1700" kern="1200" dirty="0"/>
            <a:t>관리도로 한정함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700" kern="1200" dirty="0"/>
        </a:p>
      </dsp:txBody>
      <dsp:txXfrm>
        <a:off x="0" y="2621085"/>
        <a:ext cx="12192000" cy="434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EDF6-D6A6-42BC-A1DE-3CAD6AA9042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F79A-EF96-424A-AB24-AB368BBB5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2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99E5-895F-4E74-9C5C-34BABA32723A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2220-64CF-40D5-8E2D-4BEA8E273618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E043-772E-4B6C-BCB0-A2C4C781D00E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66E-F1F2-40AE-99A5-3DC425DC8CBA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B149-881A-4BA2-81C1-A2C0DA56E57A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D2BD-3F9D-49C1-985D-7BAAB9CA3D90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969-0F4E-48E6-84B6-DB0D0BB95935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D97E-51A7-4DBD-B5B3-CBEC7E12DF33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4C91-6384-467E-A2C4-DE4B40E76908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7ABA-EBF0-4E28-A0DD-87212BC2D013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A6AB-B9F4-48F4-B6D6-88AC9AFE6BF5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9B96-9351-4EA9-9D96-07070AD8F3E4}" type="datetime1">
              <a:rPr lang="en-US" altLang="ko-KR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3282" y="2198343"/>
            <a:ext cx="8814023" cy="8439427"/>
            <a:chOff x="10353282" y="2198343"/>
            <a:chExt cx="8814023" cy="84394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3282" y="2198343"/>
              <a:ext cx="8814023" cy="84394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7587" y="7938378"/>
            <a:ext cx="22485948" cy="20848"/>
            <a:chOff x="1717587" y="7938378"/>
            <a:chExt cx="22485948" cy="208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7587" y="7938378"/>
              <a:ext cx="22485948" cy="208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6C6EF2-E2A5-4F5C-8348-765EAD19CDD0}"/>
              </a:ext>
            </a:extLst>
          </p:cNvPr>
          <p:cNvSpPr txBox="1"/>
          <p:nvPr/>
        </p:nvSpPr>
        <p:spPr>
          <a:xfrm>
            <a:off x="1496892" y="1281480"/>
            <a:ext cx="9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 개론</a:t>
            </a:r>
            <a:endParaRPr lang="en-US" altLang="ko-KR" sz="72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5AF89-13E6-432F-9A96-618129D59584}"/>
              </a:ext>
            </a:extLst>
          </p:cNvPr>
          <p:cNvSpPr txBox="1"/>
          <p:nvPr/>
        </p:nvSpPr>
        <p:spPr>
          <a:xfrm>
            <a:off x="1717587" y="6585804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4000" b="1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3020000020004" pitchFamily="34" charset="-127"/>
              </a:rPr>
              <a:t>2021254001</a:t>
            </a:r>
            <a:endParaRPr lang="en-US" altLang="ko-KR" sz="4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3020000020004" pitchFamily="34" charset="-127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이용규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1618A-E23C-456E-9B6B-8D6F8A47B93F}"/>
              </a:ext>
            </a:extLst>
          </p:cNvPr>
          <p:cNvSpPr txBox="1"/>
          <p:nvPr/>
        </p:nvSpPr>
        <p:spPr>
          <a:xfrm>
            <a:off x="1496892" y="2586398"/>
            <a:ext cx="91711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i="0" dirty="0">
                <a:solidFill>
                  <a:schemeClr val="bg1"/>
                </a:solidFill>
                <a:effectLst/>
                <a:latin typeface="inherit"/>
              </a:rPr>
              <a:t> MINI PROJECT No. 1</a:t>
            </a:r>
            <a:endParaRPr lang="en-US" altLang="ko-KR" sz="44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프로젝트 개요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C5233D05-5B27-4BD6-82AC-B0DB1557C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746566"/>
              </p:ext>
            </p:extLst>
          </p:nvPr>
        </p:nvGraphicFramePr>
        <p:xfrm>
          <a:off x="3048000" y="2247900"/>
          <a:ext cx="12192000" cy="71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분석법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분석법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FF636-EEE1-4072-9993-6ECA292AA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05050"/>
            <a:ext cx="102108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규칙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설명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결론</a:t>
            </a: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D7E5133B-3E60-42DE-A9CE-B4F0298BA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0931"/>
              </p:ext>
            </p:extLst>
          </p:nvPr>
        </p:nvGraphicFramePr>
        <p:xfrm>
          <a:off x="2286000" y="1907622"/>
          <a:ext cx="13960704" cy="3169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89685">
                  <a:extLst>
                    <a:ext uri="{9D8B030D-6E8A-4147-A177-3AD203B41FA5}">
                      <a16:colId xmlns:a16="http://schemas.microsoft.com/office/drawing/2014/main" val="3005307690"/>
                    </a:ext>
                  </a:extLst>
                </a:gridCol>
                <a:gridCol w="2145475">
                  <a:extLst>
                    <a:ext uri="{9D8B030D-6E8A-4147-A177-3AD203B41FA5}">
                      <a16:colId xmlns:a16="http://schemas.microsoft.com/office/drawing/2014/main" val="1315774900"/>
                    </a:ext>
                  </a:extLst>
                </a:gridCol>
                <a:gridCol w="4433982">
                  <a:extLst>
                    <a:ext uri="{9D8B030D-6E8A-4147-A177-3AD203B41FA5}">
                      <a16:colId xmlns:a16="http://schemas.microsoft.com/office/drawing/2014/main" val="292859423"/>
                    </a:ext>
                  </a:extLst>
                </a:gridCol>
                <a:gridCol w="4791562">
                  <a:extLst>
                    <a:ext uri="{9D8B030D-6E8A-4147-A177-3AD203B41FA5}">
                      <a16:colId xmlns:a16="http://schemas.microsoft.com/office/drawing/2014/main" val="2968732001"/>
                    </a:ext>
                  </a:extLst>
                </a:gridCol>
              </a:tblGrid>
              <a:tr h="278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24704"/>
                  </a:ext>
                </a:extLst>
              </a:tr>
              <a:tr h="2784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purpose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실험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분석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분석 목적 한정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9454"/>
                  </a:ext>
                </a:extLst>
              </a:tr>
              <a:tr h="278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 관리 분석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40626"/>
                  </a:ext>
                </a:extLst>
              </a:tr>
              <a:tr h="2784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data_kind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분석에 사용되는 데이터의 종류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91001"/>
                  </a:ext>
                </a:extLst>
              </a:tr>
              <a:tr h="278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빈도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674"/>
                  </a:ext>
                </a:extLst>
              </a:tr>
              <a:tr h="278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Bad_Rate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불량률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9940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var_group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숫자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변수 개수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55160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relation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Y/N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변수 간의 관계성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40553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일정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비일정</a:t>
                      </a:r>
                      <a:r>
                        <a:rPr lang="en-US" altLang="ko-KR" sz="1400" dirty="0"/>
                        <a:t>/None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샘플 사이즈의 고려 여부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8844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통계분석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purpose</a:t>
                      </a:r>
                      <a:r>
                        <a:rPr lang="ko-KR" altLang="en-US" sz="1400" dirty="0"/>
                        <a:t>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통계 분석과 관리도로 분리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68128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40FF36F2-D12E-45C6-9425-35156A455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03612"/>
              </p:ext>
            </p:extLst>
          </p:nvPr>
        </p:nvGraphicFramePr>
        <p:xfrm>
          <a:off x="2289313" y="5829300"/>
          <a:ext cx="65162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643">
                  <a:extLst>
                    <a:ext uri="{9D8B030D-6E8A-4147-A177-3AD203B41FA5}">
                      <a16:colId xmlns:a16="http://schemas.microsoft.com/office/drawing/2014/main" val="106261025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048484324"/>
                    </a:ext>
                  </a:extLst>
                </a:gridCol>
              </a:tblGrid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28258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test_anal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통계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90241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factory_anal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2744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빈도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23548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교차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7225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3002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anova_analysis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변량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33911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correlation_analysis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상관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93656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회귀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53043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XBar_R_Control</a:t>
                      </a:r>
                      <a:r>
                        <a:rPr lang="pt-BR" altLang="ko-KR" sz="1400" dirty="0"/>
                        <a:t>(c):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Xbar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R</a:t>
                      </a:r>
                      <a:r>
                        <a:rPr lang="ko-KR" altLang="en-US" sz="1400" dirty="0"/>
                        <a:t> 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19406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XBar_S_Control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Xbar</a:t>
                      </a:r>
                      <a:r>
                        <a:rPr lang="en-US" altLang="ko-KR" sz="1400" dirty="0"/>
                        <a:t> – S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1789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E408C62A-C664-4F66-BCC1-7B5D96EE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11651"/>
              </p:ext>
            </p:extLst>
          </p:nvPr>
        </p:nvGraphicFramePr>
        <p:xfrm>
          <a:off x="9425147" y="5801491"/>
          <a:ext cx="6516243" cy="3380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62610258"/>
                    </a:ext>
                  </a:extLst>
                </a:gridCol>
                <a:gridCol w="3468243">
                  <a:extLst>
                    <a:ext uri="{9D8B030D-6E8A-4147-A177-3AD203B41FA5}">
                      <a16:colId xmlns:a16="http://schemas.microsoft.com/office/drawing/2014/main" val="3048484324"/>
                    </a:ext>
                  </a:extLst>
                </a:gridCol>
              </a:tblGrid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28258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IMR_Control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I-MR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77963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nP_Control</a:t>
                      </a:r>
                      <a:r>
                        <a:rPr lang="en-US" altLang="ko-KR" sz="1400" dirty="0"/>
                        <a:t>(c)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np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47779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38713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r>
                        <a:rPr lang="ko-KR" altLang="en-US" sz="1400" dirty="0"/>
                        <a:t> 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76798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</a:t>
                      </a:r>
                      <a:r>
                        <a:rPr lang="ko-KR" altLang="en-US" sz="1400" dirty="0"/>
                        <a:t> 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90241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Poisson 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푸아송</a:t>
                      </a:r>
                      <a:r>
                        <a:rPr lang="ko-KR" altLang="en-US" sz="1400" dirty="0"/>
                        <a:t>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2744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Binomial_distribution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이항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23548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Normal_distribution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정규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7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04AC48-28AB-4A48-9BFB-3E1CED646572}"/>
              </a:ext>
            </a:extLst>
          </p:cNvPr>
          <p:cNvSpPr txBox="1"/>
          <p:nvPr/>
        </p:nvSpPr>
        <p:spPr>
          <a:xfrm>
            <a:off x="1083159" y="1975385"/>
            <a:ext cx="110799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3C391-73DA-4FC2-ABD3-6E2244F86E51}"/>
              </a:ext>
            </a:extLst>
          </p:cNvPr>
          <p:cNvSpPr txBox="1"/>
          <p:nvPr/>
        </p:nvSpPr>
        <p:spPr>
          <a:xfrm>
            <a:off x="1083159" y="5961310"/>
            <a:ext cx="110799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5408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Code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Code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86C9A8-0FF8-4FA2-96FB-2A1666E8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19275"/>
            <a:ext cx="9067800" cy="7820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54D479-99A3-4E0B-B2A9-095E5CF1A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798309"/>
            <a:ext cx="8982075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Code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0F5E1BF-C730-48E4-8C60-2B8E055C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7300"/>
            <a:ext cx="10696575" cy="6829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117C00-4F0F-42FD-ACFF-218E54714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795" y="1257300"/>
            <a:ext cx="7145405" cy="52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C036A-6167-46E1-99E8-ED46F678997C}"/>
              </a:ext>
            </a:extLst>
          </p:cNvPr>
          <p:cNvSpPr txBox="1"/>
          <p:nvPr/>
        </p:nvSpPr>
        <p:spPr>
          <a:xfrm>
            <a:off x="6087714" y="4420225"/>
            <a:ext cx="61125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감사합니다</a:t>
            </a:r>
            <a:r>
              <a:rPr lang="en-US" altLang="ko-KR" sz="8800" dirty="0">
                <a:solidFill>
                  <a:schemeClr val="bg1"/>
                </a:solidFill>
              </a:rPr>
              <a:t>.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375</Words>
  <Application>Microsoft Office PowerPoint</Application>
  <PresentationFormat>사용자 지정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HY헤드라인M</vt:lpstr>
      <vt:lpstr>inherit</vt:lpstr>
      <vt:lpstr>맑은 고딕</vt:lpstr>
      <vt:lpstr>Arial</vt:lpstr>
      <vt:lpstr>Calibri</vt:lpstr>
      <vt:lpstr>Courier New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이용규</cp:lastModifiedBy>
  <cp:revision>17</cp:revision>
  <dcterms:created xsi:type="dcterms:W3CDTF">2021-03-31T22:17:14Z</dcterms:created>
  <dcterms:modified xsi:type="dcterms:W3CDTF">2021-04-01T04:29:47Z</dcterms:modified>
</cp:coreProperties>
</file>