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Lobster"/>
      <p:regular r:id="rId24"/>
    </p:embeddedFon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obster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f22114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af22114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CNBC and </a:t>
            </a:r>
            <a:r>
              <a:rPr lang="en"/>
              <a:t>Elon musk </a:t>
            </a:r>
            <a:r>
              <a:rPr lang="en"/>
              <a:t>with the Stock price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af22114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af22114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Daily likes and stock price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af22114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af22114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f22114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af22114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af22114b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af22114b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af22114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af22114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af22114b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af22114b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af22114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af22114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af22114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af22114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af22114b_1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af22114b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f2211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f2211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af22114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af22114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af2211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af221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af2211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af2211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af22114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af22114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af2211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af2211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f22114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f22114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f22114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af22114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2Ldusn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Influence of Media on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Tesla Inc.’s Stock Price</a:t>
            </a:r>
            <a:endParaRPr sz="4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Official Answers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(Yiqing, </a:t>
            </a:r>
            <a:r>
              <a:rPr lang="en"/>
              <a:t>Yong, Zack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CNBC, number of news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75" y="628788"/>
            <a:ext cx="4122948" cy="36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825" y="665550"/>
            <a:ext cx="4491201" cy="35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775050" y="2990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Number of tweets on </a:t>
            </a:r>
            <a:r>
              <a:rPr lang="en" sz="1100"/>
              <a:t>CNBC’S account 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V.S.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 of the close price </a:t>
            </a:r>
            <a:endParaRPr sz="1100"/>
          </a:p>
        </p:txBody>
      </p:sp>
      <p:sp>
        <p:nvSpPr>
          <p:cNvPr id="132" name="Google Shape;132;p22"/>
          <p:cNvSpPr txBox="1"/>
          <p:nvPr/>
        </p:nvSpPr>
        <p:spPr>
          <a:xfrm>
            <a:off x="5513200" y="2957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lang="en" sz="1100"/>
              <a:t>he daily number of tweets that Musk wrote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V.S.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 of the close price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Linear Regression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26725" y="13978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Daily Likes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V.S.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Stock Price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75" y="1071225"/>
            <a:ext cx="5034506" cy="3596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- Natural Language Processing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75" y="729050"/>
            <a:ext cx="5435949" cy="40858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4"/>
          <p:cNvSpPr txBox="1"/>
          <p:nvPr/>
        </p:nvSpPr>
        <p:spPr>
          <a:xfrm>
            <a:off x="4272750" y="4742150"/>
            <a:ext cx="4297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Sentiment Levels of CNBC Tweets</a:t>
            </a:r>
            <a:endParaRPr i="1" sz="1000"/>
          </a:p>
        </p:txBody>
      </p:sp>
      <p:sp>
        <p:nvSpPr>
          <p:cNvPr id="147" name="Google Shape;147;p24"/>
          <p:cNvSpPr txBox="1"/>
          <p:nvPr/>
        </p:nvSpPr>
        <p:spPr>
          <a:xfrm>
            <a:off x="182975" y="656400"/>
            <a:ext cx="34533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w</a:t>
            </a:r>
            <a:r>
              <a:rPr lang="en" sz="1800"/>
              <a:t>ash the tweet text off </a:t>
            </a:r>
            <a:r>
              <a:rPr lang="en" sz="1800"/>
              <a:t>miscellaneous words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5461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5461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…</a:t>
            </a:r>
            <a:endParaRPr sz="12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5461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mutate(text = str_replace_all(text, 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</a:rPr>
              <a:t>"https?.*\\s?"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,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</a:rPr>
              <a:t>""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)) %&gt;% </a:t>
            </a:r>
            <a:b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  mutate(text = str_replace_all(text, 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</a:rPr>
              <a:t>"[#@].*\\s?"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,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</a:rPr>
              <a:t>""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)) %&gt;% </a:t>
            </a:r>
            <a:b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  mutate(text = str_replace_all(text, 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</a:rPr>
              <a:t>"pic.twitter.*\\s?"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,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</a:rPr>
              <a:t>""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)) %&gt;%</a:t>
            </a:r>
            <a:endParaRPr sz="12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5461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</a:rPr>
              <a:t>…</a:t>
            </a:r>
            <a:endParaRPr sz="12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2)    use the </a:t>
            </a:r>
            <a:r>
              <a:rPr i="1" lang="en" sz="1800"/>
              <a:t>syuzhet </a:t>
            </a:r>
            <a:r>
              <a:rPr lang="en" sz="1800"/>
              <a:t>library, we assign individual tweets with 10 categories of emotions. </a:t>
            </a:r>
            <a:endParaRPr sz="1800"/>
          </a:p>
          <a:p>
            <a:pPr indent="0" lvl="0" marL="88900" marR="88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EDA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450" y="796225"/>
            <a:ext cx="5662850" cy="40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190825" y="1544850"/>
            <a:ext cx="2817600" cy="3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Group the tweets by day and sum the emotion scores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Analyze the trend of emotions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Different types of emotions are correlated with each other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Plots - EDA (Negativity)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182600" y="707400"/>
            <a:ext cx="29826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   Filter out the low scores to reduce influence from noise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   Plot the scores against the changes in TSLA price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2775"/>
            <a:ext cx="2604776" cy="11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25" y="901044"/>
            <a:ext cx="5414325" cy="334140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5">
            <a:alphaModFix/>
          </a:blip>
          <a:srcRect b="0" l="3743" r="15239" t="1719"/>
          <a:stretch/>
        </p:blipFill>
        <p:spPr>
          <a:xfrm>
            <a:off x="3849450" y="1336275"/>
            <a:ext cx="5086252" cy="290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39050" y="920400"/>
            <a:ext cx="342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 Matrix by corrplot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* Blue: p</a:t>
            </a:r>
            <a:r>
              <a:rPr lang="en">
                <a:solidFill>
                  <a:srgbClr val="000000"/>
                </a:solidFill>
              </a:rPr>
              <a:t>ositive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* Red: negative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* Color intensity and size ~     proportional to the correlation coefficients.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00" y="65375"/>
            <a:ext cx="5139713" cy="489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81625"/>
            <a:ext cx="4349476" cy="6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Corr Matrix Table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475"/>
            <a:ext cx="4959724" cy="28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725" y="653775"/>
            <a:ext cx="4180696" cy="289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-3575" y="701050"/>
            <a:ext cx="9144000" cy="295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84850" y="548575"/>
            <a:ext cx="319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308125" y="373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Logistic</a:t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3644425" y="872875"/>
            <a:ext cx="5496000" cy="84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4523825" y="1191425"/>
            <a:ext cx="435900" cy="2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5987475" y="1191425"/>
            <a:ext cx="359700" cy="2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549250" y="1191425"/>
            <a:ext cx="359700" cy="2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8780725" y="1184575"/>
            <a:ext cx="359700" cy="2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266925" y="1184575"/>
            <a:ext cx="435900" cy="2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88" name="Google Shape;188;p28"/>
          <p:cNvCxnSpPr/>
          <p:nvPr/>
        </p:nvCxnSpPr>
        <p:spPr>
          <a:xfrm>
            <a:off x="3638125" y="1352300"/>
            <a:ext cx="55086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8"/>
          <p:cNvSpPr/>
          <p:nvPr/>
        </p:nvSpPr>
        <p:spPr>
          <a:xfrm>
            <a:off x="3644425" y="701050"/>
            <a:ext cx="5496000" cy="12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707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>
                <a:solidFill>
                  <a:srgbClr val="333333"/>
                </a:solidFill>
              </a:rPr>
              <a:t>The numbers of tweets is not a good predictor of the changes in Tesla’s stock price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>
                <a:solidFill>
                  <a:srgbClr val="333333"/>
                </a:solidFill>
              </a:rPr>
              <a:t>The other variables are not significant predictors neither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>
                <a:solidFill>
                  <a:srgbClr val="333333"/>
                </a:solidFill>
              </a:rPr>
              <a:t>Using minutely (instead of daily) stock prices do not have a significant influence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>
                <a:solidFill>
                  <a:srgbClr val="333333"/>
                </a:solidFill>
              </a:rPr>
              <a:t>The numbers of optimistic and pessimistic tweets tend to experience similar changes, reflecting people’s splitted view on Tesla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>
                <a:solidFill>
                  <a:srgbClr val="333333"/>
                </a:solidFill>
              </a:rPr>
              <a:t>All optimistic emotions such as </a:t>
            </a:r>
            <a:r>
              <a:rPr i="1" lang="en">
                <a:solidFill>
                  <a:srgbClr val="333333"/>
                </a:solidFill>
              </a:rPr>
              <a:t>anticipation</a:t>
            </a:r>
            <a:r>
              <a:rPr lang="en">
                <a:solidFill>
                  <a:srgbClr val="333333"/>
                </a:solidFill>
              </a:rPr>
              <a:t> and </a:t>
            </a:r>
            <a:r>
              <a:rPr i="1" lang="en">
                <a:solidFill>
                  <a:srgbClr val="333333"/>
                </a:solidFill>
              </a:rPr>
              <a:t>trust</a:t>
            </a:r>
            <a:r>
              <a:rPr lang="en">
                <a:solidFill>
                  <a:srgbClr val="333333"/>
                </a:solidFill>
              </a:rPr>
              <a:t> in tweets are </a:t>
            </a:r>
            <a:r>
              <a:rPr b="1" lang="en">
                <a:solidFill>
                  <a:srgbClr val="333333"/>
                </a:solidFill>
              </a:rPr>
              <a:t>weakly positively correlated </a:t>
            </a:r>
            <a:r>
              <a:rPr lang="en">
                <a:solidFill>
                  <a:srgbClr val="333333"/>
                </a:solidFill>
              </a:rPr>
              <a:t>with the trading volume of the Tesla stock, while all pessimistic emotions are less positively correlated</a:t>
            </a:r>
            <a:endParaRPr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311700" y="4242563"/>
            <a:ext cx="7700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Shiny App: </a:t>
            </a:r>
            <a:r>
              <a:rPr b="1" lang="en" sz="1800">
                <a:solidFill>
                  <a:srgbClr val="FF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https://bit.ly/2Ldusnw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Analysis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Improve sentiment scoring analysis by exploring other models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Since TSLA stock surged in popularity both on Wall Street and on social media in recent years, our analysis window is likely limited and biased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519800" y="258150"/>
            <a:ext cx="4312500" cy="4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Datasets: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-Daily Price: daily price of tesla stock since 2016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Yahoo Finance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-Minutely Price: minutely price data since April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Bloomberg 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-CNBC_TSLA: all CNBC’s tweets about Tesla 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CNBC’s twitter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-Elon_Musk: all of Elon Musk’s past tweets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Elon Musk’s twitter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310300"/>
            <a:ext cx="2977700" cy="29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Data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87" y="1039675"/>
            <a:ext cx="4429028" cy="31635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Tesla's stock price </a:t>
            </a:r>
            <a:r>
              <a:rPr lang="en" sz="1400"/>
              <a:t>experienced</a:t>
            </a:r>
            <a:r>
              <a:rPr lang="en" sz="1400"/>
              <a:t> a relatively steady growth at first but started to have more volatility during the past one year or so. This is the period in which we are mainly interested in.</a:t>
            </a:r>
            <a:endParaRPr sz="1400"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240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TSLA V.S. S&amp;P 500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713" y="735400"/>
            <a:ext cx="6010324" cy="42930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41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1107600"/>
            <a:ext cx="4342000" cy="31014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300" y="1107600"/>
            <a:ext cx="4235351" cy="31014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 txBox="1"/>
          <p:nvPr/>
        </p:nvSpPr>
        <p:spPr>
          <a:xfrm>
            <a:off x="262350" y="3787775"/>
            <a:ext cx="86193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i="1" lang="en" sz="1000"/>
              <a:t>* </a:t>
            </a:r>
            <a:r>
              <a:rPr i="1" lang="en" sz="1000"/>
              <a:t>We performed the same analysis on both dataset we got but the results is very similar, so we only should the results for the CNBC dataset here.</a:t>
            </a:r>
            <a:endParaRPr i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750"/>
            <a:ext cx="4646000" cy="36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50" y="1324787"/>
            <a:ext cx="3598825" cy="14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175" y="3204450"/>
            <a:ext cx="4272575" cy="13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00" y="1691250"/>
            <a:ext cx="3162599" cy="320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750" y="1123150"/>
            <a:ext cx="3026076" cy="2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0775" y="116375"/>
            <a:ext cx="3204425" cy="312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