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Work Sans"/>
      <p:regular r:id="rId22"/>
      <p:bold r:id="rId23"/>
      <p:italic r:id="rId24"/>
      <p:boldItalic r:id="rId25"/>
    </p:embeddedFont>
    <p:embeddedFont>
      <p:font typeface="Work Sans Regula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890A7D-E797-4382-B6E1-78EF64964317}">
  <a:tblStyle styleId="{1B890A7D-E797-4382-B6E1-78EF64964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WorkSans-regular.fntdata"/><Relationship Id="rId21" Type="http://schemas.openxmlformats.org/officeDocument/2006/relationships/slide" Target="slides/slide16.xml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Regular-regular.fntdata"/><Relationship Id="rId25" Type="http://schemas.openxmlformats.org/officeDocument/2006/relationships/font" Target="fonts/WorkSans-boldItalic.fntdata"/><Relationship Id="rId28" Type="http://schemas.openxmlformats.org/officeDocument/2006/relationships/font" Target="fonts/WorkSansRegular-italic.fntdata"/><Relationship Id="rId27" Type="http://schemas.openxmlformats.org/officeDocument/2006/relationships/font" Target="fonts/WorkSansRegula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Regula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b91186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b91186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b91186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b91186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b91186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b91186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b91186f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b91186f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b91186f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b91186f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b91186f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b91186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b91186f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b91186f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4b38e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4b38e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b911669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b911669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b91186f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b91186f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b91186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b91186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b91186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b91186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b91186f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b91186f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b91186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b91186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b911669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b911669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orkshop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56825" y="1866675"/>
            <a:ext cx="517200" cy="517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467375"/>
            <a:ext cx="5514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0500" y="3429950"/>
            <a:ext cx="4050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50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2944" l="0" r="0" t="0"/>
          <a:stretch/>
        </p:blipFill>
        <p:spPr>
          <a:xfrm>
            <a:off x="458650" y="699400"/>
            <a:ext cx="1416626" cy="3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6463825" y="2610040"/>
            <a:ext cx="1903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278875" y="2406533"/>
            <a:ext cx="2273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HOSTED BY</a:t>
            </a:r>
            <a:r>
              <a:rPr lang="en" sz="1200">
                <a:solidFill>
                  <a:srgbClr val="B7B7B7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ject and Main Point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5" y="978375"/>
            <a:ext cx="9144000" cy="40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104131" y="102649"/>
            <a:ext cx="211676" cy="211676"/>
            <a:chOff x="100025" y="90500"/>
            <a:chExt cx="352500" cy="352500"/>
          </a:xfrm>
        </p:grpSpPr>
        <p:sp>
          <p:nvSpPr>
            <p:cNvPr id="20" name="Google Shape;20;p3"/>
            <p:cNvSpPr/>
            <p:nvPr/>
          </p:nvSpPr>
          <p:spPr>
            <a:xfrm>
              <a:off x="1000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524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04825" y="905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00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524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04825" y="2429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00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524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04825" y="395300"/>
              <a:ext cx="47700" cy="47700"/>
            </a:xfrm>
            <a:prstGeom prst="ellipse">
              <a:avLst/>
            </a:prstGeom>
            <a:solidFill>
              <a:srgbClr val="005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358850" y="698999"/>
            <a:ext cx="2142300" cy="3433201"/>
            <a:chOff x="358850" y="698999"/>
            <a:chExt cx="2142300" cy="3433201"/>
          </a:xfrm>
        </p:grpSpPr>
        <p:sp>
          <p:nvSpPr>
            <p:cNvPr id="32" name="Google Shape;32;p4"/>
            <p:cNvSpPr/>
            <p:nvPr/>
          </p:nvSpPr>
          <p:spPr>
            <a:xfrm>
              <a:off x="358850" y="1011300"/>
              <a:ext cx="2142300" cy="312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4"/>
            <p:cNvGrpSpPr/>
            <p:nvPr/>
          </p:nvGrpSpPr>
          <p:grpSpPr>
            <a:xfrm>
              <a:off x="542081" y="698999"/>
              <a:ext cx="211676" cy="211676"/>
              <a:chOff x="100025" y="90500"/>
              <a:chExt cx="352500" cy="352500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>
              <a:off x="542081" y="985163"/>
              <a:ext cx="211676" cy="211676"/>
              <a:chOff x="100025" y="90500"/>
              <a:chExt cx="352500" cy="352500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000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2524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04825" y="905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000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2524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04825" y="2429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1000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524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04825" y="395300"/>
                <a:ext cx="47700" cy="47700"/>
              </a:xfrm>
              <a:prstGeom prst="ellipse">
                <a:avLst/>
              </a:prstGeom>
              <a:solidFill>
                <a:srgbClr val="005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3" name="Google Shape;53;p4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>
            <p:ph type="title"/>
          </p:nvPr>
        </p:nvSpPr>
        <p:spPr>
          <a:xfrm>
            <a:off x="460975" y="2807800"/>
            <a:ext cx="55806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" type="subTitle"/>
          </p:nvPr>
        </p:nvSpPr>
        <p:spPr>
          <a:xfrm>
            <a:off x="490250" y="2420538"/>
            <a:ext cx="43431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0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MAIN_POINT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/>
        </p:nvSpPr>
        <p:spPr>
          <a:xfrm>
            <a:off x="2391150" y="0"/>
            <a:ext cx="4361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5750" lIns="365750" spcFirstLastPara="1" rIns="365750" wrap="square" tIns="365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22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076050" y="105700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50FF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9600">
              <a:solidFill>
                <a:srgbClr val="005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6343625" y="3985275"/>
            <a:ext cx="5220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50FF"/>
                </a:solidFill>
                <a:latin typeface="Work Sans"/>
                <a:ea typeface="Work Sans"/>
                <a:cs typeface="Work Sans"/>
                <a:sym typeface="Work Sans"/>
              </a:rPr>
              <a:t>”</a:t>
            </a:r>
            <a:endParaRPr sz="9600">
              <a:solidFill>
                <a:srgbClr val="005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2703500" y="910300"/>
            <a:ext cx="3796500" cy="2941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2703500" y="4047950"/>
            <a:ext cx="2908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99999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with Header">
  <p:cSld name="MAIN_POIN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6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460970" y="1236380"/>
            <a:ext cx="41967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0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Point no Header">
  <p:cSld name="MAIN_POIN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409925" y="1717750"/>
            <a:ext cx="61977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562025" y="1448380"/>
            <a:ext cx="508500" cy="47700"/>
          </a:xfrm>
          <a:prstGeom prst="roundRect">
            <a:avLst>
              <a:gd fmla="val 0" name="adj"/>
            </a:avLst>
          </a:prstGeom>
          <a:solidFill>
            <a:srgbClr val="005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ssignment">
  <p:cSld name="MAIN_POINT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/>
          <p:nvPr>
            <p:ph type="title"/>
          </p:nvPr>
        </p:nvSpPr>
        <p:spPr>
          <a:xfrm>
            <a:off x="1055585" y="1366715"/>
            <a:ext cx="6461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1075100" y="1870500"/>
            <a:ext cx="58029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/>
        </p:nvSpPr>
        <p:spPr>
          <a:xfrm>
            <a:off x="6792925" y="732000"/>
            <a:ext cx="100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0FF"/>
                </a:solidFill>
                <a:latin typeface="Work Sans"/>
                <a:ea typeface="Work Sans"/>
                <a:cs typeface="Work Sans"/>
                <a:sym typeface="Work Sans"/>
              </a:rPr>
              <a:t>EXERCISE</a:t>
            </a:r>
            <a:endParaRPr sz="1200">
              <a:solidFill>
                <a:srgbClr val="005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-23137" l="0" r="72128" t="0"/>
          <a:stretch/>
        </p:blipFill>
        <p:spPr>
          <a:xfrm>
            <a:off x="8495250" y="4598850"/>
            <a:ext cx="337101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800"/>
              <a:buFont typeface="Work Sans Regular"/>
              <a:buNone/>
              <a:defRPr sz="2800">
                <a:solidFill>
                  <a:srgbClr val="21222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1800"/>
              <a:buFont typeface="Work Sans"/>
              <a:buChar char="●"/>
              <a:defRPr sz="1800"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●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223"/>
              </a:buClr>
              <a:buSzPts val="1400"/>
              <a:buFont typeface="Work Sans"/>
              <a:buChar char="○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223"/>
              </a:buClr>
              <a:buSzPts val="1400"/>
              <a:buFont typeface="Work Sans"/>
              <a:buChar char="■"/>
              <a:defRPr>
                <a:solidFill>
                  <a:srgbClr val="21222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Combination Sum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0FF"/>
                </a:solidFill>
              </a:rPr>
              <a:t>Programming Session</a:t>
            </a:r>
            <a:endParaRPr>
              <a:solidFill>
                <a:srgbClr val="005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2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is a combinations problem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3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Think DFS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4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Think about recursion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Hints: Part 2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1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You should be able to use most of your code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2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Think about sorting the array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3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Can we add logic to stop unnecessary recursive calls?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 1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Description - Part 1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06400" y="865100"/>
            <a:ext cx="8131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Description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 of numbers (</a:t>
            </a:r>
            <a:r>
              <a:rPr b="1" lang="en"/>
              <a:t>without duplicates</a:t>
            </a:r>
            <a:r>
              <a:rPr lang="en"/>
              <a:t>) and a target number, find all unique combinations using the list of numbers that sum to the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</a:t>
            </a:r>
            <a:r>
              <a:rPr lang="en"/>
              <a:t>: The same number in your list of numbers can be used more than once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33613" y="2479225"/>
            <a:ext cx="2964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 1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588038" y="29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{1B890A7D-E797-4382-B6E1-78EF64964317}</a:tableStyleId>
              </a:tblPr>
              <a:tblGrid>
                <a:gridCol w="350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combinationSum([2, 3, 7], 7)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solution set is: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[7],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[2,2,3]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5"/>
          <p:cNvSpPr txBox="1"/>
          <p:nvPr/>
        </p:nvSpPr>
        <p:spPr>
          <a:xfrm>
            <a:off x="4427638" y="2479100"/>
            <a:ext cx="2964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 2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4482063" y="29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{1B890A7D-E797-4382-B6E1-78EF64964317}</a:tableStyleId>
              </a:tblPr>
              <a:tblGrid>
                <a:gridCol w="350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combinationSum([2, 3, 5], 8)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solution set is: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[2,2,2,2],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[2,3,3],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[3,5]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Clarifying Questions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Are all values positive? </a:t>
            </a:r>
            <a:r>
              <a:rPr b="1" lang="en" sz="1600">
                <a:solidFill>
                  <a:srgbClr val="000000"/>
                </a:solidFill>
              </a:rPr>
              <a:t>Yes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Is the target guaranteed to be positive? </a:t>
            </a:r>
            <a:r>
              <a:rPr b="1" lang="en" sz="1600">
                <a:solidFill>
                  <a:srgbClr val="000000"/>
                </a:solidFill>
              </a:rPr>
              <a:t>Yes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 2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Description - Part 2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06400" y="865100"/>
            <a:ext cx="8131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Description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 of numbers (</a:t>
            </a:r>
            <a:r>
              <a:rPr b="1" lang="en"/>
              <a:t>with duplicates</a:t>
            </a:r>
            <a:r>
              <a:rPr lang="en"/>
              <a:t>) and a target number, find all unique combinations using the list of numbers that sum to the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</a:t>
            </a:r>
            <a:r>
              <a:rPr lang="en"/>
              <a:t>: Each number may only be used </a:t>
            </a:r>
            <a:r>
              <a:rPr b="1" lang="en"/>
              <a:t>once</a:t>
            </a:r>
            <a:endParaRPr b="1"/>
          </a:p>
        </p:txBody>
      </p:sp>
      <p:sp>
        <p:nvSpPr>
          <p:cNvPr id="133" name="Google Shape;133;p18"/>
          <p:cNvSpPr txBox="1"/>
          <p:nvPr/>
        </p:nvSpPr>
        <p:spPr>
          <a:xfrm>
            <a:off x="533613" y="2479225"/>
            <a:ext cx="2964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 1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588038" y="29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{1B890A7D-E797-4382-B6E1-78EF64964317}</a:tableStyleId>
              </a:tblPr>
              <a:tblGrid>
                <a:gridCol w="350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combinationSum([10,1,2,7,6,1,5], 8)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solution set is: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[1, 7],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[1, 2, 5],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[2, 6],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[1, 1, 6]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4427638" y="2479100"/>
            <a:ext cx="2964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 2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4482063" y="29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{1B890A7D-E797-4382-B6E1-78EF64964317}</a:tableStyleId>
              </a:tblPr>
              <a:tblGrid>
                <a:gridCol w="350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combinationSum([2,5,2,1,2], 5)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solution set is: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[1,2,2],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[5]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Clarifying Questions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Are all values positive? </a:t>
            </a:r>
            <a:r>
              <a:rPr b="1" lang="en" sz="1600">
                <a:solidFill>
                  <a:srgbClr val="000000"/>
                </a:solidFill>
              </a:rPr>
              <a:t>Yes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Is the target guaranteed to be positive? </a:t>
            </a:r>
            <a:r>
              <a:rPr b="1" lang="en" sz="1600">
                <a:solidFill>
                  <a:srgbClr val="000000"/>
                </a:solidFill>
              </a:rPr>
              <a:t>Yes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Are the values sorted? </a:t>
            </a:r>
            <a:r>
              <a:rPr b="1" lang="en" sz="1600">
                <a:solidFill>
                  <a:srgbClr val="000000"/>
                </a:solidFill>
              </a:rPr>
              <a:t>Yes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Does the combinations have to be ordered in a certain way? </a:t>
            </a:r>
            <a:r>
              <a:rPr b="1" lang="en" sz="1600">
                <a:solidFill>
                  <a:srgbClr val="000000"/>
                </a:solidFill>
              </a:rPr>
              <a:t>No</a:t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Hints: Part 1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1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5800" y="1152475"/>
            <a:ext cx="85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Think of the brute-force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hrise Industry 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