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Work Sans"/>
      <p:regular r:id="rId23"/>
      <p:bold r:id="rId24"/>
      <p:italic r:id="rId25"/>
      <p:boldItalic r:id="rId26"/>
    </p:embeddedFont>
    <p:embeddedFont>
      <p:font typeface="Work Sans Regula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WorkSansRegular-bold.fntdata"/><Relationship Id="rId27" Type="http://schemas.openxmlformats.org/officeDocument/2006/relationships/font" Target="fonts/WorkSans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Regula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WorkSansRegula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4a0ac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4a0ac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f44b73d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f44b73d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f44b73d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f44b73d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f44b73d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f44b73d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f44b73d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f44b73d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f44b73d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f44b73d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f44b73d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f44b73d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670763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670763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670763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670763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9af36b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9af36b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9af36b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9af36b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9af36b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9af36b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44b73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44b73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f00e6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f00e6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f44b73d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f44b73d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f44b73d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f44b73d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70763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70763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kshop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673612"/>
            <a:ext cx="1677977" cy="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156825" y="1866675"/>
            <a:ext cx="517200" cy="517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67375"/>
            <a:ext cx="5514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60500" y="3429950"/>
            <a:ext cx="405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35F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6463825" y="2610040"/>
            <a:ext cx="1903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6278875" y="2406533"/>
            <a:ext cx="2273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HOSTED BY</a:t>
            </a:r>
            <a:r>
              <a:rPr lang="en" sz="12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ject and Main Points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5" y="978375"/>
            <a:ext cx="9144000" cy="40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138" y="4608452"/>
            <a:ext cx="233314" cy="30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104131" y="102649"/>
            <a:ext cx="211676" cy="211676"/>
            <a:chOff x="100025" y="90500"/>
            <a:chExt cx="352500" cy="352500"/>
          </a:xfrm>
        </p:grpSpPr>
        <p:sp>
          <p:nvSpPr>
            <p:cNvPr id="22" name="Google Shape;22;p3"/>
            <p:cNvSpPr/>
            <p:nvPr/>
          </p:nvSpPr>
          <p:spPr>
            <a:xfrm>
              <a:off x="1000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24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048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000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524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048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000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24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048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358850" y="698999"/>
            <a:ext cx="2142300" cy="3433201"/>
            <a:chOff x="358850" y="698999"/>
            <a:chExt cx="2142300" cy="3433201"/>
          </a:xfrm>
        </p:grpSpPr>
        <p:sp>
          <p:nvSpPr>
            <p:cNvPr id="33" name="Google Shape;33;p4"/>
            <p:cNvSpPr/>
            <p:nvPr/>
          </p:nvSpPr>
          <p:spPr>
            <a:xfrm>
              <a:off x="358850" y="1011300"/>
              <a:ext cx="2142300" cy="312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42081" y="698999"/>
              <a:ext cx="211676" cy="211676"/>
              <a:chOff x="100025" y="90500"/>
              <a:chExt cx="352500" cy="3525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>
              <a:off x="542081" y="985163"/>
              <a:ext cx="211676" cy="211676"/>
              <a:chOff x="100025" y="90500"/>
              <a:chExt cx="352500" cy="352500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" type="subTitle"/>
          </p:nvPr>
        </p:nvSpPr>
        <p:spPr>
          <a:xfrm>
            <a:off x="490250" y="24205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5F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MAIN_POINT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/>
        </p:nvSpPr>
        <p:spPr>
          <a:xfrm>
            <a:off x="2391150" y="0"/>
            <a:ext cx="4361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5750" lIns="365750" spcFirstLastPara="1" rIns="365750" wrap="square" tIns="365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22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076050" y="105700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35FE5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>
              <a:solidFill>
                <a:srgbClr val="535FE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6343625" y="3985275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35FE5"/>
                </a:solidFill>
                <a:latin typeface="Work Sans"/>
                <a:ea typeface="Work Sans"/>
                <a:cs typeface="Work Sans"/>
                <a:sym typeface="Work Sans"/>
              </a:rPr>
              <a:t>”</a:t>
            </a:r>
            <a:endParaRPr sz="9600">
              <a:solidFill>
                <a:srgbClr val="535FE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2703500" y="4047950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with Header">
  <p:cSld name="MAIN_POIN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460970" y="1236380"/>
            <a:ext cx="41967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5F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no Header">
  <p:cSld name="MAIN_POINT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562025" y="1448380"/>
            <a:ext cx="508500" cy="47700"/>
          </a:xfrm>
          <a:prstGeom prst="roundRect">
            <a:avLst>
              <a:gd fmla="val 0" name="adj"/>
            </a:avLst>
          </a:prstGeom>
          <a:solidFill>
            <a:srgbClr val="535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ssignment">
  <p:cSld name="MAIN_POINT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055585" y="1366715"/>
            <a:ext cx="6461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075100" y="1870500"/>
            <a:ext cx="58029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/>
        </p:nvSpPr>
        <p:spPr>
          <a:xfrm>
            <a:off x="6792925" y="732000"/>
            <a:ext cx="100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0FF"/>
                </a:solidFill>
                <a:latin typeface="Work Sans"/>
                <a:ea typeface="Work Sans"/>
                <a:cs typeface="Work Sans"/>
                <a:sym typeface="Work Sans"/>
              </a:rPr>
              <a:t>EXERCISE</a:t>
            </a:r>
            <a:endParaRPr sz="1200">
              <a:solidFill>
                <a:srgbClr val="005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Title 1">
  <p:cSld name="CUSTOM_1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445025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1451350"/>
            <a:ext cx="61230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Font typeface="Work Sans Regular"/>
              <a:buNone/>
              <a:defRPr sz="2800">
                <a:solidFill>
                  <a:srgbClr val="21222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1800"/>
              <a:buFont typeface="Work Sans"/>
              <a:buChar char="●"/>
              <a:defRPr sz="1800"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138" y="4608452"/>
            <a:ext cx="233314" cy="3029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ystemsinnovation.io/iceberg-model-explained/" TargetMode="External"/><Relationship Id="rId4" Type="http://schemas.openxmlformats.org/officeDocument/2006/relationships/hyperlink" Target="https://thesystemsthinker.com/connecting-systems-thinking-and-action/" TargetMode="External"/><Relationship Id="rId5" Type="http://schemas.openxmlformats.org/officeDocument/2006/relationships/hyperlink" Target="https://uxdesign.cc/visualizing-the-systems-behind-our-designs-7a7c95b4cfb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0" y="1467375"/>
            <a:ext cx="6394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Root-cause analysis 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60500" y="3506150"/>
            <a:ext cx="4410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Uncover root causes of events by looking at hidden levels of abstraction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463825" y="2610040"/>
            <a:ext cx="1903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rPr>
              <a:t>Derrick Mar</a:t>
            </a:r>
            <a:endParaRPr sz="1100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067" y="1657450"/>
            <a:ext cx="864720" cy="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Action</a:t>
            </a:r>
            <a:endParaRPr/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490250" y="24205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 you do and why?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Bug Fixing (Actions)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Events:</a:t>
            </a:r>
            <a:r>
              <a:rPr lang="en" sz="1200"/>
              <a:t> Immediate events that everyone notices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There’s are several bugs reported in a new feature launch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Status quo: Fix bugs as they came up after launch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Patterns:</a:t>
            </a:r>
            <a:r>
              <a:rPr lang="en" sz="1200"/>
              <a:t> Trends over time based on events that occur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Every time we launch a feature several bugs are reported that the PM and engineers have to fix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Awareness that this is going to happen and plan accordingly</a:t>
            </a:r>
            <a:endParaRPr sz="1200">
              <a:solidFill>
                <a:srgbClr val="9900FF"/>
              </a:solidFill>
            </a:endParaRPr>
          </a:p>
          <a:p>
            <a:pPr indent="-304800" lvl="2" marL="1371600" rtl="0" algn="l">
              <a:spcBef>
                <a:spcPts val="1600"/>
              </a:spcBef>
              <a:spcAft>
                <a:spcPts val="160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Designate someone as “oncall” during feature launches</a:t>
            </a:r>
            <a:endParaRPr sz="1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Bug Fixing (Actions)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Structures:</a:t>
            </a:r>
            <a:r>
              <a:rPr lang="en" sz="1200"/>
              <a:t> The processes and infrastructure inside the system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Engineers rarely write any tests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Meet with engineer to establish guidelines for when to write more tests</a:t>
            </a:r>
            <a:endParaRPr sz="1200"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 is only done by the engineer that built the feature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??</a:t>
            </a:r>
            <a:endParaRPr sz="1200"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Leadership define tight deadlines project road maps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??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Mental Models:</a:t>
            </a:r>
            <a:r>
              <a:rPr lang="en" sz="1200"/>
              <a:t> The underlying ways people think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product team values shipping quickly to meet deadlines over quality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??</a:t>
            </a:r>
            <a:endParaRPr sz="1200">
              <a:solidFill>
                <a:srgbClr val="9900FF"/>
              </a:solidFill>
            </a:endParaRPr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Employees struggle to push back on leadership due to a lack of collaborative culture to managers.</a:t>
            </a:r>
            <a:endParaRPr sz="1200"/>
          </a:p>
          <a:p>
            <a:pPr indent="-304800" lvl="2" marL="1371600" rtl="0" algn="l">
              <a:spcBef>
                <a:spcPts val="1600"/>
              </a:spcBef>
              <a:spcAft>
                <a:spcPts val="1600"/>
              </a:spcAft>
              <a:buClr>
                <a:srgbClr val="9900FF"/>
              </a:buClr>
              <a:buSzPts val="1200"/>
              <a:buChar char="■"/>
            </a:pPr>
            <a:r>
              <a:rPr lang="en" sz="1200">
                <a:solidFill>
                  <a:srgbClr val="9900FF"/>
                </a:solidFill>
              </a:rPr>
              <a:t>??</a:t>
            </a:r>
            <a:endParaRPr sz="1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action do I choose?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[Let’s define this together!!]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490250" y="24205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was the outcome?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Actions we took and why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[Let’s define together]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 sz="1400"/>
              <a:t>[Let’s define together]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Tell me about a time when you uncovered a deeper issue to an event you noticed in a team you worked with? Did you do anything to change it?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Situation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Define the event, pattern, structures, and optionally the mental model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Define goal/metric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Define the action/s that you took and systematically justify why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End with a positive result that resulted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https://systemsinnovation.io/iceberg-model-explained/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https://thesystemsthinker.com/connecting-systems-thinking-and-action/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https://uxdesign.cc/visualizing-the-systems-behind-our-designs-7a7c95b4cfb2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Tell me about a time when you uncovered a deeper issue to an event you noticed </a:t>
            </a:r>
            <a:r>
              <a:rPr i="1" lang="en" sz="1400"/>
              <a:t>in a team you worked with? Did you do anything to change it?</a:t>
            </a:r>
            <a:endParaRPr i="1" sz="14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703500" y="1406375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FE5"/>
                </a:solidFill>
              </a:rPr>
              <a:t>Behavioral Critique Question</a:t>
            </a:r>
            <a:endParaRPr>
              <a:solidFill>
                <a:srgbClr val="535FE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me about a time when you faced a problem that had multiple possible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me about a time where you noticed a fundamental issue with a process?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me about a problem you faced that took multiple iterations to fix?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balance “quick fixes” vs. further investigation into a common reoccurence?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behavioral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5" y="1288350"/>
            <a:ext cx="3640175" cy="34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30250" y="1515488"/>
            <a:ext cx="42075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Events: Immediate events that everyone notices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Patterns: Trends over time based on events that occur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Structures: The processes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and 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infrastructure inside the system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Mental Models: The underlying ways people think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29000" y="1811825"/>
            <a:ext cx="841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Events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760300" y="2333475"/>
            <a:ext cx="9789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Patterns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95950" y="2795000"/>
            <a:ext cx="1107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Structures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897538" y="3256525"/>
            <a:ext cx="906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Mental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Models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5" y="1288350"/>
            <a:ext cx="3640175" cy="34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130250" y="1515488"/>
            <a:ext cx="42075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Events: Immediate events that everyone notices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Patterns: Trends over time based on events that occur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Structures: The processes and infrastructure inside the system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Mental Models: The underlying ways people think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829000" y="1811825"/>
            <a:ext cx="841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Events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760300" y="2333475"/>
            <a:ext cx="9789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Patterns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695950" y="2795000"/>
            <a:ext cx="1107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Structures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897538" y="3256525"/>
            <a:ext cx="906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Mental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Models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0050" y="1168125"/>
            <a:ext cx="114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Work Sans"/>
                <a:ea typeface="Work Sans"/>
                <a:cs typeface="Work Sans"/>
                <a:sym typeface="Work Sans"/>
              </a:rPr>
              <a:t>People often stop here</a:t>
            </a:r>
            <a:endParaRPr sz="1200">
              <a:solidFill>
                <a:srgbClr val="FF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681700" y="1635725"/>
            <a:ext cx="259500" cy="56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2550950" y="1168125"/>
            <a:ext cx="1657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Work Sans"/>
                <a:ea typeface="Work Sans"/>
                <a:cs typeface="Work Sans"/>
                <a:sym typeface="Work Sans"/>
              </a:rPr>
              <a:t>The tendendancy at this level is to </a:t>
            </a:r>
            <a:r>
              <a:rPr b="1" lang="en" sz="1000">
                <a:solidFill>
                  <a:srgbClr val="FF0000"/>
                </a:solidFill>
                <a:latin typeface="Work Sans"/>
                <a:ea typeface="Work Sans"/>
                <a:cs typeface="Work Sans"/>
                <a:sym typeface="Work Sans"/>
              </a:rPr>
              <a:t>react</a:t>
            </a:r>
            <a:r>
              <a:rPr lang="en" sz="1000">
                <a:solidFill>
                  <a:srgbClr val="FF0000"/>
                </a:solidFill>
                <a:latin typeface="Work Sans"/>
                <a:ea typeface="Work Sans"/>
                <a:cs typeface="Work Sans"/>
                <a:sym typeface="Work Sans"/>
              </a:rPr>
              <a:t> to what just happened</a:t>
            </a:r>
            <a:endParaRPr sz="1000">
              <a:solidFill>
                <a:srgbClr val="FF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Events:</a:t>
            </a:r>
            <a:r>
              <a:rPr lang="en" sz="1400"/>
              <a:t> Immediate events that everyone notices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happening right now?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Patterns:</a:t>
            </a:r>
            <a:r>
              <a:rPr lang="en" sz="1400"/>
              <a:t> Trends over time based on events that occur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has been happening over time?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are the trends?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Structures:</a:t>
            </a:r>
            <a:r>
              <a:rPr lang="en" sz="1400"/>
              <a:t> The processes and infrastructure inside the system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What's influencing these patterns?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Where are the connections between patterns?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Mental Models:</a:t>
            </a:r>
            <a:r>
              <a:rPr lang="en" sz="1400"/>
              <a:t> The underlying ways people thin</a:t>
            </a:r>
            <a:r>
              <a:rPr lang="en" sz="1400"/>
              <a:t>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 sz="1400"/>
              <a:t>What values, beliefs or assumptions shape the system?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490250" y="22693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Defining events, patterns, structures mental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Bug Fixing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Events:</a:t>
            </a:r>
            <a:r>
              <a:rPr lang="en" sz="1400"/>
              <a:t> Immediate events that everyone notices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There’s are several bugs reported in a new feature launch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Patterns:</a:t>
            </a:r>
            <a:r>
              <a:rPr lang="en" sz="1400"/>
              <a:t> Trends over time based on events that occur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Every time we launch a feature several bugs are reported that the PM and engineers have to fix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400"/>
              <a:t>Structures:</a:t>
            </a:r>
            <a:r>
              <a:rPr lang="en" sz="1400"/>
              <a:t> The processes and infrastructure inside the system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Engineers rarely write tests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QA is only done by the engineer that built the feature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Leadership define tight deadlines project road maps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400"/>
              <a:t>Mental Models:</a:t>
            </a:r>
            <a:r>
              <a:rPr lang="en" sz="1400"/>
              <a:t> The underlying ways people think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product team values shipping quickly to meet deadlines over quality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Employees struggle to push back on leadership due to a lack of collaborative culture to managers.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To make the product and engineering team more efficient in the product development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Carefully balance quality of the things we ship vs. speed of implementation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hrise Industry 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