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Work Sans"/>
      <p:regular r:id="rId14"/>
      <p:bold r:id="rId15"/>
      <p:italic r:id="rId16"/>
      <p:boldItalic r:id="rId17"/>
    </p:embeddedFont>
    <p:embeddedFont>
      <p:font typeface="Work Sans Regular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WorkSansRegular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WorkSansRegular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WorkSans-bold.fntdata"/><Relationship Id="rId14" Type="http://schemas.openxmlformats.org/officeDocument/2006/relationships/font" Target="fonts/WorkSans-regular.fntdata"/><Relationship Id="rId17" Type="http://schemas.openxmlformats.org/officeDocument/2006/relationships/font" Target="fonts/WorkSans-boldItalic.fntdata"/><Relationship Id="rId16" Type="http://schemas.openxmlformats.org/officeDocument/2006/relationships/font" Target="fonts/WorkSans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WorkSansRegular-bold.fntdata"/><Relationship Id="rId6" Type="http://schemas.openxmlformats.org/officeDocument/2006/relationships/slide" Target="slides/slide1.xml"/><Relationship Id="rId18" Type="http://schemas.openxmlformats.org/officeDocument/2006/relationships/font" Target="fonts/WorkSansRegular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d4a0ac67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d4a0ac67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09af36bd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09af36bd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09af36bd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09af36bd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09af36bd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09af36bd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809af36bd9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809af36bd9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80a1e2acde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80a1e2acd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09af36bd9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09af36bd9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809af36bd9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809af36bd9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Workshop 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650" y="673612"/>
            <a:ext cx="1677977" cy="443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/>
          <p:nvPr/>
        </p:nvSpPr>
        <p:spPr>
          <a:xfrm>
            <a:off x="7156825" y="1866675"/>
            <a:ext cx="517200" cy="5172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11700" y="1467375"/>
            <a:ext cx="55149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60500" y="3429950"/>
            <a:ext cx="4050900" cy="7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35FE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2"/>
          <p:cNvSpPr txBox="1"/>
          <p:nvPr>
            <p:ph idx="2" type="subTitle"/>
          </p:nvPr>
        </p:nvSpPr>
        <p:spPr>
          <a:xfrm>
            <a:off x="6463825" y="2610040"/>
            <a:ext cx="19032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/>
        </p:nvSpPr>
        <p:spPr>
          <a:xfrm>
            <a:off x="6278875" y="2406533"/>
            <a:ext cx="22731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B7B7B7"/>
                </a:solidFill>
                <a:latin typeface="Work Sans"/>
                <a:ea typeface="Work Sans"/>
                <a:cs typeface="Work Sans"/>
                <a:sym typeface="Work Sans"/>
              </a:rPr>
              <a:t>HOSTED BY</a:t>
            </a:r>
            <a:r>
              <a:rPr lang="en" sz="1200">
                <a:solidFill>
                  <a:srgbClr val="B7B7B7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endParaRPr sz="1100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1">
  <p:cSld name="TITLE_1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8" name="Google Shape;78;p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ject and Main Points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25" y="978375"/>
            <a:ext cx="9144000" cy="4020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" name="Google Shape;18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47138" y="4608452"/>
            <a:ext cx="233314" cy="302926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" type="body"/>
          </p:nvPr>
        </p:nvSpPr>
        <p:spPr>
          <a:xfrm>
            <a:off x="315800" y="1152475"/>
            <a:ext cx="8592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/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/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/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/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/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/>
            </a:lvl9pPr>
          </a:lstStyle>
          <a:p/>
        </p:txBody>
      </p:sp>
      <p:grpSp>
        <p:nvGrpSpPr>
          <p:cNvPr id="21" name="Google Shape;21;p3"/>
          <p:cNvGrpSpPr/>
          <p:nvPr/>
        </p:nvGrpSpPr>
        <p:grpSpPr>
          <a:xfrm>
            <a:off x="104131" y="102649"/>
            <a:ext cx="211676" cy="211676"/>
            <a:chOff x="100025" y="90500"/>
            <a:chExt cx="352500" cy="352500"/>
          </a:xfrm>
        </p:grpSpPr>
        <p:sp>
          <p:nvSpPr>
            <p:cNvPr id="22" name="Google Shape;22;p3"/>
            <p:cNvSpPr/>
            <p:nvPr/>
          </p:nvSpPr>
          <p:spPr>
            <a:xfrm>
              <a:off x="100025" y="90500"/>
              <a:ext cx="47700" cy="47700"/>
            </a:xfrm>
            <a:prstGeom prst="ellipse">
              <a:avLst/>
            </a:prstGeom>
            <a:solidFill>
              <a:srgbClr val="005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252425" y="90500"/>
              <a:ext cx="47700" cy="47700"/>
            </a:xfrm>
            <a:prstGeom prst="ellipse">
              <a:avLst/>
            </a:prstGeom>
            <a:solidFill>
              <a:srgbClr val="005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404825" y="90500"/>
              <a:ext cx="47700" cy="47700"/>
            </a:xfrm>
            <a:prstGeom prst="ellipse">
              <a:avLst/>
            </a:prstGeom>
            <a:solidFill>
              <a:srgbClr val="005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100025" y="242900"/>
              <a:ext cx="47700" cy="47700"/>
            </a:xfrm>
            <a:prstGeom prst="ellipse">
              <a:avLst/>
            </a:prstGeom>
            <a:solidFill>
              <a:srgbClr val="005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252425" y="242900"/>
              <a:ext cx="47700" cy="47700"/>
            </a:xfrm>
            <a:prstGeom prst="ellipse">
              <a:avLst/>
            </a:prstGeom>
            <a:solidFill>
              <a:srgbClr val="005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404825" y="242900"/>
              <a:ext cx="47700" cy="47700"/>
            </a:xfrm>
            <a:prstGeom prst="ellipse">
              <a:avLst/>
            </a:prstGeom>
            <a:solidFill>
              <a:srgbClr val="005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100025" y="395300"/>
              <a:ext cx="47700" cy="47700"/>
            </a:xfrm>
            <a:prstGeom prst="ellipse">
              <a:avLst/>
            </a:prstGeom>
            <a:solidFill>
              <a:srgbClr val="005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252425" y="395300"/>
              <a:ext cx="47700" cy="47700"/>
            </a:xfrm>
            <a:prstGeom prst="ellipse">
              <a:avLst/>
            </a:prstGeom>
            <a:solidFill>
              <a:srgbClr val="005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04825" y="395300"/>
              <a:ext cx="47700" cy="47700"/>
            </a:xfrm>
            <a:prstGeom prst="ellipse">
              <a:avLst/>
            </a:prstGeom>
            <a:solidFill>
              <a:srgbClr val="005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>
  <p:cSld name="MAIN_POI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oogle Shape;32;p4"/>
          <p:cNvGrpSpPr/>
          <p:nvPr/>
        </p:nvGrpSpPr>
        <p:grpSpPr>
          <a:xfrm>
            <a:off x="358850" y="698999"/>
            <a:ext cx="2142300" cy="3433201"/>
            <a:chOff x="358850" y="698999"/>
            <a:chExt cx="2142300" cy="3433201"/>
          </a:xfrm>
        </p:grpSpPr>
        <p:sp>
          <p:nvSpPr>
            <p:cNvPr id="33" name="Google Shape;33;p4"/>
            <p:cNvSpPr/>
            <p:nvPr/>
          </p:nvSpPr>
          <p:spPr>
            <a:xfrm>
              <a:off x="358850" y="1011300"/>
              <a:ext cx="2142300" cy="3120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4" name="Google Shape;34;p4"/>
            <p:cNvGrpSpPr/>
            <p:nvPr/>
          </p:nvGrpSpPr>
          <p:grpSpPr>
            <a:xfrm>
              <a:off x="542081" y="698999"/>
              <a:ext cx="211676" cy="211676"/>
              <a:chOff x="100025" y="90500"/>
              <a:chExt cx="352500" cy="352500"/>
            </a:xfrm>
          </p:grpSpPr>
          <p:sp>
            <p:nvSpPr>
              <p:cNvPr id="35" name="Google Shape;35;p4"/>
              <p:cNvSpPr/>
              <p:nvPr/>
            </p:nvSpPr>
            <p:spPr>
              <a:xfrm>
                <a:off x="100025" y="90500"/>
                <a:ext cx="47700" cy="47700"/>
              </a:xfrm>
              <a:prstGeom prst="ellipse">
                <a:avLst/>
              </a:prstGeom>
              <a:solidFill>
                <a:srgbClr val="0050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" name="Google Shape;36;p4"/>
              <p:cNvSpPr/>
              <p:nvPr/>
            </p:nvSpPr>
            <p:spPr>
              <a:xfrm>
                <a:off x="252425" y="90500"/>
                <a:ext cx="47700" cy="47700"/>
              </a:xfrm>
              <a:prstGeom prst="ellipse">
                <a:avLst/>
              </a:prstGeom>
              <a:solidFill>
                <a:srgbClr val="0050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" name="Google Shape;37;p4"/>
              <p:cNvSpPr/>
              <p:nvPr/>
            </p:nvSpPr>
            <p:spPr>
              <a:xfrm>
                <a:off x="404825" y="90500"/>
                <a:ext cx="47700" cy="47700"/>
              </a:xfrm>
              <a:prstGeom prst="ellipse">
                <a:avLst/>
              </a:prstGeom>
              <a:solidFill>
                <a:srgbClr val="0050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" name="Google Shape;38;p4"/>
              <p:cNvSpPr/>
              <p:nvPr/>
            </p:nvSpPr>
            <p:spPr>
              <a:xfrm>
                <a:off x="100025" y="242900"/>
                <a:ext cx="47700" cy="47700"/>
              </a:xfrm>
              <a:prstGeom prst="ellipse">
                <a:avLst/>
              </a:prstGeom>
              <a:solidFill>
                <a:srgbClr val="0050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4"/>
              <p:cNvSpPr/>
              <p:nvPr/>
            </p:nvSpPr>
            <p:spPr>
              <a:xfrm>
                <a:off x="252425" y="242900"/>
                <a:ext cx="47700" cy="47700"/>
              </a:xfrm>
              <a:prstGeom prst="ellipse">
                <a:avLst/>
              </a:prstGeom>
              <a:solidFill>
                <a:srgbClr val="0050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4"/>
              <p:cNvSpPr/>
              <p:nvPr/>
            </p:nvSpPr>
            <p:spPr>
              <a:xfrm>
                <a:off x="404825" y="242900"/>
                <a:ext cx="47700" cy="47700"/>
              </a:xfrm>
              <a:prstGeom prst="ellipse">
                <a:avLst/>
              </a:prstGeom>
              <a:solidFill>
                <a:srgbClr val="0050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" name="Google Shape;41;p4"/>
              <p:cNvSpPr/>
              <p:nvPr/>
            </p:nvSpPr>
            <p:spPr>
              <a:xfrm>
                <a:off x="100025" y="395300"/>
                <a:ext cx="47700" cy="47700"/>
              </a:xfrm>
              <a:prstGeom prst="ellipse">
                <a:avLst/>
              </a:prstGeom>
              <a:solidFill>
                <a:srgbClr val="0050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" name="Google Shape;42;p4"/>
              <p:cNvSpPr/>
              <p:nvPr/>
            </p:nvSpPr>
            <p:spPr>
              <a:xfrm>
                <a:off x="252425" y="395300"/>
                <a:ext cx="47700" cy="47700"/>
              </a:xfrm>
              <a:prstGeom prst="ellipse">
                <a:avLst/>
              </a:prstGeom>
              <a:solidFill>
                <a:srgbClr val="0050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" name="Google Shape;43;p4"/>
              <p:cNvSpPr/>
              <p:nvPr/>
            </p:nvSpPr>
            <p:spPr>
              <a:xfrm>
                <a:off x="404825" y="395300"/>
                <a:ext cx="47700" cy="47700"/>
              </a:xfrm>
              <a:prstGeom prst="ellipse">
                <a:avLst/>
              </a:prstGeom>
              <a:solidFill>
                <a:srgbClr val="0050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4" name="Google Shape;44;p4"/>
            <p:cNvGrpSpPr/>
            <p:nvPr/>
          </p:nvGrpSpPr>
          <p:grpSpPr>
            <a:xfrm>
              <a:off x="542081" y="985163"/>
              <a:ext cx="211676" cy="211676"/>
              <a:chOff x="100025" y="90500"/>
              <a:chExt cx="352500" cy="352500"/>
            </a:xfrm>
          </p:grpSpPr>
          <p:sp>
            <p:nvSpPr>
              <p:cNvPr id="45" name="Google Shape;45;p4"/>
              <p:cNvSpPr/>
              <p:nvPr/>
            </p:nvSpPr>
            <p:spPr>
              <a:xfrm>
                <a:off x="100025" y="90500"/>
                <a:ext cx="47700" cy="47700"/>
              </a:xfrm>
              <a:prstGeom prst="ellipse">
                <a:avLst/>
              </a:prstGeom>
              <a:solidFill>
                <a:srgbClr val="0050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" name="Google Shape;46;p4"/>
              <p:cNvSpPr/>
              <p:nvPr/>
            </p:nvSpPr>
            <p:spPr>
              <a:xfrm>
                <a:off x="252425" y="90500"/>
                <a:ext cx="47700" cy="47700"/>
              </a:xfrm>
              <a:prstGeom prst="ellipse">
                <a:avLst/>
              </a:prstGeom>
              <a:solidFill>
                <a:srgbClr val="0050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" name="Google Shape;47;p4"/>
              <p:cNvSpPr/>
              <p:nvPr/>
            </p:nvSpPr>
            <p:spPr>
              <a:xfrm>
                <a:off x="404825" y="90500"/>
                <a:ext cx="47700" cy="47700"/>
              </a:xfrm>
              <a:prstGeom prst="ellipse">
                <a:avLst/>
              </a:prstGeom>
              <a:solidFill>
                <a:srgbClr val="0050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" name="Google Shape;48;p4"/>
              <p:cNvSpPr/>
              <p:nvPr/>
            </p:nvSpPr>
            <p:spPr>
              <a:xfrm>
                <a:off x="100025" y="242900"/>
                <a:ext cx="47700" cy="47700"/>
              </a:xfrm>
              <a:prstGeom prst="ellipse">
                <a:avLst/>
              </a:prstGeom>
              <a:solidFill>
                <a:srgbClr val="0050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" name="Google Shape;49;p4"/>
              <p:cNvSpPr/>
              <p:nvPr/>
            </p:nvSpPr>
            <p:spPr>
              <a:xfrm>
                <a:off x="252425" y="242900"/>
                <a:ext cx="47700" cy="47700"/>
              </a:xfrm>
              <a:prstGeom prst="ellipse">
                <a:avLst/>
              </a:prstGeom>
              <a:solidFill>
                <a:srgbClr val="0050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" name="Google Shape;50;p4"/>
              <p:cNvSpPr/>
              <p:nvPr/>
            </p:nvSpPr>
            <p:spPr>
              <a:xfrm>
                <a:off x="404825" y="242900"/>
                <a:ext cx="47700" cy="47700"/>
              </a:xfrm>
              <a:prstGeom prst="ellipse">
                <a:avLst/>
              </a:prstGeom>
              <a:solidFill>
                <a:srgbClr val="0050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" name="Google Shape;51;p4"/>
              <p:cNvSpPr/>
              <p:nvPr/>
            </p:nvSpPr>
            <p:spPr>
              <a:xfrm>
                <a:off x="100025" y="395300"/>
                <a:ext cx="47700" cy="47700"/>
              </a:xfrm>
              <a:prstGeom prst="ellipse">
                <a:avLst/>
              </a:prstGeom>
              <a:solidFill>
                <a:srgbClr val="0050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" name="Google Shape;52;p4"/>
              <p:cNvSpPr/>
              <p:nvPr/>
            </p:nvSpPr>
            <p:spPr>
              <a:xfrm>
                <a:off x="252425" y="395300"/>
                <a:ext cx="47700" cy="47700"/>
              </a:xfrm>
              <a:prstGeom prst="ellipse">
                <a:avLst/>
              </a:prstGeom>
              <a:solidFill>
                <a:srgbClr val="0050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4"/>
              <p:cNvSpPr/>
              <p:nvPr/>
            </p:nvSpPr>
            <p:spPr>
              <a:xfrm>
                <a:off x="404825" y="395300"/>
                <a:ext cx="47700" cy="47700"/>
              </a:xfrm>
              <a:prstGeom prst="ellipse">
                <a:avLst/>
              </a:prstGeom>
              <a:solidFill>
                <a:srgbClr val="0050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4" name="Google Shape;54;p4"/>
          <p:cNvSpPr txBox="1"/>
          <p:nvPr>
            <p:ph type="title"/>
          </p:nvPr>
        </p:nvSpPr>
        <p:spPr>
          <a:xfrm>
            <a:off x="460975" y="2807800"/>
            <a:ext cx="5580600" cy="119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9pPr>
          </a:lstStyle>
          <a:p/>
        </p:txBody>
      </p:sp>
      <p:sp>
        <p:nvSpPr>
          <p:cNvPr id="55" name="Google Shape;55;p4"/>
          <p:cNvSpPr txBox="1"/>
          <p:nvPr>
            <p:ph idx="1" type="subTitle"/>
          </p:nvPr>
        </p:nvSpPr>
        <p:spPr>
          <a:xfrm>
            <a:off x="490250" y="2420538"/>
            <a:ext cx="4343100" cy="3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35FE5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MAIN_POINT_2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 txBox="1"/>
          <p:nvPr/>
        </p:nvSpPr>
        <p:spPr>
          <a:xfrm>
            <a:off x="2391150" y="0"/>
            <a:ext cx="43617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65750" lIns="365750" spcFirstLastPara="1" rIns="365750" wrap="square" tIns="36575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12223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58" name="Google Shape;58;p5"/>
          <p:cNvSpPr txBox="1"/>
          <p:nvPr/>
        </p:nvSpPr>
        <p:spPr>
          <a:xfrm>
            <a:off x="2076050" y="105700"/>
            <a:ext cx="522000" cy="8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535FE5"/>
                </a:solidFill>
                <a:latin typeface="Work Sans"/>
                <a:ea typeface="Work Sans"/>
                <a:cs typeface="Work Sans"/>
                <a:sym typeface="Work Sans"/>
              </a:rPr>
              <a:t>“</a:t>
            </a:r>
            <a:endParaRPr sz="9600">
              <a:solidFill>
                <a:srgbClr val="535FE5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59" name="Google Shape;59;p5"/>
          <p:cNvSpPr txBox="1"/>
          <p:nvPr/>
        </p:nvSpPr>
        <p:spPr>
          <a:xfrm>
            <a:off x="6343625" y="3985275"/>
            <a:ext cx="522000" cy="8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535FE5"/>
                </a:solidFill>
                <a:latin typeface="Work Sans"/>
                <a:ea typeface="Work Sans"/>
                <a:cs typeface="Work Sans"/>
                <a:sym typeface="Work Sans"/>
              </a:rPr>
              <a:t>”</a:t>
            </a:r>
            <a:endParaRPr sz="9600">
              <a:solidFill>
                <a:srgbClr val="535FE5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2703500" y="910300"/>
            <a:ext cx="3796500" cy="2941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9pPr>
          </a:lstStyle>
          <a:p/>
        </p:txBody>
      </p:sp>
      <p:sp>
        <p:nvSpPr>
          <p:cNvPr id="61" name="Google Shape;61;p5"/>
          <p:cNvSpPr txBox="1"/>
          <p:nvPr>
            <p:ph idx="1" type="subTitle"/>
          </p:nvPr>
        </p:nvSpPr>
        <p:spPr>
          <a:xfrm>
            <a:off x="2703500" y="4047950"/>
            <a:ext cx="2908200" cy="3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99999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tatement Point with Header">
  <p:cSld name="MAIN_POINT_1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6"/>
          <p:cNvSpPr txBox="1"/>
          <p:nvPr>
            <p:ph type="title"/>
          </p:nvPr>
        </p:nvSpPr>
        <p:spPr>
          <a:xfrm>
            <a:off x="409925" y="1717750"/>
            <a:ext cx="6197700" cy="20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9pPr>
          </a:lstStyle>
          <a:p/>
        </p:txBody>
      </p:sp>
      <p:sp>
        <p:nvSpPr>
          <p:cNvPr id="64" name="Google Shape;64;p6"/>
          <p:cNvSpPr txBox="1"/>
          <p:nvPr>
            <p:ph idx="1" type="subTitle"/>
          </p:nvPr>
        </p:nvSpPr>
        <p:spPr>
          <a:xfrm>
            <a:off x="460970" y="1236380"/>
            <a:ext cx="4196700" cy="27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35FE5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tatement Point no Header">
  <p:cSld name="MAIN_POINT_1_1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7"/>
          <p:cNvSpPr txBox="1"/>
          <p:nvPr>
            <p:ph type="title"/>
          </p:nvPr>
        </p:nvSpPr>
        <p:spPr>
          <a:xfrm>
            <a:off x="409925" y="1717750"/>
            <a:ext cx="6197700" cy="20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9pPr>
          </a:lstStyle>
          <a:p/>
        </p:txBody>
      </p:sp>
      <p:sp>
        <p:nvSpPr>
          <p:cNvPr id="67" name="Google Shape;67;p7"/>
          <p:cNvSpPr/>
          <p:nvPr/>
        </p:nvSpPr>
        <p:spPr>
          <a:xfrm>
            <a:off x="562025" y="1448380"/>
            <a:ext cx="508500" cy="47700"/>
          </a:xfrm>
          <a:prstGeom prst="roundRect">
            <a:avLst>
              <a:gd fmla="val 0" name="adj"/>
            </a:avLst>
          </a:prstGeom>
          <a:solidFill>
            <a:srgbClr val="535F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ssignment">
  <p:cSld name="MAIN_POINT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8"/>
          <p:cNvSpPr txBox="1"/>
          <p:nvPr>
            <p:ph type="title"/>
          </p:nvPr>
        </p:nvSpPr>
        <p:spPr>
          <a:xfrm>
            <a:off x="1055585" y="1366715"/>
            <a:ext cx="6461100" cy="4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Work Sans Regular"/>
                <a:ea typeface="Work Sans Regular"/>
                <a:cs typeface="Work Sans Regular"/>
                <a:sym typeface="Work Sans Regula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0" name="Google Shape;70;p8"/>
          <p:cNvSpPr txBox="1"/>
          <p:nvPr>
            <p:ph idx="1" type="body"/>
          </p:nvPr>
        </p:nvSpPr>
        <p:spPr>
          <a:xfrm>
            <a:off x="1075100" y="1870500"/>
            <a:ext cx="5802900" cy="29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42900" lvl="7" marL="36576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1" name="Google Shape;71;p8"/>
          <p:cNvSpPr txBox="1"/>
          <p:nvPr/>
        </p:nvSpPr>
        <p:spPr>
          <a:xfrm>
            <a:off x="6792925" y="732000"/>
            <a:ext cx="10068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50FF"/>
                </a:solidFill>
                <a:latin typeface="Work Sans"/>
                <a:ea typeface="Work Sans"/>
                <a:cs typeface="Work Sans"/>
                <a:sym typeface="Work Sans"/>
              </a:rPr>
              <a:t>EXERCISE</a:t>
            </a:r>
            <a:endParaRPr sz="1200">
              <a:solidFill>
                <a:srgbClr val="0050F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arge Title 1">
  <p:cSld name="CUSTOM_1">
    <p:bg>
      <p:bgPr>
        <a:solidFill>
          <a:srgbClr val="FFFFFF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0"/>
          <p:cNvSpPr txBox="1"/>
          <p:nvPr>
            <p:ph type="title"/>
          </p:nvPr>
        </p:nvSpPr>
        <p:spPr>
          <a:xfrm>
            <a:off x="311700" y="445025"/>
            <a:ext cx="8520600" cy="8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5" name="Google Shape;75;p10"/>
          <p:cNvSpPr txBox="1"/>
          <p:nvPr>
            <p:ph idx="1" type="body"/>
          </p:nvPr>
        </p:nvSpPr>
        <p:spPr>
          <a:xfrm>
            <a:off x="311700" y="1451350"/>
            <a:ext cx="6123000" cy="29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42900" lvl="7" marL="36576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4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12223"/>
              </a:buClr>
              <a:buSzPts val="2800"/>
              <a:buFont typeface="Work Sans Regular"/>
              <a:buNone/>
              <a:defRPr sz="2800">
                <a:solidFill>
                  <a:srgbClr val="212223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12223"/>
              </a:buClr>
              <a:buSzPts val="2800"/>
              <a:buNone/>
              <a:defRPr sz="2800">
                <a:solidFill>
                  <a:srgbClr val="21222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12223"/>
              </a:buClr>
              <a:buSzPts val="2800"/>
              <a:buNone/>
              <a:defRPr sz="2800">
                <a:solidFill>
                  <a:srgbClr val="21222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12223"/>
              </a:buClr>
              <a:buSzPts val="2800"/>
              <a:buNone/>
              <a:defRPr sz="2800">
                <a:solidFill>
                  <a:srgbClr val="21222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12223"/>
              </a:buClr>
              <a:buSzPts val="2800"/>
              <a:buNone/>
              <a:defRPr sz="2800">
                <a:solidFill>
                  <a:srgbClr val="21222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12223"/>
              </a:buClr>
              <a:buSzPts val="2800"/>
              <a:buNone/>
              <a:defRPr sz="2800">
                <a:solidFill>
                  <a:srgbClr val="21222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12223"/>
              </a:buClr>
              <a:buSzPts val="2800"/>
              <a:buNone/>
              <a:defRPr sz="2800">
                <a:solidFill>
                  <a:srgbClr val="21222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12223"/>
              </a:buClr>
              <a:buSzPts val="2800"/>
              <a:buNone/>
              <a:defRPr sz="2800">
                <a:solidFill>
                  <a:srgbClr val="21222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12223"/>
              </a:buClr>
              <a:buSzPts val="2800"/>
              <a:buNone/>
              <a:defRPr sz="2800">
                <a:solidFill>
                  <a:srgbClr val="212223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223"/>
              </a:buClr>
              <a:buSzPts val="1800"/>
              <a:buFont typeface="Work Sans"/>
              <a:buChar char="●"/>
              <a:defRPr sz="1800">
                <a:solidFill>
                  <a:srgbClr val="212223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12223"/>
              </a:buClr>
              <a:buSzPts val="1400"/>
              <a:buFont typeface="Work Sans"/>
              <a:buChar char="○"/>
              <a:defRPr>
                <a:solidFill>
                  <a:srgbClr val="212223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12223"/>
              </a:buClr>
              <a:buSzPts val="1400"/>
              <a:buFont typeface="Work Sans"/>
              <a:buChar char="■"/>
              <a:defRPr>
                <a:solidFill>
                  <a:srgbClr val="212223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12223"/>
              </a:buClr>
              <a:buSzPts val="1400"/>
              <a:buFont typeface="Work Sans"/>
              <a:buChar char="●"/>
              <a:defRPr>
                <a:solidFill>
                  <a:srgbClr val="212223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12223"/>
              </a:buClr>
              <a:buSzPts val="1400"/>
              <a:buFont typeface="Work Sans"/>
              <a:buChar char="○"/>
              <a:defRPr>
                <a:solidFill>
                  <a:srgbClr val="212223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12223"/>
              </a:buClr>
              <a:buSzPts val="1400"/>
              <a:buFont typeface="Work Sans"/>
              <a:buChar char="■"/>
              <a:defRPr>
                <a:solidFill>
                  <a:srgbClr val="212223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12223"/>
              </a:buClr>
              <a:buSzPts val="1400"/>
              <a:buFont typeface="Work Sans"/>
              <a:buChar char="●"/>
              <a:defRPr>
                <a:solidFill>
                  <a:srgbClr val="212223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12223"/>
              </a:buClr>
              <a:buSzPts val="1400"/>
              <a:buFont typeface="Work Sans"/>
              <a:buChar char="○"/>
              <a:defRPr>
                <a:solidFill>
                  <a:srgbClr val="212223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212223"/>
              </a:buClr>
              <a:buSzPts val="1400"/>
              <a:buFont typeface="Work Sans"/>
              <a:buChar char="■"/>
              <a:defRPr>
                <a:solidFill>
                  <a:srgbClr val="212223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/>
        </p:txBody>
      </p:sp>
      <p:pic>
        <p:nvPicPr>
          <p:cNvPr id="8" name="Google Shape;8;p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47138" y="4608452"/>
            <a:ext cx="233314" cy="3029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fs.blog/2016/04/second-order-thinkin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/>
          <p:nvPr>
            <p:ph type="ctrTitle"/>
          </p:nvPr>
        </p:nvSpPr>
        <p:spPr>
          <a:xfrm>
            <a:off x="311700" y="1467375"/>
            <a:ext cx="63948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Second-order Thinking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3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Decision-making pattern</a:t>
            </a:r>
            <a:endParaRPr b="1" i="1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85" name="Google Shape;85;p12"/>
          <p:cNvSpPr txBox="1"/>
          <p:nvPr>
            <p:ph idx="1" type="subTitle"/>
          </p:nvPr>
        </p:nvSpPr>
        <p:spPr>
          <a:xfrm>
            <a:off x="360500" y="3506150"/>
            <a:ext cx="4050900" cy="7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Proactive consideration of long-term consequences</a:t>
            </a:r>
            <a:endParaRPr/>
          </a:p>
        </p:txBody>
      </p:sp>
      <p:sp>
        <p:nvSpPr>
          <p:cNvPr id="86" name="Google Shape;86;p12"/>
          <p:cNvSpPr txBox="1"/>
          <p:nvPr/>
        </p:nvSpPr>
        <p:spPr>
          <a:xfrm>
            <a:off x="6463825" y="2610040"/>
            <a:ext cx="19032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95959"/>
                </a:solidFill>
                <a:latin typeface="Work Sans"/>
                <a:ea typeface="Work Sans"/>
                <a:cs typeface="Work Sans"/>
                <a:sym typeface="Work Sans"/>
              </a:rPr>
              <a:t>Derrick Mar</a:t>
            </a:r>
            <a:endParaRPr sz="1100">
              <a:solidFill>
                <a:srgbClr val="595959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595959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87" name="Google Shape;87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83067" y="1657450"/>
            <a:ext cx="864720" cy="81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/>
          <p:nvPr>
            <p:ph type="title"/>
          </p:nvPr>
        </p:nvSpPr>
        <p:spPr>
          <a:xfrm>
            <a:off x="2703500" y="910300"/>
            <a:ext cx="3796500" cy="29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400"/>
              <a:t>Some decisions seem like wins at first, but turn out to be losses over time. What seems like an investment now turns out to be a liability later. What looked like a good decision earlier is now a bad one. </a:t>
            </a:r>
            <a:endParaRPr i="1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400"/>
          </a:p>
        </p:txBody>
      </p:sp>
      <p:sp>
        <p:nvSpPr>
          <p:cNvPr id="93" name="Google Shape;93;p13"/>
          <p:cNvSpPr txBox="1"/>
          <p:nvPr>
            <p:ph idx="1" type="subTitle"/>
          </p:nvPr>
        </p:nvSpPr>
        <p:spPr>
          <a:xfrm>
            <a:off x="2703500" y="4047950"/>
            <a:ext cx="2908200" cy="3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Adam Amran (untools.co)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Mental Patterns</a:t>
            </a:r>
            <a:endParaRPr/>
          </a:p>
        </p:txBody>
      </p:sp>
      <p:sp>
        <p:nvSpPr>
          <p:cNvPr id="99" name="Google Shape;99;p14"/>
          <p:cNvSpPr txBox="1"/>
          <p:nvPr>
            <p:ph idx="1" type="body"/>
          </p:nvPr>
        </p:nvSpPr>
        <p:spPr>
          <a:xfrm>
            <a:off x="315800" y="1152475"/>
            <a:ext cx="8592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Before making a decision, ask yourself: </a:t>
            </a:r>
            <a:r>
              <a:rPr i="1" lang="en"/>
              <a:t>what will be the consequences of this decision long-term?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First-order:</a:t>
            </a:r>
            <a:r>
              <a:rPr lang="en"/>
              <a:t> What are the most immediate effects of making this decision?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Second-order: </a:t>
            </a:r>
            <a:r>
              <a:rPr lang="en"/>
              <a:t>For each effect, ask yourself “and then what happens?”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Think about the decision in different lengths of time. What are the effects of the decision today, 1 month from now, 1 year from now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>
            <p:ph idx="1" type="body"/>
          </p:nvPr>
        </p:nvSpPr>
        <p:spPr>
          <a:xfrm>
            <a:off x="311700" y="1451350"/>
            <a:ext cx="8214300" cy="29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Decision: I aspire to be a product manager, but I have an offer for a Customer Success Manager position at Bolt</a:t>
            </a:r>
            <a:endParaRPr i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5"/>
          <p:cNvSpPr txBox="1"/>
          <p:nvPr>
            <p:ph type="title"/>
          </p:nvPr>
        </p:nvSpPr>
        <p:spPr>
          <a:xfrm>
            <a:off x="311700" y="445025"/>
            <a:ext cx="8520600" cy="8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pic>
        <p:nvPicPr>
          <p:cNvPr id="106" name="Google Shape;106;p15"/>
          <p:cNvPicPr preferRelativeResize="0"/>
          <p:nvPr/>
        </p:nvPicPr>
        <p:blipFill rotWithShape="1">
          <a:blip r:embed="rId3">
            <a:alphaModFix/>
          </a:blip>
          <a:srcRect b="0" l="1286" r="2679" t="0"/>
          <a:stretch/>
        </p:blipFill>
        <p:spPr>
          <a:xfrm>
            <a:off x="370425" y="2286325"/>
            <a:ext cx="5310263" cy="242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>
            <p:ph idx="1" type="body"/>
          </p:nvPr>
        </p:nvSpPr>
        <p:spPr>
          <a:xfrm>
            <a:off x="315800" y="1152475"/>
            <a:ext cx="8592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600"/>
              <a:t>Decision: I aspire to be a product manager, but I have an offer for a Customer Success Manager (CSM) position at Bolt</a:t>
            </a:r>
            <a:endParaRPr b="1" i="1"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Move to SF from rural area -&gt; expansive network of PMs to talk to -&gt; build relationships to get PM opportunities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i="1" lang="en" sz="1600"/>
              <a:t>Explore: Is the Bay Area a good choice for aspiring PMs?</a:t>
            </a:r>
            <a:endParaRPr i="1"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Stop job search -&gt; Work at Series B company -&gt; Transition internally to PM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i="1" lang="en" sz="1600"/>
              <a:t>Explore: Will Bolt continue to grow and have PM opportunities around customer success? What is their appetite for transitioning roles for rockstar employees?</a:t>
            </a:r>
            <a:endParaRPr i="1"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Stop job search -&gt; build skills as a CSM -&gt; hedge risk on being siloed into customer success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1600"/>
              </a:spcAft>
              <a:buSzPts val="1600"/>
              <a:buChar char="○"/>
            </a:pPr>
            <a:r>
              <a:rPr i="1" lang="en" sz="1600"/>
              <a:t>Explore: Talk to CSMs that transitioned to Product Managers</a:t>
            </a:r>
            <a:endParaRPr i="1" sz="1600"/>
          </a:p>
        </p:txBody>
      </p:sp>
      <p:sp>
        <p:nvSpPr>
          <p:cNvPr id="112" name="Google Shape;11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Second Order Thinking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idx="1" type="body"/>
          </p:nvPr>
        </p:nvSpPr>
        <p:spPr>
          <a:xfrm>
            <a:off x="311700" y="1451350"/>
            <a:ext cx="8214300" cy="29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/>
              <a:t>Decision: OfficeMix Product at Microsoft. Retire OfficeMix. And natively integrate them in powerpoint in 2019.</a:t>
            </a:r>
            <a:endParaRPr i="1"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i="1" lang="en" sz="1400"/>
              <a:t># of users = 1.65 million</a:t>
            </a:r>
            <a:endParaRPr i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i="1" lang="en" sz="1400"/>
              <a:t># of people kept growing in terms of people signing up even after being retired.</a:t>
            </a:r>
            <a:endParaRPr i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i="1" lang="en" sz="1400"/>
              <a:t>Support tickets started to be blanket issues (and may have led to frustration)</a:t>
            </a:r>
            <a:endParaRPr i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i="1" lang="en" sz="1400"/>
              <a:t>If to redo, block new sign-ups. Make it a read-only mode.</a:t>
            </a:r>
            <a:endParaRPr i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i="1" lang="en" sz="1400"/>
              <a:t>Definitely had issues long-term. New users were upset.</a:t>
            </a:r>
            <a:endParaRPr i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i="1" lang="en" sz="1400"/>
              <a:t>Second order decision: </a:t>
            </a:r>
            <a:endParaRPr i="1"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i="1" lang="en" sz="1400"/>
              <a:t>The fact of number of growing of support tickets.</a:t>
            </a:r>
            <a:endParaRPr i="1"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i="1" lang="en" sz="1400"/>
              <a:t>Comparing the # of existing users vs. new users..</a:t>
            </a:r>
            <a:endParaRPr i="1"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i="1" sz="1400"/>
          </a:p>
        </p:txBody>
      </p:sp>
      <p:sp>
        <p:nvSpPr>
          <p:cNvPr id="118" name="Google Shape;118;p17"/>
          <p:cNvSpPr txBox="1"/>
          <p:nvPr>
            <p:ph type="title"/>
          </p:nvPr>
        </p:nvSpPr>
        <p:spPr>
          <a:xfrm>
            <a:off x="311700" y="451100"/>
            <a:ext cx="8520600" cy="8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2703500" y="910300"/>
            <a:ext cx="3796500" cy="29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/>
              <a:t>Tell me about a time that you made a decision that led to short term gains, but was suboptimal long-term?</a:t>
            </a:r>
            <a:endParaRPr i="1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400"/>
          </a:p>
        </p:txBody>
      </p:sp>
      <p:sp>
        <p:nvSpPr>
          <p:cNvPr id="124" name="Google Shape;124;p18"/>
          <p:cNvSpPr txBox="1"/>
          <p:nvPr>
            <p:ph idx="1" type="subTitle"/>
          </p:nvPr>
        </p:nvSpPr>
        <p:spPr>
          <a:xfrm>
            <a:off x="2703500" y="1406375"/>
            <a:ext cx="2908200" cy="3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535FE5"/>
                </a:solidFill>
              </a:rPr>
              <a:t>Behavioral Critique Question</a:t>
            </a:r>
            <a:endParaRPr>
              <a:solidFill>
                <a:srgbClr val="535FE5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315800" y="1152475"/>
            <a:ext cx="8592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https://fs.blog/2016/04/second-order-thinking/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thrise Industry Workshop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