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7" r:id="rId6"/>
    <p:sldId id="261" r:id="rId7"/>
    <p:sldId id="263" r:id="rId8"/>
    <p:sldId id="282" r:id="rId9"/>
    <p:sldId id="284" r:id="rId10"/>
    <p:sldId id="283" r:id="rId11"/>
    <p:sldId id="262" r:id="rId12"/>
    <p:sldId id="265" r:id="rId13"/>
    <p:sldId id="275" r:id="rId14"/>
    <p:sldId id="272" r:id="rId15"/>
    <p:sldId id="266" r:id="rId16"/>
    <p:sldId id="273" r:id="rId17"/>
    <p:sldId id="268" r:id="rId18"/>
    <p:sldId id="270" r:id="rId19"/>
    <p:sldId id="276" r:id="rId20"/>
    <p:sldId id="277" r:id="rId21"/>
    <p:sldId id="278" r:id="rId22"/>
    <p:sldId id="279" r:id="rId23"/>
    <p:sldId id="280" r:id="rId24"/>
    <p:sldId id="281" r:id="rId25"/>
    <p:sldId id="269" r:id="rId26"/>
    <p:sldId id="286" r:id="rId27"/>
    <p:sldId id="285" r:id="rId28"/>
    <p:sldId id="271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E4894-2D0A-4208-A6E2-403D39E88FB3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7606D-EF6A-447E-A1CF-3A847C700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387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7606D-EF6A-447E-A1CF-3A847C70074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43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39BE8C-0C3E-4C32-AE18-7FBD4A951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471BF18-A56A-4820-BF93-47FCAE8C3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DF12C2-6215-4F67-883F-8D7942FC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13E7-6589-4217-B544-45BA9031BC98}" type="datetime1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B489C3-6DF3-415A-96B0-7BC48928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E0163C-45B2-4DB0-9B09-4FF92F41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94C1F19-4D88-44F4-BE44-C0872C7B7D4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717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40ACC2-DDDF-4819-8E3E-FDFE75F8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94975D-1D2C-48E3-839E-E9FBA7AD4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01CC4C-7B4A-4E03-A2A7-1A8A2625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4FCD-AFD4-4999-933D-4F8F55B914B9}" type="datetime1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F878C2-28AA-4FCC-B544-768CB21F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7E19FF-4AF4-4E5A-BD11-48BE981C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18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5E87DBC-810E-42C1-9382-E4F838BB2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C9021C-3FE4-4D5D-8E9C-D2F54FB52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95AE2F-440E-4888-B29E-22D61489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C87C-E74A-45FE-8671-883244C42C18}" type="datetime1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CBC06C-3BDC-4656-9B6D-60EBC602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3C1372-3E0A-4437-9B60-DB264CBF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75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FF654-23AD-443C-86ED-676ACA1B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8725A3-23B8-44CC-A29B-63D5CCF1E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11A21E-6583-4B55-9FF0-94653A15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F9FB-FF58-45BC-A5A2-4B419D4ED967}" type="datetime1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96A75-1456-486D-B783-3C285A60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B4DDD0-FAE0-49E6-A466-A40AF3FB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94C1F19-4D88-44F4-BE44-C0872C7B7D4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363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03581F-8FE3-48A4-BB2F-1E66532B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73E1BA-B697-4DC9-9086-6C15559F2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A3C915-FD3A-4F4C-B511-44077C41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95AA-A41A-462A-840C-EFBAA4CA8C00}" type="datetime1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BE9E0D-BD07-4458-993E-112C9ABE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77A21B-141B-4D76-9561-7EB82D19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63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287D64-1221-4D75-8DB9-B2FB651E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C604AB-3422-4993-9F05-B4FD512BC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EF4C81-A758-43D1-A7AA-F33D31E80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AF12C5-5CFA-41F0-8865-1DF520C2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B1B-1B5C-4FE6-A965-9F83D770E22E}" type="datetime1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DEC07C-D583-469B-AFC8-9868ADEF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26A7C6-B8EF-4D5C-877C-AC9C7D64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51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85BAA-D5D0-4008-AE95-B94BABF1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7CBA8-80E8-4982-B6C0-76423F303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B84966-D45F-4A6D-8D27-8BE0B49B2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653A15-ABF3-457F-A8AC-F87650158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4B1F8CB-7755-44FD-ABC1-8520CF87D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DF9BE83-F3F3-47AA-B9A8-5CF15862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4C0E-7DD1-44E7-A0EE-18CD0B6C1E0B}" type="datetime1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A5C8F9-38D2-4DE4-B411-8EAE7623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A352469-213D-46D4-A813-1BF205A8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0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F52C70-1C22-45B7-A0DC-62324BD0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E810B7A-15C3-4DEF-9A5F-D33426A0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E2B1-295B-4716-BA14-8DE23F811556}" type="datetime1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7934D3-5EDF-4CAE-B16C-02D80342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52F3E3-9433-47E9-98BF-F1D6313D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77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3EC45B2-7649-4551-8311-DBA60BE3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72A-09E5-4F6A-AFE6-7964F7042C35}" type="datetime1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525B34F-2763-4407-8AB1-88FAF3AF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D5CBA4-0725-4A5B-B640-812F23FF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11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855A08-8982-4F59-8D7F-C21036BA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1601C3-A0D4-4F55-93B4-6C5990936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DCE9DE-BDC2-4DBD-AE75-BA7ADE6B1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B22397-EDF9-46BC-8618-9DE31C58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BD61-F517-444D-972E-E3F5C7BA62FC}" type="datetime1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9562FC-DF96-4C6C-8317-3412AA54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325FA7-5AFB-4693-91D6-55732411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13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0923D-13E1-4B36-B988-7ABF164D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2D7E8EB-DB41-46A3-99F2-58369EA6D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3AA648-0B3C-47B6-985F-B11E0EE96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C11078-95E4-4820-AC83-D8552187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080B-5768-42F2-A6D2-D5A179B5491E}" type="datetime1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27BEA7-A805-4766-B47B-F5AA6A2A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51DBAA-5FDE-4B04-B6BD-CCF95017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38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9292C12-2DE9-43BF-ACF0-9622A5EE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D5C942-931D-4461-B88C-4F5571BBE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D09F7B-E8D3-4610-B1A2-F1814EB64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81463-8576-4CD0-88D8-A8B964868507}" type="datetime1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A59B98-A072-4367-9EA1-F2AC29599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0E9A5E-0D2B-42D6-9662-CB1CE1314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C1F19-4D88-44F4-BE44-C0872C7B7D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06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6D479-F859-4D0E-A729-A394D0CF4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2339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超啟發演算發演算法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轉珠遊戲最佳路徑搜尋研究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期末成果報告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F18D52-CB36-47B2-A050-392EF1E4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0588"/>
            <a:ext cx="9144000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超啟發演算法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資工碩一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411226162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楊永睿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4F9E5A-13A4-46F0-90E4-63A842CA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24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A189C-B744-449D-9BAB-9CE06962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材料方法</a:t>
            </a:r>
            <a:r>
              <a:rPr lang="en-US" altLang="zh-TW" dirty="0"/>
              <a:t>-</a:t>
            </a:r>
            <a:r>
              <a:rPr lang="zh-TW" altLang="en-US" dirty="0"/>
              <a:t>評估方式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0ABC02-5941-4407-BE9E-9773828F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zh-TW" altLang="en-US" dirty="0"/>
              <a:t>實驗效能評估</a:t>
            </a:r>
            <a:endParaRPr lang="en-US" altLang="zh-TW" dirty="0"/>
          </a:p>
          <a:p>
            <a:pPr lvl="1"/>
            <a:r>
              <a:rPr lang="zh-TW" altLang="en-US" dirty="0"/>
              <a:t>平均版面分數</a:t>
            </a:r>
            <a:endParaRPr lang="en-US" altLang="zh-TW" dirty="0"/>
          </a:p>
          <a:p>
            <a:pPr lvl="1"/>
            <a:r>
              <a:rPr lang="zh-TW" altLang="en-US" dirty="0"/>
              <a:t>量化後的平均版面品質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量化方式</a:t>
            </a:r>
            <a:endParaRPr lang="en-US" altLang="zh-TW" dirty="0"/>
          </a:p>
          <a:p>
            <a:pPr lvl="1"/>
            <a:r>
              <a:rPr lang="zh-TW" altLang="en-US" dirty="0"/>
              <a:t>版面分數</a:t>
            </a:r>
            <a:r>
              <a:rPr lang="en-US" altLang="zh-TW" dirty="0"/>
              <a:t>/</a:t>
            </a:r>
            <a:r>
              <a:rPr lang="zh-TW" altLang="en-US" dirty="0"/>
              <a:t>版面最高可能分數</a:t>
            </a:r>
            <a:endParaRPr lang="en-US" altLang="zh-TW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967860-8DC1-4DB3-B76A-8F612412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440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A189C-B744-449D-9BAB-9CE06962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材料方法</a:t>
            </a:r>
            <a:r>
              <a:rPr lang="en-US" altLang="zh-TW" dirty="0"/>
              <a:t>-IDFS</a:t>
            </a:r>
            <a:r>
              <a:rPr lang="zh-TW" altLang="en-US" dirty="0"/>
              <a:t>方法說明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0ABC02-5941-4407-BE9E-9773828F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dirty="0"/>
              <a:t>加入隨機想法</a:t>
            </a:r>
            <a:endParaRPr lang="en-US" altLang="zh-TW" dirty="0"/>
          </a:p>
          <a:p>
            <a:pPr lvl="1"/>
            <a:r>
              <a:rPr lang="en-US" altLang="zh-TW" dirty="0"/>
              <a:t>DFS</a:t>
            </a:r>
            <a:r>
              <a:rPr lang="zh-TW" altLang="en-US" dirty="0"/>
              <a:t>每個節點探索上、下、左、右的順序由亂數決定</a:t>
            </a:r>
            <a:endParaRPr lang="en-US" altLang="zh-TW" dirty="0"/>
          </a:p>
          <a:p>
            <a:pPr lvl="1"/>
            <a:r>
              <a:rPr lang="zh-TW" altLang="en-US" dirty="0"/>
              <a:t>只探索葉節點且探索數量具有上限</a:t>
            </a:r>
            <a:endParaRPr lang="en-US" altLang="zh-TW" dirty="0"/>
          </a:p>
          <a:p>
            <a:r>
              <a:rPr lang="zh-TW" altLang="en-US" dirty="0"/>
              <a:t>加入貪婪想法</a:t>
            </a:r>
            <a:endParaRPr lang="en-US" altLang="zh-TW" dirty="0"/>
          </a:p>
          <a:p>
            <a:pPr lvl="1"/>
            <a:r>
              <a:rPr lang="zh-TW" altLang="en-US" dirty="0"/>
              <a:t>找到一個最佳路徑後會以這個路徑為基礎，繼續接著使用</a:t>
            </a:r>
            <a:r>
              <a:rPr lang="en-US" altLang="zh-TW" dirty="0"/>
              <a:t>IDFS</a:t>
            </a:r>
            <a:r>
              <a:rPr lang="zh-TW" altLang="en-US" dirty="0"/>
              <a:t>進行探索</a:t>
            </a:r>
            <a:endParaRPr lang="en-US" altLang="zh-TW" dirty="0"/>
          </a:p>
          <a:p>
            <a:r>
              <a:rPr lang="zh-TW" altLang="en-US" dirty="0"/>
              <a:t>版面上</a:t>
            </a:r>
            <a:r>
              <a:rPr lang="en-US" altLang="zh-TW" dirty="0"/>
              <a:t>30</a:t>
            </a:r>
            <a:r>
              <a:rPr lang="zh-TW" altLang="en-US" dirty="0"/>
              <a:t>個位置都進行</a:t>
            </a:r>
            <a:r>
              <a:rPr lang="en-US" altLang="zh-TW" dirty="0"/>
              <a:t>IDFS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967860-8DC1-4DB3-B76A-8F612412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F660B1-8E8B-4EE7-B8D8-B2DE63EA81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r="53479"/>
          <a:stretch/>
        </p:blipFill>
        <p:spPr>
          <a:xfrm>
            <a:off x="6283525" y="4687562"/>
            <a:ext cx="2017793" cy="16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8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A189C-B744-449D-9BAB-9CE06962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材料方法</a:t>
            </a:r>
            <a:r>
              <a:rPr lang="en-US" altLang="zh-TW" dirty="0"/>
              <a:t>-GA</a:t>
            </a:r>
            <a:r>
              <a:rPr lang="zh-TW" altLang="en-US" dirty="0"/>
              <a:t>方法說明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0ABC02-5941-4407-BE9E-9773828F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zh-TW" altLang="en-US" dirty="0"/>
              <a:t>個體表示：</a:t>
            </a:r>
            <a:r>
              <a:rPr lang="en-US" altLang="zh-TW" dirty="0"/>
              <a:t>[0-4][0-5][0-3]{L}</a:t>
            </a:r>
          </a:p>
          <a:p>
            <a:r>
              <a:rPr lang="zh-TW" altLang="en-US" dirty="0"/>
              <a:t>自然選擇</a:t>
            </a:r>
            <a:r>
              <a:rPr lang="en-US" altLang="zh-TW" dirty="0"/>
              <a:t>:</a:t>
            </a:r>
            <a:r>
              <a:rPr lang="zh-TW" altLang="en-US" dirty="0"/>
              <a:t>使用輪盤法</a:t>
            </a:r>
            <a:endParaRPr lang="en-US" altLang="zh-TW" dirty="0"/>
          </a:p>
          <a:p>
            <a:r>
              <a:rPr lang="zh-TW" altLang="en-US" dirty="0"/>
              <a:t>更新群體方式</a:t>
            </a:r>
            <a:r>
              <a:rPr lang="en-US" altLang="zh-TW" dirty="0"/>
              <a:t>:</a:t>
            </a:r>
            <a:r>
              <a:rPr lang="zh-TW" altLang="en-US" dirty="0"/>
              <a:t>子代完全取代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967860-8DC1-4DB3-B76A-8F612412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021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A189C-B744-449D-9BAB-9CE06962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材料方法</a:t>
            </a:r>
            <a:r>
              <a:rPr lang="en-US" altLang="zh-TW" dirty="0"/>
              <a:t>-GA</a:t>
            </a:r>
            <a:r>
              <a:rPr lang="zh-TW" altLang="en-US" dirty="0"/>
              <a:t>方法說明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0ABC02-5941-4407-BE9E-9773828F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zh-TW" altLang="en-US" dirty="0"/>
              <a:t>交配方式</a:t>
            </a:r>
            <a:r>
              <a:rPr lang="en-US" altLang="zh-TW" dirty="0"/>
              <a:t>: Single-Point Crossover</a:t>
            </a:r>
          </a:p>
          <a:p>
            <a:pPr lvl="1"/>
            <a:r>
              <a:rPr lang="zh-TW" altLang="en-US" dirty="0"/>
              <a:t>不會將</a:t>
            </a:r>
            <a:r>
              <a:rPr lang="en-US" altLang="zh-TW" dirty="0" err="1"/>
              <a:t>startRow</a:t>
            </a:r>
            <a:r>
              <a:rPr lang="zh-TW" altLang="en-US" dirty="0"/>
              <a:t>和</a:t>
            </a:r>
            <a:r>
              <a:rPr lang="en-US" altLang="zh-TW" dirty="0" err="1"/>
              <a:t>startCol</a:t>
            </a:r>
            <a:r>
              <a:rPr lang="zh-TW" altLang="en-US" dirty="0"/>
              <a:t>切開</a:t>
            </a:r>
            <a:endParaRPr lang="en-US" altLang="zh-TW" dirty="0"/>
          </a:p>
          <a:p>
            <a:r>
              <a:rPr lang="zh-TW" altLang="en-US" dirty="0"/>
              <a:t>突變方式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startRow</a:t>
            </a:r>
            <a:r>
              <a:rPr lang="zh-TW" altLang="en-US" dirty="0"/>
              <a:t>和</a:t>
            </a:r>
            <a:r>
              <a:rPr lang="en-US" altLang="zh-TW" dirty="0" err="1"/>
              <a:t>startCol</a:t>
            </a:r>
            <a:r>
              <a:rPr lang="zh-TW" altLang="en-US" dirty="0"/>
              <a:t>會突變成周圍</a:t>
            </a:r>
            <a:r>
              <a:rPr lang="en-US" altLang="zh-TW" dirty="0"/>
              <a:t>9</a:t>
            </a:r>
            <a:r>
              <a:rPr lang="zh-TW" altLang="en-US" dirty="0"/>
              <a:t>格</a:t>
            </a:r>
            <a:r>
              <a:rPr lang="en-US" altLang="zh-TW" dirty="0"/>
              <a:t>(</a:t>
            </a:r>
            <a:r>
              <a:rPr lang="zh-TW" altLang="en-US" dirty="0"/>
              <a:t>含原本位置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Path </a:t>
            </a:r>
            <a:r>
              <a:rPr lang="zh-TW" altLang="en-US" dirty="0"/>
              <a:t>使用</a:t>
            </a:r>
            <a:r>
              <a:rPr lang="en-US" altLang="zh-TW" dirty="0"/>
              <a:t>Uniform Mutation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加入隨機的長度突變</a:t>
            </a:r>
            <a:r>
              <a:rPr lang="en-US" altLang="zh-TW" dirty="0"/>
              <a:t>-10~10</a:t>
            </a:r>
          </a:p>
          <a:p>
            <a:pPr lvl="2"/>
            <a:r>
              <a:rPr lang="zh-TW" altLang="en-US" dirty="0"/>
              <a:t>變短</a:t>
            </a:r>
            <a:r>
              <a:rPr lang="en-US" altLang="zh-TW" dirty="0"/>
              <a:t>:</a:t>
            </a:r>
            <a:r>
              <a:rPr lang="zh-TW" altLang="en-US" dirty="0"/>
              <a:t>移除尾端基因</a:t>
            </a:r>
            <a:endParaRPr lang="en-US" altLang="zh-TW" dirty="0"/>
          </a:p>
          <a:p>
            <a:pPr lvl="2"/>
            <a:r>
              <a:rPr lang="zh-TW" altLang="en-US" dirty="0"/>
              <a:t>變長</a:t>
            </a:r>
            <a:r>
              <a:rPr lang="en-US" altLang="zh-TW" dirty="0"/>
              <a:t>:</a:t>
            </a:r>
            <a:r>
              <a:rPr lang="zh-TW" altLang="en-US" dirty="0"/>
              <a:t>隨機生成一段基因加入尾端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967860-8DC1-4DB3-B76A-8F612412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9867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A189C-B744-449D-9BAB-9CE06962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材料方法</a:t>
            </a:r>
            <a:r>
              <a:rPr lang="en-US" altLang="zh-TW" dirty="0"/>
              <a:t>-GA</a:t>
            </a:r>
            <a:r>
              <a:rPr lang="zh-TW" altLang="en-US" dirty="0"/>
              <a:t>方法說明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0ABC02-5941-4407-BE9E-9773828F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b="1" dirty="0"/>
              <a:t>初始化</a:t>
            </a:r>
            <a:r>
              <a:rPr lang="zh-TW" altLang="en-US" dirty="0"/>
              <a:t>：生成隨機初始群體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/>
              <a:t>適應度評估</a:t>
            </a:r>
            <a:r>
              <a:rPr lang="zh-TW" altLang="en-US" dirty="0"/>
              <a:t>：對群體中的每個個體，根據問題計算其適應度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/>
              <a:t>自然選擇</a:t>
            </a:r>
            <a:r>
              <a:rPr lang="zh-TW" altLang="en-US" dirty="0"/>
              <a:t>：根據個體適應度進行選擇，保留高適應度的個體進入下一代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/>
              <a:t>產生子代個體</a:t>
            </a:r>
            <a:r>
              <a:rPr lang="zh-TW" altLang="en-US" dirty="0"/>
              <a:t>：選擇出多個體進行交配和突變，生成新的子代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/>
              <a:t>重複步驟</a:t>
            </a:r>
            <a:r>
              <a:rPr lang="en-US" altLang="zh-TW" b="1" dirty="0"/>
              <a:t>2-5</a:t>
            </a:r>
            <a:r>
              <a:rPr lang="zh-TW" altLang="en-US" b="1" dirty="0"/>
              <a:t>，直到達到終止條件（如最大迭代次數或收斂）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967860-8DC1-4DB3-B76A-8F612412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0750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A189C-B744-449D-9BAB-9CE06962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材料方法</a:t>
            </a:r>
            <a:r>
              <a:rPr lang="en-US" altLang="zh-TW" dirty="0"/>
              <a:t>-MMAS</a:t>
            </a:r>
            <a:r>
              <a:rPr lang="zh-TW" altLang="en-US" dirty="0"/>
              <a:t>方法說明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0ABC02-5941-4407-BE9E-9773828F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版面表示成</a:t>
            </a:r>
            <a:r>
              <a:rPr lang="en-US" altLang="zh-TW" dirty="0"/>
              <a:t>30</a:t>
            </a:r>
            <a:r>
              <a:rPr lang="zh-TW" altLang="en-US" dirty="0"/>
              <a:t>個節點的連通圖</a:t>
            </a:r>
            <a:endParaRPr lang="en-US" altLang="zh-TW" dirty="0"/>
          </a:p>
          <a:p>
            <a:r>
              <a:rPr lang="zh-TW" altLang="en-US" dirty="0"/>
              <a:t>螞蟻以隨機放式放置</a:t>
            </a:r>
            <a:endParaRPr lang="en-US" altLang="zh-TW" dirty="0"/>
          </a:p>
          <a:p>
            <a:r>
              <a:rPr lang="zh-TW" altLang="en-US" dirty="0"/>
              <a:t>螞蟻每走</a:t>
            </a:r>
            <a:r>
              <a:rPr lang="en-US" altLang="zh-TW" dirty="0"/>
              <a:t>k</a:t>
            </a:r>
            <a:r>
              <a:rPr lang="zh-TW" altLang="en-US" dirty="0"/>
              <a:t>部就跟新費洛蒙</a:t>
            </a:r>
            <a:endParaRPr lang="en-US" altLang="zh-TW" dirty="0"/>
          </a:p>
          <a:p>
            <a:r>
              <a:rPr lang="zh-TW" altLang="en-US" dirty="0"/>
              <a:t>走超過最大步數螞蟻就會完全更新</a:t>
            </a:r>
            <a:endParaRPr lang="en-US" altLang="zh-TW" dirty="0"/>
          </a:p>
          <a:p>
            <a:r>
              <a:rPr lang="zh-TW" altLang="en-US" dirty="0"/>
              <a:t>如果一段時間沒有更新最佳解的話就會重製環境費洛蒙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967860-8DC1-4DB3-B76A-8F612412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D3162C-6D24-4A20-9BA8-90120BB439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68"/>
          <a:stretch/>
        </p:blipFill>
        <p:spPr>
          <a:xfrm>
            <a:off x="8610600" y="503752"/>
            <a:ext cx="3196651" cy="26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35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A189C-B744-449D-9BAB-9CE06962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材料方法</a:t>
            </a:r>
            <a:r>
              <a:rPr lang="en-US" altLang="zh-TW" dirty="0"/>
              <a:t>-MMAS</a:t>
            </a:r>
            <a:r>
              <a:rPr lang="zh-TW" altLang="en-US" dirty="0"/>
              <a:t>方法說明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0ABC02-5941-4407-BE9E-9773828F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初始化費洛蒙矩陣，隨機放置螞蟻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螞蟻根據費洛蒙濃度和預期獎勵（對未知區域的期望值）選擇下一個節點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螞蟻走過的路徑上更新費洛蒙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費洛蒙蒸發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/>
              <a:t>重複步驟</a:t>
            </a:r>
            <a:r>
              <a:rPr lang="en-US" altLang="zh-TW" b="1" dirty="0"/>
              <a:t>2-4</a:t>
            </a:r>
            <a:r>
              <a:rPr lang="zh-TW" altLang="en-US" b="1" dirty="0"/>
              <a:t>，直到達到終止條件（如迭代次數或收斂）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967860-8DC1-4DB3-B76A-8F612412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2016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9A393F-1729-4A05-8276-1555C70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32F0E4-508A-47E5-B14E-490FA66A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zh-TW" altLang="en-US" dirty="0"/>
              <a:t>問題說明</a:t>
            </a:r>
            <a:endParaRPr lang="en-US" altLang="zh-TW" dirty="0"/>
          </a:p>
          <a:p>
            <a:r>
              <a:rPr lang="zh-TW" altLang="en-US" dirty="0"/>
              <a:t>材料方法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實驗方法與結果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結論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8107EF-236A-4DAE-9B5A-0F0B6C54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899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A189C-B744-449D-9BAB-9CE06962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實驗方法與結果</a:t>
            </a:r>
            <a:r>
              <a:rPr lang="en-US" altLang="zh-TW" dirty="0"/>
              <a:t>-</a:t>
            </a:r>
            <a:r>
              <a:rPr lang="zh-TW" altLang="en-US" dirty="0"/>
              <a:t>實驗方法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0ABC02-5941-4407-BE9E-9773828F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77753" cy="4315200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目前實驗</a:t>
            </a:r>
            <a:endParaRPr lang="en-US" altLang="zh-TW" sz="2400" dirty="0"/>
          </a:p>
          <a:p>
            <a:pPr lvl="1"/>
            <a:r>
              <a:rPr lang="zh-TW" altLang="en-US" sz="2000" dirty="0"/>
              <a:t>實驗</a:t>
            </a:r>
            <a:r>
              <a:rPr lang="en-US" altLang="zh-TW" sz="2000" dirty="0"/>
              <a:t>1.</a:t>
            </a:r>
            <a:r>
              <a:rPr lang="zh-TW" altLang="en-US" sz="2000" dirty="0"/>
              <a:t> 演算法參數優化</a:t>
            </a:r>
            <a:endParaRPr lang="en-US" altLang="zh-TW" sz="2000" dirty="0"/>
          </a:p>
          <a:p>
            <a:pPr lvl="2"/>
            <a:r>
              <a:rPr lang="zh-TW" altLang="en-US" sz="1800" dirty="0"/>
              <a:t>固定最大路徑長度</a:t>
            </a:r>
            <a:r>
              <a:rPr lang="en-US" altLang="zh-TW" sz="1800" dirty="0"/>
              <a:t>:25</a:t>
            </a:r>
          </a:p>
          <a:p>
            <a:pPr lvl="2"/>
            <a:endParaRPr lang="en-US" altLang="zh-TW" sz="1800" dirty="0"/>
          </a:p>
          <a:p>
            <a:pPr lvl="1"/>
            <a:r>
              <a:rPr lang="zh-TW" altLang="en-US" sz="2000" dirty="0"/>
              <a:t>實驗</a:t>
            </a:r>
            <a:r>
              <a:rPr lang="en-US" altLang="zh-TW" sz="2000" dirty="0"/>
              <a:t>2.</a:t>
            </a:r>
            <a:r>
              <a:rPr lang="zh-TW" altLang="en-US" sz="2000" dirty="0"/>
              <a:t> 演算法性能比較</a:t>
            </a:r>
            <a:endParaRPr lang="en-US" altLang="zh-TW" sz="2000" dirty="0"/>
          </a:p>
          <a:p>
            <a:pPr lvl="2"/>
            <a:r>
              <a:rPr lang="zh-TW" altLang="en-US" sz="1800" dirty="0"/>
              <a:t>固定最大路徑長度</a:t>
            </a:r>
            <a:r>
              <a:rPr lang="en-US" altLang="zh-TW" sz="1800" dirty="0"/>
              <a:t>:25</a:t>
            </a:r>
          </a:p>
          <a:p>
            <a:pPr lvl="2"/>
            <a:endParaRPr lang="en-US" altLang="zh-TW" sz="1800" dirty="0"/>
          </a:p>
          <a:p>
            <a:pPr lvl="1"/>
            <a:r>
              <a:rPr lang="zh-TW" altLang="en-US" sz="2000" dirty="0"/>
              <a:t>實驗</a:t>
            </a:r>
            <a:r>
              <a:rPr lang="en-US" altLang="zh-TW" sz="2000" dirty="0"/>
              <a:t>3.</a:t>
            </a:r>
            <a:r>
              <a:rPr lang="zh-TW" altLang="en-US" sz="2000" dirty="0"/>
              <a:t> 演算法性能比較</a:t>
            </a:r>
            <a:endParaRPr lang="en-US" altLang="zh-TW" sz="2000" dirty="0"/>
          </a:p>
          <a:p>
            <a:pPr lvl="2"/>
            <a:r>
              <a:rPr lang="zh-TW" altLang="en-US" sz="1800" dirty="0"/>
              <a:t>不同固定最大路徑長度下</a:t>
            </a:r>
            <a:endParaRPr lang="en-US" altLang="zh-TW" sz="1800" dirty="0"/>
          </a:p>
          <a:p>
            <a:pPr lvl="2"/>
            <a:endParaRPr lang="en-US" altLang="zh-TW" sz="1800" dirty="0"/>
          </a:p>
          <a:p>
            <a:pPr lvl="1"/>
            <a:r>
              <a:rPr lang="zh-TW" altLang="en-US" sz="2000" dirty="0"/>
              <a:t>實驗</a:t>
            </a:r>
            <a:r>
              <a:rPr lang="en-US" altLang="zh-TW" sz="2000" dirty="0"/>
              <a:t>4.</a:t>
            </a:r>
            <a:r>
              <a:rPr lang="zh-TW" altLang="en-US" sz="2000" dirty="0"/>
              <a:t> 演算法性能比較</a:t>
            </a:r>
            <a:endParaRPr lang="en-US" altLang="zh-TW" sz="2000" dirty="0"/>
          </a:p>
          <a:p>
            <a:pPr lvl="2"/>
            <a:r>
              <a:rPr lang="zh-TW" altLang="en-US" sz="1800" dirty="0"/>
              <a:t>固定最大路徑長度下</a:t>
            </a:r>
            <a:r>
              <a:rPr lang="en-US" altLang="zh-TW" sz="1800" dirty="0"/>
              <a:t>:25</a:t>
            </a:r>
          </a:p>
          <a:p>
            <a:pPr lvl="2"/>
            <a:r>
              <a:rPr lang="zh-TW" altLang="en-US" sz="1800" dirty="0"/>
              <a:t>不同計算資源下</a:t>
            </a:r>
            <a:r>
              <a:rPr lang="en-US" altLang="zh-TW" sz="1800" dirty="0"/>
              <a:t>{1s,2s,3s}</a:t>
            </a:r>
          </a:p>
          <a:p>
            <a:pPr lvl="2"/>
            <a:endParaRPr lang="en-US" altLang="zh-TW" sz="1800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967860-8DC1-4DB3-B76A-8F612412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47B5D065-4D1A-479C-AC4C-81BA1B32D7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96636" y="1825624"/>
                <a:ext cx="4630270" cy="503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sz="2400" dirty="0"/>
                  <a:t>實驗條件</a:t>
                </a:r>
                <a:endParaRPr lang="en-US" altLang="zh-TW" sz="2400" dirty="0"/>
              </a:p>
              <a:p>
                <a:pPr lvl="1"/>
                <a:r>
                  <a:rPr lang="zh-TW" altLang="en-US" sz="2000" dirty="0"/>
                  <a:t>相同機器</a:t>
                </a:r>
                <a:r>
                  <a:rPr lang="en-US" altLang="zh-TW" sz="2000" dirty="0"/>
                  <a:t>(</a:t>
                </a:r>
                <a:r>
                  <a:rPr lang="en-US" altLang="zh-TW" sz="2000" dirty="0" err="1"/>
                  <a:t>cpu</a:t>
                </a:r>
                <a:r>
                  <a:rPr lang="en-US" altLang="zh-TW" sz="2000" dirty="0"/>
                  <a:t> i5-13500)</a:t>
                </a:r>
              </a:p>
              <a:p>
                <a:pPr lvl="1"/>
                <a:r>
                  <a:rPr lang="en-US" altLang="zh-TW" sz="2000" dirty="0"/>
                  <a:t>1~3</a:t>
                </a:r>
                <a:r>
                  <a:rPr lang="zh-TW" altLang="en-US" sz="2000" dirty="0"/>
                  <a:t>實驗</a:t>
                </a:r>
                <a:r>
                  <a:rPr lang="en-US" altLang="zh-TW" sz="2000" dirty="0"/>
                  <a:t>:</a:t>
                </a:r>
                <a:r>
                  <a:rPr lang="zh-TW" altLang="en-US" sz="2000" dirty="0"/>
                  <a:t>固定計算資源</a:t>
                </a:r>
                <a:r>
                  <a:rPr lang="en-US" altLang="zh-TW" sz="2000" dirty="0"/>
                  <a:t>:</a:t>
                </a:r>
              </a:p>
              <a:p>
                <a:pPr lvl="2"/>
                <a:r>
                  <a:rPr lang="zh-TW" altLang="en-US" sz="1800" dirty="0"/>
                  <a:t>每個解的花費時間均不超過</a:t>
                </a:r>
                <a:r>
                  <a:rPr lang="en-US" altLang="zh-TW" sz="1800" dirty="0"/>
                  <a:t>1</a:t>
                </a:r>
                <a:r>
                  <a:rPr lang="zh-TW" altLang="en-US" sz="1800" dirty="0"/>
                  <a:t>秒</a:t>
                </a:r>
                <a14:m>
                  <m:oMath xmlns:m="http://schemas.openxmlformats.org/officeDocument/2006/math">
                    <m:r>
                      <a:rPr lang="en-US" altLang="zh-TW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sz="1800" dirty="0"/>
                  <a:t>0.05</a:t>
                </a:r>
                <a:r>
                  <a:rPr lang="zh-TW" altLang="en-US" sz="1800" dirty="0"/>
                  <a:t>秒</a:t>
                </a:r>
                <a:endParaRPr lang="en-US" altLang="zh-TW" sz="1800" dirty="0"/>
              </a:p>
              <a:p>
                <a:pPr lvl="1"/>
                <a:r>
                  <a:rPr lang="zh-TW" altLang="en-US" sz="2000" dirty="0"/>
                  <a:t>相同種子參數</a:t>
                </a:r>
                <a:endParaRPr lang="en-US" altLang="zh-TW" sz="2000" dirty="0"/>
              </a:p>
              <a:p>
                <a:pPr lvl="1"/>
                <a:r>
                  <a:rPr lang="zh-TW" altLang="en-US" sz="2000" dirty="0"/>
                  <a:t>相同的版面</a:t>
                </a:r>
                <a:endParaRPr lang="en-US" altLang="zh-TW" sz="2000" dirty="0"/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47B5D065-4D1A-479C-AC4C-81BA1B32D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636" y="1825624"/>
                <a:ext cx="4630270" cy="5032375"/>
              </a:xfrm>
              <a:prstGeom prst="rect">
                <a:avLst/>
              </a:prstGeom>
              <a:blipFill>
                <a:blip r:embed="rId3"/>
                <a:stretch>
                  <a:fillRect l="-1845" t="-1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378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36A7A4-7CAD-46C0-A54E-6DA1FED0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1.</a:t>
            </a:r>
            <a:r>
              <a:rPr lang="zh-TW" altLang="en-US" dirty="0"/>
              <a:t>演算法參數優化</a:t>
            </a:r>
            <a:r>
              <a:rPr lang="en-US" altLang="zh-TW" dirty="0"/>
              <a:t>-IDFS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90EFB-9838-4BC9-8E94-D64DF95A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挑</a:t>
            </a:r>
            <a:r>
              <a:rPr lang="en-US" altLang="zh-TW" dirty="0"/>
              <a:t>100</a:t>
            </a:r>
            <a:r>
              <a:rPr lang="zh-TW" altLang="en-US" dirty="0"/>
              <a:t>個版面的綜合結果</a:t>
            </a:r>
            <a:r>
              <a:rPr lang="en-US" altLang="zh-TW" dirty="0"/>
              <a:t>,</a:t>
            </a:r>
            <a:r>
              <a:rPr lang="zh-TW" altLang="en-US" dirty="0"/>
              <a:t>執行</a:t>
            </a:r>
            <a:r>
              <a:rPr lang="en-US" altLang="zh-TW" dirty="0"/>
              <a:t>5</a:t>
            </a:r>
            <a:r>
              <a:rPr lang="zh-TW" altLang="en-US" dirty="0"/>
              <a:t>次取平均</a:t>
            </a:r>
            <a:endParaRPr lang="en-US" altLang="zh-TW" dirty="0"/>
          </a:p>
          <a:p>
            <a:r>
              <a:rPr lang="en-US" altLang="zh-TW" dirty="0" err="1"/>
              <a:t>idfsdeep_max</a:t>
            </a:r>
            <a:r>
              <a:rPr lang="en-US" altLang="zh-TW" dirty="0"/>
              <a:t>, </a:t>
            </a:r>
            <a:r>
              <a:rPr lang="en-US" altLang="zh-TW" dirty="0" err="1"/>
              <a:t>continu_num</a:t>
            </a:r>
            <a:r>
              <a:rPr lang="en-US" altLang="zh-TW" dirty="0"/>
              <a:t> = {(7,4),(10,3),(13,2)}</a:t>
            </a:r>
          </a:p>
          <a:p>
            <a:pPr lvl="1"/>
            <a:endParaRPr lang="zh-TW" altLang="en-US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CDB8BF-B82B-46C7-B47B-8C5C2237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9D96338-25F7-4048-A931-B94F26E79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247883"/>
              </p:ext>
            </p:extLst>
          </p:nvPr>
        </p:nvGraphicFramePr>
        <p:xfrm>
          <a:off x="937834" y="2993695"/>
          <a:ext cx="8128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777900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15306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24632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486365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01696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平均量化分數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平均花費時間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平均路進長度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20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(7,4)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33.518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17.71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21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(10,3)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33.831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14.29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24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800080"/>
                          </a:highlight>
                        </a:rPr>
                        <a:t>(13,2)</a:t>
                      </a:r>
                      <a:endParaRPr lang="zh-TW" altLang="en-US" dirty="0">
                        <a:highlight>
                          <a:srgbClr val="80008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35.558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12.05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5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93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9A393F-1729-4A05-8276-1555C70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32F0E4-508A-47E5-B14E-490FA66A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問題說明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材料方法</a:t>
            </a:r>
            <a:endParaRPr lang="en-US" altLang="zh-TW" dirty="0"/>
          </a:p>
          <a:p>
            <a:r>
              <a:rPr lang="zh-TW" altLang="en-US" dirty="0"/>
              <a:t>實驗結果</a:t>
            </a:r>
            <a:endParaRPr lang="en-US" altLang="zh-TW" dirty="0"/>
          </a:p>
          <a:p>
            <a:r>
              <a:rPr lang="zh-TW" altLang="en-US" dirty="0"/>
              <a:t>結論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8107EF-236A-4DAE-9B5A-0F0B6C54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58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36A7A4-7CAD-46C0-A54E-6DA1FED0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1.</a:t>
            </a:r>
            <a:r>
              <a:rPr lang="zh-TW" altLang="en-US" dirty="0"/>
              <a:t>演算法參數優化</a:t>
            </a:r>
            <a:r>
              <a:rPr lang="en-US" altLang="zh-TW" dirty="0"/>
              <a:t>- GA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90EFB-9838-4BC9-8E94-D64DF95AD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挑</a:t>
            </a:r>
            <a:r>
              <a:rPr lang="en-US" altLang="zh-TW" dirty="0"/>
              <a:t>100</a:t>
            </a:r>
            <a:r>
              <a:rPr lang="zh-TW" altLang="en-US" dirty="0"/>
              <a:t>個版面的綜合結果</a:t>
            </a:r>
            <a:r>
              <a:rPr lang="en-US" altLang="zh-TW" dirty="0"/>
              <a:t>,</a:t>
            </a:r>
            <a:r>
              <a:rPr lang="zh-TW" altLang="en-US" dirty="0"/>
              <a:t>執行</a:t>
            </a:r>
            <a:r>
              <a:rPr lang="en-US" altLang="zh-TW" dirty="0"/>
              <a:t>5</a:t>
            </a:r>
            <a:r>
              <a:rPr lang="zh-TW" altLang="en-US" dirty="0"/>
              <a:t>次取平均</a:t>
            </a:r>
            <a:endParaRPr lang="en-US" altLang="zh-TW" dirty="0"/>
          </a:p>
          <a:p>
            <a:r>
              <a:rPr lang="en-US" altLang="zh-TW" dirty="0"/>
              <a:t>generations=300</a:t>
            </a:r>
          </a:p>
          <a:p>
            <a:r>
              <a:rPr lang="en-US" altLang="zh-TW" dirty="0" err="1"/>
              <a:t>population_size</a:t>
            </a:r>
            <a:r>
              <a:rPr lang="en-US" altLang="zh-TW" dirty="0"/>
              <a:t>= {50,100,200}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CDB8BF-B82B-46C7-B47B-8C5C2237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64A8769-B47D-48F1-AA9C-3D0B0C72E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411763"/>
              </p:ext>
            </p:extLst>
          </p:nvPr>
        </p:nvGraphicFramePr>
        <p:xfrm>
          <a:off x="838200" y="3526165"/>
          <a:ext cx="8128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777900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15306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24632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486365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01696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平均量化分數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平均花費時間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平均路進長度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20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800080"/>
                          </a:highlight>
                        </a:rPr>
                        <a:t>50</a:t>
                      </a:r>
                      <a:endParaRPr lang="zh-TW" altLang="en-US" dirty="0">
                        <a:highlight>
                          <a:srgbClr val="80008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35.773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16.376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21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35.631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16.614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24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32.763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14.886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5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263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36A7A4-7CAD-46C0-A54E-6DA1FED0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1.</a:t>
            </a:r>
            <a:r>
              <a:rPr lang="zh-TW" altLang="en-US" dirty="0"/>
              <a:t>演算法參數優化</a:t>
            </a:r>
            <a:r>
              <a:rPr lang="en-US" altLang="zh-TW" dirty="0"/>
              <a:t>- MMAS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90EFB-9838-4BC9-8E94-D64DF95AD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挑</a:t>
            </a:r>
            <a:r>
              <a:rPr lang="en-US" altLang="zh-TW" dirty="0"/>
              <a:t>100</a:t>
            </a:r>
            <a:r>
              <a:rPr lang="zh-TW" altLang="en-US" dirty="0"/>
              <a:t>個版面的綜合結果</a:t>
            </a:r>
            <a:r>
              <a:rPr lang="en-US" altLang="zh-TW" dirty="0"/>
              <a:t>,</a:t>
            </a:r>
            <a:r>
              <a:rPr lang="zh-TW" altLang="en-US" dirty="0"/>
              <a:t>執行</a:t>
            </a:r>
            <a:r>
              <a:rPr lang="en-US" altLang="zh-TW" dirty="0"/>
              <a:t>5</a:t>
            </a:r>
            <a:r>
              <a:rPr lang="zh-TW" altLang="en-US" dirty="0"/>
              <a:t>次取平均</a:t>
            </a:r>
            <a:endParaRPr lang="en-US" altLang="zh-TW" dirty="0"/>
          </a:p>
          <a:p>
            <a:r>
              <a:rPr lang="en-US" altLang="zh-TW" dirty="0" err="1"/>
              <a:t>ants_num</a:t>
            </a:r>
            <a:r>
              <a:rPr lang="en-US" altLang="zh-TW" dirty="0"/>
              <a:t>=30</a:t>
            </a:r>
          </a:p>
          <a:p>
            <a:r>
              <a:rPr lang="en-US" altLang="zh-TW" dirty="0" err="1"/>
              <a:t>max_iterations</a:t>
            </a:r>
            <a:r>
              <a:rPr lang="en-US" altLang="zh-TW" dirty="0"/>
              <a:t>=300</a:t>
            </a:r>
          </a:p>
          <a:p>
            <a:r>
              <a:rPr lang="en-US" altLang="zh-TW" dirty="0" err="1"/>
              <a:t>update_step</a:t>
            </a:r>
            <a:r>
              <a:rPr lang="en-US" altLang="zh-TW" dirty="0"/>
              <a:t>={3,6,9}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CDB8BF-B82B-46C7-B47B-8C5C2237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463267D-CCD8-47CE-804E-4E4225418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545206"/>
              </p:ext>
            </p:extLst>
          </p:nvPr>
        </p:nvGraphicFramePr>
        <p:xfrm>
          <a:off x="838200" y="4041617"/>
          <a:ext cx="8128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777900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15306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24632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486365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01696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平均量化分數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平均花費時間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平均路進長度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20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33.897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20.13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21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34.147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20.55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24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800080"/>
                          </a:highlight>
                        </a:rPr>
                        <a:t>9</a:t>
                      </a:r>
                      <a:endParaRPr lang="zh-TW" altLang="en-US" dirty="0">
                        <a:highlight>
                          <a:srgbClr val="80008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34.481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20.526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5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284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36A7A4-7CAD-46C0-A54E-6DA1FED0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2.</a:t>
            </a:r>
            <a:r>
              <a:rPr lang="zh-TW" altLang="en-US" dirty="0"/>
              <a:t>演算法性能比較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90EFB-9838-4BC9-8E94-D64DF95AD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100</a:t>
            </a:r>
            <a:r>
              <a:rPr lang="zh-TW" altLang="en-US" dirty="0"/>
              <a:t>個版面的綜合結果</a:t>
            </a:r>
            <a:r>
              <a:rPr lang="en-US" altLang="zh-TW" dirty="0"/>
              <a:t>,</a:t>
            </a:r>
            <a:r>
              <a:rPr lang="zh-TW" altLang="en-US" dirty="0"/>
              <a:t>執行</a:t>
            </a:r>
            <a:r>
              <a:rPr lang="en-US" altLang="zh-TW" dirty="0"/>
              <a:t>5</a:t>
            </a:r>
            <a:r>
              <a:rPr lang="zh-TW" altLang="en-US" dirty="0"/>
              <a:t>次取平均結果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1206</a:t>
            </a:r>
            <a:r>
              <a:rPr lang="zh-TW" altLang="en-US" dirty="0"/>
              <a:t>個版面的綜合結果</a:t>
            </a:r>
            <a:r>
              <a:rPr lang="en-US" altLang="zh-TW" dirty="0"/>
              <a:t>,</a:t>
            </a:r>
            <a:r>
              <a:rPr lang="zh-TW" altLang="en-US" dirty="0"/>
              <a:t>執行</a:t>
            </a:r>
            <a:r>
              <a:rPr lang="en-US" altLang="zh-TW" dirty="0"/>
              <a:t>1</a:t>
            </a:r>
            <a:r>
              <a:rPr lang="zh-TW" altLang="en-US" dirty="0"/>
              <a:t>次結果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CDB8BF-B82B-46C7-B47B-8C5C2237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463267D-CCD8-47CE-804E-4E4225418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170293"/>
              </p:ext>
            </p:extLst>
          </p:nvPr>
        </p:nvGraphicFramePr>
        <p:xfrm>
          <a:off x="838200" y="2311429"/>
          <a:ext cx="8128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777900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15306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24632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486365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01696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平均量化分數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平均花費時間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平均路進長度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20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IDFS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35.558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12.05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21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800080"/>
                          </a:highlight>
                        </a:rPr>
                        <a:t>GA</a:t>
                      </a:r>
                      <a:endParaRPr lang="zh-TW" altLang="en-US" dirty="0">
                        <a:highlight>
                          <a:srgbClr val="80008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35.773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16.376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24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MMAS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34.481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20.526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5840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8E7D4CA-5F36-4CA5-8179-3E41BFF73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654629"/>
              </p:ext>
            </p:extLst>
          </p:nvPr>
        </p:nvGraphicFramePr>
        <p:xfrm>
          <a:off x="838200" y="4280593"/>
          <a:ext cx="8128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777900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15306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24632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486365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01696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平均量化分數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平均花費時間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平均路進長度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20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800080"/>
                          </a:highlight>
                        </a:rPr>
                        <a:t>IDFS</a:t>
                      </a:r>
                      <a:endParaRPr lang="zh-TW" altLang="en-US" dirty="0">
                        <a:highlight>
                          <a:srgbClr val="80008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41.561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11.224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21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41.141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16.601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24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MMAS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40.689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20.741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5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77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36A7A4-7CAD-46C0-A54E-6DA1FED0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3.</a:t>
            </a:r>
            <a:r>
              <a:rPr lang="zh-TW" altLang="en-US" dirty="0"/>
              <a:t>演算法性能比較</a:t>
            </a:r>
            <a:r>
              <a:rPr lang="en-US" altLang="zh-TW" dirty="0"/>
              <a:t>-</a:t>
            </a:r>
            <a:r>
              <a:rPr lang="zh-TW" altLang="en-US" dirty="0"/>
              <a:t>不同最大路徑長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90EFB-9838-4BC9-8E94-D64DF95AD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最大路徑長</a:t>
            </a:r>
            <a:r>
              <a:rPr lang="en-US" altLang="zh-TW" dirty="0"/>
              <a:t>25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最大路徑長</a:t>
            </a:r>
            <a:r>
              <a:rPr lang="en-US" altLang="zh-TW" dirty="0"/>
              <a:t>35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最大路徑長</a:t>
            </a:r>
            <a:r>
              <a:rPr lang="en-US" altLang="zh-TW" dirty="0"/>
              <a:t>45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CDB8BF-B82B-46C7-B47B-8C5C2237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463267D-CCD8-47CE-804E-4E4225418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907673"/>
              </p:ext>
            </p:extLst>
          </p:nvPr>
        </p:nvGraphicFramePr>
        <p:xfrm>
          <a:off x="3455894" y="1271523"/>
          <a:ext cx="8128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777900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15306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24632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486365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01696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平均量化分數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平均花費時間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平均路進長度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20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IDFS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35.558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12.05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21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800080"/>
                          </a:highlight>
                        </a:rPr>
                        <a:t>GA</a:t>
                      </a:r>
                      <a:endParaRPr lang="zh-TW" altLang="en-US" dirty="0">
                        <a:highlight>
                          <a:srgbClr val="80008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35.773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16.376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24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MMAS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34.481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20.526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5840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4B509B0-3057-4F60-BA32-0C60155B2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047053"/>
              </p:ext>
            </p:extLst>
          </p:nvPr>
        </p:nvGraphicFramePr>
        <p:xfrm>
          <a:off x="3455894" y="2889820"/>
          <a:ext cx="8128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777900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15306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24632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486365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01696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平均量化分數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平均花費時間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平均路進長度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20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IDFS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11.85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21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800080"/>
                          </a:highlight>
                        </a:rPr>
                        <a:t>GA</a:t>
                      </a:r>
                      <a:endParaRPr lang="zh-TW" altLang="en-US" dirty="0">
                        <a:highlight>
                          <a:srgbClr val="80008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37.33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22.24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24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MMAS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35.810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26.472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5840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C3E7FB8-7065-450E-8A42-D50815990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13684"/>
              </p:ext>
            </p:extLst>
          </p:nvPr>
        </p:nvGraphicFramePr>
        <p:xfrm>
          <a:off x="3455894" y="4508117"/>
          <a:ext cx="8128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777900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15306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24632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486365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01696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平均量化分數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平均花費時間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平均路進長度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20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IDFS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35.498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11.75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21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800080"/>
                          </a:highlight>
                        </a:rPr>
                        <a:t>GA</a:t>
                      </a:r>
                      <a:endParaRPr lang="zh-TW" altLang="en-US" dirty="0">
                        <a:highlight>
                          <a:srgbClr val="80008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37.156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24.51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24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MMAS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34.568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5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685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36A7A4-7CAD-46C0-A54E-6DA1FED0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4.</a:t>
            </a:r>
            <a:r>
              <a:rPr lang="zh-TW" altLang="en-US" dirty="0"/>
              <a:t>演算法性能比較</a:t>
            </a:r>
            <a:r>
              <a:rPr lang="en-US" altLang="zh-TW" dirty="0"/>
              <a:t>-</a:t>
            </a:r>
            <a:r>
              <a:rPr lang="zh-TW" altLang="en-US" dirty="0"/>
              <a:t>不同計算時間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90EFB-9838-4BC9-8E94-D64DF95AD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計算資源</a:t>
            </a:r>
            <a:r>
              <a:rPr lang="en-US" altLang="zh-TW" dirty="0"/>
              <a:t>1s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計算資源</a:t>
            </a:r>
            <a:r>
              <a:rPr lang="en-US" altLang="zh-TW" dirty="0"/>
              <a:t>2s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計算資源</a:t>
            </a:r>
            <a:r>
              <a:rPr lang="en-US" altLang="zh-TW" dirty="0"/>
              <a:t>3s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CDB8BF-B82B-46C7-B47B-8C5C2237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463267D-CCD8-47CE-804E-4E4225418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884343"/>
              </p:ext>
            </p:extLst>
          </p:nvPr>
        </p:nvGraphicFramePr>
        <p:xfrm>
          <a:off x="3455894" y="1271523"/>
          <a:ext cx="8128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777900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15306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24632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486365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01696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平均量化分數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平均花費時間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平均路進長度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20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IDFS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35.558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12.05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21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800080"/>
                          </a:highlight>
                        </a:rPr>
                        <a:t>GA</a:t>
                      </a:r>
                      <a:endParaRPr lang="zh-TW" altLang="en-US" dirty="0">
                        <a:highlight>
                          <a:srgbClr val="80008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35.773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16.376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24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MMAS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34.481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20.526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5840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4B509B0-3057-4F60-BA32-0C60155B2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25443"/>
              </p:ext>
            </p:extLst>
          </p:nvPr>
        </p:nvGraphicFramePr>
        <p:xfrm>
          <a:off x="3455894" y="2889820"/>
          <a:ext cx="8128000" cy="1478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777900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15306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24632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486365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01696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平均量化分數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平均花費時間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平均路進長度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20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IDFS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36.423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14.774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21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800080"/>
                          </a:highlight>
                        </a:rPr>
                        <a:t>GA</a:t>
                      </a:r>
                      <a:endParaRPr lang="zh-TW" altLang="en-US" dirty="0">
                        <a:highlight>
                          <a:srgbClr val="80008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36.845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16.838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244948"/>
                  </a:ext>
                </a:extLst>
              </a:tr>
              <a:tr h="20771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MMAS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35.369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2.007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21.306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5840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C3E7FB8-7065-450E-8A42-D50815990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836216"/>
              </p:ext>
            </p:extLst>
          </p:nvPr>
        </p:nvGraphicFramePr>
        <p:xfrm>
          <a:off x="3455894" y="4508117"/>
          <a:ext cx="8128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777900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15306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24632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486365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01696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平均量化分數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平均花費時間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平均路進長度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20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800080"/>
                          </a:highlight>
                        </a:rPr>
                        <a:t>IDFS</a:t>
                      </a:r>
                      <a:endParaRPr lang="zh-TW" altLang="en-US" dirty="0">
                        <a:highlight>
                          <a:srgbClr val="80008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36.933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0.646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2.517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16.486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21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36.820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2.102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16.776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24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MMAS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36.412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3.004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21.444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5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86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9A393F-1729-4A05-8276-1555C70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32F0E4-508A-47E5-B14E-490FA66A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zh-TW" altLang="en-US" dirty="0"/>
              <a:t>問題說明</a:t>
            </a:r>
            <a:endParaRPr lang="en-US" altLang="zh-TW" dirty="0"/>
          </a:p>
          <a:p>
            <a:r>
              <a:rPr lang="zh-TW" altLang="en-US" dirty="0"/>
              <a:t>材料方法</a:t>
            </a:r>
            <a:endParaRPr lang="en-US" altLang="zh-TW" dirty="0"/>
          </a:p>
          <a:p>
            <a:r>
              <a:rPr lang="zh-TW" altLang="en-US" dirty="0"/>
              <a:t>實驗結果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結論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8107EF-236A-4DAE-9B5A-0F0B6C54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274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A189C-B744-449D-9BAB-9CE06962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0ABC02-5941-4407-BE9E-9773828F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在計算資源</a:t>
            </a:r>
            <a:r>
              <a:rPr lang="en-US" altLang="zh-TW" dirty="0">
                <a:sym typeface="Wingdings" panose="05000000000000000000" pitchFamily="2" charset="2"/>
              </a:rPr>
              <a:t>1s,2s ,</a:t>
            </a:r>
            <a:r>
              <a:rPr lang="zh-TW" altLang="en-US" dirty="0">
                <a:sym typeface="Wingdings" panose="05000000000000000000" pitchFamily="2" charset="2"/>
              </a:rPr>
              <a:t>路徑長度最大為</a:t>
            </a:r>
            <a:r>
              <a:rPr lang="en-US" altLang="zh-TW" dirty="0">
                <a:sym typeface="Wingdings" panose="05000000000000000000" pitchFamily="2" charset="2"/>
              </a:rPr>
              <a:t>25(</a:t>
            </a:r>
            <a:r>
              <a:rPr lang="zh-TW" altLang="en-US" dirty="0">
                <a:sym typeface="Wingdings" panose="05000000000000000000" pitchFamily="2" charset="2"/>
              </a:rPr>
              <a:t>計算資源</a:t>
            </a:r>
            <a:r>
              <a:rPr lang="en-US" altLang="zh-TW" dirty="0">
                <a:sym typeface="Wingdings" panose="05000000000000000000" pitchFamily="2" charset="2"/>
              </a:rPr>
              <a:t>3s</a:t>
            </a:r>
            <a:r>
              <a:rPr lang="zh-TW" altLang="en-US" dirty="0">
                <a:sym typeface="Wingdings" panose="05000000000000000000" pitchFamily="2" charset="2"/>
              </a:rPr>
              <a:t>不討論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GA&gt;IDFS&gt;MMAS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在不同最大路徑長</a:t>
            </a:r>
            <a:r>
              <a:rPr lang="en-US" altLang="zh-TW" dirty="0">
                <a:sym typeface="Wingdings" panose="05000000000000000000" pitchFamily="2" charset="2"/>
              </a:rPr>
              <a:t>{25,35,45}</a:t>
            </a:r>
            <a:r>
              <a:rPr lang="zh-TW" altLang="en-US" dirty="0">
                <a:sym typeface="Wingdings" panose="05000000000000000000" pitchFamily="2" charset="2"/>
              </a:rPr>
              <a:t>下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GA</a:t>
            </a:r>
            <a:r>
              <a:rPr lang="zh-TW" altLang="en-US" dirty="0">
                <a:sym typeface="Wingdings" panose="05000000000000000000" pitchFamily="2" charset="2"/>
              </a:rPr>
              <a:t>均獲得最佳效果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GA </a:t>
            </a:r>
            <a:r>
              <a:rPr lang="zh-TW" altLang="en-US" dirty="0">
                <a:sym typeface="Wingdings" panose="05000000000000000000" pitchFamily="2" charset="2"/>
              </a:rPr>
              <a:t>在</a:t>
            </a:r>
            <a:r>
              <a:rPr lang="en-US" altLang="zh-TW" dirty="0">
                <a:sym typeface="Wingdings" panose="05000000000000000000" pitchFamily="2" charset="2"/>
              </a:rPr>
              <a:t>100</a:t>
            </a:r>
            <a:r>
              <a:rPr lang="zh-TW" altLang="en-US" dirty="0">
                <a:sym typeface="Wingdings" panose="05000000000000000000" pitchFamily="2" charset="2"/>
              </a:rPr>
              <a:t>個版面效果優於</a:t>
            </a:r>
            <a:r>
              <a:rPr lang="en-US" altLang="zh-TW" dirty="0">
                <a:sym typeface="Wingdings" panose="05000000000000000000" pitchFamily="2" charset="2"/>
              </a:rPr>
              <a:t>IDFS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需要再做實驗釐清的部分</a:t>
            </a:r>
            <a:r>
              <a:rPr lang="en-US" altLang="zh-TW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IDFS </a:t>
            </a:r>
            <a:r>
              <a:rPr lang="zh-TW" altLang="en-US" dirty="0">
                <a:sym typeface="Wingdings" panose="05000000000000000000" pitchFamily="2" charset="2"/>
              </a:rPr>
              <a:t>在</a:t>
            </a:r>
            <a:r>
              <a:rPr lang="en-US" altLang="zh-TW" dirty="0">
                <a:sym typeface="Wingdings" panose="05000000000000000000" pitchFamily="2" charset="2"/>
              </a:rPr>
              <a:t>1206</a:t>
            </a:r>
            <a:r>
              <a:rPr lang="zh-TW" altLang="en-US" dirty="0">
                <a:sym typeface="Wingdings" panose="05000000000000000000" pitchFamily="2" charset="2"/>
              </a:rPr>
              <a:t>個版面效果是否可能優於</a:t>
            </a:r>
            <a:r>
              <a:rPr lang="en-US" altLang="zh-TW" dirty="0">
                <a:sym typeface="Wingdings" panose="05000000000000000000" pitchFamily="2" charset="2"/>
              </a:rPr>
              <a:t>GA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其他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967860-8DC1-4DB3-B76A-8F612412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3781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A189C-B744-449D-9BAB-9CE06962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  <a:r>
              <a:rPr lang="en-US" altLang="zh-TW" dirty="0"/>
              <a:t>-</a:t>
            </a:r>
            <a:r>
              <a:rPr lang="zh-TW" altLang="en-US" dirty="0"/>
              <a:t>反省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0ABC02-5941-4407-BE9E-9773828F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本實驗的一些問題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實驗</a:t>
            </a:r>
            <a:r>
              <a:rPr lang="en-US" altLang="zh-TW" dirty="0">
                <a:sym typeface="Wingdings" panose="05000000000000000000" pitchFamily="2" charset="2"/>
              </a:rPr>
              <a:t>1</a:t>
            </a:r>
          </a:p>
          <a:p>
            <a:pPr lvl="2"/>
            <a:r>
              <a:rPr lang="zh-TW" altLang="en-US" dirty="0">
                <a:sym typeface="Wingdings" panose="05000000000000000000" pitchFamily="2" charset="2"/>
              </a:rPr>
              <a:t>固定計算時間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演算法可能尚未收斂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實驗</a:t>
            </a:r>
            <a:r>
              <a:rPr lang="en-US" altLang="zh-TW" dirty="0">
                <a:sym typeface="Wingdings" panose="05000000000000000000" pitchFamily="2" charset="2"/>
              </a:rPr>
              <a:t>2</a:t>
            </a:r>
          </a:p>
          <a:p>
            <a:pPr lvl="2"/>
            <a:r>
              <a:rPr lang="en-US" altLang="zh-TW" dirty="0"/>
              <a:t>1206</a:t>
            </a:r>
            <a:r>
              <a:rPr lang="zh-TW" altLang="en-US" dirty="0"/>
              <a:t>個版面的綜合結果</a:t>
            </a:r>
            <a:r>
              <a:rPr lang="en-US" altLang="zh-TW" dirty="0"/>
              <a:t>,</a:t>
            </a:r>
            <a:r>
              <a:rPr lang="zh-TW" altLang="en-US" dirty="0"/>
              <a:t>只有執行</a:t>
            </a:r>
            <a:r>
              <a:rPr lang="en-US" altLang="zh-TW" dirty="0"/>
              <a:t>1</a:t>
            </a:r>
            <a:r>
              <a:rPr lang="zh-TW" altLang="en-US" dirty="0"/>
              <a:t>次結果</a:t>
            </a:r>
            <a:endParaRPr lang="en-US" altLang="zh-TW" dirty="0"/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實驗</a:t>
            </a:r>
            <a:r>
              <a:rPr lang="en-US" altLang="zh-TW" dirty="0">
                <a:sym typeface="Wingdings" panose="05000000000000000000" pitchFamily="2" charset="2"/>
              </a:rPr>
              <a:t>3</a:t>
            </a:r>
          </a:p>
          <a:p>
            <a:pPr lvl="2"/>
            <a:r>
              <a:rPr lang="zh-TW" altLang="en-US" dirty="0">
                <a:sym typeface="Wingdings" panose="05000000000000000000" pitchFamily="2" charset="2"/>
              </a:rPr>
              <a:t>修改</a:t>
            </a:r>
            <a:r>
              <a:rPr lang="zh-TW" altLang="en-US" dirty="0"/>
              <a:t>最大路徑長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但未給足夠計算時間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效果差異不大</a:t>
            </a:r>
            <a:endParaRPr lang="en-US" altLang="zh-TW" dirty="0"/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實驗</a:t>
            </a:r>
            <a:r>
              <a:rPr lang="en-US" altLang="zh-TW" dirty="0">
                <a:sym typeface="Wingdings" panose="05000000000000000000" pitchFamily="2" charset="2"/>
              </a:rPr>
              <a:t>4</a:t>
            </a:r>
          </a:p>
          <a:p>
            <a:pPr lvl="2"/>
            <a:r>
              <a:rPr lang="zh-TW" altLang="en-US" dirty="0">
                <a:sym typeface="Wingdings" panose="05000000000000000000" pitchFamily="2" charset="2"/>
              </a:rPr>
              <a:t>給太多計算時間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演算法無法利用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效果差異不大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967860-8DC1-4DB3-B76A-8F612412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4502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A189C-B744-449D-9BAB-9CE06962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  <a:r>
              <a:rPr lang="en-US" altLang="zh-TW" dirty="0"/>
              <a:t>-</a:t>
            </a:r>
            <a:r>
              <a:rPr lang="zh-TW" altLang="en-US" dirty="0"/>
              <a:t>反省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0ABC02-5941-4407-BE9E-9773828F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80059" cy="5032376"/>
          </a:xfrm>
        </p:spPr>
        <p:txBody>
          <a:bodyPr>
            <a:normAutofit/>
          </a:bodyPr>
          <a:lstStyle/>
          <a:p>
            <a:r>
              <a:rPr lang="zh-TW" altLang="en-US" dirty="0"/>
              <a:t>本次實驗只有考慮到計算資源</a:t>
            </a:r>
            <a:endParaRPr lang="en-US" altLang="zh-TW" dirty="0"/>
          </a:p>
          <a:p>
            <a:pPr lvl="1"/>
            <a:r>
              <a:rPr lang="zh-TW" altLang="en-US" dirty="0"/>
              <a:t>缺乏對收斂性的考慮</a:t>
            </a:r>
            <a:endParaRPr lang="en-US" altLang="zh-TW" dirty="0"/>
          </a:p>
          <a:p>
            <a:r>
              <a:rPr lang="zh-TW" altLang="en-US" dirty="0"/>
              <a:t>個別演算法細節設計是否合理</a:t>
            </a:r>
            <a:endParaRPr lang="en-US" altLang="zh-TW" dirty="0"/>
          </a:p>
          <a:p>
            <a:pPr lvl="1"/>
            <a:r>
              <a:rPr lang="en-US" altLang="zh-TW" dirty="0"/>
              <a:t>MMAS</a:t>
            </a:r>
            <a:r>
              <a:rPr lang="zh-TW" altLang="en-US" dirty="0">
                <a:sym typeface="Wingdings" panose="05000000000000000000" pitchFamily="2" charset="2"/>
              </a:rPr>
              <a:t>搜索空間的</a:t>
            </a:r>
            <a:r>
              <a:rPr lang="zh-TW" altLang="en-US" dirty="0"/>
              <a:t>圖的空間太小</a:t>
            </a:r>
            <a:r>
              <a:rPr lang="en-US" altLang="zh-TW" dirty="0"/>
              <a:t>,</a:t>
            </a:r>
            <a:r>
              <a:rPr lang="zh-TW" altLang="en-US" dirty="0"/>
              <a:t>費洛蒙無法給出一個連續且有重疊的路徑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ym typeface="Wingdings" panose="05000000000000000000" pitchFamily="2" charset="2"/>
              </a:rPr>
              <a:t>是否針對每一個實驗都進行參數優化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MMAS</a:t>
            </a:r>
            <a:r>
              <a:rPr lang="zh-TW" altLang="en-US" dirty="0">
                <a:sym typeface="Wingdings" panose="05000000000000000000" pitchFamily="2" charset="2"/>
              </a:rPr>
              <a:t>表示搜索空間的</a:t>
            </a:r>
            <a:r>
              <a:rPr lang="zh-TW" altLang="en-US" dirty="0"/>
              <a:t>圖是否合理</a:t>
            </a:r>
            <a:endParaRPr lang="en-US" altLang="zh-TW" dirty="0"/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搜索空間的</a:t>
            </a:r>
            <a:r>
              <a:rPr lang="zh-TW" altLang="en-US" dirty="0"/>
              <a:t>圖的空間太小</a:t>
            </a:r>
            <a:r>
              <a:rPr lang="en-US" altLang="zh-TW" dirty="0"/>
              <a:t>,</a:t>
            </a:r>
            <a:r>
              <a:rPr lang="zh-TW" altLang="en-US" dirty="0"/>
              <a:t>費洛蒙無法給出一個連續且有重疊的路徑</a:t>
            </a:r>
            <a:endParaRPr lang="en-US" altLang="zh-TW" dirty="0"/>
          </a:p>
          <a:p>
            <a:r>
              <a:rPr lang="zh-TW" altLang="en-US" dirty="0">
                <a:sym typeface="Wingdings" panose="05000000000000000000" pitchFamily="2" charset="2"/>
              </a:rPr>
              <a:t>感覺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IDFS</a:t>
            </a:r>
            <a:r>
              <a:rPr lang="zh-TW" altLang="en-US" dirty="0">
                <a:sym typeface="Wingdings" panose="05000000000000000000" pitchFamily="2" charset="2"/>
              </a:rPr>
              <a:t>參數優化反而使其陷入區域最佳解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MMAS</a:t>
            </a:r>
            <a:r>
              <a:rPr lang="zh-TW" altLang="en-US" dirty="0">
                <a:sym typeface="Wingdings" panose="05000000000000000000" pitchFamily="2" charset="2"/>
              </a:rPr>
              <a:t>設計待加強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lvl="2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967860-8DC1-4DB3-B76A-8F612412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91CF1C-3F24-447A-A209-2BC2E246DC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68"/>
          <a:stretch/>
        </p:blipFill>
        <p:spPr>
          <a:xfrm>
            <a:off x="8610600" y="136525"/>
            <a:ext cx="3196651" cy="26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9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089107-FC47-4542-802C-6D5E710D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問題說明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C883C7E-0A0D-422B-8590-2AA606F63D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/>
                  <a:t>目標：找到一個路徑可以使版面品質最好</a:t>
                </a:r>
                <a:endParaRPr lang="en-US" altLang="zh-TW" dirty="0"/>
              </a:p>
              <a:p>
                <a:r>
                  <a:rPr lang="zh-TW" altLang="en-US" dirty="0"/>
                  <a:t>限制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最大</a:t>
                </a:r>
                <a:r>
                  <a:rPr lang="zh-TW" altLang="en-US" dirty="0">
                    <a:cs typeface="Times New Roman" panose="02020603050405020304" pitchFamily="18" charset="0"/>
                  </a:rPr>
                  <a:t>路徑長度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L</a:t>
                </a:r>
              </a:p>
              <a:p>
                <a:r>
                  <a:rPr lang="zh-TW" altLang="en-US" dirty="0">
                    <a:cs typeface="Times New Roman" panose="02020603050405020304" pitchFamily="18" charset="0"/>
                  </a:rPr>
                  <a:t>假設</a:t>
                </a:r>
                <a:endParaRPr lang="en-US" altLang="zh-TW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zh-TW" altLang="en-US" dirty="0"/>
                  <a:t>版面為</a:t>
                </a:r>
                <a:r>
                  <a:rPr lang="en-US" altLang="zh-TW" dirty="0"/>
                  <a:t>5x6</a:t>
                </a:r>
              </a:p>
              <a:p>
                <a:pPr lvl="1"/>
                <a:r>
                  <a:rPr lang="zh-TW" altLang="en-US" dirty="0">
                    <a:cs typeface="Times New Roman" panose="02020603050405020304" pitchFamily="18" charset="0"/>
                  </a:rPr>
                  <a:t>不限制起點</a:t>
                </a:r>
                <a:endParaRPr lang="en-US" altLang="zh-TW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zh-TW" altLang="en-US" dirty="0">
                    <a:cs typeface="Times New Roman" panose="02020603050405020304" pitchFamily="18" charset="0"/>
                  </a:rPr>
                  <a:t>不考慮斜轉</a:t>
                </a:r>
                <a:endParaRPr lang="en-US" altLang="zh-TW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zh-TW" altLang="en-US" dirty="0"/>
                  <a:t>版面品質只依據最終結果評估</a:t>
                </a:r>
                <a:endParaRPr lang="en-US" altLang="zh-TW" dirty="0"/>
              </a:p>
              <a:p>
                <a:r>
                  <a:rPr lang="zh-TW" altLang="en-US" dirty="0">
                    <a:cs typeface="Times New Roman" panose="02020603050405020304" pitchFamily="18" charset="0"/>
                  </a:rPr>
                  <a:t>路徑搜尋空間</a:t>
                </a:r>
                <a:endParaRPr lang="en-US" altLang="zh-TW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zh-TW" altLang="en-US" dirty="0">
                    <a:cs typeface="Times New Roman" panose="02020603050405020304" pitchFamily="18" charset="0"/>
                  </a:rPr>
                  <a:t>空間複雜度上界為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30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dirty="0">
                    <a:cs typeface="Times New Roman" panose="02020603050405020304" pitchFamily="18" charset="0"/>
                  </a:rPr>
                  <a:t>)</a:t>
                </a:r>
                <a:r>
                  <a:rPr lang="zh-TW" altLang="en-US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, L</a:t>
                </a:r>
                <a:r>
                  <a:rPr lang="zh-TW" altLang="en-US" dirty="0">
                    <a:cs typeface="Times New Roman" panose="02020603050405020304" pitchFamily="18" charset="0"/>
                  </a:rPr>
                  <a:t>為路徑長度</a:t>
                </a:r>
                <a:endParaRPr lang="en-US" altLang="zh-TW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C883C7E-0A0D-422B-8590-2AA606F63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20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3D486C-737F-44A5-B02E-2E1B7446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ADF899-8ED2-4494-B1B7-AB9FF97561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68"/>
          <a:stretch/>
        </p:blipFill>
        <p:spPr>
          <a:xfrm>
            <a:off x="6247667" y="2606302"/>
            <a:ext cx="3196651" cy="26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8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F863B6-7D0B-4474-A4A7-54242B23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402C70-2248-48E0-BE76-B7568C8E6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版面的品質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/>
            <a:r>
              <a:rPr lang="en-US" altLang="zh-TW" b="1" dirty="0">
                <a:cs typeface="Times New Roman" panose="02020603050405020304" pitchFamily="18" charset="0"/>
              </a:rPr>
              <a:t>Combo</a:t>
            </a:r>
            <a:r>
              <a:rPr lang="zh-TW" altLang="en-US" b="1" dirty="0">
                <a:cs typeface="Times New Roman" panose="02020603050405020304" pitchFamily="18" charset="0"/>
              </a:rPr>
              <a:t>倍率</a:t>
            </a:r>
            <a:r>
              <a:rPr lang="en-US" altLang="zh-TW" b="1" dirty="0">
                <a:cs typeface="Times New Roman" panose="02020603050405020304" pitchFamily="18" charset="0"/>
              </a:rPr>
              <a:t>×</a:t>
            </a:r>
            <a:r>
              <a:rPr lang="zh-TW" altLang="en-US" b="1" dirty="0">
                <a:cs typeface="Times New Roman" panose="02020603050405020304" pitchFamily="18" charset="0"/>
              </a:rPr>
              <a:t>珠子數量</a:t>
            </a:r>
            <a:endParaRPr lang="en-US" altLang="zh-TW" b="1" dirty="0">
              <a:cs typeface="Times New Roman" panose="02020603050405020304" pitchFamily="18" charset="0"/>
            </a:endParaRPr>
          </a:p>
          <a:p>
            <a:pPr lvl="1"/>
            <a:endParaRPr lang="en-US" altLang="zh-TW" b="1" dirty="0">
              <a:cs typeface="Times New Roman" panose="02020603050405020304" pitchFamily="18" charset="0"/>
            </a:endParaRPr>
          </a:p>
          <a:p>
            <a:r>
              <a:rPr lang="zh-TW" altLang="en-US" dirty="0"/>
              <a:t>研究方向</a:t>
            </a:r>
            <a:endParaRPr lang="en-US" altLang="zh-TW" dirty="0"/>
          </a:p>
          <a:p>
            <a:pPr lvl="1"/>
            <a:r>
              <a:rPr lang="zh-TW" altLang="en-US" dirty="0"/>
              <a:t>找到一個演算法能快速找到一個</a:t>
            </a:r>
            <a:r>
              <a:rPr lang="zh-TW" altLang="en-US" dirty="0">
                <a:cs typeface="Times New Roman" panose="02020603050405020304" pitchFamily="18" charset="0"/>
              </a:rPr>
              <a:t>品質不錯的解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/>
            <a:r>
              <a:rPr lang="zh-TW" altLang="en-US" dirty="0"/>
              <a:t>本研究的所使用的演算法</a:t>
            </a:r>
            <a:endParaRPr lang="en-US" altLang="zh-TW" dirty="0"/>
          </a:p>
          <a:p>
            <a:pPr lvl="2"/>
            <a:r>
              <a:rPr lang="en-US" altLang="zh-TW" dirty="0"/>
              <a:t>IDFS</a:t>
            </a:r>
          </a:p>
          <a:p>
            <a:pPr lvl="2"/>
            <a:r>
              <a:rPr lang="zh-TW" altLang="en-US" b="1" dirty="0"/>
              <a:t>遺傳演算法 </a:t>
            </a:r>
            <a:r>
              <a:rPr lang="en-US" altLang="zh-TW" dirty="0"/>
              <a:t>GA</a:t>
            </a:r>
          </a:p>
          <a:p>
            <a:pPr lvl="2"/>
            <a:r>
              <a:rPr lang="zh-TW" altLang="en-US" b="1" dirty="0"/>
              <a:t>蟻群最佳化 </a:t>
            </a:r>
            <a:r>
              <a:rPr lang="en-US" altLang="zh-TW" dirty="0"/>
              <a:t>ACO-MMAS</a:t>
            </a:r>
            <a:endParaRPr lang="zh-TW" altLang="en-US" dirty="0"/>
          </a:p>
          <a:p>
            <a:pPr lvl="1"/>
            <a:endParaRPr lang="en-US" altLang="zh-TW" b="1" dirty="0"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4CAD77-3735-4E84-932C-8DB01AAB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914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9A393F-1729-4A05-8276-1555C70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32F0E4-508A-47E5-B14E-490FA66A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zh-TW" altLang="en-US" dirty="0"/>
              <a:t>問題說明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材料方法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實驗結果</a:t>
            </a:r>
            <a:endParaRPr lang="en-US" altLang="zh-TW" dirty="0"/>
          </a:p>
          <a:p>
            <a:r>
              <a:rPr lang="zh-TW" altLang="en-US" dirty="0"/>
              <a:t>結論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8107EF-236A-4DAE-9B5A-0F0B6C54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41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A189C-B744-449D-9BAB-9CE06962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材料方法</a:t>
            </a:r>
            <a:r>
              <a:rPr lang="en-US" altLang="zh-TW" dirty="0"/>
              <a:t>-</a:t>
            </a:r>
            <a:r>
              <a:rPr lang="zh-TW" altLang="en-US" dirty="0"/>
              <a:t>表達法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0ABC02-5941-4407-BE9E-9773828F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dirty="0"/>
              <a:t>版面表達法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Board :[R,G,B,L,D,H]{30}</a:t>
            </a:r>
          </a:p>
          <a:p>
            <a:pPr lvl="2"/>
            <a:r>
              <a:rPr lang="en-US" altLang="zh-TW" dirty="0"/>
              <a:t>R,G,B,L,D,H</a:t>
            </a:r>
            <a:r>
              <a:rPr lang="zh-TW" altLang="en-US" dirty="0"/>
              <a:t>各代表一種類別的珠子</a:t>
            </a:r>
            <a:r>
              <a:rPr lang="en-US" altLang="zh-TW" dirty="0"/>
              <a:t>,</a:t>
            </a:r>
            <a:r>
              <a:rPr lang="zh-TW" altLang="en-US" dirty="0"/>
              <a:t>整個版面有</a:t>
            </a:r>
            <a:r>
              <a:rPr lang="en-US" altLang="zh-TW" dirty="0"/>
              <a:t>30</a:t>
            </a:r>
            <a:r>
              <a:rPr lang="zh-TW" altLang="en-US" dirty="0"/>
              <a:t>顆</a:t>
            </a:r>
            <a:endParaRPr lang="en-US" altLang="zh-TW" dirty="0"/>
          </a:p>
          <a:p>
            <a:r>
              <a:rPr lang="zh-TW" altLang="en-US" dirty="0"/>
              <a:t>解的表達法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startRow</a:t>
            </a:r>
            <a:r>
              <a:rPr lang="en-US" altLang="zh-TW" dirty="0"/>
              <a:t>, </a:t>
            </a:r>
            <a:r>
              <a:rPr lang="en-US" altLang="zh-TW" dirty="0" err="1"/>
              <a:t>startCol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Path</a:t>
            </a:r>
          </a:p>
          <a:p>
            <a:pPr lvl="1"/>
            <a:r>
              <a:rPr lang="en-US" altLang="zh-TW" dirty="0" err="1"/>
              <a:t>startRow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[</a:t>
            </a:r>
            <a:r>
              <a:rPr lang="en-US" altLang="zh-TW" dirty="0">
                <a:solidFill>
                  <a:srgbClr val="00B050"/>
                </a:solidFill>
              </a:rPr>
              <a:t>0-4</a:t>
            </a:r>
            <a:r>
              <a:rPr lang="en-US" altLang="zh-TW" dirty="0"/>
              <a:t>], </a:t>
            </a:r>
            <a:r>
              <a:rPr lang="en-US" altLang="zh-TW" dirty="0" err="1"/>
              <a:t>startCol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[</a:t>
            </a:r>
            <a:r>
              <a:rPr lang="en-US" altLang="zh-TW" dirty="0">
                <a:solidFill>
                  <a:srgbClr val="FF0000"/>
                </a:solidFill>
              </a:rPr>
              <a:t>0-5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Path:[0-3]{L}</a:t>
            </a:r>
          </a:p>
          <a:p>
            <a:pPr lvl="2"/>
            <a:r>
              <a:rPr lang="en-US" altLang="zh-TW" dirty="0"/>
              <a:t>0</a:t>
            </a:r>
            <a:r>
              <a:rPr lang="zh-TW" altLang="en-US" dirty="0"/>
              <a:t>為上</a:t>
            </a:r>
            <a:r>
              <a:rPr lang="en-US" altLang="zh-TW" dirty="0"/>
              <a:t>,1</a:t>
            </a:r>
            <a:r>
              <a:rPr lang="zh-TW" altLang="en-US" dirty="0"/>
              <a:t>為右</a:t>
            </a:r>
            <a:r>
              <a:rPr lang="en-US" altLang="zh-TW" dirty="0"/>
              <a:t>,2</a:t>
            </a:r>
            <a:r>
              <a:rPr lang="zh-TW" altLang="en-US" dirty="0"/>
              <a:t>為下</a:t>
            </a:r>
            <a:r>
              <a:rPr lang="en-US" altLang="zh-TW" dirty="0"/>
              <a:t>,3</a:t>
            </a:r>
            <a:r>
              <a:rPr lang="zh-TW" altLang="en-US" dirty="0"/>
              <a:t>為左</a:t>
            </a:r>
            <a:endParaRPr lang="en-US" altLang="zh-TW" dirty="0"/>
          </a:p>
          <a:p>
            <a:pPr lvl="2"/>
            <a:r>
              <a:rPr lang="en-US" altLang="zh-TW" dirty="0"/>
              <a:t>L</a:t>
            </a:r>
            <a:r>
              <a:rPr lang="zh-TW" altLang="en-US" dirty="0"/>
              <a:t>為路徑長度</a:t>
            </a:r>
            <a:endParaRPr lang="en-US" altLang="zh-TW" dirty="0"/>
          </a:p>
          <a:p>
            <a:pPr lvl="1"/>
            <a:r>
              <a:rPr lang="en-US" altLang="zh-TW" dirty="0"/>
              <a:t>Ex:</a:t>
            </a:r>
            <a:r>
              <a:rPr lang="en-US" altLang="zh-TW" dirty="0">
                <a:solidFill>
                  <a:srgbClr val="00B050"/>
                </a:solidFill>
              </a:rPr>
              <a:t>0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3010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967860-8DC1-4DB3-B76A-8F612412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68043E-7AC3-4320-A633-4F3DD965E6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68"/>
          <a:stretch/>
        </p:blipFill>
        <p:spPr>
          <a:xfrm>
            <a:off x="8157149" y="365125"/>
            <a:ext cx="3196651" cy="264374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93C2087-0E07-4321-8576-F4CC4A956A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r="53479"/>
          <a:stretch/>
        </p:blipFill>
        <p:spPr>
          <a:xfrm>
            <a:off x="8157148" y="3429000"/>
            <a:ext cx="3196651" cy="26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6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A189C-B744-449D-9BAB-9CE06962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材料方法</a:t>
            </a:r>
            <a:r>
              <a:rPr lang="en-US" altLang="zh-TW" dirty="0"/>
              <a:t>-</a:t>
            </a:r>
            <a:r>
              <a:rPr lang="zh-TW" altLang="en-US" dirty="0"/>
              <a:t>版面化簡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0ABC02-5941-4407-BE9E-9773828F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zh-TW" altLang="en-US" dirty="0"/>
              <a:t>假設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不同顏色珠子不影響最終的解品質</a:t>
            </a:r>
            <a:endParaRPr lang="en-US" altLang="zh-TW" dirty="0"/>
          </a:p>
          <a:p>
            <a:pPr lvl="1"/>
            <a:r>
              <a:rPr lang="zh-TW" altLang="en-US" dirty="0"/>
              <a:t>不同的初始排序也不影響最終的解品質</a:t>
            </a:r>
            <a:endParaRPr lang="en-US" altLang="zh-TW" dirty="0"/>
          </a:p>
          <a:p>
            <a:r>
              <a:rPr lang="zh-TW" altLang="en-US" dirty="0"/>
              <a:t>版面化簡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Step1:</a:t>
            </a:r>
            <a:r>
              <a:rPr lang="zh-TW" altLang="en-US" dirty="0"/>
              <a:t>統計各種珠子數量</a:t>
            </a:r>
            <a:r>
              <a:rPr lang="en-US" altLang="zh-TW" dirty="0"/>
              <a:t>	Ex:{R:8 ,G:12 ,B:0 ,L:10 ,D:0 ,H:0}</a:t>
            </a:r>
          </a:p>
          <a:p>
            <a:pPr lvl="1"/>
            <a:r>
              <a:rPr lang="en-US" altLang="zh-TW" dirty="0"/>
              <a:t>Step2:</a:t>
            </a:r>
            <a:r>
              <a:rPr lang="zh-TW" altLang="en-US" dirty="0"/>
              <a:t>高到低排序 </a:t>
            </a:r>
            <a:r>
              <a:rPr lang="en-US" altLang="zh-TW" dirty="0"/>
              <a:t>		Ex:{G:12 ,L:10 ,R:8 ,B:0 ,D:0 ,H:0}</a:t>
            </a:r>
          </a:p>
          <a:p>
            <a:pPr lvl="1"/>
            <a:r>
              <a:rPr lang="en-US" altLang="zh-TW" dirty="0"/>
              <a:t>Step3:</a:t>
            </a:r>
            <a:r>
              <a:rPr lang="zh-TW" altLang="en-US" dirty="0"/>
              <a:t>重新上色 </a:t>
            </a:r>
            <a:r>
              <a:rPr lang="en-US" altLang="zh-TW" dirty="0"/>
              <a:t>		Ex:{R:12 ,G:10 ,B:8 ,B:0 ,D:0 ,H:0}</a:t>
            </a:r>
          </a:p>
          <a:p>
            <a:r>
              <a:rPr lang="zh-TW" altLang="en-US" dirty="0"/>
              <a:t>結論</a:t>
            </a:r>
            <a:r>
              <a:rPr lang="en-US" altLang="zh-TW" dirty="0"/>
              <a:t>:</a:t>
            </a:r>
            <a:r>
              <a:rPr lang="zh-TW" altLang="en-US" dirty="0"/>
              <a:t>總共有</a:t>
            </a:r>
            <a:r>
              <a:rPr lang="en-US" altLang="zh-TW" dirty="0"/>
              <a:t>1206</a:t>
            </a:r>
            <a:r>
              <a:rPr lang="zh-TW" altLang="en-US" dirty="0"/>
              <a:t>版面</a:t>
            </a:r>
            <a:endParaRPr lang="en-US" altLang="zh-TW" dirty="0"/>
          </a:p>
          <a:p>
            <a:pPr lvl="1"/>
            <a:r>
              <a:rPr lang="zh-TW" altLang="en-US" dirty="0"/>
              <a:t>其中</a:t>
            </a:r>
            <a:r>
              <a:rPr lang="en-US" altLang="zh-TW" dirty="0"/>
              <a:t>83</a:t>
            </a:r>
            <a:r>
              <a:rPr lang="zh-TW" altLang="en-US" dirty="0"/>
              <a:t>種版面自然狀態不存在 </a:t>
            </a:r>
            <a:endParaRPr lang="en-US" altLang="zh-TW" dirty="0"/>
          </a:p>
          <a:p>
            <a:pPr lvl="2"/>
            <a:r>
              <a:rPr lang="zh-TW" altLang="en-US" dirty="0"/>
              <a:t>版面存在</a:t>
            </a:r>
            <a:r>
              <a:rPr lang="en-US" altLang="zh-TW" dirty="0"/>
              <a:t>3</a:t>
            </a:r>
            <a:r>
              <a:rPr lang="zh-TW" altLang="en-US" dirty="0"/>
              <a:t>顆以上相連且無法避免</a:t>
            </a:r>
            <a:r>
              <a:rPr lang="en-US" altLang="zh-TW" dirty="0"/>
              <a:t>(</a:t>
            </a:r>
            <a:r>
              <a:rPr lang="zh-TW" altLang="en-US" dirty="0"/>
              <a:t>原因</a:t>
            </a:r>
            <a:r>
              <a:rPr lang="en-US" altLang="zh-TW" dirty="0"/>
              <a:t>:</a:t>
            </a:r>
            <a:r>
              <a:rPr lang="zh-TW" altLang="en-US" dirty="0"/>
              <a:t>存在</a:t>
            </a:r>
            <a:r>
              <a:rPr lang="en-US" altLang="zh-TW" dirty="0"/>
              <a:t>21</a:t>
            </a:r>
            <a:r>
              <a:rPr lang="zh-TW" altLang="en-US" dirty="0"/>
              <a:t>以上相同顏色的珠子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粗估</a:t>
            </a:r>
            <a:r>
              <a:rPr lang="en-US" altLang="zh-TW" dirty="0"/>
              <a:t> 288: 918=</a:t>
            </a:r>
            <a:r>
              <a:rPr lang="zh-TW" altLang="en-US" dirty="0"/>
              <a:t>可全消除</a:t>
            </a:r>
            <a:r>
              <a:rPr lang="en-US" altLang="zh-TW" dirty="0"/>
              <a:t>:</a:t>
            </a:r>
            <a:r>
              <a:rPr lang="zh-TW" altLang="en-US" dirty="0"/>
              <a:t>不可全消除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967860-8DC1-4DB3-B76A-8F612412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199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A189C-B744-449D-9BAB-9CE06962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材料方法</a:t>
            </a:r>
            <a:r>
              <a:rPr lang="en-US" altLang="zh-TW" dirty="0"/>
              <a:t>-</a:t>
            </a:r>
            <a:r>
              <a:rPr lang="zh-TW" altLang="en-US" dirty="0"/>
              <a:t>評估方式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0ABC02-5941-4407-BE9E-9773828F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版面分數計算</a:t>
            </a:r>
            <a:r>
              <a:rPr lang="en-US" altLang="zh-TW" dirty="0">
                <a:cs typeface="Times New Roman" panose="02020603050405020304" pitchFamily="18" charset="0"/>
              </a:rPr>
              <a:t>:0~65</a:t>
            </a:r>
          </a:p>
          <a:p>
            <a:pPr lvl="1"/>
            <a:r>
              <a:rPr lang="zh-TW" altLang="en-US" dirty="0">
                <a:cs typeface="Times New Roman" panose="02020603050405020304" pitchFamily="18" charset="0"/>
              </a:rPr>
              <a:t>可消除的分數 </a:t>
            </a:r>
            <a:r>
              <a:rPr lang="en-US" altLang="zh-TW" dirty="0">
                <a:cs typeface="Times New Roman" panose="02020603050405020304" pitchFamily="18" charset="0"/>
              </a:rPr>
              <a:t>0~32.5</a:t>
            </a:r>
          </a:p>
          <a:p>
            <a:pPr lvl="1"/>
            <a:r>
              <a:rPr lang="zh-TW" altLang="en-US" dirty="0">
                <a:cs typeface="Times New Roman" panose="02020603050405020304" pitchFamily="18" charset="0"/>
              </a:rPr>
              <a:t>剩餘潛在可消除分數 </a:t>
            </a:r>
            <a:r>
              <a:rPr lang="en-US" altLang="zh-TW" dirty="0">
                <a:cs typeface="Times New Roman" panose="02020603050405020304" pitchFamily="18" charset="0"/>
              </a:rPr>
              <a:t>0~32.5</a:t>
            </a:r>
          </a:p>
          <a:p>
            <a:pPr lvl="1"/>
            <a:r>
              <a:rPr lang="zh-TW" altLang="en-US" dirty="0">
                <a:cs typeface="Times New Roman" panose="02020603050405020304" pitchFamily="18" charset="0"/>
              </a:rPr>
              <a:t>剩餘版面相連分數</a:t>
            </a:r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zh-TW" altLang="en-US" dirty="0">
                <a:cs typeface="Times New Roman" panose="02020603050405020304" pitchFamily="18" charset="0"/>
              </a:rPr>
              <a:t>可消除分數 </a:t>
            </a:r>
            <a:r>
              <a:rPr lang="en-US" altLang="zh-TW" dirty="0">
                <a:cs typeface="Times New Roman" panose="02020603050405020304" pitchFamily="18" charset="0"/>
              </a:rPr>
              <a:t>0~32.5</a:t>
            </a: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cs typeface="Times New Roman" panose="02020603050405020304" pitchFamily="18" charset="0"/>
              </a:rPr>
              <a:t>𝑐𝑜𝑚𝑏𝑜𝑠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連擊數總數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cs typeface="Times New Roman" panose="02020603050405020304" pitchFamily="18" charset="0"/>
              </a:rPr>
              <a:t>𝑜𝑟𝑏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𝑖</a:t>
            </a:r>
            <a:r>
              <a:rPr lang="en-US" altLang="zh-TW" dirty="0">
                <a:cs typeface="Times New Roman" panose="02020603050405020304" pitchFamily="18" charset="0"/>
              </a:rPr>
              <a:t>):</a:t>
            </a:r>
            <a:r>
              <a:rPr lang="zh-TW" altLang="en-US" dirty="0">
                <a:cs typeface="Times New Roman" panose="02020603050405020304" pitchFamily="18" charset="0"/>
              </a:rPr>
              <a:t>第</a:t>
            </a:r>
            <a:r>
              <a:rPr lang="en-US" altLang="zh-TW" dirty="0" err="1">
                <a:cs typeface="Times New Roman" panose="02020603050405020304" pitchFamily="18" charset="0"/>
              </a:rPr>
              <a:t>i</a:t>
            </a:r>
            <a:r>
              <a:rPr lang="zh-TW" altLang="en-US" dirty="0">
                <a:cs typeface="Times New Roman" panose="02020603050405020304" pitchFamily="18" charset="0"/>
              </a:rPr>
              <a:t>連擊的相連珠子數</a:t>
            </a:r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967860-8DC1-4DB3-B76A-8F612412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B7A52B1-EB46-4108-A54E-860A9B6CD556}"/>
                  </a:ext>
                </a:extLst>
              </p:cNvPr>
              <p:cNvSpPr txBox="1"/>
              <p:nvPr/>
            </p:nvSpPr>
            <p:spPr>
              <a:xfrm>
                <a:off x="1391696" y="4636523"/>
                <a:ext cx="4607287" cy="784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𝑐𝑜𝑚𝑏𝑜𝑠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𝑐𝑜𝑚𝑏𝑜𝑠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𝑜𝑟𝑏</m:t>
                                  </m:r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)−3</m:t>
                                  </m:r>
                                </m:num>
                                <m:den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B7A52B1-EB46-4108-A54E-860A9B6CD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696" y="4636523"/>
                <a:ext cx="4607287" cy="7845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1252516E-04D1-40F0-A69D-0912333C59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68"/>
          <a:stretch/>
        </p:blipFill>
        <p:spPr>
          <a:xfrm>
            <a:off x="9845861" y="81759"/>
            <a:ext cx="2108574" cy="17438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831C146-45D6-4595-A841-A401539FC2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65" t="58292"/>
          <a:stretch/>
        </p:blipFill>
        <p:spPr>
          <a:xfrm>
            <a:off x="6166972" y="5028778"/>
            <a:ext cx="1537447" cy="110266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74CABB5-B09B-43F5-8DEA-806DFA1CF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49" y="4160890"/>
            <a:ext cx="2198929" cy="173577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35AFE6D-6E2F-46C9-9C5A-38D6A6F5DA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993" y="1968640"/>
            <a:ext cx="2122442" cy="17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7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A189C-B744-449D-9BAB-9CE06962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材料方法</a:t>
            </a:r>
            <a:r>
              <a:rPr lang="en-US" altLang="zh-TW" dirty="0"/>
              <a:t>-</a:t>
            </a:r>
            <a:r>
              <a:rPr lang="zh-TW" altLang="en-US" dirty="0"/>
              <a:t>評估方式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0ABC02-5941-4407-BE9E-9773828FA2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>
                    <a:cs typeface="Times New Roman" panose="02020603050405020304" pitchFamily="18" charset="0"/>
                  </a:rPr>
                  <a:t>剩餘潛在可消除分數 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0~32.5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計算方式</m:t>
                    </m:r>
                  </m:oMath>
                </a14:m>
                <a:r>
                  <a:rPr lang="en-US" altLang="zh-TW" dirty="0">
                    <a:cs typeface="Times New Roman" panose="02020603050405020304" pitchFamily="18" charset="0"/>
                  </a:rPr>
                  <a:t>32.5</a:t>
                </a:r>
                <a:r>
                  <a:rPr lang="zh-TW" altLang="en-US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–</a:t>
                </a:r>
                <a:r>
                  <a:rPr lang="zh-TW" altLang="en-US" dirty="0">
                    <a:cs typeface="Times New Roman" panose="02020603050405020304" pitchFamily="18" charset="0"/>
                  </a:rPr>
                  <a:t> 將剩餘版面盡可能消除後分數</a:t>
                </a:r>
                <a:endParaRPr lang="en-US" altLang="zh-TW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cs typeface="Times New Roman" panose="02020603050405020304" pitchFamily="18" charset="0"/>
                </a:endParaRPr>
              </a:p>
              <a:p>
                <a:r>
                  <a:rPr lang="zh-TW" altLang="en-US" dirty="0">
                    <a:cs typeface="Times New Roman" panose="02020603050405020304" pitchFamily="18" charset="0"/>
                  </a:rPr>
                  <a:t>剩餘版面相連分數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0~3.33</a:t>
                </a:r>
              </a:p>
              <a:p>
                <a:pPr lvl="1"/>
                <a:r>
                  <a:rPr lang="zh-TW" altLang="en-US" dirty="0"/>
                  <a:t>計算每個相連區塊得分</a:t>
                </a:r>
                <a:endParaRPr lang="en-US" altLang="zh-TW" dirty="0"/>
              </a:p>
              <a:p>
                <a:pPr lvl="2"/>
                <a:endParaRPr lang="en-US" altLang="zh-TW" dirty="0"/>
              </a:p>
              <a:p>
                <a:pPr lvl="2"/>
                <a:endParaRPr lang="zh-TW" altLang="en-US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0ABC02-5941-4407-BE9E-9773828FA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21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967860-8DC1-4DB3-B76A-8F612412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1F19-4D88-44F4-BE44-C0872C7B7D40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3D49950-6E67-4F4D-BC13-FB4DA731578C}"/>
                  </a:ext>
                </a:extLst>
              </p:cNvPr>
              <p:cNvSpPr txBox="1"/>
              <p:nvPr/>
            </p:nvSpPr>
            <p:spPr>
              <a:xfrm>
                <a:off x="1351688" y="5251618"/>
                <a:ext cx="4487638" cy="7845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𝑏𝑙𝑜𝑐𝑘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𝑏𝑙𝑜𝑐𝑘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剩餘版面的珠子數量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3D49950-6E67-4F4D-BC13-FB4DA7315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688" y="5251618"/>
                <a:ext cx="4487638" cy="7845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F6A4FBAA-6FF0-477E-B6C2-BDD6E674B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194" y="3069183"/>
            <a:ext cx="3909060" cy="30857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724685A-E132-4998-819B-36BC58F0FE38}"/>
                  </a:ext>
                </a:extLst>
              </p:cNvPr>
              <p:cNvSpPr txBox="1"/>
              <p:nvPr/>
            </p:nvSpPr>
            <p:spPr>
              <a:xfrm>
                <a:off x="1608362" y="2830844"/>
                <a:ext cx="4607287" cy="784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𝑐𝑜𝑚𝑏𝑜𝑠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𝑐𝑜𝑚𝑏𝑜𝑠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𝑜𝑟𝑏</m:t>
                                  </m:r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)−3</m:t>
                                  </m:r>
                                </m:num>
                                <m:den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724685A-E132-4998-819B-36BC58F0F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362" y="2830844"/>
                <a:ext cx="4607287" cy="7845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50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1632</TotalTime>
  <Words>1780</Words>
  <Application>Microsoft Office PowerPoint</Application>
  <PresentationFormat>寬螢幕</PresentationFormat>
  <Paragraphs>488</Paragraphs>
  <Slides>28</Slides>
  <Notes>1</Notes>
  <HiddenSlides>2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7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 超啟發演算發演算法 轉珠遊戲最佳路徑搜尋研究 期末成果報告</vt:lpstr>
      <vt:lpstr>Outline</vt:lpstr>
      <vt:lpstr>問題說明</vt:lpstr>
      <vt:lpstr>問題說明</vt:lpstr>
      <vt:lpstr>Outline</vt:lpstr>
      <vt:lpstr>材料方法-表達法</vt:lpstr>
      <vt:lpstr>材料方法-版面化簡</vt:lpstr>
      <vt:lpstr>材料方法-評估方式</vt:lpstr>
      <vt:lpstr>材料方法-評估方式</vt:lpstr>
      <vt:lpstr>材料方法-評估方式</vt:lpstr>
      <vt:lpstr>材料方法-IDFS方法說明</vt:lpstr>
      <vt:lpstr>材料方法-GA方法說明</vt:lpstr>
      <vt:lpstr>材料方法-GA方法說明</vt:lpstr>
      <vt:lpstr>材料方法-GA方法說明</vt:lpstr>
      <vt:lpstr>材料方法-MMAS方法說明</vt:lpstr>
      <vt:lpstr>材料方法-MMAS方法說明</vt:lpstr>
      <vt:lpstr>Outline</vt:lpstr>
      <vt:lpstr>實驗方法與結果-實驗方法</vt:lpstr>
      <vt:lpstr>實驗1.演算法參數優化-IDFS </vt:lpstr>
      <vt:lpstr>實驗1.演算法參數優化- GA </vt:lpstr>
      <vt:lpstr>實驗1.演算法參數優化- MMAS </vt:lpstr>
      <vt:lpstr>實驗2.演算法性能比較 </vt:lpstr>
      <vt:lpstr>實驗3.演算法性能比較-不同最大路徑長 </vt:lpstr>
      <vt:lpstr>實驗4.演算法性能比較-不同計算時間</vt:lpstr>
      <vt:lpstr>Outline</vt:lpstr>
      <vt:lpstr>結論</vt:lpstr>
      <vt:lpstr>結論-反省</vt:lpstr>
      <vt:lpstr>結論-反省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超啟發演算發演算法 轉珠遊戲路徑搜尋研究</dc:title>
  <dc:creator>楊永睿</dc:creator>
  <cp:lastModifiedBy>楊永睿</cp:lastModifiedBy>
  <cp:revision>121</cp:revision>
  <dcterms:created xsi:type="dcterms:W3CDTF">2023-05-03T13:13:14Z</dcterms:created>
  <dcterms:modified xsi:type="dcterms:W3CDTF">2023-06-14T10:30:30Z</dcterms:modified>
</cp:coreProperties>
</file>