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2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FA3-6A8A-4EB9-B5B0-840B30463FF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45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FA3-6A8A-4EB9-B5B0-840B30463FF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FA3-6A8A-4EB9-B5B0-840B30463FF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2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FA3-6A8A-4EB9-B5B0-840B30463FF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4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FA3-6A8A-4EB9-B5B0-840B30463FF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4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FA3-6A8A-4EB9-B5B0-840B30463FF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8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FA3-6A8A-4EB9-B5B0-840B30463FF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36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FA3-6A8A-4EB9-B5B0-840B30463FF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7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FA3-6A8A-4EB9-B5B0-840B30463FF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7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FA3-6A8A-4EB9-B5B0-840B30463FF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97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BFA3-6A8A-4EB9-B5B0-840B30463FF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84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BBFA3-6A8A-4EB9-B5B0-840B30463FFB}" type="datetimeFigureOut">
              <a:rPr lang="ko-KR" altLang="en-US" smtClean="0"/>
              <a:t>2022-09-02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098AD-1101-4F1D-9E8A-1EE0EB34F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5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2090663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"</a:t>
            </a:r>
            <a:r>
              <a:rPr lang="ko-KR" altLang="en-US" sz="3600" dirty="0" smtClean="0"/>
              <a:t>코로나 이후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요식업 매출에 큰 타격을 입은 지역의 식당 상권 활성화 정책 수립</a:t>
            </a:r>
            <a:r>
              <a:rPr lang="en-US" altLang="ko-KR" sz="3600" dirty="0" smtClean="0"/>
              <a:t>"</a:t>
            </a:r>
            <a:r>
              <a:rPr lang="ko-KR" altLang="en-US" sz="3600" dirty="0" smtClean="0"/>
              <a:t>에 필요한 데이터 분석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63688" y="5373216"/>
            <a:ext cx="6400800" cy="69763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ko-KR" sz="2000" dirty="0" smtClean="0"/>
              <a:t>TEAM 5</a:t>
            </a:r>
            <a:r>
              <a:rPr lang="ko-KR" altLang="en-US" sz="2000" dirty="0" smtClean="0"/>
              <a:t>조 </a:t>
            </a:r>
            <a:r>
              <a:rPr lang="ko-KR" altLang="en-US" sz="2000" dirty="0" smtClean="0"/>
              <a:t>색종이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팀원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정진환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진용완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허다정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65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개발 후기 및 느낀 점</a:t>
            </a:r>
            <a:endParaRPr lang="ko-KR" altLang="en-US" sz="2800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530290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느낀 점</a:t>
            </a:r>
            <a:r>
              <a:rPr lang="en-US" altLang="ko-KR" dirty="0"/>
              <a:t>]</a:t>
            </a:r>
            <a:r>
              <a:rPr lang="ko-KR" altLang="en-US" dirty="0"/>
              <a:t>은 프로젝트를 수행하면서 느끼거나 경험한 성찰이나 반성</a:t>
            </a:r>
            <a:r>
              <a:rPr lang="en-US" altLang="ko-KR" dirty="0"/>
              <a:t>, </a:t>
            </a:r>
            <a:r>
              <a:rPr lang="ko-KR" altLang="en-US" dirty="0"/>
              <a:t>성과</a:t>
            </a:r>
            <a:r>
              <a:rPr lang="en-US" altLang="ko-KR" dirty="0"/>
              <a:t>, </a:t>
            </a:r>
            <a:r>
              <a:rPr lang="ko-KR" altLang="en-US" dirty="0"/>
              <a:t>자신의 경력 계획 등과 연관시켜 팀 별 공통 의견 또는 개인 의견을 작성할 수 있다</a:t>
            </a:r>
            <a:r>
              <a:rPr lang="en-US" altLang="ko-KR" dirty="0"/>
              <a:t>. </a:t>
            </a:r>
            <a:r>
              <a:rPr lang="ko-KR" altLang="en-US" dirty="0"/>
              <a:t>프로젝트를 마치고 수행상 어려움</a:t>
            </a:r>
            <a:r>
              <a:rPr lang="en-US" altLang="ko-KR" dirty="0"/>
              <a:t>, </a:t>
            </a:r>
            <a:r>
              <a:rPr lang="ko-KR" altLang="en-US" dirty="0"/>
              <a:t>갈등 요소 등을 작성하고 이를 해결한 방법을 작성한다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◾ </a:t>
            </a:r>
            <a:r>
              <a:rPr lang="ko-KR" altLang="en-US" dirty="0"/>
              <a:t>프로젝트 수행에서 개인</a:t>
            </a:r>
            <a:r>
              <a:rPr lang="en-US" altLang="ko-KR" dirty="0"/>
              <a:t>, </a:t>
            </a:r>
            <a:r>
              <a:rPr lang="ko-KR" altLang="en-US" dirty="0"/>
              <a:t>우리 팀이 잘한 부분과 아쉬운 점 작성</a:t>
            </a:r>
          </a:p>
          <a:p>
            <a:r>
              <a:rPr lang="ko-KR" altLang="en-US" dirty="0"/>
              <a:t>◾ 프로젝트 수행을 통해 자신의 진로 설계와 취업분야 탐색 및 의사결정 등 도움된 사항이 있었다면 구체적으로 작성</a:t>
            </a:r>
          </a:p>
        </p:txBody>
      </p:sp>
    </p:spTree>
    <p:extLst>
      <p:ext uri="{BB962C8B-B14F-4D97-AF65-F5344CB8AC3E}">
        <p14:creationId xmlns:p14="http://schemas.microsoft.com/office/powerpoint/2010/main" val="24274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459" y="1613008"/>
            <a:ext cx="3600666" cy="4094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프로젝트 팀 구성 및 역할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프로젝트 배경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프로젝트 수행 절차 및 방법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프로젝트 수행 결과 및 기대효과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개발 후기 및 느낀 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803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프로젝트 배경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60228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◾ 프로젝트 주제 및 선정 배경</a:t>
            </a:r>
          </a:p>
          <a:p>
            <a:endParaRPr lang="ko-KR" altLang="en-US" dirty="0"/>
          </a:p>
          <a:p>
            <a:r>
              <a:rPr lang="ko-KR" altLang="en-US" dirty="0"/>
              <a:t>◾ 프로젝트 목적</a:t>
            </a:r>
          </a:p>
          <a:p>
            <a:endParaRPr lang="ko-KR" altLang="en-US" dirty="0"/>
          </a:p>
          <a:p>
            <a:r>
              <a:rPr lang="ko-KR" altLang="en-US" dirty="0"/>
              <a:t>◾ 프로젝트 개요 </a:t>
            </a:r>
            <a:r>
              <a:rPr lang="en-US" altLang="ko-KR" dirty="0"/>
              <a:t>(</a:t>
            </a:r>
            <a:r>
              <a:rPr lang="ko-KR" altLang="en-US" dirty="0" err="1"/>
              <a:t>컨셉</a:t>
            </a:r>
            <a:r>
              <a:rPr lang="en-US" altLang="ko-KR" dirty="0"/>
              <a:t>, </a:t>
            </a:r>
            <a:r>
              <a:rPr lang="ko-KR" altLang="en-US" dirty="0"/>
              <a:t>훈련 내용과의 관련성</a:t>
            </a:r>
            <a:r>
              <a:rPr lang="en-US" altLang="ko-KR" dirty="0"/>
              <a:t>, </a:t>
            </a:r>
            <a:r>
              <a:rPr lang="ko-KR" altLang="en-US" dirty="0"/>
              <a:t>개발 환경 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◾ </a:t>
            </a:r>
            <a:r>
              <a:rPr lang="ko-KR" altLang="en-US" dirty="0"/>
              <a:t>프로젝트 구조</a:t>
            </a:r>
          </a:p>
          <a:p>
            <a:endParaRPr lang="ko-KR" altLang="en-US" dirty="0"/>
          </a:p>
          <a:p>
            <a:r>
              <a:rPr lang="ko-KR" altLang="en-US" dirty="0"/>
              <a:t>◾ 기대 효과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5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프로젝트 배경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5516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현재 상황 파악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서울</a:t>
            </a:r>
            <a:r>
              <a:rPr lang="ko-KR" altLang="en-US" dirty="0"/>
              <a:t>시</a:t>
            </a:r>
            <a:r>
              <a:rPr lang="ko-KR" altLang="en-US" dirty="0" smtClean="0"/>
              <a:t> 소비 현황 비교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문제점 파악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가장 낮은 매출 발견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그 문제점을 해결하기 위해서 어떻게 할까</a:t>
            </a:r>
            <a:r>
              <a:rPr lang="en-US" altLang="ko-KR" dirty="0" smtClean="0"/>
              <a:t>? - </a:t>
            </a:r>
            <a:r>
              <a:rPr lang="ko-KR" altLang="en-US" dirty="0" smtClean="0"/>
              <a:t>마무리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54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프로젝트 팀 구성 및 역할 </a:t>
            </a:r>
            <a:endParaRPr lang="ko-KR" altLang="en-US" sz="2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45409"/>
              </p:ext>
            </p:extLst>
          </p:nvPr>
        </p:nvGraphicFramePr>
        <p:xfrm>
          <a:off x="421196" y="2420888"/>
          <a:ext cx="8229600" cy="4159750"/>
        </p:xfrm>
        <a:graphic>
          <a:graphicData uri="http://schemas.openxmlformats.org/drawingml/2006/table">
            <a:tbl>
              <a:tblPr/>
              <a:tblGrid>
                <a:gridCol w="1601789"/>
                <a:gridCol w="6627811"/>
              </a:tblGrid>
              <a:tr h="35958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훈련생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marL="81724" marR="81724" marT="40862" marB="4086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역할</a:t>
                      </a:r>
                      <a:endParaRPr lang="ko-KR" altLang="en-US" sz="1500">
                        <a:effectLst/>
                      </a:endParaRPr>
                    </a:p>
                  </a:txBody>
                  <a:tcPr marL="81724" marR="81724" marT="40862" marB="4086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76003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김○○</a:t>
                      </a:r>
                      <a:endParaRPr lang="ko-KR" altLang="en-US" sz="15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ko-KR" alt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팀 리더</a:t>
                      </a:r>
                      <a:r>
                        <a:rPr lang="en-US" altLang="ko-KR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ko-KR" altLang="en-US" sz="1500">
                        <a:effectLst/>
                      </a:endParaRPr>
                    </a:p>
                  </a:txBody>
                  <a:tcPr marL="81724" marR="81724" marT="40862" marB="4086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데이터 정제 및 정규화</a:t>
                      </a:r>
                      <a:endParaRPr lang="ko-KR" altLang="en-US" sz="1400" b="0" i="1" u="none" strike="noStrike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모바일 서비스 테스팅</a:t>
                      </a:r>
                      <a:endParaRPr lang="ko-KR" altLang="en-US" sz="1400" b="0" i="1" u="none" strike="noStrike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81724" marR="81724" marT="40862" marB="4086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76003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박○○</a:t>
                      </a:r>
                      <a:endParaRPr lang="ko-KR" altLang="en-US" sz="15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ko-KR" alt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팀원</a:t>
                      </a:r>
                      <a:r>
                        <a:rPr lang="en-US" altLang="ko-KR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ko-KR" altLang="en-US" sz="1500">
                        <a:effectLst/>
                      </a:endParaRPr>
                    </a:p>
                  </a:txBody>
                  <a:tcPr marL="81724" marR="81724" marT="40862" marB="4086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모바일</a:t>
                      </a:r>
                      <a:r>
                        <a:rPr lang="ko-KR" alt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플랫폼 구현</a:t>
                      </a:r>
                      <a:endParaRPr lang="ko-KR" alt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외부 데이터 수집</a:t>
                      </a:r>
                      <a:endParaRPr lang="ko-KR" alt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81724" marR="81724" marT="40862" marB="4086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003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정○○</a:t>
                      </a:r>
                      <a:endParaRPr lang="ko-KR" altLang="en-US" sz="150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ko-KR" alt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팀원</a:t>
                      </a:r>
                      <a:r>
                        <a:rPr lang="en-US" altLang="ko-KR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ko-KR" altLang="en-US" sz="1500">
                        <a:effectLst/>
                      </a:endParaRPr>
                    </a:p>
                  </a:txBody>
                  <a:tcPr marL="81724" marR="81724" marT="40862" marB="4086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서비스 시스템 설계</a:t>
                      </a:r>
                      <a:endParaRPr lang="ko-KR" altLang="en-US" sz="1400" b="0" i="1" u="none" strike="noStrike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텍스트 마이닝</a:t>
                      </a:r>
                      <a:endParaRPr lang="ko-KR" altLang="en-US" sz="1400" b="0" i="1" u="none" strike="noStrike">
                        <a:solidFill>
                          <a:srgbClr val="000000"/>
                        </a:solidFill>
                        <a:effectLst/>
                        <a:latin typeface="Noto Sans Symbols"/>
                      </a:endParaRPr>
                    </a:p>
                  </a:txBody>
                  <a:tcPr marL="81724" marR="81724" marT="40862" marB="4086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760033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81724" marR="81724" marT="40862" marB="4086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81724" marR="81724" marT="40862" marB="4086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0033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81724" marR="81724" marT="40862" marB="4086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500" dirty="0">
                          <a:effectLst/>
                        </a:rPr>
                        <a:t> </a:t>
                      </a:r>
                    </a:p>
                  </a:txBody>
                  <a:tcPr marL="81724" marR="81724" marT="40862" marB="4086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1340768"/>
            <a:ext cx="856895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Calibri" pitchFamily="34" charset="0"/>
                <a:ea typeface="굴림" pitchFamily="50" charset="-127"/>
                <a:cs typeface="Calibri" pitchFamily="34" charset="0"/>
              </a:rPr>
              <a:t>[</a:t>
            </a:r>
            <a:r>
              <a:rPr kumimoji="1" 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Calibri" pitchFamily="34" charset="0"/>
                <a:ea typeface="굴림" pitchFamily="50" charset="-127"/>
                <a:cs typeface="Calibri" pitchFamily="34" charset="0"/>
              </a:rPr>
              <a:t>프로젝트 팀 구성 및 역할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Calibri" pitchFamily="34" charset="0"/>
                <a:ea typeface="굴림" pitchFamily="50" charset="-127"/>
                <a:cs typeface="Calibri" pitchFamily="34" charset="0"/>
              </a:rPr>
              <a:t>]</a:t>
            </a:r>
            <a:r>
              <a:rPr kumimoji="1" 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Calibri" pitchFamily="34" charset="0"/>
                <a:ea typeface="굴림" pitchFamily="50" charset="-127"/>
                <a:cs typeface="Calibri" pitchFamily="34" charset="0"/>
              </a:rPr>
              <a:t>은 프로젝트를 기본 단위로 작성하며 팀원의 수에 따라 칸을 추가하거나 삭제할 수 있다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Calibri" pitchFamily="34" charset="0"/>
                <a:ea typeface="굴림" pitchFamily="50" charset="-127"/>
                <a:cs typeface="Calibri" pitchFamily="34" charset="0"/>
              </a:rPr>
              <a:t>.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Calibri" pitchFamily="34" charset="0"/>
                <a:ea typeface="굴림" pitchFamily="50" charset="-127"/>
                <a:cs typeface="Calibri" pitchFamily="34" charset="0"/>
              </a:rPr>
              <a:t>◾ </a:t>
            </a:r>
            <a:r>
              <a:rPr kumimoji="1" 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Calibri" pitchFamily="34" charset="0"/>
                <a:ea typeface="굴림" pitchFamily="50" charset="-127"/>
                <a:cs typeface="Calibri" pitchFamily="34" charset="0"/>
              </a:rPr>
              <a:t>역할 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Calibri" pitchFamily="34" charset="0"/>
                <a:ea typeface="굴림" pitchFamily="50" charset="-127"/>
                <a:cs typeface="Calibri" pitchFamily="34" charset="0"/>
              </a:rPr>
              <a:t>: </a:t>
            </a:r>
            <a:r>
              <a:rPr kumimoji="1" 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Calibri" pitchFamily="34" charset="0"/>
                <a:ea typeface="굴림" pitchFamily="50" charset="-127"/>
                <a:cs typeface="Calibri" pitchFamily="34" charset="0"/>
              </a:rPr>
              <a:t>훈련생 별로 해당 프로젝트를 진행하면서 주도적으로 참여한 부분을 중심으로 작성</a:t>
            </a:r>
            <a:endParaRPr kumimoji="1" 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0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프로젝트 수행절차 및 방법</a:t>
            </a:r>
            <a:endParaRPr lang="ko-KR" altLang="en-US" sz="2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84905"/>
              </p:ext>
            </p:extLst>
          </p:nvPr>
        </p:nvGraphicFramePr>
        <p:xfrm>
          <a:off x="336477" y="3212976"/>
          <a:ext cx="8229599" cy="3236713"/>
        </p:xfrm>
        <a:graphic>
          <a:graphicData uri="http://schemas.openxmlformats.org/drawingml/2006/table">
            <a:tbl>
              <a:tblPr/>
              <a:tblGrid>
                <a:gridCol w="1441164"/>
                <a:gridCol w="1913677"/>
                <a:gridCol w="3102835"/>
                <a:gridCol w="1771923"/>
              </a:tblGrid>
              <a:tr h="35438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구분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marL="78752" marR="78752" marT="39376" marB="393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기간</a:t>
                      </a:r>
                      <a:endParaRPr lang="ko-KR" altLang="en-US" sz="1500">
                        <a:effectLst/>
                      </a:endParaRPr>
                    </a:p>
                  </a:txBody>
                  <a:tcPr marL="78752" marR="78752" marT="39376" marB="393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활동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marL="78752" marR="78752" marT="39376" marB="393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비고</a:t>
                      </a:r>
                      <a:endParaRPr lang="ko-KR" altLang="en-US" sz="1500">
                        <a:effectLst/>
                      </a:endParaRPr>
                    </a:p>
                  </a:txBody>
                  <a:tcPr marL="78752" marR="78752" marT="39376" marB="393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8038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사전 기획</a:t>
                      </a:r>
                      <a:endParaRPr lang="ko-KR" altLang="en-US" sz="1500">
                        <a:effectLst/>
                      </a:endParaRPr>
                    </a:p>
                  </a:txBody>
                  <a:tcPr marL="78752" marR="78752" marT="39376" marB="393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월</a:t>
                      </a: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~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금</a:t>
                      </a: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ko-KR" alt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프로젝트 기획 및 주제 선정</a:t>
                      </a:r>
                      <a:endParaRPr lang="ko-KR" alt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기획안 작성</a:t>
                      </a:r>
                      <a:endParaRPr lang="ko-KR" alt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아이디어 선정</a:t>
                      </a:r>
                      <a:endParaRPr lang="ko-KR" alt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8038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데이터 수집</a:t>
                      </a:r>
                      <a:endParaRPr lang="ko-KR" altLang="en-US" sz="1500">
                        <a:effectLst/>
                      </a:endParaRPr>
                    </a:p>
                  </a:txBody>
                  <a:tcPr marL="78752" marR="78752" marT="39376" marB="393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월</a:t>
                      </a: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~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금</a:t>
                      </a: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ko-KR" alt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323F4F"/>
                          </a:solidFill>
                          <a:effectLst/>
                          <a:latin typeface="Calibri"/>
                        </a:rPr>
                        <a:t>필요 데이터  및 수집 절차 정의</a:t>
                      </a:r>
                      <a:endParaRPr lang="ko-KR" altLang="en-US" sz="1200" b="0" i="1" u="none" strike="noStrike">
                        <a:solidFill>
                          <a:srgbClr val="323F4F"/>
                        </a:solidFill>
                        <a:effectLst/>
                        <a:latin typeface="Arial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323F4F"/>
                          </a:solidFill>
                          <a:effectLst/>
                          <a:latin typeface="Calibri"/>
                        </a:rPr>
                        <a:t>외부 데이터 수집</a:t>
                      </a:r>
                      <a:endParaRPr lang="ko-KR" altLang="en-US" sz="1200" b="0" i="1" u="none" strike="noStrike">
                        <a:solidFill>
                          <a:srgbClr val="323F4F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323F4F"/>
                          </a:solidFill>
                          <a:effectLst/>
                          <a:latin typeface="Calibri"/>
                        </a:rPr>
                        <a:t>협약기업 데이터 협조</a:t>
                      </a:r>
                      <a:endParaRPr lang="ko-KR" altLang="en-US" sz="1200" b="0" i="1" u="none" strike="noStrike">
                        <a:solidFill>
                          <a:srgbClr val="323F4F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38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데이터 전처리</a:t>
                      </a:r>
                      <a:endParaRPr lang="ko-KR" altLang="en-US" sz="1500">
                        <a:effectLst/>
                      </a:endParaRPr>
                    </a:p>
                  </a:txBody>
                  <a:tcPr marL="78752" marR="78752" marT="39376" marB="393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월</a:t>
                      </a: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~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금</a:t>
                      </a: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ko-KR" alt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323F4F"/>
                          </a:solidFill>
                          <a:effectLst/>
                          <a:latin typeface="Calibri"/>
                        </a:rPr>
                        <a:t>데이터 정제 및 정규화</a:t>
                      </a:r>
                      <a:endParaRPr lang="ko-KR" altLang="en-US" sz="1200" b="0" i="1" u="none" strike="noStrike">
                        <a:solidFill>
                          <a:srgbClr val="323F4F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500">
                          <a:effectLst/>
                        </a:rPr>
                        <a:t> </a:t>
                      </a: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8038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모델링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marL="78752" marR="78752" marT="39376" marB="393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월</a:t>
                      </a: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~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금</a:t>
                      </a: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ko-KR" alt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모형 구현</a:t>
                      </a:r>
                      <a:endParaRPr lang="ko-KR" alt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323F4F"/>
                          </a:solidFill>
                          <a:effectLst/>
                          <a:latin typeface="Calibri"/>
                        </a:rPr>
                        <a:t>팀별 중간보고 실시</a:t>
                      </a:r>
                      <a:endParaRPr lang="ko-KR" altLang="en-US" sz="1200" b="0" i="1" u="none" strike="noStrike">
                        <a:solidFill>
                          <a:srgbClr val="323F4F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38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서비스 구축</a:t>
                      </a:r>
                      <a:endParaRPr lang="ko-KR" altLang="en-US" sz="1500">
                        <a:effectLst/>
                      </a:endParaRPr>
                    </a:p>
                  </a:txBody>
                  <a:tcPr marL="78752" marR="78752" marT="39376" marB="393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월</a:t>
                      </a: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~ </a:t>
                      </a:r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금</a:t>
                      </a: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ko-KR" alt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323F4F"/>
                          </a:solidFill>
                          <a:effectLst/>
                          <a:latin typeface="Calibri"/>
                        </a:rPr>
                        <a:t>모바일 서비스 시스템 설계</a:t>
                      </a:r>
                      <a:endParaRPr lang="ko-KR" altLang="en-US" sz="1200" b="0" i="1" u="none" strike="noStrike">
                        <a:solidFill>
                          <a:srgbClr val="323F4F"/>
                        </a:solidFill>
                        <a:effectLst/>
                        <a:latin typeface="Arial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323F4F"/>
                          </a:solidFill>
                          <a:effectLst/>
                          <a:latin typeface="Calibri"/>
                        </a:rPr>
                        <a:t>모바일 플랫폼 구현</a:t>
                      </a:r>
                      <a:endParaRPr lang="ko-KR" altLang="en-US" sz="1200" b="0" i="1" u="none" strike="noStrike">
                        <a:solidFill>
                          <a:srgbClr val="323F4F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최적화</a:t>
                      </a: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오류 수정</a:t>
                      </a:r>
                      <a:endParaRPr lang="ko-KR" alt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8038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총 개발기간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marL="78752" marR="78752" marT="39376" marB="393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월</a:t>
                      </a:r>
                      <a:r>
                        <a:rPr lang="en-US" altLang="ko-KR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 ~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O/O(</a:t>
                      </a:r>
                      <a:r>
                        <a:rPr lang="ko-KR" alt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금</a:t>
                      </a:r>
                      <a:r>
                        <a:rPr lang="en-US" altLang="ko-KR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)(</a:t>
                      </a:r>
                      <a:r>
                        <a:rPr lang="ko-KR" alt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총 </a:t>
                      </a:r>
                      <a:r>
                        <a:rPr lang="en-US" altLang="ko-KR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r>
                        <a:rPr lang="ko-KR" alt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주</a:t>
                      </a:r>
                      <a:r>
                        <a:rPr lang="en-US" altLang="ko-KR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ko-KR" alt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ko-KR" altLang="en-US" sz="1500">
                        <a:effectLst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marL="31501" marR="75602" marT="37801" marB="378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8697" y="1373939"/>
            <a:ext cx="864095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[</a:t>
            </a:r>
            <a:r>
              <a:rPr kumimoji="1" 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프로젝트 수행 절차 및 방법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]</a:t>
            </a:r>
            <a:r>
              <a:rPr kumimoji="1" 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은 프로젝트의 사전 기획과 프로젝트 수행 및 완료 과정으로 나누어서 작성한다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.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rgbClr val="323F4F"/>
              </a:solidFill>
              <a:effectLst/>
              <a:latin typeface="+mn-ea"/>
              <a:cs typeface="Calibri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(</a:t>
            </a:r>
            <a:r>
              <a:rPr kumimoji="1" 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프로젝트 수행 절차를 도식화하여 제시하거나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, </a:t>
            </a:r>
            <a:r>
              <a:rPr kumimoji="1" 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더 효과적으로 전달하는 방법 등이 있다면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, 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rgbClr val="323F4F"/>
              </a:solidFill>
              <a:effectLst/>
              <a:latin typeface="+mn-ea"/>
              <a:cs typeface="Calibri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기본적인 구성요소를 포함하여 보다 창의적으로 수정하여 작성 가능함</a:t>
            </a: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◾ </a:t>
            </a:r>
            <a:r>
              <a:rPr kumimoji="1" 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기획 단계에서 도출된 주제와 아이디어를 기반으로 실제 프로젝트를 수행한 세부적인 기간과</a:t>
            </a:r>
            <a:endParaRPr kumimoji="1" lang="en-US" altLang="ko-KR" sz="1600" b="1" i="0" u="none" strike="noStrike" cap="none" normalizeH="0" baseline="0" dirty="0" smtClean="0">
              <a:ln>
                <a:noFill/>
              </a:ln>
              <a:solidFill>
                <a:srgbClr val="323F4F"/>
              </a:solidFill>
              <a:effectLst/>
              <a:latin typeface="+mn-ea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600" b="1" i="0" u="none" strike="noStrike" cap="none" normalizeH="0" baseline="0" dirty="0" smtClean="0">
                <a:ln>
                  <a:noFill/>
                </a:ln>
                <a:solidFill>
                  <a:srgbClr val="323F4F"/>
                </a:solidFill>
                <a:effectLst/>
                <a:latin typeface="+mn-ea"/>
                <a:cs typeface="Calibri" pitchFamily="34" charset="0"/>
              </a:rPr>
              <a:t>활동 내용 작성</a:t>
            </a:r>
            <a:endParaRPr kumimoji="1" lang="ko-KR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4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프로젝트 수행절차 및 방법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628800"/>
            <a:ext cx="2879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문제를 보여줄 지표 설정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종류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전처리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현재 상태 기술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평가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종류</a:t>
            </a:r>
            <a:r>
              <a:rPr lang="en-US" altLang="ko-KR" dirty="0" smtClean="0"/>
              <a:t>2 &gt;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전처리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원인 탐색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56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프로젝트 수행 결과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340768"/>
            <a:ext cx="8064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프로젝트 수행 결과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는 프로젝트 결과물이 도출된 과정을 세부적으로 기록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 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예시</a:t>
            </a:r>
            <a:r>
              <a:rPr lang="en-US" altLang="ko-KR" dirty="0">
                <a:latin typeface="+mn-ea"/>
              </a:rPr>
              <a:t>(10~13p)</a:t>
            </a:r>
            <a:r>
              <a:rPr lang="ko-KR" altLang="en-US" dirty="0">
                <a:latin typeface="+mn-ea"/>
              </a:rPr>
              <a:t>는 하나의 사례로 간단하게 제시한 것이므로 프로젝트의 성격에 따라 보다 자세하게 기록하며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결과를 서술하는 과정에서는 논리성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창의성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완결성이 잘 드러나도록 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/>
            </a:r>
            <a:br>
              <a:rPr lang="ko-KR" altLang="en-US" dirty="0">
                <a:latin typeface="+mn-ea"/>
              </a:rPr>
            </a:br>
            <a:r>
              <a:rPr lang="en-US" altLang="ko-KR" dirty="0">
                <a:latin typeface="+mn-ea"/>
              </a:rPr>
              <a:t>※ </a:t>
            </a:r>
            <a:r>
              <a:rPr lang="ko-KR" altLang="en-US" dirty="0">
                <a:latin typeface="+mn-ea"/>
              </a:rPr>
              <a:t>논리성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프로젝트의 결과물을 도출하기 위해 논리적인 과정으로 구성된 정도를 의미</a:t>
            </a:r>
            <a:br>
              <a:rPr lang="ko-KR" altLang="en-US" dirty="0">
                <a:latin typeface="+mn-ea"/>
              </a:rPr>
            </a:br>
            <a:r>
              <a:rPr lang="ko-KR" altLang="en-US" dirty="0">
                <a:latin typeface="+mn-ea"/>
              </a:rPr>
              <a:t>             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예를 들어 산업 분야 및 연구 문헌 검토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선진사례 및 문헌 활용 등이 있음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※ </a:t>
            </a:r>
            <a:r>
              <a:rPr lang="ko-KR" altLang="en-US" dirty="0">
                <a:latin typeface="+mn-ea"/>
              </a:rPr>
              <a:t>창의성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프로젝트의 결과물이 이전의 결과물과 달리 획기적인 주제나 아이디어로 만들어진 정도를 의미</a:t>
            </a:r>
            <a:endParaRPr lang="ko-KR" altLang="en-US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※ </a:t>
            </a:r>
            <a:r>
              <a:rPr lang="ko-KR" altLang="en-US" dirty="0">
                <a:latin typeface="+mn-ea"/>
              </a:rPr>
              <a:t>완결성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프로젝트의 결과물이 실습 주제와 과정에 맞게 완결성 있게 도출된 정도를 의미</a:t>
            </a:r>
            <a:endParaRPr lang="ko-KR" altLang="en-US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/>
            </a:r>
            <a:br>
              <a:rPr lang="ko-KR" altLang="en-US" dirty="0">
                <a:latin typeface="+mn-ea"/>
              </a:rPr>
            </a:br>
            <a:r>
              <a:rPr lang="ko-KR" altLang="en-US" dirty="0">
                <a:latin typeface="+mn-ea"/>
              </a:rPr>
              <a:t>◾ 프로젝트의 결과는 그 과정이 잘 드러날 수 있도록 데이터 가공 과정부터 활용까지 전체적인 프로세스를 확인할 수 있도록 단계별로 작성</a:t>
            </a:r>
            <a:endParaRPr lang="ko-KR" altLang="en-US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/>
            </a:r>
            <a:br>
              <a:rPr lang="ko-KR" altLang="en-US" dirty="0">
                <a:latin typeface="+mn-ea"/>
              </a:rPr>
            </a:br>
            <a:r>
              <a:rPr lang="ko-KR" altLang="en-US" dirty="0">
                <a:latin typeface="+mn-ea"/>
              </a:rPr>
              <a:t>◾ 첨부 자료 예시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결과물 사진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시연 동영상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소스코드 등 프로젝트의 우수성이 들어날 수 있는 </a:t>
            </a:r>
            <a:r>
              <a:rPr lang="ko-KR" altLang="en-US" dirty="0" smtClean="0">
                <a:latin typeface="+mn-ea"/>
              </a:rPr>
              <a:t>자료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937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프로젝트 기대효과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27692" y="1475492"/>
            <a:ext cx="8068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결과에 대한 기대효과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이러한 결과가 적용이 된다면 매출 상승인해 궁극적으로 상권 활성화 가능할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2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스퀘어 ExtraBold"/>
        <a:ea typeface="나눔스퀘어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48</TotalTime>
  <Words>492</Words>
  <Application>Microsoft Office PowerPoint</Application>
  <PresentationFormat>화면 슬라이드 쇼(4:3)</PresentationFormat>
  <Paragraphs>105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"코로나 이후, 요식업 매출에 큰 타격을 입은 지역의 식당 상권 활성화 정책 수립"에 필요한 데이터 분석</vt:lpstr>
      <vt:lpstr>목차</vt:lpstr>
      <vt:lpstr>프로젝트 배경</vt:lpstr>
      <vt:lpstr>프로젝트 배경</vt:lpstr>
      <vt:lpstr>프로젝트 팀 구성 및 역할 </vt:lpstr>
      <vt:lpstr>프로젝트 수행절차 및 방법</vt:lpstr>
      <vt:lpstr>프로젝트 수행절차 및 방법</vt:lpstr>
      <vt:lpstr>프로젝트 수행 결과</vt:lpstr>
      <vt:lpstr>프로젝트 기대효과</vt:lpstr>
      <vt:lpstr>개발 후기 및 느낀 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"코로나 이후, 요식업 매출에 큰 타격을 입은 지역의 식당 상권 활성화 정책 수립"에 필요한 데이터 분석</dc:title>
  <dc:creator>user</dc:creator>
  <cp:lastModifiedBy>user</cp:lastModifiedBy>
  <cp:revision>9</cp:revision>
  <dcterms:created xsi:type="dcterms:W3CDTF">2022-09-01T08:40:33Z</dcterms:created>
  <dcterms:modified xsi:type="dcterms:W3CDTF">2022-09-02T00:34:48Z</dcterms:modified>
</cp:coreProperties>
</file>