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0" r:id="rId5"/>
    <p:sldId id="273" r:id="rId6"/>
    <p:sldId id="271" r:id="rId7"/>
    <p:sldId id="264" r:id="rId8"/>
    <p:sldId id="267" r:id="rId9"/>
    <p:sldId id="259" r:id="rId10"/>
    <p:sldId id="260" r:id="rId11"/>
    <p:sldId id="265" r:id="rId12"/>
    <p:sldId id="261" r:id="rId13"/>
    <p:sldId id="262" r:id="rId14"/>
    <p:sldId id="263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DED75-5B30-4DED-B5A5-B7CF6E4BA708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A3FB-37D0-4E18-84BC-6607BDDB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3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A3FB-37D0-4E18-84BC-6607BDDB17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9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5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4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4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8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6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7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7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4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BFA3-6A8A-4EB9-B5B0-840B30463FFB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5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is.com/view/?id=NISX20220826_0001991535&amp;cID=15001&amp;pID=15000" TargetMode="External"/><Relationship Id="rId2" Type="http://schemas.openxmlformats.org/officeDocument/2006/relationships/hyperlink" Target="https://www.mk.co.kr/news/politics/view/2022/01/2930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2090663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"</a:t>
            </a:r>
            <a:r>
              <a:rPr lang="ko-KR" altLang="en-US" sz="3600" dirty="0" smtClean="0"/>
              <a:t>코로나 이후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요식업 매출에 큰 타격을 입은 지역의 식당 상권 활성화 정책 수립</a:t>
            </a:r>
            <a:r>
              <a:rPr lang="en-US" altLang="ko-KR" sz="3600" dirty="0" smtClean="0"/>
              <a:t>"</a:t>
            </a:r>
            <a:r>
              <a:rPr lang="ko-KR" altLang="en-US" sz="3600" dirty="0" smtClean="0"/>
              <a:t>에 필요한 데이터 분석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68374" y="5373216"/>
            <a:ext cx="6400800" cy="69763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sz="2000" dirty="0" smtClean="0"/>
              <a:t>TEAM 5</a:t>
            </a:r>
            <a:r>
              <a:rPr lang="ko-KR" altLang="en-US" sz="2000" dirty="0" smtClean="0"/>
              <a:t>조 색종이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팀원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정진환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진용완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허다정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54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스마트 훈련</a:t>
            </a:r>
            <a:r>
              <a:rPr lang="en-US" altLang="ko-KR" sz="1400" dirty="0" smtClean="0"/>
              <a:t>] AI</a:t>
            </a:r>
            <a:r>
              <a:rPr lang="ko-KR" altLang="en-US" sz="1400" dirty="0" smtClean="0"/>
              <a:t>플랫폼을 활용한 데이터분석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65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수행절차 및 방법</a:t>
            </a:r>
            <a:endParaRPr lang="ko-KR" altLang="en-US" sz="2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84905"/>
              </p:ext>
            </p:extLst>
          </p:nvPr>
        </p:nvGraphicFramePr>
        <p:xfrm>
          <a:off x="336477" y="3212976"/>
          <a:ext cx="8229599" cy="3236713"/>
        </p:xfrm>
        <a:graphic>
          <a:graphicData uri="http://schemas.openxmlformats.org/drawingml/2006/table">
            <a:tbl>
              <a:tblPr/>
              <a:tblGrid>
                <a:gridCol w="1441164"/>
                <a:gridCol w="1913677"/>
                <a:gridCol w="3102835"/>
                <a:gridCol w="1771923"/>
              </a:tblGrid>
              <a:tr h="35438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구분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기간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활동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비고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사전 기획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프로젝트 기획 및 주제 선정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기획안 작성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아이디어 선정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데이터 수집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필요 데이터  및 수집 절차 정의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외부 데이터 수집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협약기업 데이터 협조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데이터 전처리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데이터 정제 및 정규화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모델링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모형 구현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팀별 중간보고 실시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서비스 구축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모바일 서비스 시스템 설계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모바일 플랫폼 구현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최적화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오류 수정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총 개발기간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)(</a:t>
                      </a: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총 </a:t>
                      </a:r>
                      <a:r>
                        <a:rPr lang="en-US" altLang="ko-K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주</a:t>
                      </a:r>
                      <a:r>
                        <a:rPr lang="en-US" altLang="ko-K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ko-KR" altLang="en-US" sz="1500">
                        <a:effectLst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697" y="1373939"/>
            <a:ext cx="86409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[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프로젝트 수행 절차 및 방법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]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은 프로젝트의 사전 기획과 프로젝트 수행 및 완료 과정으로 나누어서 작성한다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.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rgbClr val="323F4F"/>
              </a:solidFill>
              <a:effectLst/>
              <a:latin typeface="+mn-ea"/>
              <a:cs typeface="Calibri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(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프로젝트 수행 절차를 도식화하여 제시하거나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, 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더 효과적으로 전달하는 방법 등이 있다면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,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rgbClr val="323F4F"/>
              </a:solidFill>
              <a:effectLst/>
              <a:latin typeface="+mn-ea"/>
              <a:cs typeface="Calibri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기본적인 구성요소를 포함하여 보다 창의적으로 수정하여 작성 가능함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◾ 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기획 단계에서 도출된 주제와 아이디어를 기반으로 실제 프로젝트를 수행한 세부적인 기간과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rgbClr val="323F4F"/>
              </a:solidFill>
              <a:effectLst/>
              <a:latin typeface="+mn-ea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활동 내용 작성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4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수행절차 및 방법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879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문제를 보여줄 지표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종류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전처리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 상태 기술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종류</a:t>
            </a:r>
            <a:r>
              <a:rPr lang="en-US" altLang="ko-KR" dirty="0" smtClean="0"/>
              <a:t>2 &gt;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전처리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원인 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수행 결과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34076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프로젝트 수행 결과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는 프로젝트 결과물이 도출된 과정을 세부적으로 기록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 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예시</a:t>
            </a:r>
            <a:r>
              <a:rPr lang="en-US" altLang="ko-KR" dirty="0">
                <a:latin typeface="+mn-ea"/>
              </a:rPr>
              <a:t>(10~13p)</a:t>
            </a:r>
            <a:r>
              <a:rPr lang="ko-KR" altLang="en-US" dirty="0">
                <a:latin typeface="+mn-ea"/>
              </a:rPr>
              <a:t>는 하나의 사례로 간단하게 제시한 것이므로 프로젝트의 성격에 따라 보다 자세하게 기록하며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결과를 서술하는 과정에서는 논리성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창의성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완결성이 잘 드러나도록 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논리성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프로젝트의 결과물을 도출하기 위해 논리적인 과정으로 구성된 정도를 의미</a:t>
            </a:r>
            <a:br>
              <a:rPr lang="ko-KR" altLang="en-US" dirty="0">
                <a:latin typeface="+mn-ea"/>
              </a:rPr>
            </a:br>
            <a:r>
              <a:rPr lang="ko-KR" altLang="en-US" dirty="0">
                <a:latin typeface="+mn-ea"/>
              </a:rPr>
              <a:t>             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예를 들어 산업 분야 및 연구 문헌 검토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선진사례 및 문헌 활용 등이 있음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창의성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프로젝트의 결과물이 이전의 결과물과 달리 획기적인 주제나 아이디어로 만들어진 정도를 의미</a:t>
            </a:r>
          </a:p>
          <a:p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완결성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프로젝트의 결과물이 실습 주제와 과정에 맞게 완결성 있게 도출된 정도를 의미</a:t>
            </a:r>
          </a:p>
          <a:p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ko-KR" altLang="en-US" dirty="0">
                <a:latin typeface="+mn-ea"/>
              </a:rPr>
              <a:t>◾ 프로젝트의 결과는 그 과정이 잘 드러날 수 있도록 데이터 가공 과정부터 활용까지 전체적인 프로세스를 확인할 수 있도록 단계별로 작성</a:t>
            </a:r>
          </a:p>
          <a:p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ko-KR" altLang="en-US" dirty="0">
                <a:latin typeface="+mn-ea"/>
              </a:rPr>
              <a:t>◾ 첨부 자료 예시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결과물 사진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시연 동영상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소스코드 등 프로젝트의 우수성이 들어날 수 있는 </a:t>
            </a:r>
            <a:r>
              <a:rPr lang="ko-KR" altLang="en-US" dirty="0" smtClean="0">
                <a:latin typeface="+mn-ea"/>
              </a:rPr>
              <a:t>자료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93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기대효과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27692" y="1475492"/>
            <a:ext cx="8068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결과에 대한 기대효과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이러한 결과가 적용이 된다면 매출 상승인해 궁극적으로 상권 활성화 가능할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2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개발 후기 및 느낀 점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530290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느낀 점</a:t>
            </a:r>
            <a:r>
              <a:rPr lang="en-US" altLang="ko-KR" dirty="0"/>
              <a:t>]</a:t>
            </a:r>
            <a:r>
              <a:rPr lang="ko-KR" altLang="en-US" dirty="0"/>
              <a:t>은 프로젝트를 수행하면서 느끼거나 경험한 성찰이나 반성</a:t>
            </a:r>
            <a:r>
              <a:rPr lang="en-US" altLang="ko-KR" dirty="0"/>
              <a:t>, </a:t>
            </a:r>
            <a:r>
              <a:rPr lang="ko-KR" altLang="en-US" dirty="0"/>
              <a:t>성과</a:t>
            </a:r>
            <a:r>
              <a:rPr lang="en-US" altLang="ko-KR" dirty="0"/>
              <a:t>, </a:t>
            </a:r>
            <a:r>
              <a:rPr lang="ko-KR" altLang="en-US" dirty="0"/>
              <a:t>자신의 경력 계획 등과 연관시켜 팀 별 공통 의견 또는 개인 의견을 작성할 수 있다</a:t>
            </a:r>
            <a:r>
              <a:rPr lang="en-US" altLang="ko-KR" dirty="0"/>
              <a:t>. </a:t>
            </a:r>
            <a:r>
              <a:rPr lang="ko-KR" altLang="en-US" dirty="0"/>
              <a:t>프로젝트를 마치고 수행상 어려움</a:t>
            </a:r>
            <a:r>
              <a:rPr lang="en-US" altLang="ko-KR" dirty="0"/>
              <a:t>, </a:t>
            </a:r>
            <a:r>
              <a:rPr lang="ko-KR" altLang="en-US" dirty="0"/>
              <a:t>갈등 요소 등을 작성하고 이를 해결한 방법을 작성한다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◾ </a:t>
            </a:r>
            <a:r>
              <a:rPr lang="ko-KR" altLang="en-US" dirty="0"/>
              <a:t>프로젝트 수행에서 개인</a:t>
            </a:r>
            <a:r>
              <a:rPr lang="en-US" altLang="ko-KR" dirty="0"/>
              <a:t>, </a:t>
            </a:r>
            <a:r>
              <a:rPr lang="ko-KR" altLang="en-US" dirty="0"/>
              <a:t>우리 팀이 잘한 부분과 아쉬운 점 작성</a:t>
            </a:r>
          </a:p>
          <a:p>
            <a:r>
              <a:rPr lang="ko-KR" altLang="en-US" dirty="0"/>
              <a:t>◾ 프로젝트 수행을 통해 자신의 진로 설계와 취업분야 탐색 및 의사결정 등 도움된 사항이 있었다면 구체적으로 작성</a:t>
            </a:r>
          </a:p>
        </p:txBody>
      </p:sp>
    </p:spTree>
    <p:extLst>
      <p:ext uri="{BB962C8B-B14F-4D97-AF65-F5344CB8AC3E}">
        <p14:creationId xmlns:p14="http://schemas.microsoft.com/office/powerpoint/2010/main" val="24274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54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스마트 훈련</a:t>
            </a:r>
            <a:r>
              <a:rPr lang="en-US" altLang="ko-KR" sz="1400" dirty="0" smtClean="0"/>
              <a:t>] AI</a:t>
            </a:r>
            <a:r>
              <a:rPr lang="ko-KR" altLang="en-US" sz="1400" dirty="0" smtClean="0"/>
              <a:t>플랫폼을 활용한 데이터분석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577570" y="32129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53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459" y="1613008"/>
            <a:ext cx="36006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프로젝트 배경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FontTx/>
              <a:buAutoNum type="arabicPeriod"/>
            </a:pPr>
            <a:r>
              <a:rPr lang="ko-KR" altLang="en-US" dirty="0"/>
              <a:t>프로젝트 팀 구성 및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프로젝트 수행 절차 및 방법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프로젝트 수행 결과 및 기대효과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개발 후기 및 느낀 </a:t>
            </a:r>
            <a:r>
              <a:rPr lang="ko-KR" altLang="en-US" dirty="0" smtClean="0"/>
              <a:t>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03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배경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71464" y="2155702"/>
            <a:ext cx="582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Covid-19 </a:t>
            </a:r>
            <a:r>
              <a:rPr lang="ko-KR" altLang="en-US" dirty="0"/>
              <a:t>전 후 지역과 업종 특성에 따른 소비패턴 </a:t>
            </a:r>
            <a:r>
              <a:rPr lang="ko-KR" altLang="en-US" dirty="0" smtClean="0"/>
              <a:t>변화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58724" y="1628800"/>
            <a:ext cx="123994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기존 주제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9552" y="5589240"/>
            <a:ext cx="82089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배경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>
                <a:hlinkClick r:id="rId2"/>
              </a:rPr>
              <a:t>https://www.mk.co.kr/news/politics/view/2022/01/2930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r>
              <a:rPr lang="en-US" altLang="ko-KR" sz="1400" dirty="0"/>
              <a:t> = </a:t>
            </a:r>
            <a:r>
              <a:rPr lang="en-US" altLang="ko-KR" sz="1400" dirty="0">
                <a:hlinkClick r:id="rId3"/>
              </a:rPr>
              <a:t>https://newsis.com/view/?</a:t>
            </a:r>
            <a:r>
              <a:rPr lang="en-US" altLang="ko-KR" sz="1400" dirty="0" smtClean="0">
                <a:hlinkClick r:id="rId3"/>
              </a:rPr>
              <a:t>id=NISX20220826_0001991535&amp;cID=15001&amp;pID=15000</a:t>
            </a:r>
            <a:r>
              <a:rPr lang="en-US" altLang="ko-KR" sz="1400" dirty="0" smtClean="0"/>
              <a:t> 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02691" y="4618227"/>
            <a:ext cx="777686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en-US" altLang="ko-KR" dirty="0" smtClean="0"/>
              <a:t>WHY </a:t>
            </a:r>
            <a:r>
              <a:rPr lang="ko-KR" altLang="en-US" dirty="0" smtClean="0"/>
              <a:t>요식업과 서울시를 선정했는가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15616" y="2505670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(2019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시작</a:t>
            </a:r>
            <a:r>
              <a:rPr lang="en-US" altLang="ko-KR" dirty="0"/>
              <a:t>)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6921" y="3406698"/>
            <a:ext cx="8085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"</a:t>
            </a:r>
            <a:r>
              <a:rPr lang="ko-KR" altLang="en-US" dirty="0"/>
              <a:t>코로나 이후</a:t>
            </a:r>
            <a:r>
              <a:rPr lang="en-US" altLang="ko-KR" dirty="0"/>
              <a:t>, </a:t>
            </a:r>
            <a:r>
              <a:rPr lang="ko-KR" altLang="en-US" dirty="0"/>
              <a:t>요식업 매출에 큰 타격을 입은 지역의 식당 상권 활성화 정책 수립</a:t>
            </a:r>
            <a:r>
              <a:rPr lang="en-US" altLang="ko-KR" dirty="0"/>
              <a:t>"</a:t>
            </a:r>
            <a:r>
              <a:rPr lang="ko-KR" altLang="en-US" dirty="0"/>
              <a:t>에 필요한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1784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배경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1422400"/>
            <a:ext cx="9202738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4293096"/>
            <a:ext cx="917416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41168" y="5012734"/>
            <a:ext cx="917416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48377" y="5582304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Covid-19</a:t>
            </a:r>
            <a:r>
              <a:rPr lang="ko-KR" altLang="en-US" dirty="0" smtClean="0"/>
              <a:t>의 보상 심리로 소비 변동폭이 가장 큰 분야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67624" y="6165304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4</a:t>
            </a:r>
            <a:r>
              <a:rPr lang="ko-KR" altLang="en-US" sz="1050" dirty="0"/>
              <a:t>월 급상승</a:t>
            </a:r>
            <a:endParaRPr lang="en-US" altLang="ko-KR" sz="1050" dirty="0"/>
          </a:p>
          <a:p>
            <a:r>
              <a:rPr lang="en-US" altLang="ko-KR" sz="1050" dirty="0"/>
              <a:t>- http://news.bbsi.co.kr/news/articleView.html?idxno=3033599</a:t>
            </a:r>
          </a:p>
          <a:p>
            <a:r>
              <a:rPr lang="en-US" altLang="ko-KR" sz="1050" dirty="0"/>
              <a:t>- https://view.asiae.co.kr/article/2021060216581674606</a:t>
            </a:r>
            <a:endParaRPr lang="en-US" altLang="ko-KR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703" y="220749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음수로 시각화 오류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변경 필요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7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배경</a:t>
            </a:r>
            <a:endParaRPr lang="ko-KR" altLang="en-US" sz="2800" dirty="0"/>
          </a:p>
        </p:txBody>
      </p:sp>
      <p:pic>
        <p:nvPicPr>
          <p:cNvPr id="2050" name="Picture 2" descr="C:\coding\multicampus\5조_세미프로젝트\지역별_관심도_서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951" y="3101557"/>
            <a:ext cx="2858212" cy="180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coding\multicampus\5조_세미프로젝트\지역별_관심도_울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4909653"/>
            <a:ext cx="2850317" cy="179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coding\multicampus\5조_세미프로젝트\지역별_관심도_인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73" y="5050271"/>
            <a:ext cx="2847685" cy="179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coding\multicampus\5조_세미프로젝트\지역별_관심도_광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89" y="1309704"/>
            <a:ext cx="2855580" cy="179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coding\multicampus\5조_세미프로젝트\지역별_관심도_대구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0246"/>
            <a:ext cx="285294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coding\multicampus\5조_세미프로젝트\지역별_관심도_대전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38885"/>
            <a:ext cx="2842421" cy="17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coding\multicampus\5조_세미프로젝트\지역별_관심도_부산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75" y="3224810"/>
            <a:ext cx="285821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4379" y="3708220"/>
            <a:ext cx="904962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31639" y="5661248"/>
            <a:ext cx="6241119" cy="43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3899" y="1874322"/>
            <a:ext cx="6241119" cy="43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15703" y="220749"/>
            <a:ext cx="2541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지역별 가장 높은 관심도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위 생활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위 음식점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특별시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광역시만 선정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58310" y="6596390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네이버</a:t>
            </a:r>
            <a:r>
              <a:rPr lang="ko-KR" altLang="en-US" sz="1100" dirty="0" smtClean="0"/>
              <a:t> 데이터 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46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배경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 bwMode="auto">
          <a:xfrm>
            <a:off x="470959" y="1268083"/>
            <a:ext cx="4267200" cy="534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63689" y="1340768"/>
            <a:ext cx="108012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652120" y="2996952"/>
            <a:ext cx="2418164" cy="1542050"/>
            <a:chOff x="6320800" y="2645710"/>
            <a:chExt cx="2418164" cy="1542050"/>
          </a:xfrm>
        </p:grpSpPr>
        <p:grpSp>
          <p:nvGrpSpPr>
            <p:cNvPr id="3" name="그룹 2"/>
            <p:cNvGrpSpPr/>
            <p:nvPr/>
          </p:nvGrpSpPr>
          <p:grpSpPr>
            <a:xfrm>
              <a:off x="6320800" y="2645710"/>
              <a:ext cx="1306388" cy="1542050"/>
              <a:chOff x="-1023069" y="1622425"/>
              <a:chExt cx="1702634" cy="2009775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4" r="85038"/>
              <a:stretch/>
            </p:blipFill>
            <p:spPr bwMode="auto">
              <a:xfrm>
                <a:off x="-1023069" y="3232150"/>
                <a:ext cx="1702633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928"/>
              <a:stretch/>
            </p:blipFill>
            <p:spPr bwMode="auto">
              <a:xfrm>
                <a:off x="-1000125" y="1622425"/>
                <a:ext cx="1679690" cy="1609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7627188" y="2645710"/>
              <a:ext cx="1111776" cy="1542050"/>
              <a:chOff x="8695132" y="1622425"/>
              <a:chExt cx="1448993" cy="2009775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363" r="729"/>
              <a:stretch/>
            </p:blipFill>
            <p:spPr bwMode="auto">
              <a:xfrm>
                <a:off x="8695132" y="3232150"/>
                <a:ext cx="1448993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998"/>
              <a:stretch/>
            </p:blipFill>
            <p:spPr bwMode="auto">
              <a:xfrm>
                <a:off x="8695132" y="1622425"/>
                <a:ext cx="1448993" cy="1609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3" name="직사각형 12"/>
          <p:cNvSpPr/>
          <p:nvPr/>
        </p:nvSpPr>
        <p:spPr>
          <a:xfrm>
            <a:off x="5652120" y="3906614"/>
            <a:ext cx="2418164" cy="32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57511" y="571059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요식업과 서울시 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2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배경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4484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현재 </a:t>
            </a:r>
            <a:r>
              <a:rPr lang="ko-KR" altLang="en-US" dirty="0" smtClean="0"/>
              <a:t>코로나 피해 상황 파악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서울</a:t>
            </a:r>
            <a:r>
              <a:rPr lang="ko-KR" altLang="en-US" dirty="0"/>
              <a:t>시</a:t>
            </a:r>
            <a:r>
              <a:rPr lang="ko-KR" altLang="en-US" dirty="0" smtClean="0"/>
              <a:t> 소비 현황 비교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문제점 파악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가장 낮은 매출 발견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 </a:t>
            </a:r>
            <a:r>
              <a:rPr lang="ko-KR" altLang="en-US" dirty="0"/>
              <a:t>이 지역 요식업계 매출이 어떤 부분에서 얼마나 </a:t>
            </a:r>
            <a:r>
              <a:rPr lang="ko-KR" altLang="en-US" dirty="0" smtClean="0"/>
              <a:t>심각한지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개폐업</a:t>
            </a:r>
            <a:r>
              <a:rPr lang="ko-KR" altLang="en-US" dirty="0" smtClean="0"/>
              <a:t> 산출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그 문제점을 해결하기 위해서 어떻게 할까</a:t>
            </a:r>
            <a:r>
              <a:rPr lang="en-US" altLang="ko-KR" dirty="0" smtClean="0"/>
              <a:t>? – </a:t>
            </a:r>
            <a:r>
              <a:rPr lang="ko-KR" altLang="en-US" dirty="0" smtClean="0"/>
              <a:t>마무리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15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844824"/>
            <a:ext cx="6152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</a:t>
            </a:r>
            <a:r>
              <a:rPr lang="en-US" altLang="ko-KR" dirty="0"/>
              <a:t>/</a:t>
            </a:r>
            <a:r>
              <a:rPr lang="ko-KR" altLang="en-US" dirty="0" err="1"/>
              <a:t>폐업률</a:t>
            </a:r>
            <a:r>
              <a:rPr lang="ko-KR" altLang="en-US" dirty="0"/>
              <a:t> </a:t>
            </a:r>
            <a:r>
              <a:rPr lang="ko-KR" altLang="en-US" dirty="0" err="1"/>
              <a:t>산출식은</a:t>
            </a:r>
            <a:r>
              <a:rPr lang="ko-KR" altLang="en-US" dirty="0"/>
              <a:t> 아래와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개</a:t>
            </a:r>
            <a:r>
              <a:rPr lang="en-US" altLang="ko-KR" dirty="0"/>
              <a:t>/</a:t>
            </a:r>
            <a:r>
              <a:rPr lang="ko-KR" altLang="en-US" dirty="0" err="1"/>
              <a:t>폐업률</a:t>
            </a: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ko-KR" altLang="en-US" dirty="0"/>
              <a:t>당기 개</a:t>
            </a:r>
            <a:r>
              <a:rPr lang="en-US" altLang="ko-KR" dirty="0"/>
              <a:t>/</a:t>
            </a:r>
            <a:r>
              <a:rPr lang="ko-KR" altLang="en-US" dirty="0" err="1"/>
              <a:t>폐업신고점포수</a:t>
            </a:r>
            <a:r>
              <a:rPr lang="ko-KR" altLang="en-US" dirty="0"/>
              <a:t> </a:t>
            </a:r>
            <a:r>
              <a:rPr lang="en-US" altLang="ko-KR" dirty="0"/>
              <a:t>÷ </a:t>
            </a:r>
            <a:r>
              <a:rPr lang="ko-KR" altLang="en-US" dirty="0"/>
              <a:t>전체 </a:t>
            </a:r>
            <a:r>
              <a:rPr lang="ko-KR" altLang="en-US" dirty="0" err="1"/>
              <a:t>점포수</a:t>
            </a:r>
            <a:r>
              <a:rPr lang="en-US" altLang="ko-KR" dirty="0"/>
              <a:t>) × 100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전체 </a:t>
            </a:r>
            <a:r>
              <a:rPr lang="ko-KR" altLang="en-US" dirty="0" err="1"/>
              <a:t>점포수</a:t>
            </a: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ko-KR" altLang="en-US" dirty="0"/>
              <a:t>당기 운영 </a:t>
            </a:r>
            <a:r>
              <a:rPr lang="ko-KR" altLang="en-US" dirty="0" err="1"/>
              <a:t>점포수</a:t>
            </a:r>
            <a:r>
              <a:rPr lang="ko-KR" altLang="en-US" dirty="0"/>
              <a:t> ＋ 폐업 </a:t>
            </a:r>
            <a:r>
              <a:rPr lang="ko-KR" altLang="en-US" dirty="0" err="1"/>
              <a:t>점포수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4293096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가계의 </a:t>
            </a:r>
            <a:r>
              <a:rPr lang="ko-KR" altLang="en-US" dirty="0" err="1"/>
              <a:t>목적별</a:t>
            </a:r>
            <a:r>
              <a:rPr lang="ko-KR" altLang="en-US" dirty="0"/>
              <a:t> 최종소비지출 </a:t>
            </a:r>
            <a:r>
              <a:rPr lang="en-US" altLang="ko-KR" dirty="0"/>
              <a:t>-&gt; </a:t>
            </a:r>
            <a:r>
              <a:rPr lang="ko-KR" altLang="en-US" dirty="0"/>
              <a:t>코로나로 요식업이 다른 산업보다 더 타격을 많이 받은 근거 </a:t>
            </a:r>
            <a:r>
              <a:rPr lang="ko-KR" altLang="en-US" dirty="0" smtClean="0"/>
              <a:t>도출</a:t>
            </a:r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우리마을가게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상권</a:t>
            </a:r>
            <a:r>
              <a:rPr lang="en-US" altLang="ko-KR" dirty="0" smtClean="0"/>
              <a:t>-</a:t>
            </a:r>
            <a:r>
              <a:rPr lang="ko-KR" altLang="en-US" dirty="0" smtClean="0"/>
              <a:t>추정매출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코로나 전후 매출액 감소폭 계산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지역별 비교</a:t>
            </a:r>
          </a:p>
          <a:p>
            <a:r>
              <a:rPr lang="en-US" altLang="ko-KR" dirty="0" smtClean="0"/>
              <a:t>3</a:t>
            </a:r>
            <a:r>
              <a:rPr lang="en-US" altLang="ko-KR" dirty="0"/>
              <a:t>) </a:t>
            </a:r>
            <a:r>
              <a:rPr lang="ko-KR" altLang="en-US" dirty="0"/>
              <a:t>우리마을가게</a:t>
            </a:r>
            <a:r>
              <a:rPr lang="en-US" altLang="ko-KR" dirty="0"/>
              <a:t>(</a:t>
            </a:r>
            <a:r>
              <a:rPr lang="ko-KR" altLang="en-US" dirty="0"/>
              <a:t>상권</a:t>
            </a:r>
            <a:r>
              <a:rPr lang="en-US" altLang="ko-KR" dirty="0"/>
              <a:t>-</a:t>
            </a:r>
            <a:r>
              <a:rPr lang="ko-KR" altLang="en-US" dirty="0"/>
              <a:t>상권변화지표</a:t>
            </a:r>
            <a:r>
              <a:rPr lang="en-US" altLang="ko-KR" dirty="0"/>
              <a:t>) -&gt; </a:t>
            </a:r>
            <a:r>
              <a:rPr lang="ko-KR" altLang="en-US" dirty="0"/>
              <a:t>코로나 전후로 상권변화지표가 변화했는가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우리마을가게</a:t>
            </a:r>
            <a:r>
              <a:rPr lang="en-US" altLang="ko-KR" dirty="0"/>
              <a:t>(</a:t>
            </a:r>
            <a:r>
              <a:rPr lang="ko-KR" altLang="en-US" dirty="0"/>
              <a:t>신</a:t>
            </a:r>
            <a:r>
              <a:rPr lang="en-US" altLang="ko-KR" dirty="0"/>
              <a:t>_</a:t>
            </a:r>
            <a:r>
              <a:rPr lang="ko-KR" altLang="en-US" dirty="0"/>
              <a:t>상권</a:t>
            </a:r>
            <a:r>
              <a:rPr lang="en-US" altLang="ko-KR" dirty="0"/>
              <a:t>_</a:t>
            </a:r>
            <a:r>
              <a:rPr lang="ko-KR" altLang="en-US" dirty="0"/>
              <a:t>점포</a:t>
            </a:r>
            <a:r>
              <a:rPr lang="en-US" altLang="ko-KR" dirty="0"/>
              <a:t>) -&gt; </a:t>
            </a:r>
            <a:r>
              <a:rPr lang="ko-KR" altLang="en-US" dirty="0"/>
              <a:t>개</a:t>
            </a:r>
            <a:r>
              <a:rPr lang="en-US" altLang="ko-KR" dirty="0"/>
              <a:t>/</a:t>
            </a:r>
            <a:r>
              <a:rPr lang="ko-KR" altLang="en-US" dirty="0" err="1"/>
              <a:t>폐업률</a:t>
            </a:r>
            <a:r>
              <a:rPr lang="ko-KR" altLang="en-US" dirty="0"/>
              <a:t> 수치 비교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우리마을가게</a:t>
            </a:r>
            <a:r>
              <a:rPr lang="en-US" altLang="ko-KR" dirty="0"/>
              <a:t>(</a:t>
            </a:r>
            <a:r>
              <a:rPr lang="ko-KR" altLang="en-US" dirty="0"/>
              <a:t>상권영역</a:t>
            </a:r>
            <a:r>
              <a:rPr lang="en-US" altLang="ko-KR" dirty="0"/>
              <a:t>) -&gt; </a:t>
            </a:r>
            <a:r>
              <a:rPr lang="ko-KR" altLang="en-US" dirty="0"/>
              <a:t>위 내용들을 지도 시각화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배경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814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팀 구성 및 역할 </a:t>
            </a:r>
            <a:endParaRPr lang="ko-KR" altLang="en-US" sz="2800" dirty="0"/>
          </a:p>
        </p:txBody>
      </p:sp>
      <p:pic>
        <p:nvPicPr>
          <p:cNvPr id="4098" name="Picture 2" descr="C:\coding\multicampus\5조_세미프로젝트\set-avatar-silhouettes\154901-OV13BH-87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9" t="6201" r="7297" b="66557"/>
          <a:stretch/>
        </p:blipFill>
        <p:spPr bwMode="auto">
          <a:xfrm>
            <a:off x="683568" y="1628800"/>
            <a:ext cx="947352" cy="90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coding\multicampus\5조_세미프로젝트\set-avatar-silhouettes\154901-OV13BH-87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5853" r="64277" b="66189"/>
          <a:stretch/>
        </p:blipFill>
        <p:spPr bwMode="auto">
          <a:xfrm>
            <a:off x="683568" y="3429000"/>
            <a:ext cx="922638" cy="9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coding\multicampus\5조_세미프로젝트\set-avatar-silhouettes\154901-OV13BH-87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1" t="63797" r="35792" b="8322"/>
          <a:stretch/>
        </p:blipFill>
        <p:spPr bwMode="auto">
          <a:xfrm>
            <a:off x="691806" y="5090985"/>
            <a:ext cx="914400" cy="9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79712" y="1710100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진용완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팀 리더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95128" y="3572563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정진환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87915" y="5233257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허다</a:t>
            </a:r>
            <a:r>
              <a:rPr lang="ko-KR" altLang="en-US" dirty="0"/>
              <a:t>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69976" y="1483431"/>
            <a:ext cx="1547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69976" y="3295564"/>
            <a:ext cx="1547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69976" y="4956258"/>
            <a:ext cx="1547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0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스퀘어 ExtraBold"/>
        <a:ea typeface="나눔스퀘어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1039</TotalTime>
  <Words>692</Words>
  <Application>Microsoft Office PowerPoint</Application>
  <PresentationFormat>화면 슬라이드 쇼(4:3)</PresentationFormat>
  <Paragraphs>130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"코로나 이후, 요식업 매출에 큰 타격을 입은 지역의 식당 상권 활성화 정책 수립"에 필요한 데이터 분석</vt:lpstr>
      <vt:lpstr>목차</vt:lpstr>
      <vt:lpstr>프로젝트 배경</vt:lpstr>
      <vt:lpstr>프로젝트 배경</vt:lpstr>
      <vt:lpstr>프로젝트 배경</vt:lpstr>
      <vt:lpstr>프로젝트 배경</vt:lpstr>
      <vt:lpstr>프로젝트 배경</vt:lpstr>
      <vt:lpstr>프로젝트 배경</vt:lpstr>
      <vt:lpstr>프로젝트 팀 구성 및 역할 </vt:lpstr>
      <vt:lpstr>프로젝트 수행절차 및 방법</vt:lpstr>
      <vt:lpstr>프로젝트 수행절차 및 방법</vt:lpstr>
      <vt:lpstr>프로젝트 수행 결과</vt:lpstr>
      <vt:lpstr>프로젝트 기대효과</vt:lpstr>
      <vt:lpstr>개발 후기 및 느낀 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"코로나 이후, 요식업 매출에 큰 타격을 입은 지역의 식당 상권 활성화 정책 수립"에 필요한 데이터 분석</dc:title>
  <dc:creator>user</dc:creator>
  <cp:lastModifiedBy>user</cp:lastModifiedBy>
  <cp:revision>53</cp:revision>
  <dcterms:created xsi:type="dcterms:W3CDTF">2022-09-01T08:40:33Z</dcterms:created>
  <dcterms:modified xsi:type="dcterms:W3CDTF">2022-09-03T09:55:29Z</dcterms:modified>
</cp:coreProperties>
</file>