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r>
              <a:rPr lang="ko-KR"/>
              <a:t>과목별 점수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음악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홍길동</c:v>
                </c:pt>
                <c:pt idx="1">
                  <c:v>이순신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4-46FC-8B7A-6201B61432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체육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홍길동</c:v>
                </c:pt>
                <c:pt idx="1">
                  <c:v>이순신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4-46FC-8B7A-6201B61432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미술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홍길동</c:v>
                </c:pt>
                <c:pt idx="1">
                  <c:v>이순신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D4-46FC-8B7A-6201B6143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-100"/>
        <c:axId val="2125214976"/>
        <c:axId val="2125215808"/>
      </c:barChart>
      <c:catAx>
        <c:axId val="212521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endParaRPr lang="ko-KR"/>
          </a:p>
        </c:txPr>
        <c:crossAx val="2125215808"/>
        <c:crosses val="autoZero"/>
        <c:auto val="1"/>
        <c:lblAlgn val="ctr"/>
        <c:lblOffset val="100"/>
        <c:noMultiLvlLbl val="0"/>
      </c:catAx>
      <c:valAx>
        <c:axId val="212521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endParaRPr lang="ko-KR"/>
          </a:p>
        </c:txPr>
        <c:crossAx val="21252149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굴림" panose="020B0600000101010101" pitchFamily="50" charset="-127"/>
          <a:ea typeface="굴림" panose="020B0600000101010101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51-4AB6-93C7-2316426D2EE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A51-4AB6-93C7-2316426D2E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서울</c:v>
                </c:pt>
                <c:pt idx="1">
                  <c:v>세종</c:v>
                </c:pt>
                <c:pt idx="2">
                  <c:v>안산</c:v>
                </c:pt>
                <c:pt idx="3">
                  <c:v>안양</c:v>
                </c:pt>
                <c:pt idx="4">
                  <c:v>대전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1018</c:v>
                </c:pt>
                <c:pt idx="1">
                  <c:v>865</c:v>
                </c:pt>
                <c:pt idx="2">
                  <c:v>575</c:v>
                </c:pt>
                <c:pt idx="3">
                  <c:v>354</c:v>
                </c:pt>
                <c:pt idx="4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1-4AB6-93C7-2316426D2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05968"/>
        <c:axId val="98506800"/>
      </c:barChart>
      <c:catAx>
        <c:axId val="9850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506800"/>
        <c:crosses val="autoZero"/>
        <c:auto val="1"/>
        <c:lblAlgn val="ctr"/>
        <c:lblOffset val="100"/>
        <c:noMultiLvlLbl val="0"/>
      </c:catAx>
      <c:valAx>
        <c:axId val="98506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50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FBFB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0E9-423E-9A65-F32AC6DF0FE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0E9-423E-9A65-F32AC6DF0FE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60E9-423E-9A65-F32AC6DF0FE3}"/>
                </c:ext>
              </c:extLst>
            </c:dLbl>
            <c:dLbl>
              <c:idx val="1"/>
              <c:layout>
                <c:manualLayout>
                  <c:x val="0.179924740408196"/>
                  <c:y val="0.180957036782723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60E9-423E-9A65-F32AC6DF0F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9-423E-9A65-F32AC6DF0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>
              <a:outerShdw blurRad="50800" dist="127000" dir="4800000" algn="tl" rotWithShape="0">
                <a:prstClr val="black">
                  <a:alpha val="30000"/>
                </a:prstClr>
              </a:outerShdw>
            </a:effectLst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127000" dir="4800000" algn="tl" rotWithShape="0">
                  <a:prstClr val="black">
                    <a:alpha val="30000"/>
                  </a:prstClr>
                </a:outerShdw>
              </a:effectLst>
            </c:spPr>
          </c:marker>
          <c:dPt>
            <c:idx val="0"/>
            <c:marker>
              <c:symbol val="circle"/>
              <c:size val="10"/>
              <c:spPr>
                <a:solidFill>
                  <a:schemeClr val="bg1"/>
                </a:solidFill>
                <a:ln w="19050"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127000" dir="4800000" algn="tl" rotWithShape="0">
                    <a:prstClr val="black">
                      <a:alpha val="30000"/>
                    </a:prstClr>
                  </a:outerShdw>
                </a:effectLst>
              </c:spPr>
            </c:marker>
            <c:bubble3D val="0"/>
            <c:spPr>
              <a:ln w="28575" cap="rnd">
                <a:solidFill>
                  <a:schemeClr val="bg1"/>
                </a:solidFill>
                <a:round/>
              </a:ln>
              <a:effectLst>
                <a:outerShdw blurRad="50800" dist="127000" dir="4800000" algn="tl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51-4AB6-93C7-2316426D2EEA}"/>
              </c:ext>
            </c:extLst>
          </c:dPt>
          <c:cat>
            <c:strRef>
              <c:f>Sheet1!$A$2:$A$6</c:f>
              <c:strCache>
                <c:ptCount val="5"/>
                <c:pt idx="0">
                  <c:v>서울</c:v>
                </c:pt>
                <c:pt idx="1">
                  <c:v>세종</c:v>
                </c:pt>
                <c:pt idx="2">
                  <c:v>안산</c:v>
                </c:pt>
                <c:pt idx="3">
                  <c:v>안양</c:v>
                </c:pt>
                <c:pt idx="4">
                  <c:v>대전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1018</c:v>
                </c:pt>
                <c:pt idx="1">
                  <c:v>865</c:v>
                </c:pt>
                <c:pt idx="2">
                  <c:v>575</c:v>
                </c:pt>
                <c:pt idx="3">
                  <c:v>354</c:v>
                </c:pt>
                <c:pt idx="4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51-4AB6-93C7-2316426D2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505968"/>
        <c:axId val="98506800"/>
      </c:lineChart>
      <c:catAx>
        <c:axId val="9850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8506800"/>
        <c:crosses val="autoZero"/>
        <c:auto val="1"/>
        <c:lblAlgn val="ctr"/>
        <c:lblOffset val="100"/>
        <c:noMultiLvlLbl val="0"/>
      </c:catAx>
      <c:valAx>
        <c:axId val="98506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50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0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4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5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3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6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6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62F6-A7FD-4A55-B2AD-E9FAFABF84D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7195-5805-4AAB-9208-E1EADED62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5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467206"/>
              </p:ext>
            </p:extLst>
          </p:nvPr>
        </p:nvGraphicFramePr>
        <p:xfrm>
          <a:off x="838200" y="448571"/>
          <a:ext cx="10515600" cy="60988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924741634"/>
                    </a:ext>
                  </a:extLst>
                </a:gridCol>
              </a:tblGrid>
              <a:tr h="871268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pc="-100" baseline="0" dirty="0" smtClean="0"/>
                        <a:t>깔끔한 표 만들기 공식</a:t>
                      </a:r>
                      <a:endParaRPr lang="ko-KR" altLang="en-US" spc="-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992213"/>
                  </a:ext>
                </a:extLst>
              </a:tr>
              <a:tr h="871268">
                <a:tc>
                  <a:txBody>
                    <a:bodyPr/>
                    <a:lstStyle/>
                    <a:p>
                      <a:pPr marL="180000" lvl="1" latinLnBrk="1"/>
                      <a:r>
                        <a:rPr lang="ko-KR" altLang="en-US" spc="-100" baseline="0" dirty="0" smtClean="0"/>
                        <a:t>선을 최소화 한다</a:t>
                      </a:r>
                      <a:r>
                        <a:rPr lang="en-US" altLang="ko-KR" spc="-100" baseline="0" dirty="0" smtClean="0"/>
                        <a:t>.</a:t>
                      </a:r>
                      <a:endParaRPr lang="ko-KR" altLang="en-US" spc="-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879174"/>
                  </a:ext>
                </a:extLst>
              </a:tr>
              <a:tr h="871268">
                <a:tc>
                  <a:txBody>
                    <a:bodyPr/>
                    <a:lstStyle/>
                    <a:p>
                      <a:pPr marL="180000" lvl="1" latinLnBrk="1"/>
                      <a:r>
                        <a:rPr lang="ko-KR" altLang="en-US" spc="-100" baseline="0" dirty="0" smtClean="0"/>
                        <a:t>표의 컬러는 무채색 계열이 좋다</a:t>
                      </a:r>
                      <a:r>
                        <a:rPr lang="en-US" altLang="ko-KR" spc="-100" baseline="0" dirty="0" smtClean="0"/>
                        <a:t>.</a:t>
                      </a:r>
                    </a:p>
                    <a:p>
                      <a:pPr marL="180000" lvl="1" latinLnBrk="1"/>
                      <a:endParaRPr lang="ko-KR" altLang="en-US" spc="-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259001"/>
                  </a:ext>
                </a:extLst>
              </a:tr>
              <a:tr h="871268">
                <a:tc>
                  <a:txBody>
                    <a:bodyPr/>
                    <a:lstStyle/>
                    <a:p>
                      <a:pPr marL="180000" lvl="1" latinLnBrk="1"/>
                      <a:r>
                        <a:rPr lang="ko-KR" altLang="en-US" spc="-100" baseline="0" dirty="0" smtClean="0"/>
                        <a:t>선의 굵기는 분명하게 하고 싶은 부분에만 사용한다</a:t>
                      </a:r>
                      <a:r>
                        <a:rPr lang="en-US" altLang="ko-KR" spc="-100" baseline="0" dirty="0" smtClean="0"/>
                        <a:t>.</a:t>
                      </a:r>
                      <a:endParaRPr lang="ko-KR" altLang="en-US" spc="-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455974"/>
                  </a:ext>
                </a:extLst>
              </a:tr>
              <a:tr h="871268">
                <a:tc>
                  <a:txBody>
                    <a:bodyPr/>
                    <a:lstStyle/>
                    <a:p>
                      <a:pPr marL="180000" lvl="1" latinLnBrk="1"/>
                      <a:r>
                        <a:rPr lang="ko-KR" altLang="en-US" spc="-100" baseline="0" dirty="0" smtClean="0"/>
                        <a:t>강조하고 싶은 부분은 면에 컬러를 적용한다</a:t>
                      </a:r>
                      <a:r>
                        <a:rPr lang="en-US" altLang="ko-KR" spc="-100" baseline="0" dirty="0" smtClean="0"/>
                        <a:t>.</a:t>
                      </a:r>
                      <a:endParaRPr lang="ko-KR" altLang="en-US" spc="-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447477"/>
                  </a:ext>
                </a:extLst>
              </a:tr>
              <a:tr h="871268">
                <a:tc>
                  <a:txBody>
                    <a:bodyPr/>
                    <a:lstStyle/>
                    <a:p>
                      <a:pPr marL="180000" lvl="1" latinLnBrk="1"/>
                      <a:r>
                        <a:rPr lang="ko-KR" altLang="en-US" spc="-100" baseline="0" dirty="0" smtClean="0"/>
                        <a:t>항목이 많을수록 영역을 확실히 구분하는게 좋다</a:t>
                      </a:r>
                      <a:r>
                        <a:rPr lang="en-US" altLang="ko-KR" spc="-100" baseline="0" dirty="0" smtClean="0"/>
                        <a:t>.</a:t>
                      </a:r>
                      <a:endParaRPr lang="ko-KR" altLang="en-US" spc="-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715733"/>
                  </a:ext>
                </a:extLst>
              </a:tr>
              <a:tr h="871268">
                <a:tc>
                  <a:txBody>
                    <a:bodyPr/>
                    <a:lstStyle/>
                    <a:p>
                      <a:pPr marL="180000" lvl="1" latinLnBrk="1"/>
                      <a:r>
                        <a:rPr lang="ko-KR" altLang="en-US" spc="-100" baseline="0" dirty="0" smtClean="0"/>
                        <a:t>텍스트 정렬이 표의 이미지를 좌우한다</a:t>
                      </a:r>
                      <a:r>
                        <a:rPr lang="en-US" altLang="ko-KR" spc="-100" baseline="0" dirty="0" smtClean="0"/>
                        <a:t>.</a:t>
                      </a:r>
                      <a:endParaRPr lang="ko-KR" altLang="en-US" spc="-1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0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7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68421"/>
              </p:ext>
            </p:extLst>
          </p:nvPr>
        </p:nvGraphicFramePr>
        <p:xfrm>
          <a:off x="802257" y="284672"/>
          <a:ext cx="10023894" cy="5400001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88852">
                  <a:extLst>
                    <a:ext uri="{9D8B030D-6E8A-4147-A177-3AD203B41FA5}">
                      <a16:colId xmlns:a16="http://schemas.microsoft.com/office/drawing/2014/main" val="323287704"/>
                    </a:ext>
                  </a:extLst>
                </a:gridCol>
                <a:gridCol w="4317521">
                  <a:extLst>
                    <a:ext uri="{9D8B030D-6E8A-4147-A177-3AD203B41FA5}">
                      <a16:colId xmlns:a16="http://schemas.microsoft.com/office/drawing/2014/main" val="622840753"/>
                    </a:ext>
                  </a:extLst>
                </a:gridCol>
                <a:gridCol w="4317521">
                  <a:extLst>
                    <a:ext uri="{9D8B030D-6E8A-4147-A177-3AD203B41FA5}">
                      <a16:colId xmlns:a16="http://schemas.microsoft.com/office/drawing/2014/main" val="655028629"/>
                    </a:ext>
                  </a:extLst>
                </a:gridCol>
              </a:tblGrid>
              <a:tr h="1276414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/>
                      </a:pP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고용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취업활동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3447463"/>
                  </a:ext>
                </a:extLst>
              </a:tr>
              <a:tr h="2222944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포괄</a:t>
                      </a:r>
                      <a:endParaRPr lang="en-US" altLang="ko-KR" dirty="0" smtClean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범위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개인의 모든 연간 일자리</a:t>
                      </a:r>
                      <a:endParaRPr lang="en-US" altLang="ko-KR" dirty="0" smtClean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 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 기준 국내에 없는 취업자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사망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해외</a:t>
                      </a:r>
                      <a:r>
                        <a:rPr lang="en-US" altLang="ko-KR" baseline="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거주 등</a:t>
                      </a:r>
                      <a:r>
                        <a:rPr lang="en-US" altLang="ko-KR" baseline="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 </a:t>
                      </a:r>
                      <a:r>
                        <a:rPr lang="ko-KR" altLang="en-US" baseline="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포함</a:t>
                      </a:r>
                      <a:endParaRPr lang="en-US" altLang="ko-KR" baseline="0" dirty="0" smtClean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aseline="0" dirty="0" err="1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비취업자</a:t>
                      </a:r>
                      <a:r>
                        <a:rPr lang="ko-KR" altLang="en-US" baseline="0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불포함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11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월 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 기준 모든 연구의 취업 및 </a:t>
                      </a:r>
                      <a:r>
                        <a:rPr lang="ko-KR" altLang="en-US" dirty="0" err="1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비취업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현황 수록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24736"/>
                  </a:ext>
                </a:extLst>
              </a:tr>
              <a:tr h="1900643">
                <a:tc>
                  <a:txBody>
                    <a:bodyPr/>
                    <a:lstStyle/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일자리</a:t>
                      </a:r>
                      <a:endParaRPr lang="en-US" altLang="ko-KR" dirty="0" smtClean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lvl="1"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개수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개인의 모든 연간 일자리를 기업별 종사상</a:t>
                      </a:r>
                      <a:endParaRPr lang="en-US" altLang="ko-KR" dirty="0" smtClean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지위별로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표시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(2</a:t>
                      </a:r>
                      <a:r>
                        <a:rPr lang="ko-KR" altLang="en-US" dirty="0" err="1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개이상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가능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개인의 연간 일자리 중 소득이 제일 많은 일자리 하나만 표시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인당 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r>
                        <a:rPr lang="ko-KR" altLang="en-US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</a:t>
                      </a:r>
                      <a:r>
                        <a:rPr lang="en-US" altLang="ko-KR" dirty="0" smtClean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slope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4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5599816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22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978630684"/>
              </p:ext>
            </p:extLst>
          </p:nvPr>
        </p:nvGraphicFramePr>
        <p:xfrm>
          <a:off x="105924" y="3005847"/>
          <a:ext cx="4310434" cy="337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3671127155"/>
              </p:ext>
            </p:extLst>
          </p:nvPr>
        </p:nvGraphicFramePr>
        <p:xfrm>
          <a:off x="178881" y="350015"/>
          <a:ext cx="4164519" cy="2947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타원 25"/>
          <p:cNvSpPr/>
          <p:nvPr/>
        </p:nvSpPr>
        <p:spPr>
          <a:xfrm>
            <a:off x="5069478" y="3935330"/>
            <a:ext cx="1796878" cy="938486"/>
          </a:xfrm>
          <a:prstGeom prst="ellipse">
            <a:avLst/>
          </a:prstGeom>
          <a:solidFill>
            <a:schemeClr val="tx1">
              <a:alpha val="6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82893" y="476473"/>
            <a:ext cx="3579779" cy="357977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막힌 원호 22"/>
          <p:cNvSpPr/>
          <p:nvPr/>
        </p:nvSpPr>
        <p:spPr>
          <a:xfrm>
            <a:off x="4056434" y="350015"/>
            <a:ext cx="3832698" cy="3832696"/>
          </a:xfrm>
          <a:prstGeom prst="blockArc">
            <a:avLst>
              <a:gd name="adj1" fmla="val 16185969"/>
              <a:gd name="adj2" fmla="val 11166367"/>
              <a:gd name="adj3" fmla="val 6869"/>
            </a:avLst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4523360" y="1713238"/>
            <a:ext cx="288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YES 76%</a:t>
            </a:r>
            <a:endParaRPr lang="ko-KR" altLang="en-US" sz="4000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5116745" y="2547583"/>
            <a:ext cx="1712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 24%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691371600"/>
              </p:ext>
            </p:extLst>
          </p:nvPr>
        </p:nvGraphicFramePr>
        <p:xfrm>
          <a:off x="7576466" y="2976664"/>
          <a:ext cx="4310434" cy="337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18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122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G마켓 산스 TTF Bold</vt:lpstr>
      <vt:lpstr>G마켓 산스 TTF Medium</vt:lpstr>
      <vt:lpstr>굴림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장혜민</dc:creator>
  <cp:lastModifiedBy>장혜민</cp:lastModifiedBy>
  <cp:revision>11</cp:revision>
  <dcterms:created xsi:type="dcterms:W3CDTF">2023-05-04T04:57:42Z</dcterms:created>
  <dcterms:modified xsi:type="dcterms:W3CDTF">2023-05-04T06:50:52Z</dcterms:modified>
</cp:coreProperties>
</file>