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2"/>
  </p:notesMasterIdLst>
  <p:sldIdLst>
    <p:sldId id="256" r:id="rId2"/>
    <p:sldId id="310" r:id="rId3"/>
    <p:sldId id="290" r:id="rId4"/>
    <p:sldId id="316" r:id="rId5"/>
    <p:sldId id="329" r:id="rId6"/>
    <p:sldId id="317" r:id="rId7"/>
    <p:sldId id="318" r:id="rId8"/>
    <p:sldId id="330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4" r:id="rId17"/>
    <p:sldId id="341" r:id="rId18"/>
    <p:sldId id="342" r:id="rId19"/>
    <p:sldId id="343" r:id="rId20"/>
    <p:sldId id="258" r:id="rId21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3238"/>
    <a:srgbClr val="FFCF98"/>
    <a:srgbClr val="232F35"/>
    <a:srgbClr val="3F666A"/>
    <a:srgbClr val="255072"/>
    <a:srgbClr val="BEC8C9"/>
    <a:srgbClr val="4E6666"/>
    <a:srgbClr val="2C4D4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F096-EBA4-4949-8031-9A61186B09C1}" v="10" dt="2023-04-29T16:48:02.275"/>
    <p1510:client id="{B06FDE1C-CED0-42C3-BA6F-988DC5EB33A5}" v="7" dt="2023-04-29T16:54:57.239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8" autoAdjust="0"/>
  </p:normalViewPr>
  <p:slideViewPr>
    <p:cSldViewPr snapToGrid="0">
      <p:cViewPr varScale="1">
        <p:scale>
          <a:sx n="126" d="100"/>
          <a:sy n="126" d="100"/>
        </p:scale>
        <p:origin x="11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316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105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5375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057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8173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762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991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858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46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67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239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05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671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9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819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672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 dirty="0"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shorts/_dEqwTTaHM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b="1" dirty="0"/>
              <a:t>C</a:t>
            </a:r>
            <a:r>
              <a:rPr lang="ko-KR" altLang="en-US" sz="4400" b="1" dirty="0"/>
              <a:t>언어</a:t>
            </a:r>
            <a:r>
              <a:rPr lang="ko-KR" altLang="en-US" sz="4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4400" b="1" dirty="0" err="1"/>
              <a:t>튜터링</a:t>
            </a:r>
            <a:endParaRPr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선언과 사용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예시</a:t>
            </a:r>
            <a:r>
              <a:rPr lang="en-US" altLang="ko-KR" sz="3600" b="1" dirty="0"/>
              <a:t>1</a:t>
            </a:r>
            <a:r>
              <a:rPr lang="ko-KR" altLang="en-US" sz="3600" b="1" dirty="0"/>
              <a:t> </a:t>
            </a:r>
            <a:endParaRPr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72A3A0-ABBB-4102-0B69-49B87F18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1175782"/>
            <a:ext cx="5991225" cy="364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선언과 사용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예시</a:t>
            </a:r>
            <a:r>
              <a:rPr lang="en-US" altLang="ko-KR" sz="3600" b="1" dirty="0"/>
              <a:t>2</a:t>
            </a:r>
            <a:r>
              <a:rPr lang="ko-KR" altLang="en-US" sz="3600" b="1" dirty="0"/>
              <a:t> 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7E9E03-94EE-C414-C992-14E54246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0" y="1234643"/>
            <a:ext cx="4591275" cy="346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주의사항 </a:t>
            </a:r>
            <a:r>
              <a:rPr lang="en-US" altLang="ko-KR" sz="3600" b="1" dirty="0"/>
              <a:t>- </a:t>
            </a:r>
            <a:r>
              <a:rPr lang="ko-KR" altLang="en-US" sz="3600" b="1" dirty="0"/>
              <a:t>초기화</a:t>
            </a:r>
            <a:endParaRPr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3E0E2E-57D2-8F52-5CB2-29A5375F0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75" y="1197980"/>
            <a:ext cx="6335009" cy="3791479"/>
          </a:xfrm>
          <a:prstGeom prst="rect">
            <a:avLst/>
          </a:prstGeom>
        </p:spPr>
      </p:pic>
      <p:sp>
        <p:nvSpPr>
          <p:cNvPr id="2" name="순서도: 처리 1">
            <a:hlinkClick r:id="rId4"/>
            <a:extLst>
              <a:ext uri="{FF2B5EF4-FFF2-40B4-BE49-F238E27FC236}">
                <a16:creationId xmlns:a16="http://schemas.microsoft.com/office/drawing/2014/main" id="{CCBDFCDC-09FA-900D-ADCD-DDE21D378785}"/>
              </a:ext>
            </a:extLst>
          </p:cNvPr>
          <p:cNvSpPr/>
          <p:nvPr/>
        </p:nvSpPr>
        <p:spPr>
          <a:xfrm>
            <a:off x="7719060" y="3596640"/>
            <a:ext cx="1021080" cy="77724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00"/>
                </a:solidFill>
              </a:rPr>
              <a:t>0</a:t>
            </a:r>
            <a:r>
              <a:rPr lang="ko-KR" altLang="en-US" dirty="0">
                <a:solidFill>
                  <a:srgbClr val="000000"/>
                </a:solidFill>
              </a:rPr>
              <a:t>과 </a:t>
            </a:r>
            <a:r>
              <a:rPr lang="en-US" altLang="ko-KR" dirty="0">
                <a:solidFill>
                  <a:srgbClr val="000000"/>
                </a:solidFill>
              </a:rPr>
              <a:t>null</a:t>
            </a:r>
            <a:r>
              <a:rPr lang="ko-KR" altLang="en-US" dirty="0">
                <a:solidFill>
                  <a:srgbClr val="000000"/>
                </a:solidFill>
              </a:rPr>
              <a:t>의 차이</a:t>
            </a:r>
          </a:p>
        </p:txBody>
      </p:sp>
    </p:spTree>
    <p:extLst>
      <p:ext uri="{BB962C8B-B14F-4D97-AF65-F5344CB8AC3E}">
        <p14:creationId xmlns:p14="http://schemas.microsoft.com/office/powerpoint/2010/main" val="89541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200025"/>
            <a:ext cx="7772400" cy="8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주의사항 </a:t>
            </a:r>
            <a:br>
              <a:rPr lang="en-US" altLang="ko-KR" sz="3600" b="1" dirty="0"/>
            </a:br>
            <a:r>
              <a:rPr lang="en-US" altLang="ko-KR" sz="3600" b="1" dirty="0"/>
              <a:t>- </a:t>
            </a:r>
            <a:r>
              <a:rPr lang="ko-KR" altLang="en-US" sz="3600" b="1" dirty="0"/>
              <a:t>주소연산자와 참조연산자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A47D0B-FC2A-CE46-2C93-609F7799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96" y="1766732"/>
            <a:ext cx="7050208" cy="248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5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주의사항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자료형 일치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2BFEFA-2FB4-64DB-8CB0-88EF61CD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19" y="1871554"/>
            <a:ext cx="7072761" cy="182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3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주의사항 </a:t>
            </a:r>
            <a:r>
              <a:rPr lang="en-US" altLang="ko-KR" sz="3600" b="1" dirty="0"/>
              <a:t>– </a:t>
            </a:r>
            <a:r>
              <a:rPr lang="ko-KR" altLang="en-US" sz="3600" b="1" dirty="0"/>
              <a:t>포인터의 크기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0D9BDC8B-A852-0A68-1D06-0CDD539EAC28}"/>
              </a:ext>
            </a:extLst>
          </p:cNvPr>
          <p:cNvSpPr txBox="1">
            <a:spLocks/>
          </p:cNvSpPr>
          <p:nvPr/>
        </p:nvSpPr>
        <p:spPr>
          <a:xfrm>
            <a:off x="1307920" y="1164595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</a:rPr>
              <a:t>포인터의 크기는 자료형과 관계없이 </a:t>
            </a:r>
            <a:r>
              <a:rPr lang="en-US" altLang="ko-KR" sz="1800" dirty="0">
                <a:solidFill>
                  <a:srgbClr val="000000"/>
                </a:solidFill>
              </a:rPr>
              <a:t>4</a:t>
            </a:r>
            <a:r>
              <a:rPr lang="ko-KR" altLang="en-US" sz="1800" dirty="0">
                <a:solidFill>
                  <a:srgbClr val="000000"/>
                </a:solidFill>
              </a:rPr>
              <a:t>바이트이다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29240C-161F-C378-400D-D6ABB336A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117" y="1552448"/>
            <a:ext cx="5965890" cy="32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2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시작이 </a:t>
            </a:r>
            <a:r>
              <a:rPr lang="en-US" altLang="ko-KR" sz="3600" b="1" dirty="0"/>
              <a:t>0</a:t>
            </a:r>
            <a:r>
              <a:rPr lang="ko-KR" altLang="en-US" sz="3600" b="1" dirty="0"/>
              <a:t>인 이유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0D9BDC8B-A852-0A68-1D06-0CDD539EAC28}"/>
              </a:ext>
            </a:extLst>
          </p:cNvPr>
          <p:cNvSpPr txBox="1">
            <a:spLocks/>
          </p:cNvSpPr>
          <p:nvPr/>
        </p:nvSpPr>
        <p:spPr>
          <a:xfrm>
            <a:off x="1307920" y="1164595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en-US" altLang="ko-KR" sz="1800" dirty="0">
                <a:solidFill>
                  <a:srgbClr val="000000"/>
                </a:solidFill>
              </a:rPr>
              <a:t>Pdf </a:t>
            </a:r>
            <a:r>
              <a:rPr lang="ko-KR" altLang="en-US" sz="1800" dirty="0">
                <a:solidFill>
                  <a:srgbClr val="000000"/>
                </a:solidFill>
              </a:rPr>
              <a:t>참고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D0260A-BD73-3B5B-A54B-F6805B99A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302" y="1673533"/>
            <a:ext cx="5877745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93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이름은 그 배열의 시작 주소이다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A5A9B1-ED3C-A031-55FF-2D0EF6B7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30" y="1838132"/>
            <a:ext cx="887853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80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배열의 시작이 </a:t>
            </a:r>
            <a:r>
              <a:rPr lang="en-US" altLang="ko-KR" sz="3600" b="1" dirty="0"/>
              <a:t>0</a:t>
            </a:r>
            <a:r>
              <a:rPr lang="ko-KR" altLang="en-US" sz="3600" b="1" dirty="0"/>
              <a:t>인 이유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2B62350-CFAE-BCD3-D29A-6F1BFF47A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64" y="1333327"/>
            <a:ext cx="606827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2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배열과 포인터</a:t>
            </a:r>
            <a:endParaRPr sz="3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93A38D-CEA9-21C8-A0EE-A0490EBCD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16" y="1176068"/>
            <a:ext cx="6392167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ko-KR" altLang="en-US" sz="4400" b="1" dirty="0"/>
              <a:t>포인터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END</a:t>
            </a:r>
            <a:endParaRPr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solidFill>
                  <a:schemeClr val="accent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sz="3600" b="1" dirty="0">
              <a:solidFill>
                <a:schemeClr val="accent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963375" y="1418114"/>
            <a:ext cx="6167040" cy="372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운영체제의 메모리 관리 방식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주소 지정 방식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직접 주소 방식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간접 주소 방식</a:t>
            </a:r>
            <a:endParaRPr lang="en-US" altLang="ko-KR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개요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주소연산자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(&amp;)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참조연산자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(*)</a:t>
            </a:r>
            <a:endParaRPr lang="ko-KR" altLang="en-US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선언과 사용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예시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예시 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주의사항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주소연산자와 참조연산자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자료형 일치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Font typeface="Wingdings" panose="05000000000000000000" pitchFamily="2" charset="2"/>
              <a:buChar char="l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포인터의 크기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95350" lvl="1" indent="-285750">
              <a:lnSpc>
                <a:spcPct val="115000"/>
              </a:lnSpc>
              <a:buClr>
                <a:schemeClr val="accent3"/>
              </a:buClr>
              <a:buSzPts val="1200"/>
            </a:pP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3587;p77">
            <a:extLst>
              <a:ext uri="{FF2B5EF4-FFF2-40B4-BE49-F238E27FC236}">
                <a16:creationId xmlns:a16="http://schemas.microsoft.com/office/drawing/2014/main" id="{4456373B-09A8-41A2-05FE-057CC02BE407}"/>
              </a:ext>
            </a:extLst>
          </p:cNvPr>
          <p:cNvSpPr txBox="1">
            <a:spLocks/>
          </p:cNvSpPr>
          <p:nvPr/>
        </p:nvSpPr>
        <p:spPr>
          <a:xfrm>
            <a:off x="4251960" y="1418114"/>
            <a:ext cx="6167040" cy="372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배열과 포인터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시작이 </a:t>
            </a: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인 이유</a:t>
            </a:r>
            <a:endParaRPr lang="en-US" altLang="ko-KR" sz="12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이름은 그 배열의 시작 주소이다</a:t>
            </a:r>
            <a:endParaRPr lang="ko-KR" altLang="en-US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인자와 주소 반환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indent="-304800">
              <a:lnSpc>
                <a:spcPct val="115000"/>
              </a:lnSpc>
              <a:buClr>
                <a:schemeClr val="accent3"/>
              </a:buClr>
              <a:buSzPts val="1200"/>
              <a:buChar char="●"/>
            </a:pPr>
            <a:r>
              <a:rPr lang="en-US" altLang="ko-KR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SWAP </a:t>
            </a:r>
            <a:r>
              <a:rPr lang="ko-KR" altLang="en-US" sz="12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배열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sz="1600" b="1" dirty="0">
                <a:solidFill>
                  <a:schemeClr val="accent3"/>
                </a:solidFill>
                <a:uFill>
                  <a:noFill/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다중 포인터</a:t>
            </a:r>
            <a:endParaRPr lang="en-US" altLang="ko-KR" sz="1600" b="1" dirty="0">
              <a:solidFill>
                <a:schemeClr val="accent3"/>
              </a:solidFill>
              <a:uFill>
                <a:noFill/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EFACA4-93BA-E628-48C9-19F2969A8B44}"/>
              </a:ext>
            </a:extLst>
          </p:cNvPr>
          <p:cNvSpPr/>
          <p:nvPr/>
        </p:nvSpPr>
        <p:spPr>
          <a:xfrm>
            <a:off x="4824881" y="2808036"/>
            <a:ext cx="107997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00EE60-F476-9CB0-AD2A-DFD2F2021E80}"/>
              </a:ext>
            </a:extLst>
          </p:cNvPr>
          <p:cNvSpPr/>
          <p:nvPr/>
        </p:nvSpPr>
        <p:spPr>
          <a:xfrm>
            <a:off x="4824881" y="3076673"/>
            <a:ext cx="107997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4CD63201-24D0-F9F0-FFA4-1CFE6098DE4B}"/>
              </a:ext>
            </a:extLst>
          </p:cNvPr>
          <p:cNvSpPr/>
          <p:nvPr/>
        </p:nvSpPr>
        <p:spPr>
          <a:xfrm>
            <a:off x="6028840" y="2829991"/>
            <a:ext cx="1225561" cy="324964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4BCC1-871A-F966-32D2-2733D334768E}"/>
              </a:ext>
            </a:extLst>
          </p:cNvPr>
          <p:cNvSpPr txBox="1"/>
          <p:nvPr/>
        </p:nvSpPr>
        <p:spPr>
          <a:xfrm>
            <a:off x="7335480" y="2743389"/>
            <a:ext cx="1925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어렵기도 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시간도 없어서 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궁금하면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구글링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ㄱㄱ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운영체제의 메모리 관리 방식</a:t>
            </a:r>
            <a:endParaRPr sz="36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5CDF5C-D5B9-F70E-6D60-64A44AB40233}"/>
              </a:ext>
            </a:extLst>
          </p:cNvPr>
          <p:cNvSpPr/>
          <p:nvPr/>
        </p:nvSpPr>
        <p:spPr>
          <a:xfrm>
            <a:off x="2434590" y="1424940"/>
            <a:ext cx="4274820" cy="15520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8EA1E-18AF-E923-1065-28B84DD635B8}"/>
              </a:ext>
            </a:extLst>
          </p:cNvPr>
          <p:cNvSpPr txBox="1"/>
          <p:nvPr/>
        </p:nvSpPr>
        <p:spPr>
          <a:xfrm>
            <a:off x="2760534" y="19273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50930-F109-04D2-F05E-97383E68278C}"/>
              </a:ext>
            </a:extLst>
          </p:cNvPr>
          <p:cNvSpPr txBox="1"/>
          <p:nvPr/>
        </p:nvSpPr>
        <p:spPr>
          <a:xfrm>
            <a:off x="5293638" y="168116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b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F0AE000-51BA-2BB1-3D82-643F0988ABAE}"/>
              </a:ext>
            </a:extLst>
          </p:cNvPr>
          <p:cNvSpPr/>
          <p:nvPr/>
        </p:nvSpPr>
        <p:spPr>
          <a:xfrm>
            <a:off x="4012807" y="1993076"/>
            <a:ext cx="1160019" cy="45339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B85E2D0B-44EF-434C-7176-23B9C4960EAA}"/>
              </a:ext>
            </a:extLst>
          </p:cNvPr>
          <p:cNvSpPr txBox="1">
            <a:spLocks/>
          </p:cNvSpPr>
          <p:nvPr/>
        </p:nvSpPr>
        <p:spPr>
          <a:xfrm>
            <a:off x="1203961" y="3242310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프로그래밍을 하면서 변수를 사용하였고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변수를 사용하여 메모리에 데이터를 저장하거나 읽었다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altLang="ko-KR" sz="1800" dirty="0">
                <a:solidFill>
                  <a:srgbClr val="000000"/>
                </a:solidFill>
              </a:rPr>
              <a:t>C</a:t>
            </a:r>
            <a:r>
              <a:rPr lang="ko-KR" altLang="en-US" sz="1800" dirty="0">
                <a:solidFill>
                  <a:srgbClr val="000000"/>
                </a:solidFill>
              </a:rPr>
              <a:t>언어에서 원시코드를 컴파일 하면 그동안 사용했던 변수들이 모두 메모리 주소로 바뀌어서 적용된다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AD4E6-0821-DCF2-E08A-60897F836405}"/>
              </a:ext>
            </a:extLst>
          </p:cNvPr>
          <p:cNvSpPr txBox="1"/>
          <p:nvPr/>
        </p:nvSpPr>
        <p:spPr>
          <a:xfrm>
            <a:off x="4168150" y="18243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</a:t>
            </a:r>
          </a:p>
        </p:txBody>
      </p:sp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운영체제의 메모리 관리 방식</a:t>
            </a:r>
            <a:endParaRPr sz="36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5CDF5C-D5B9-F70E-6D60-64A44AB40233}"/>
              </a:ext>
            </a:extLst>
          </p:cNvPr>
          <p:cNvSpPr/>
          <p:nvPr/>
        </p:nvSpPr>
        <p:spPr>
          <a:xfrm>
            <a:off x="2434590" y="1424940"/>
            <a:ext cx="4274820" cy="15520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8EA1E-18AF-E923-1065-28B84DD635B8}"/>
              </a:ext>
            </a:extLst>
          </p:cNvPr>
          <p:cNvSpPr txBox="1"/>
          <p:nvPr/>
        </p:nvSpPr>
        <p:spPr>
          <a:xfrm>
            <a:off x="2760534" y="192738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50930-F109-04D2-F05E-97383E68278C}"/>
              </a:ext>
            </a:extLst>
          </p:cNvPr>
          <p:cNvSpPr txBox="1"/>
          <p:nvPr/>
        </p:nvSpPr>
        <p:spPr>
          <a:xfrm>
            <a:off x="5293638" y="1681162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메모리</a:t>
            </a:r>
            <a:b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F0AE000-51BA-2BB1-3D82-643F0988ABAE}"/>
              </a:ext>
            </a:extLst>
          </p:cNvPr>
          <p:cNvSpPr/>
          <p:nvPr/>
        </p:nvSpPr>
        <p:spPr>
          <a:xfrm>
            <a:off x="4012807" y="1993076"/>
            <a:ext cx="1160019" cy="453390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B85E2D0B-44EF-434C-7176-23B9C4960EAA}"/>
              </a:ext>
            </a:extLst>
          </p:cNvPr>
          <p:cNvSpPr txBox="1">
            <a:spLocks/>
          </p:cNvSpPr>
          <p:nvPr/>
        </p:nvSpPr>
        <p:spPr>
          <a:xfrm>
            <a:off x="1203961" y="3242310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결국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컴파일된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실행파일에서는 변수의 이름보다는 변수가 위치한 메모리의 주소가 더 중요하다는 이야기이다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</a:rPr>
              <a:t>그리고 지금 한 말을 다시 생각하면 변수 이름을 사용하지 않고 변수의 주소만 알고 있다면 변수 값을 읽거나 바꿀 수 있다</a:t>
            </a:r>
            <a:r>
              <a:rPr lang="en-US" altLang="ko-KR" sz="1800" dirty="0">
                <a:solidFill>
                  <a:srgbClr val="000000"/>
                </a:solidFill>
              </a:rPr>
              <a:t>.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AD4E6-0821-DCF2-E08A-60897F836405}"/>
              </a:ext>
            </a:extLst>
          </p:cNvPr>
          <p:cNvSpPr txBox="1"/>
          <p:nvPr/>
        </p:nvSpPr>
        <p:spPr>
          <a:xfrm>
            <a:off x="4168150" y="18243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</a:t>
            </a:r>
          </a:p>
        </p:txBody>
      </p:sp>
    </p:spTree>
    <p:extLst>
      <p:ext uri="{BB962C8B-B14F-4D97-AF65-F5344CB8AC3E}">
        <p14:creationId xmlns:p14="http://schemas.microsoft.com/office/powerpoint/2010/main" val="31861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직접 주소 방식</a:t>
            </a:r>
            <a:endParaRPr sz="3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7356D5-B9DB-1037-43AB-37FB1B7C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08" y="1134871"/>
            <a:ext cx="3105583" cy="37724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8AE98A-D9B4-6658-1753-2BE14B70F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011" y="1289915"/>
            <a:ext cx="3038899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간접 주소 방식</a:t>
            </a:r>
            <a:endParaRPr sz="3600" b="1" dirty="0"/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0065D9AF-C953-9044-6CD5-C75F14443336}"/>
              </a:ext>
            </a:extLst>
          </p:cNvPr>
          <p:cNvSpPr txBox="1">
            <a:spLocks/>
          </p:cNvSpPr>
          <p:nvPr/>
        </p:nvSpPr>
        <p:spPr>
          <a:xfrm>
            <a:off x="1242061" y="1472685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간접주소 방식을 </a:t>
            </a:r>
            <a:r>
              <a:rPr lang="ko-KR" altLang="en-US" sz="1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사용하는것이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포인터이다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ko-KR" altLang="en-US" sz="1800" dirty="0">
                <a:solidFill>
                  <a:srgbClr val="000000"/>
                </a:solidFill>
              </a:rPr>
              <a:t>본격적으로 포인터를 배우기전에 </a:t>
            </a:r>
            <a:r>
              <a:rPr lang="ko-KR" altLang="en-US" sz="1800" dirty="0" err="1">
                <a:solidFill>
                  <a:srgbClr val="000000"/>
                </a:solidFill>
              </a:rPr>
              <a:t>스포</a:t>
            </a:r>
            <a:r>
              <a:rPr lang="en-US" altLang="ko-KR" sz="1800" dirty="0">
                <a:solidFill>
                  <a:srgbClr val="000000"/>
                </a:solidFill>
              </a:rPr>
              <a:t>!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&lt;*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800" dirty="0">
                <a:solidFill>
                  <a:srgbClr val="000000"/>
                </a:solidFill>
              </a:rPr>
              <a:t> </a:t>
            </a:r>
            <a:r>
              <a:rPr lang="ko-KR" altLang="en-US" sz="1800" dirty="0">
                <a:solidFill>
                  <a:srgbClr val="000000"/>
                </a:solidFill>
              </a:rPr>
              <a:t>용도</a:t>
            </a:r>
            <a:r>
              <a:rPr lang="en-US" altLang="ko-KR" sz="1800" dirty="0">
                <a:solidFill>
                  <a:srgbClr val="000000"/>
                </a:solidFill>
              </a:rPr>
              <a:t>&gt;</a:t>
            </a:r>
            <a:r>
              <a:rPr lang="ko-KR" altLang="en-US" sz="1800" dirty="0">
                <a:solidFill>
                  <a:srgbClr val="000000"/>
                </a:solidFill>
              </a:rPr>
              <a:t> 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포인터를 선언 할 때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주소에 값 접근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=&gt;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가리키는 변수에 접근하는 것</a:t>
            </a: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33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877;p44">
            <a:extLst>
              <a:ext uri="{FF2B5EF4-FFF2-40B4-BE49-F238E27FC236}">
                <a16:creationId xmlns:a16="http://schemas.microsoft.com/office/drawing/2014/main" id="{2E844F9D-FFCF-4600-F394-65DB18DE52F7}"/>
              </a:ext>
            </a:extLst>
          </p:cNvPr>
          <p:cNvSpPr txBox="1">
            <a:spLocks/>
          </p:cNvSpPr>
          <p:nvPr/>
        </p:nvSpPr>
        <p:spPr>
          <a:xfrm>
            <a:off x="1317445" y="1157214"/>
            <a:ext cx="6995160" cy="281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메모리는 일렬로 연속되어 있는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크기가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1byte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배열이다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변수는 선언될 때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메모리에 그 변수를 위한 공간이 할당된다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주소연산자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(&amp;) 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할당된 메모리 공간의 시작 주소를 구한다</a:t>
            </a:r>
            <a:r>
              <a:rPr lang="en-US" altLang="ko-KR"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개요</a:t>
            </a:r>
            <a:r>
              <a:rPr lang="en-US" altLang="ko-KR" sz="3600" b="1" dirty="0"/>
              <a:t> – </a:t>
            </a:r>
            <a:r>
              <a:rPr lang="ko-KR" altLang="en-US" sz="3600" b="1" dirty="0"/>
              <a:t>주소연산자</a:t>
            </a:r>
            <a:r>
              <a:rPr lang="en-US" altLang="ko-KR" sz="3600" b="1" dirty="0"/>
              <a:t>(&amp;)</a:t>
            </a:r>
            <a:endParaRPr sz="36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5C8DB720-D3B3-1C90-EF22-2586D96EA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46140"/>
              </p:ext>
            </p:extLst>
          </p:nvPr>
        </p:nvGraphicFramePr>
        <p:xfrm>
          <a:off x="442913" y="3953510"/>
          <a:ext cx="8258173" cy="37084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179739">
                  <a:extLst>
                    <a:ext uri="{9D8B030D-6E8A-4147-A177-3AD203B41FA5}">
                      <a16:colId xmlns:a16="http://schemas.microsoft.com/office/drawing/2014/main" val="3269515369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770873477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3324704022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2959228263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357091819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1630905143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254082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0000 0001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0000 1101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0000 0111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0100 1010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1111 1110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1110 1101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0001 0010</a:t>
                      </a:r>
                      <a:endParaRPr lang="ko-KR" altLang="en-US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628431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1491415-1FD6-9A51-39E6-7177EFB2BDBE}"/>
              </a:ext>
            </a:extLst>
          </p:cNvPr>
          <p:cNvSpPr/>
          <p:nvPr/>
        </p:nvSpPr>
        <p:spPr>
          <a:xfrm rot="5400000">
            <a:off x="825114" y="4253402"/>
            <a:ext cx="370842" cy="35827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54217FB-A8E5-6C77-99B2-BBD6CD171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92956"/>
              </p:ext>
            </p:extLst>
          </p:nvPr>
        </p:nvGraphicFramePr>
        <p:xfrm>
          <a:off x="442913" y="3600684"/>
          <a:ext cx="8258173" cy="370840"/>
        </p:xfrm>
        <a:graphic>
          <a:graphicData uri="http://schemas.openxmlformats.org/drawingml/2006/table">
            <a:tbl>
              <a:tblPr firstRow="1" bandRow="1">
                <a:tableStyleId>{58A9CC33-BF2B-4A8C-B225-2B59882A0213}</a:tableStyleId>
              </a:tblPr>
              <a:tblGrid>
                <a:gridCol w="1179739">
                  <a:extLst>
                    <a:ext uri="{9D8B030D-6E8A-4147-A177-3AD203B41FA5}">
                      <a16:colId xmlns:a16="http://schemas.microsoft.com/office/drawing/2014/main" val="3269515369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770873477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3324704022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2959228263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357091819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1630905143"/>
                    </a:ext>
                  </a:extLst>
                </a:gridCol>
                <a:gridCol w="1179739">
                  <a:extLst>
                    <a:ext uri="{9D8B030D-6E8A-4147-A177-3AD203B41FA5}">
                      <a16:colId xmlns:a16="http://schemas.microsoft.com/office/drawing/2014/main" val="254082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0x01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0x02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0x03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0x04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0x05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0x06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0x07</a:t>
                      </a:r>
                      <a:endParaRPr lang="ko-KR" altLang="en-US" b="1" dirty="0">
                        <a:solidFill>
                          <a:srgbClr val="00B05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26284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E9ACF7-E879-2869-276D-046A0FAD6C96}"/>
              </a:ext>
            </a:extLst>
          </p:cNvPr>
          <p:cNvSpPr txBox="1"/>
          <p:nvPr/>
        </p:nvSpPr>
        <p:spPr>
          <a:xfrm>
            <a:off x="648897" y="46276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EEC68-B437-E455-585D-A4A7F807B526}"/>
              </a:ext>
            </a:extLst>
          </p:cNvPr>
          <p:cNvSpPr txBox="1"/>
          <p:nvPr/>
        </p:nvSpPr>
        <p:spPr>
          <a:xfrm>
            <a:off x="442913" y="3025584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주소</a:t>
            </a: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542FA2A-B553-3AED-482D-66A15D77D9D6}"/>
              </a:ext>
            </a:extLst>
          </p:cNvPr>
          <p:cNvSpPr/>
          <p:nvPr/>
        </p:nvSpPr>
        <p:spPr>
          <a:xfrm rot="16200000">
            <a:off x="825113" y="3325478"/>
            <a:ext cx="370842" cy="358278"/>
          </a:xfrm>
          <a:prstGeom prst="rightArrow">
            <a:avLst/>
          </a:prstGeom>
          <a:solidFill>
            <a:srgbClr val="305D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CACAF35-D63E-04D4-973E-0235C98B4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37" b="10200"/>
          <a:stretch/>
        </p:blipFill>
        <p:spPr>
          <a:xfrm>
            <a:off x="3002140" y="2196704"/>
            <a:ext cx="3139718" cy="12810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4CA4C97-2138-8E5E-0E79-35D44B58D88D}"/>
              </a:ext>
            </a:extLst>
          </p:cNvPr>
          <p:cNvSpPr/>
          <p:nvPr/>
        </p:nvSpPr>
        <p:spPr>
          <a:xfrm>
            <a:off x="1702078" y="2060031"/>
            <a:ext cx="145260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8C8CB0-7DAA-D28C-34DF-F89C121E4E4E}"/>
              </a:ext>
            </a:extLst>
          </p:cNvPr>
          <p:cNvSpPr/>
          <p:nvPr/>
        </p:nvSpPr>
        <p:spPr>
          <a:xfrm>
            <a:off x="5654001" y="2672638"/>
            <a:ext cx="2600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C1A3C5CF-3770-6356-00B1-EABB211B52C2}"/>
              </a:ext>
            </a:extLst>
          </p:cNvPr>
          <p:cNvSpPr/>
          <p:nvPr/>
        </p:nvSpPr>
        <p:spPr>
          <a:xfrm rot="16200000">
            <a:off x="5051224" y="2127285"/>
            <a:ext cx="190742" cy="468774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5394A-9F48-41D1-6AC7-925EFA51A953}"/>
              </a:ext>
            </a:extLst>
          </p:cNvPr>
          <p:cNvSpPr txBox="1"/>
          <p:nvPr/>
        </p:nvSpPr>
        <p:spPr>
          <a:xfrm>
            <a:off x="4198217" y="4587821"/>
            <a:ext cx="2085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할당된 메모리 공간</a:t>
            </a:r>
          </a:p>
        </p:txBody>
      </p:sp>
    </p:spTree>
    <p:extLst>
      <p:ext uri="{BB962C8B-B14F-4D97-AF65-F5344CB8AC3E}">
        <p14:creationId xmlns:p14="http://schemas.microsoft.com/office/powerpoint/2010/main" val="281682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/>
              <a:t>포인터 선언과 사용</a:t>
            </a:r>
            <a:endParaRPr sz="3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E900F2-36C0-31D9-29C0-FE5EEEEF8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80" y="1017725"/>
            <a:ext cx="5913120" cy="42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58464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329</Words>
  <Application>Microsoft Office PowerPoint</Application>
  <PresentationFormat>화면 슬라이드 쇼(16:9)</PresentationFormat>
  <Paragraphs>90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Fredoka One</vt:lpstr>
      <vt:lpstr>Wingdings</vt:lpstr>
      <vt:lpstr>Raleway</vt:lpstr>
      <vt:lpstr>Arial</vt:lpstr>
      <vt:lpstr>맑은 고딕</vt:lpstr>
      <vt:lpstr>Retato Slideshow by Slidesgo</vt:lpstr>
      <vt:lpstr>C언어 튜터링</vt:lpstr>
      <vt:lpstr>포인터</vt:lpstr>
      <vt:lpstr>목차</vt:lpstr>
      <vt:lpstr>운영체제의 메모리 관리 방식</vt:lpstr>
      <vt:lpstr>운영체제의 메모리 관리 방식</vt:lpstr>
      <vt:lpstr>직접 주소 방식</vt:lpstr>
      <vt:lpstr>간접 주소 방식</vt:lpstr>
      <vt:lpstr>포인터 개요 – 주소연산자(&amp;)</vt:lpstr>
      <vt:lpstr>포인터 선언과 사용</vt:lpstr>
      <vt:lpstr>포인터 선언과 사용 – 예시1 </vt:lpstr>
      <vt:lpstr>포인터 선언과 사용 – 예시2 </vt:lpstr>
      <vt:lpstr>포인터 주의사항 - 초기화</vt:lpstr>
      <vt:lpstr>포인터 주의사항  - 주소연산자와 참조연산자</vt:lpstr>
      <vt:lpstr>포인터 주의사항 – 자료형 일치</vt:lpstr>
      <vt:lpstr>포인터 주의사항 – 포인터의 크기</vt:lpstr>
      <vt:lpstr>배열의 시작이 0인 이유</vt:lpstr>
      <vt:lpstr>배열의 이름은 그 배열의 시작 주소이다</vt:lpstr>
      <vt:lpstr>배열의 시작이 0인 이유</vt:lpstr>
      <vt:lpstr>배열과 포인터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이대은</cp:lastModifiedBy>
  <cp:revision>87</cp:revision>
  <dcterms:modified xsi:type="dcterms:W3CDTF">2023-09-08T06:04:16Z</dcterms:modified>
</cp:coreProperties>
</file>