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310" r:id="rId3"/>
    <p:sldId id="290" r:id="rId4"/>
    <p:sldId id="316" r:id="rId5"/>
    <p:sldId id="329" r:id="rId6"/>
    <p:sldId id="317" r:id="rId7"/>
    <p:sldId id="318" r:id="rId8"/>
    <p:sldId id="330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6" r:id="rId17"/>
    <p:sldId id="347" r:id="rId18"/>
    <p:sldId id="356" r:id="rId19"/>
    <p:sldId id="357" r:id="rId20"/>
    <p:sldId id="344" r:id="rId21"/>
    <p:sldId id="359" r:id="rId22"/>
    <p:sldId id="341" r:id="rId23"/>
    <p:sldId id="358" r:id="rId24"/>
    <p:sldId id="342" r:id="rId25"/>
    <p:sldId id="360" r:id="rId26"/>
    <p:sldId id="343" r:id="rId27"/>
    <p:sldId id="258" r:id="rId2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95" d="100"/>
          <a:sy n="95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빈 김" userId="adcdfcec36019ada" providerId="LiveId" clId="{E87F23AD-3D28-4A1F-BEED-A00F48609A22}"/>
    <pc:docChg chg="modSld">
      <pc:chgData name="용빈 김" userId="adcdfcec36019ada" providerId="LiveId" clId="{E87F23AD-3D28-4A1F-BEED-A00F48609A22}" dt="2023-09-23T12:41:31.079" v="0" actId="1076"/>
      <pc:docMkLst>
        <pc:docMk/>
      </pc:docMkLst>
      <pc:sldChg chg="modSp mod">
        <pc:chgData name="용빈 김" userId="adcdfcec36019ada" providerId="LiveId" clId="{E87F23AD-3D28-4A1F-BEED-A00F48609A22}" dt="2023-09-23T12:41:31.079" v="0" actId="1076"/>
        <pc:sldMkLst>
          <pc:docMk/>
          <pc:sldMk cId="0" sldId="290"/>
        </pc:sldMkLst>
        <pc:spChg chg="mod">
          <ac:chgData name="용빈 김" userId="adcdfcec36019ada" providerId="LiveId" clId="{E87F23AD-3D28-4A1F-BEED-A00F48609A22}" dt="2023-09-23T12:41:31.079" v="0" actId="1076"/>
          <ac:spMkLst>
            <pc:docMk/>
            <pc:sldMk cId="0" sldId="290"/>
            <ac:spMk id="8" creationId="{2B34BCC1-871A-F966-32D2-2733D334768E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1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0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37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57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17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6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185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65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53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4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991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775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858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1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460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53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74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23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67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9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19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shorts/_dEqwTTaH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예시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 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2A3A0-ABBB-4102-0B69-49B87F18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175782"/>
            <a:ext cx="5991225" cy="36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예시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 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E9E03-94EE-C414-C992-14E54246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0" y="1234643"/>
            <a:ext cx="4591275" cy="34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초기화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E0E2E-57D2-8F52-5CB2-29A5375F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75" y="1197980"/>
            <a:ext cx="6335009" cy="3791479"/>
          </a:xfrm>
          <a:prstGeom prst="rect">
            <a:avLst/>
          </a:prstGeom>
        </p:spPr>
      </p:pic>
      <p:sp>
        <p:nvSpPr>
          <p:cNvPr id="2" name="순서도: 처리 1">
            <a:hlinkClick r:id="rId4"/>
            <a:extLst>
              <a:ext uri="{FF2B5EF4-FFF2-40B4-BE49-F238E27FC236}">
                <a16:creationId xmlns:a16="http://schemas.microsoft.com/office/drawing/2014/main" id="{CCBDFCDC-09FA-900D-ADCD-DDE21D378785}"/>
              </a:ext>
            </a:extLst>
          </p:cNvPr>
          <p:cNvSpPr/>
          <p:nvPr/>
        </p:nvSpPr>
        <p:spPr>
          <a:xfrm>
            <a:off x="7719060" y="3596640"/>
            <a:ext cx="1021080" cy="7772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0</a:t>
            </a:r>
            <a:r>
              <a:rPr lang="ko-KR" altLang="en-US" dirty="0">
                <a:solidFill>
                  <a:srgbClr val="000000"/>
                </a:solidFill>
              </a:rPr>
              <a:t>과 </a:t>
            </a:r>
            <a:r>
              <a:rPr lang="en-US" altLang="ko-KR" dirty="0">
                <a:solidFill>
                  <a:srgbClr val="000000"/>
                </a:solidFill>
              </a:rPr>
              <a:t>null</a:t>
            </a:r>
            <a:r>
              <a:rPr lang="ko-KR" altLang="en-US" dirty="0">
                <a:solidFill>
                  <a:srgbClr val="000000"/>
                </a:solidFill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8954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200025"/>
            <a:ext cx="7772400" cy="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br>
              <a:rPr lang="en-US" altLang="ko-KR" sz="3600" b="1" dirty="0"/>
            </a:br>
            <a:r>
              <a:rPr lang="en-US" altLang="ko-KR" sz="3600" b="1" dirty="0"/>
              <a:t>- </a:t>
            </a:r>
            <a:r>
              <a:rPr lang="ko-KR" altLang="en-US" sz="3600" b="1" dirty="0"/>
              <a:t>주소연산자와 참조연산자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47D0B-FC2A-CE46-2C93-609F7799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6" y="1766732"/>
            <a:ext cx="7050208" cy="2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5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자료형 일치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BFEFA-2FB4-64DB-8CB0-88EF61CD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9" y="1871554"/>
            <a:ext cx="7072761" cy="18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포인터의 크기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D9BDC8B-A852-0A68-1D06-0CDD539EAC28}"/>
              </a:ext>
            </a:extLst>
          </p:cNvPr>
          <p:cNvSpPr txBox="1">
            <a:spLocks/>
          </p:cNvSpPr>
          <p:nvPr/>
        </p:nvSpPr>
        <p:spPr>
          <a:xfrm>
            <a:off x="1307920" y="116459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</a:rPr>
              <a:t>포인터의 크기는 자료형과 관계없이 </a:t>
            </a:r>
            <a:r>
              <a:rPr lang="en-US" altLang="ko-KR" sz="1800" dirty="0">
                <a:solidFill>
                  <a:srgbClr val="000000"/>
                </a:solidFill>
              </a:rPr>
              <a:t>4</a:t>
            </a:r>
            <a:r>
              <a:rPr lang="ko-KR" altLang="en-US" sz="1800" dirty="0">
                <a:solidFill>
                  <a:srgbClr val="000000"/>
                </a:solidFill>
              </a:rPr>
              <a:t>바이트이다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9240C-161F-C378-400D-D6ABB336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17" y="1552448"/>
            <a:ext cx="5965890" cy="32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변수들을 서로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Swap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하기</a:t>
            </a:r>
            <a:b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</a:b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임시 저장 공간인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tmp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만들어 변수를 서로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하는 방법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방법은 너무 유명해서 다들 알고 있죠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~^^</a:t>
            </a:r>
          </a:p>
        </p:txBody>
      </p:sp>
      <p:pic>
        <p:nvPicPr>
          <p:cNvPr id="6" name="그림 5" descr="텍스트, 스크린샷, 멀티미디어, 정보기기이(가) 표시된 사진&#10;&#10;자동 생성된 설명">
            <a:extLst>
              <a:ext uri="{FF2B5EF4-FFF2-40B4-BE49-F238E27FC236}">
                <a16:creationId xmlns:a16="http://schemas.microsoft.com/office/drawing/2014/main" id="{F12C51CA-F2CF-2FD4-54F3-9D25091B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53" y="1212272"/>
            <a:ext cx="2739407" cy="3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1806" y="1478280"/>
            <a:ext cx="7140388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Call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by</a:t>
            </a:r>
            <a:r>
              <a:rPr lang="ko-KR" altLang="en-US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Value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b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Call by Reference 	Call by Address</a:t>
            </a:r>
            <a:b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	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	Call by Reference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94C977CC-F578-F3B2-F166-A8B5FDFCDC67}"/>
              </a:ext>
            </a:extLst>
          </p:cNvPr>
          <p:cNvSpPr/>
          <p:nvPr/>
        </p:nvSpPr>
        <p:spPr>
          <a:xfrm>
            <a:off x="4450773" y="2571750"/>
            <a:ext cx="242454" cy="656359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대괄호 3">
            <a:extLst>
              <a:ext uri="{FF2B5EF4-FFF2-40B4-BE49-F238E27FC236}">
                <a16:creationId xmlns:a16="http://schemas.microsoft.com/office/drawing/2014/main" id="{AC6C7A91-A791-0520-9B1C-1FA0E9B69659}"/>
              </a:ext>
            </a:extLst>
          </p:cNvPr>
          <p:cNvSpPr/>
          <p:nvPr/>
        </p:nvSpPr>
        <p:spPr>
          <a:xfrm>
            <a:off x="1250373" y="1717964"/>
            <a:ext cx="242454" cy="853786"/>
          </a:xfrm>
          <a:prstGeom prst="leftBracket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4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567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그럼 이 코드도 과연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swap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될까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19D26575-6E45-DBD9-40FB-4B598C91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2" y="1136276"/>
            <a:ext cx="2219144" cy="37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 전달 방법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DCA9D1F8-0C68-22FB-81D8-41ED6C102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되게 하는 방법이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바로 포인터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(*)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!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포인터가 무엇인지는 다음에 기회가 된다면 설명하겠습니다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</a:t>
            </a:r>
            <a:endParaRPr lang="en-US" altLang="ko-KR" sz="1800" dirty="0">
              <a:latin typeface="+mj-lt"/>
              <a:ea typeface="바른공군체 Medium" panose="020B0600000101010101" pitchFamily="34" charset="-127"/>
            </a:endParaRPr>
          </a:p>
        </p:txBody>
      </p:sp>
      <p:pic>
        <p:nvPicPr>
          <p:cNvPr id="5" name="그림 4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9FB7A9D2-334B-AA57-9177-DF913B7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696" y="1182445"/>
            <a:ext cx="2187575" cy="3665220"/>
          </a:xfrm>
          <a:prstGeom prst="rect">
            <a:avLst/>
          </a:prstGeom>
        </p:spPr>
      </p:pic>
      <p:pic>
        <p:nvPicPr>
          <p:cNvPr id="3" name="그림 2" descr="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018CC556-F02F-5201-A55A-F983FA5D6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90814" y="2885435"/>
            <a:ext cx="390355" cy="3903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04AC08-5F1A-64A4-9EDB-FC1F024C1B83}"/>
              </a:ext>
            </a:extLst>
          </p:cNvPr>
          <p:cNvSpPr/>
          <p:nvPr/>
        </p:nvSpPr>
        <p:spPr>
          <a:xfrm>
            <a:off x="5360347" y="2526031"/>
            <a:ext cx="28692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3D9A794C-7764-32C4-CE28-6369D71E7E3B}"/>
              </a:ext>
            </a:extLst>
          </p:cNvPr>
          <p:cNvSpPr/>
          <p:nvPr/>
        </p:nvSpPr>
        <p:spPr>
          <a:xfrm rot="10800000">
            <a:off x="5338775" y="3471292"/>
            <a:ext cx="1225561" cy="3249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1DB57-5FCB-D12E-FE28-F80A40F4C0F4}"/>
              </a:ext>
            </a:extLst>
          </p:cNvPr>
          <p:cNvSpPr txBox="1"/>
          <p:nvPr/>
        </p:nvSpPr>
        <p:spPr>
          <a:xfrm>
            <a:off x="6645415" y="351434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다음 기회가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오늘임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5EB7FD-C87D-6626-61CA-885B33EF9593}"/>
              </a:ext>
            </a:extLst>
          </p:cNvPr>
          <p:cNvSpPr/>
          <p:nvPr/>
        </p:nvSpPr>
        <p:spPr>
          <a:xfrm>
            <a:off x="5360347" y="2750625"/>
            <a:ext cx="152051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80A82-F238-2A72-4F2D-CA0DFE705CD4}"/>
              </a:ext>
            </a:extLst>
          </p:cNvPr>
          <p:cNvSpPr/>
          <p:nvPr/>
        </p:nvSpPr>
        <p:spPr>
          <a:xfrm>
            <a:off x="5360347" y="3032305"/>
            <a:ext cx="230553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포인터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D9BDC8B-A852-0A68-1D06-0CDD539EAC28}"/>
              </a:ext>
            </a:extLst>
          </p:cNvPr>
          <p:cNvSpPr txBox="1">
            <a:spLocks/>
          </p:cNvSpPr>
          <p:nvPr/>
        </p:nvSpPr>
        <p:spPr>
          <a:xfrm>
            <a:off x="1307920" y="116459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altLang="ko-KR" sz="1800" dirty="0">
                <a:solidFill>
                  <a:srgbClr val="000000"/>
                </a:solidFill>
              </a:rPr>
              <a:t>Pdf </a:t>
            </a:r>
            <a:r>
              <a:rPr lang="ko-KR" altLang="en-US" sz="1800" dirty="0">
                <a:solidFill>
                  <a:srgbClr val="000000"/>
                </a:solidFill>
              </a:rPr>
              <a:t>참고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0260A-BD73-3B5B-A54B-F6805B99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02" y="1673533"/>
            <a:ext cx="587774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 표기법과 포인터 표기법의 관계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1E584-A61F-E712-DC1F-902621F7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74" y="1545790"/>
            <a:ext cx="6789766" cy="23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이름은 그 배열의 시작 주소이다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5A9B1-ED3C-A031-55FF-2D0EF6B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1838132"/>
            <a:ext cx="887853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이름은 그 배열의 시작 주소이다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68FD91FB-21A5-43FC-5A87-4097A95CF7F1}"/>
              </a:ext>
            </a:extLst>
          </p:cNvPr>
          <p:cNvSpPr txBox="1">
            <a:spLocks/>
          </p:cNvSpPr>
          <p:nvPr/>
        </p:nvSpPr>
        <p:spPr>
          <a:xfrm>
            <a:off x="1219201" y="197739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 = &amp;data[0]</a:t>
            </a:r>
            <a:r>
              <a:rPr lang="en-US" altLang="ko-KR" sz="1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 = &amp;*(data + 0);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Char *p = &amp;*data;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 *p = data;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&amp;</a:t>
            </a:r>
            <a:r>
              <a:rPr lang="en-US" altLang="ko-KR" sz="1800" dirty="0">
                <a:solidFill>
                  <a:srgbClr val="000000"/>
                </a:solidFill>
              </a:rPr>
              <a:t>(*data)</a:t>
            </a:r>
            <a:r>
              <a:rPr lang="ko-KR" altLang="en-US" sz="1800" dirty="0">
                <a:solidFill>
                  <a:srgbClr val="000000"/>
                </a:solidFill>
              </a:rPr>
              <a:t>의 </a:t>
            </a:r>
            <a:r>
              <a:rPr lang="ko-KR" altLang="en-US" sz="1800" dirty="0" err="1">
                <a:solidFill>
                  <a:srgbClr val="000000"/>
                </a:solidFill>
              </a:rPr>
              <a:t>이미는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data</a:t>
            </a:r>
            <a:r>
              <a:rPr lang="ko-KR" altLang="en-US" sz="1800" dirty="0">
                <a:solidFill>
                  <a:srgbClr val="000000"/>
                </a:solidFill>
              </a:rPr>
              <a:t>가 가리키는 대상</a:t>
            </a:r>
            <a:r>
              <a:rPr lang="en-US" altLang="ko-KR" sz="1800" dirty="0">
                <a:solidFill>
                  <a:srgbClr val="000000"/>
                </a:solidFill>
              </a:rPr>
              <a:t>(*data)</a:t>
            </a:r>
            <a:r>
              <a:rPr lang="ko-KR" altLang="en-US" sz="1800" dirty="0">
                <a:solidFill>
                  <a:srgbClr val="000000"/>
                </a:solidFill>
              </a:rPr>
              <a:t>의 주소를 얻겠다</a:t>
            </a:r>
            <a:r>
              <a:rPr lang="en-US" altLang="ko-KR" sz="1800" dirty="0">
                <a:solidFill>
                  <a:srgbClr val="000000"/>
                </a:solidFill>
              </a:rPr>
              <a:t>(&amp;)</a:t>
            </a:r>
            <a:r>
              <a:rPr lang="ko-KR" altLang="en-US" sz="1800" dirty="0">
                <a:solidFill>
                  <a:srgbClr val="000000"/>
                </a:solidFill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뜻이다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Data</a:t>
            </a:r>
            <a:r>
              <a:rPr lang="ko-KR" altLang="en-US" sz="1800" dirty="0">
                <a:solidFill>
                  <a:srgbClr val="000000"/>
                </a:solidFill>
              </a:rPr>
              <a:t>가 가리키는 대상의 주소라는 의미는 결국 </a:t>
            </a:r>
            <a:r>
              <a:rPr lang="en-US" altLang="ko-KR" sz="1800" dirty="0">
                <a:solidFill>
                  <a:srgbClr val="000000"/>
                </a:solidFill>
              </a:rPr>
              <a:t>data </a:t>
            </a:r>
            <a:r>
              <a:rPr lang="ko-KR" altLang="en-US" sz="1800" dirty="0">
                <a:solidFill>
                  <a:srgbClr val="000000"/>
                </a:solidFill>
              </a:rPr>
              <a:t>변수가 저장된 메모리의 주소와 같다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그래서 </a:t>
            </a:r>
            <a:r>
              <a:rPr lang="en-US" altLang="ko-KR" sz="1800" dirty="0">
                <a:solidFill>
                  <a:srgbClr val="000000"/>
                </a:solidFill>
              </a:rPr>
              <a:t>&amp;(*data)</a:t>
            </a:r>
            <a:r>
              <a:rPr lang="ko-KR" altLang="en-US" sz="1800" dirty="0">
                <a:solidFill>
                  <a:srgbClr val="000000"/>
                </a:solidFill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</a:rPr>
              <a:t>data</a:t>
            </a:r>
            <a:r>
              <a:rPr lang="ko-KR" altLang="en-US" sz="1800" dirty="0">
                <a:solidFill>
                  <a:srgbClr val="000000"/>
                </a:solidFill>
              </a:rPr>
              <a:t>라고도 적을 수 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39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576BE-4394-14E0-F430-5E2F3E28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5" y="1523832"/>
            <a:ext cx="6951469" cy="29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2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62350-CFAE-BCD3-D29A-6F1BFF47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4" y="1333327"/>
            <a:ext cx="606827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배열과 포인터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3A38D-CEA9-21C8-A0EE-A0490EBC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16" y="1176068"/>
            <a:ext cx="639216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운영체제의 메모리 관리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지정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간접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개요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선언과 사용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주의사항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주소연산자와 참조연산자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일치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포인터의 크기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3587;p77">
            <a:extLst>
              <a:ext uri="{FF2B5EF4-FFF2-40B4-BE49-F238E27FC236}">
                <a16:creationId xmlns:a16="http://schemas.microsoft.com/office/drawing/2014/main" id="{4456373B-09A8-41A2-05FE-057CC02BE407}"/>
              </a:ext>
            </a:extLst>
          </p:cNvPr>
          <p:cNvSpPr txBox="1">
            <a:spLocks/>
          </p:cNvSpPr>
          <p:nvPr/>
        </p:nvSpPr>
        <p:spPr>
          <a:xfrm>
            <a:off x="4251960" y="141049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인자와 주소 반환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표기법과 포인터 표기법의 관계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시작이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이유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이름은 그 배열의 시작 주소이다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FACA4-93BA-E628-48C9-19F2969A8B44}"/>
              </a:ext>
            </a:extLst>
          </p:cNvPr>
          <p:cNvSpPr/>
          <p:nvPr/>
        </p:nvSpPr>
        <p:spPr>
          <a:xfrm>
            <a:off x="4824881" y="2998536"/>
            <a:ext cx="10799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0EE60-F476-9CB0-AD2A-DFD2F2021E80}"/>
              </a:ext>
            </a:extLst>
          </p:cNvPr>
          <p:cNvSpPr/>
          <p:nvPr/>
        </p:nvSpPr>
        <p:spPr>
          <a:xfrm>
            <a:off x="4824881" y="3267173"/>
            <a:ext cx="10799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CD63201-24D0-F9F0-FFA4-1CFE6098DE4B}"/>
              </a:ext>
            </a:extLst>
          </p:cNvPr>
          <p:cNvSpPr/>
          <p:nvPr/>
        </p:nvSpPr>
        <p:spPr>
          <a:xfrm>
            <a:off x="6028840" y="3020491"/>
            <a:ext cx="1225561" cy="3249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BCC1-871A-F966-32D2-2733D334768E}"/>
              </a:ext>
            </a:extLst>
          </p:cNvPr>
          <p:cNvSpPr txBox="1"/>
          <p:nvPr/>
        </p:nvSpPr>
        <p:spPr>
          <a:xfrm>
            <a:off x="7362374" y="2868401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어렵기도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시간도 없어서 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궁금하면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구글링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운영체제의 메모리 관리 방식</a:t>
            </a:r>
            <a:endParaRPr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CDF5C-D5B9-F70E-6D60-64A44AB40233}"/>
              </a:ext>
            </a:extLst>
          </p:cNvPr>
          <p:cNvSpPr/>
          <p:nvPr/>
        </p:nvSpPr>
        <p:spPr>
          <a:xfrm>
            <a:off x="2434590" y="1424940"/>
            <a:ext cx="4274820" cy="15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8EA1E-18AF-E923-1065-28B84DD635B8}"/>
              </a:ext>
            </a:extLst>
          </p:cNvPr>
          <p:cNvSpPr txBox="1"/>
          <p:nvPr/>
        </p:nvSpPr>
        <p:spPr>
          <a:xfrm>
            <a:off x="2760534" y="1927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0930-F109-04D2-F05E-97383E68278C}"/>
              </a:ext>
            </a:extLst>
          </p:cNvPr>
          <p:cNvSpPr txBox="1"/>
          <p:nvPr/>
        </p:nvSpPr>
        <p:spPr>
          <a:xfrm>
            <a:off x="5293638" y="16811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0AE000-51BA-2BB1-3D82-643F0988ABAE}"/>
              </a:ext>
            </a:extLst>
          </p:cNvPr>
          <p:cNvSpPr/>
          <p:nvPr/>
        </p:nvSpPr>
        <p:spPr>
          <a:xfrm>
            <a:off x="4012807" y="1993076"/>
            <a:ext cx="1160019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B85E2D0B-44EF-434C-7176-23B9C4960EAA}"/>
              </a:ext>
            </a:extLst>
          </p:cNvPr>
          <p:cNvSpPr txBox="1">
            <a:spLocks/>
          </p:cNvSpPr>
          <p:nvPr/>
        </p:nvSpPr>
        <p:spPr>
          <a:xfrm>
            <a:off x="1203961" y="324231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프로그래밍을 하면서 변수를 사용하였고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사용하여 메모리에 데이터를 저장하거나 읽었다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altLang="ko-KR" sz="1800" dirty="0">
                <a:solidFill>
                  <a:srgbClr val="000000"/>
                </a:solidFill>
              </a:rPr>
              <a:t>C</a:t>
            </a:r>
            <a:r>
              <a:rPr lang="ko-KR" altLang="en-US" sz="1800" dirty="0">
                <a:solidFill>
                  <a:srgbClr val="000000"/>
                </a:solidFill>
              </a:rPr>
              <a:t>언어에서 원시코드를 컴파일 하면 그동안 사용했던 변수들이 모두 메모리 주소로 바뀌어서 적용된다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AD4E6-0821-DCF2-E08A-60897F836405}"/>
              </a:ext>
            </a:extLst>
          </p:cNvPr>
          <p:cNvSpPr txBox="1"/>
          <p:nvPr/>
        </p:nvSpPr>
        <p:spPr>
          <a:xfrm>
            <a:off x="4168150" y="1824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운영체제의 메모리 관리 방식</a:t>
            </a:r>
            <a:endParaRPr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CDF5C-D5B9-F70E-6D60-64A44AB40233}"/>
              </a:ext>
            </a:extLst>
          </p:cNvPr>
          <p:cNvSpPr/>
          <p:nvPr/>
        </p:nvSpPr>
        <p:spPr>
          <a:xfrm>
            <a:off x="2434590" y="1424940"/>
            <a:ext cx="4274820" cy="15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8EA1E-18AF-E923-1065-28B84DD635B8}"/>
              </a:ext>
            </a:extLst>
          </p:cNvPr>
          <p:cNvSpPr txBox="1"/>
          <p:nvPr/>
        </p:nvSpPr>
        <p:spPr>
          <a:xfrm>
            <a:off x="2760534" y="1927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0930-F109-04D2-F05E-97383E68278C}"/>
              </a:ext>
            </a:extLst>
          </p:cNvPr>
          <p:cNvSpPr txBox="1"/>
          <p:nvPr/>
        </p:nvSpPr>
        <p:spPr>
          <a:xfrm>
            <a:off x="5293638" y="16811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0AE000-51BA-2BB1-3D82-643F0988ABAE}"/>
              </a:ext>
            </a:extLst>
          </p:cNvPr>
          <p:cNvSpPr/>
          <p:nvPr/>
        </p:nvSpPr>
        <p:spPr>
          <a:xfrm>
            <a:off x="4012807" y="1993076"/>
            <a:ext cx="1160019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B85E2D0B-44EF-434C-7176-23B9C4960EAA}"/>
              </a:ext>
            </a:extLst>
          </p:cNvPr>
          <p:cNvSpPr txBox="1">
            <a:spLocks/>
          </p:cNvSpPr>
          <p:nvPr/>
        </p:nvSpPr>
        <p:spPr>
          <a:xfrm>
            <a:off x="1203961" y="324231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컴파일된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실행파일에서는 변수의 이름보다는 변수가 위치한 메모리의 주소가 더 중요하다는 이야기이다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</a:rPr>
              <a:t>그리고 지금 한 말을 다시 생각하면 변수 이름을 사용하지 않고 변수의 주소만 알고 있다면 변수 값을 읽거나 바꿀 수 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AD4E6-0821-DCF2-E08A-60897F836405}"/>
              </a:ext>
            </a:extLst>
          </p:cNvPr>
          <p:cNvSpPr txBox="1"/>
          <p:nvPr/>
        </p:nvSpPr>
        <p:spPr>
          <a:xfrm>
            <a:off x="4168150" y="1824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3186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직접 주소 방식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356D5-B9DB-1037-43AB-37FB1B7C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8" y="1134871"/>
            <a:ext cx="3105583" cy="3772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AE98A-D9B4-6658-1753-2BE14B70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11" y="1289915"/>
            <a:ext cx="303889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간접 주소 방식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065D9AF-C953-9044-6CD5-C75F14443336}"/>
              </a:ext>
            </a:extLst>
          </p:cNvPr>
          <p:cNvSpPr txBox="1">
            <a:spLocks/>
          </p:cNvSpPr>
          <p:nvPr/>
        </p:nvSpPr>
        <p:spPr>
          <a:xfrm>
            <a:off x="1242061" y="147268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간접주소 방식을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사용하는것이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포인터이다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본격적으로 포인터를 배우기전에 </a:t>
            </a:r>
            <a:r>
              <a:rPr lang="ko-KR" altLang="en-US" sz="1800" dirty="0" err="1">
                <a:solidFill>
                  <a:srgbClr val="000000"/>
                </a:solidFill>
              </a:rPr>
              <a:t>스포</a:t>
            </a:r>
            <a:r>
              <a:rPr lang="en-US" altLang="ko-KR" sz="1800" dirty="0">
                <a:solidFill>
                  <a:srgbClr val="000000"/>
                </a:solidFill>
              </a:rPr>
              <a:t>!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&lt;*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용도</a:t>
            </a:r>
            <a:r>
              <a:rPr lang="en-US" altLang="ko-KR" sz="1800" dirty="0">
                <a:solidFill>
                  <a:srgbClr val="000000"/>
                </a:solidFill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 선언 할 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주소에 값 접근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변수에 접근하는 것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3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2E844F9D-FFCF-4600-F394-65DB18DE52F7}"/>
              </a:ext>
            </a:extLst>
          </p:cNvPr>
          <p:cNvSpPr txBox="1">
            <a:spLocks/>
          </p:cNvSpPr>
          <p:nvPr/>
        </p:nvSpPr>
        <p:spPr>
          <a:xfrm>
            <a:off x="1317445" y="1157214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메모리는 일렬로 연속되어 있는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선언될 때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그 변수를 위한 공간이 할당된다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할당된 메모리 공간의 시작 주소를 구한다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개요</a:t>
            </a:r>
            <a:r>
              <a:rPr lang="en-US" altLang="ko-KR" sz="3600" b="1" dirty="0"/>
              <a:t> – </a:t>
            </a:r>
            <a:r>
              <a:rPr lang="ko-KR" altLang="en-US" sz="3600" b="1" dirty="0"/>
              <a:t>주소연산자</a:t>
            </a:r>
            <a:r>
              <a:rPr lang="en-US" altLang="ko-KR" sz="3600" b="1" dirty="0"/>
              <a:t>(&amp;)</a:t>
            </a:r>
            <a:endParaRPr sz="36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8DB720-D3B3-1C90-EF22-2586D96E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46140"/>
              </p:ext>
            </p:extLst>
          </p:nvPr>
        </p:nvGraphicFramePr>
        <p:xfrm>
          <a:off x="442913" y="3953510"/>
          <a:ext cx="8258173" cy="37084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79739">
                  <a:extLst>
                    <a:ext uri="{9D8B030D-6E8A-4147-A177-3AD203B41FA5}">
                      <a16:colId xmlns:a16="http://schemas.microsoft.com/office/drawing/2014/main" val="326951536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770873477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324704022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95922826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5709181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163090514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540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0000 0001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0000 1101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0000 0111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0100 1010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1111 1110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1110 1101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0001 0010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628431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1491415-1FD6-9A51-39E6-7177EFB2BDBE}"/>
              </a:ext>
            </a:extLst>
          </p:cNvPr>
          <p:cNvSpPr/>
          <p:nvPr/>
        </p:nvSpPr>
        <p:spPr>
          <a:xfrm rot="5400000">
            <a:off x="825114" y="4253402"/>
            <a:ext cx="370842" cy="35827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54217FB-A8E5-6C77-99B2-BBD6CD17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92956"/>
              </p:ext>
            </p:extLst>
          </p:nvPr>
        </p:nvGraphicFramePr>
        <p:xfrm>
          <a:off x="442913" y="3600684"/>
          <a:ext cx="8258173" cy="37084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79739">
                  <a:extLst>
                    <a:ext uri="{9D8B030D-6E8A-4147-A177-3AD203B41FA5}">
                      <a16:colId xmlns:a16="http://schemas.microsoft.com/office/drawing/2014/main" val="326951536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770873477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324704022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95922826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5709181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163090514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540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0x01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0x02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0x03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0x04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0x05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0x07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6284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E9ACF7-E879-2869-276D-046A0FAD6C96}"/>
              </a:ext>
            </a:extLst>
          </p:cNvPr>
          <p:cNvSpPr txBox="1"/>
          <p:nvPr/>
        </p:nvSpPr>
        <p:spPr>
          <a:xfrm>
            <a:off x="648897" y="46276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EEC68-B437-E455-585D-A4A7F807B526}"/>
              </a:ext>
            </a:extLst>
          </p:cNvPr>
          <p:cNvSpPr txBox="1"/>
          <p:nvPr/>
        </p:nvSpPr>
        <p:spPr>
          <a:xfrm>
            <a:off x="442913" y="30255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주소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542FA2A-B553-3AED-482D-66A15D77D9D6}"/>
              </a:ext>
            </a:extLst>
          </p:cNvPr>
          <p:cNvSpPr/>
          <p:nvPr/>
        </p:nvSpPr>
        <p:spPr>
          <a:xfrm rot="16200000">
            <a:off x="825113" y="3325478"/>
            <a:ext cx="370842" cy="35827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CACAF35-D63E-04D4-973E-0235C98B4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37" b="10200"/>
          <a:stretch/>
        </p:blipFill>
        <p:spPr>
          <a:xfrm>
            <a:off x="3002140" y="2196704"/>
            <a:ext cx="3139718" cy="12810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CA4C97-2138-8E5E-0E79-35D44B58D88D}"/>
              </a:ext>
            </a:extLst>
          </p:cNvPr>
          <p:cNvSpPr/>
          <p:nvPr/>
        </p:nvSpPr>
        <p:spPr>
          <a:xfrm>
            <a:off x="1702078" y="2060031"/>
            <a:ext cx="145260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C8CB0-7DAA-D28C-34DF-F89C121E4E4E}"/>
              </a:ext>
            </a:extLst>
          </p:cNvPr>
          <p:cNvSpPr/>
          <p:nvPr/>
        </p:nvSpPr>
        <p:spPr>
          <a:xfrm>
            <a:off x="5654001" y="2672638"/>
            <a:ext cx="2600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1A3C5CF-3770-6356-00B1-EABB211B52C2}"/>
              </a:ext>
            </a:extLst>
          </p:cNvPr>
          <p:cNvSpPr/>
          <p:nvPr/>
        </p:nvSpPr>
        <p:spPr>
          <a:xfrm rot="16200000">
            <a:off x="5051224" y="2127285"/>
            <a:ext cx="190742" cy="468774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5394A-9F48-41D1-6AC7-925EFA51A953}"/>
              </a:ext>
            </a:extLst>
          </p:cNvPr>
          <p:cNvSpPr txBox="1"/>
          <p:nvPr/>
        </p:nvSpPr>
        <p:spPr>
          <a:xfrm>
            <a:off x="4198217" y="4587821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할당된 메모리 공간</a:t>
            </a:r>
          </a:p>
        </p:txBody>
      </p:sp>
    </p:spTree>
    <p:extLst>
      <p:ext uri="{BB962C8B-B14F-4D97-AF65-F5344CB8AC3E}">
        <p14:creationId xmlns:p14="http://schemas.microsoft.com/office/powerpoint/2010/main" val="28168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900F2-36C0-31D9-29C0-FE5EEEEF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1017725"/>
            <a:ext cx="5913120" cy="42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8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513</Words>
  <Application>Microsoft Office PowerPoint</Application>
  <PresentationFormat>화면 슬라이드 쇼(16:9)</PresentationFormat>
  <Paragraphs>117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Fredoka One</vt:lpstr>
      <vt:lpstr>강한공군체 Medium</vt:lpstr>
      <vt:lpstr>Arial</vt:lpstr>
      <vt:lpstr>Raleway</vt:lpstr>
      <vt:lpstr>맑은 고딕</vt:lpstr>
      <vt:lpstr>바른공군체 Medium</vt:lpstr>
      <vt:lpstr>Wingdings</vt:lpstr>
      <vt:lpstr>Retato Slideshow by Slidesgo</vt:lpstr>
      <vt:lpstr>C언어 튜터링</vt:lpstr>
      <vt:lpstr>포인터</vt:lpstr>
      <vt:lpstr>목차</vt:lpstr>
      <vt:lpstr>운영체제의 메모리 관리 방식</vt:lpstr>
      <vt:lpstr>운영체제의 메모리 관리 방식</vt:lpstr>
      <vt:lpstr>직접 주소 방식</vt:lpstr>
      <vt:lpstr>간접 주소 방식</vt:lpstr>
      <vt:lpstr>포인터 개요 – 주소연산자(&amp;)</vt:lpstr>
      <vt:lpstr>포인터 선언과 사용</vt:lpstr>
      <vt:lpstr>포인터 선언과 사용 – 예시1 </vt:lpstr>
      <vt:lpstr>포인터 선언과 사용 – 예시2 </vt:lpstr>
      <vt:lpstr>포인터 주의사항 - 초기화</vt:lpstr>
      <vt:lpstr>포인터 주의사항  - 주소연산자와 참조연산자</vt:lpstr>
      <vt:lpstr>포인터 주의사항 – 자료형 일치</vt:lpstr>
      <vt:lpstr>포인터 주의사항 – 포인터의 크기</vt:lpstr>
      <vt:lpstr>변수들을 서로 Swap하기 </vt:lpstr>
      <vt:lpstr>매개변수 전달 방법</vt:lpstr>
      <vt:lpstr>매개변수 전달 방법</vt:lpstr>
      <vt:lpstr>매개변수 전달 방법</vt:lpstr>
      <vt:lpstr>배열의 시작이 0인 이유</vt:lpstr>
      <vt:lpstr>배열 표기법과 포인터 표기법의 관계</vt:lpstr>
      <vt:lpstr>배열의 이름은 그 배열의 시작 주소이다</vt:lpstr>
      <vt:lpstr>배열의 이름은 그 배열의 시작 주소이다</vt:lpstr>
      <vt:lpstr>배열의 시작이 0인 이유</vt:lpstr>
      <vt:lpstr>배열의 시작이 0인 이유</vt:lpstr>
      <vt:lpstr>배열과 포인터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용빈 김</cp:lastModifiedBy>
  <cp:revision>92</cp:revision>
  <dcterms:modified xsi:type="dcterms:W3CDTF">2023-09-23T12:41:41Z</dcterms:modified>
</cp:coreProperties>
</file>