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63" r:id="rId4"/>
    <p:sldId id="261" r:id="rId5"/>
    <p:sldId id="271" r:id="rId6"/>
    <p:sldId id="260" r:id="rId7"/>
    <p:sldId id="262" r:id="rId8"/>
    <p:sldId id="267" r:id="rId9"/>
    <p:sldId id="274" r:id="rId10"/>
    <p:sldId id="265" r:id="rId11"/>
    <p:sldId id="268" r:id="rId12"/>
    <p:sldId id="270" r:id="rId13"/>
    <p:sldId id="272" r:id="rId14"/>
    <p:sldId id="275" r:id="rId15"/>
    <p:sldId id="273" r:id="rId16"/>
    <p:sldId id="269" r:id="rId17"/>
    <p:sldId id="26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2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647ED-9430-40E2-B85B-A3F8316DBFC0}" type="datetimeFigureOut">
              <a:rPr lang="en-US" smtClean="0"/>
              <a:t>7/22/2020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84C3AB-33A5-4DAB-A6A2-A31B0EF86526}" type="slidenum">
              <a:rPr lang="en-US" smtClean="0"/>
              <a:t>‹#›</a:t>
            </a:fld>
            <a:endParaRPr lang="en-US"/>
          </a:p>
        </p:txBody>
      </p:sp>
    </p:spTree>
    <p:extLst>
      <p:ext uri="{BB962C8B-B14F-4D97-AF65-F5344CB8AC3E}">
        <p14:creationId xmlns:p14="http://schemas.microsoft.com/office/powerpoint/2010/main" val="380439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C3AB-33A5-4DAB-A6A2-A31B0EF86526}" type="slidenum">
              <a:rPr lang="en-US" smtClean="0"/>
              <a:t>7</a:t>
            </a:fld>
            <a:endParaRPr lang="en-US"/>
          </a:p>
        </p:txBody>
      </p:sp>
    </p:spTree>
    <p:extLst>
      <p:ext uri="{BB962C8B-B14F-4D97-AF65-F5344CB8AC3E}">
        <p14:creationId xmlns:p14="http://schemas.microsoft.com/office/powerpoint/2010/main" val="127230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C3AB-33A5-4DAB-A6A2-A31B0EF86526}" type="slidenum">
              <a:rPr lang="en-US" smtClean="0"/>
              <a:t>8</a:t>
            </a:fld>
            <a:endParaRPr lang="en-US"/>
          </a:p>
        </p:txBody>
      </p:sp>
    </p:spTree>
    <p:extLst>
      <p:ext uri="{BB962C8B-B14F-4D97-AF65-F5344CB8AC3E}">
        <p14:creationId xmlns:p14="http://schemas.microsoft.com/office/powerpoint/2010/main" val="127230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D3355-5198-469C-88D0-861A94844150}"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A10BE-A04C-46E4-83F8-D3E86A7846BE}" type="slidenum">
              <a:rPr lang="en-US" smtClean="0"/>
              <a:t>‹#›</a:t>
            </a:fld>
            <a:endParaRPr lang="en-US"/>
          </a:p>
        </p:txBody>
      </p:sp>
      <p:sp>
        <p:nvSpPr>
          <p:cNvPr id="11" name="Text Placeholder 10"/>
          <p:cNvSpPr>
            <a:spLocks noGrp="1"/>
          </p:cNvSpPr>
          <p:nvPr>
            <p:ph type="body" sz="quarter" idx="13"/>
          </p:nvPr>
        </p:nvSpPr>
        <p:spPr>
          <a:xfrm>
            <a:off x="0" y="133350"/>
            <a:ext cx="9144000" cy="533400"/>
          </a:xfrm>
        </p:spPr>
        <p:txBody>
          <a:bodyPr/>
          <a:lstStyle>
            <a:lvl1pPr marL="236538" indent="0" algn="l">
              <a:defRPr sz="2800"/>
            </a:lvl1pPr>
            <a:lvl2pPr algn="l">
              <a:defRPr/>
            </a:lvl2pPr>
          </a:lstStyle>
          <a:p>
            <a:pPr lvl="0"/>
            <a:r>
              <a:rPr lang="en-US" dirty="0" smtClean="0"/>
              <a:t>Click to edit Master text styles</a:t>
            </a:r>
          </a:p>
          <a:p>
            <a:pPr lvl="1"/>
            <a:endParaRPr 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D3355-5198-469C-88D0-861A94844150}"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A10BE-A04C-46E4-83F8-D3E86A7846BE}" type="slidenum">
              <a:rPr lang="en-US" smtClean="0"/>
              <a:t>‹#›</a:t>
            </a:fld>
            <a:endParaRPr lang="en-US"/>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D3355-5198-469C-88D0-861A94844150}"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A10BE-A04C-46E4-83F8-D3E86A7846B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3D3355-5198-469C-88D0-861A94844150}"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A10BE-A04C-46E4-83F8-D3E86A7846B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3D3355-5198-469C-88D0-861A94844150}"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A10BE-A04C-46E4-83F8-D3E86A7846BE}" type="slidenum">
              <a:rPr lang="en-US" smtClean="0"/>
              <a:t>‹#›</a:t>
            </a:fld>
            <a:endParaRPr lang="en-US"/>
          </a:p>
        </p:txBody>
      </p:sp>
      <p:sp>
        <p:nvSpPr>
          <p:cNvPr id="8" name="Title 7"/>
          <p:cNvSpPr>
            <a:spLocks noGrp="1"/>
          </p:cNvSpPr>
          <p:nvPr>
            <p:ph type="title"/>
          </p:nvPr>
        </p:nvSpPr>
        <p:spPr>
          <a:xfrm>
            <a:off x="0" y="76200"/>
            <a:ext cx="9144000" cy="590550"/>
          </a:xfrm>
        </p:spPr>
        <p:txBody>
          <a:bodyPr/>
          <a:lstStyle>
            <a:lvl1pPr marL="346075" indent="0" algn="l">
              <a:buNone/>
              <a:defRPr sz="2800" b="0" baseline="0">
                <a:effectLst>
                  <a:reflection blurRad="6350" stA="55000" endA="300" endPos="45500" dir="5400000" sy="-100000" algn="bl" rotWithShape="0"/>
                </a:effectLst>
              </a:defRPr>
            </a:lvl1pPr>
          </a:lstStyle>
          <a:p>
            <a:r>
              <a:rPr lang="en-US" dirty="0" smtClean="0"/>
              <a:t>Click to edit Master title style</a:t>
            </a:r>
            <a:endParaRPr lang="en-US" dirty="0"/>
          </a:p>
        </p:txBody>
      </p:sp>
      <p:sp>
        <p:nvSpPr>
          <p:cNvPr id="10" name="Content Placeholder 9"/>
          <p:cNvSpPr>
            <a:spLocks noGrp="1"/>
          </p:cNvSpPr>
          <p:nvPr>
            <p:ph sz="quarter" idx="13"/>
          </p:nvPr>
        </p:nvSpPr>
        <p:spPr>
          <a:xfrm>
            <a:off x="457200" y="104775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3D3355-5198-469C-88D0-861A94844150}"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A10BE-A04C-46E4-83F8-D3E86A7846BE}" type="slidenum">
              <a:rPr lang="en-US" smtClean="0"/>
              <a:t>‹#›</a:t>
            </a:fld>
            <a:endParaRPr lang="en-US"/>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3D3355-5198-469C-88D0-861A94844150}"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A10BE-A04C-46E4-83F8-D3E86A7846BE}" type="slidenum">
              <a:rPr lang="en-US" smtClean="0"/>
              <a:t>‹#›</a:t>
            </a:fld>
            <a:endParaRPr lang="en-US"/>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extLst>
      <p:ext uri="{BB962C8B-B14F-4D97-AF65-F5344CB8AC3E}">
        <p14:creationId xmlns:p14="http://schemas.microsoft.com/office/powerpoint/2010/main" val="25140551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D3355-5198-469C-88D0-861A94844150}"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A10BE-A04C-46E4-83F8-D3E86A7846B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B3D3355-5198-469C-88D0-861A94844150}"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A10BE-A04C-46E4-83F8-D3E86A7846B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3D3355-5198-469C-88D0-861A94844150}"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A10BE-A04C-46E4-83F8-D3E86A7846B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3D3355-5198-469C-88D0-861A94844150}"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A10BE-A04C-46E4-83F8-D3E86A7846B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D3355-5198-469C-88D0-861A94844150}"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A10BE-A04C-46E4-83F8-D3E86A7846BE}"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15744" y="1352550"/>
            <a:ext cx="6512511" cy="857250"/>
          </a:xfrm>
          <a:prstGeom prst="rect">
            <a:avLst/>
          </a:prstGeom>
          <a:effectLst/>
        </p:spPr>
        <p:txBody>
          <a:bodyPr vert="horz" lIns="91440" tIns="45720" rIns="91440" bIns="45720" rtlCol="0" anchor="t" anchorCtr="0">
            <a:noAutofit/>
          </a:bodyPr>
          <a:lstStyle/>
          <a:p>
            <a:r>
              <a:rPr lang="en-US" dirty="0" smtClean="0"/>
              <a:t>ML Project Ideas</a:t>
            </a:r>
            <a:endParaRPr lang="en-US" dirty="0"/>
          </a:p>
        </p:txBody>
      </p:sp>
      <p:sp>
        <p:nvSpPr>
          <p:cNvPr id="3" name="Text Placeholder 2"/>
          <p:cNvSpPr>
            <a:spLocks noGrp="1"/>
          </p:cNvSpPr>
          <p:nvPr>
            <p:ph type="body" idx="1"/>
          </p:nvPr>
        </p:nvSpPr>
        <p:spPr>
          <a:xfrm>
            <a:off x="1371600" y="2724150"/>
            <a:ext cx="6400800" cy="2262348"/>
          </a:xfrm>
          <a:prstGeom prst="rect">
            <a:avLst/>
          </a:prstGeom>
        </p:spPr>
        <p:txBody>
          <a:bodyPr vert="horz" lIns="91440" tIns="45720" rIns="91440" bIns="45720" rtlCol="0">
            <a:normAutofit/>
          </a:bodyPr>
          <a:lstStyle/>
          <a:p>
            <a:pPr lvl="0"/>
            <a:r>
              <a:rPr lang="en-US" dirty="0" smtClean="0"/>
              <a:t>Yongchang Feng</a:t>
            </a:r>
          </a:p>
          <a:p>
            <a:pPr lvl="0"/>
            <a:r>
              <a:rPr lang="en-US" dirty="0" smtClean="0"/>
              <a:t>June 3, 2020</a:t>
            </a:r>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B3D3355-5198-469C-88D0-861A94844150}" type="datetimeFigureOut">
              <a:rPr lang="en-US" smtClean="0"/>
              <a:t>7/22/2020</a:t>
            </a:fld>
            <a:endParaRPr lang="en-US"/>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68A10BE-A04C-46E4-83F8-D3E86A7846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2" r:id="rId2"/>
    <p:sldLayoutId id="2147483661" r:id="rId3"/>
    <p:sldLayoutId id="214748367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Lst>
  <p:timing>
    <p:tnLst>
      <p:par>
        <p:cTn id="1" dur="indefinite" restart="never" nodeType="tmRoot"/>
      </p:par>
    </p:tnLst>
  </p:timing>
  <p:txStyles>
    <p:titleStyle>
      <a:lvl1pPr marL="0" indent="0" algn="ctr" defTabSz="914400" rtl="0" eaLnBrk="1" latinLnBrk="0" hangingPunct="1">
        <a:spcBef>
          <a:spcPct val="0"/>
        </a:spcBef>
        <a:buClr>
          <a:schemeClr val="accent6">
            <a:lumMod val="75000"/>
          </a:schemeClr>
        </a:buClr>
        <a:buSzPct val="128000"/>
        <a:buFont typeface="Georgia" pitchFamily="18" charset="0"/>
        <a:buNone/>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2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1">
              <a:lumMod val="75000"/>
              <a:lumOff val="25000"/>
            </a:schemeClr>
          </a:solidFill>
          <a:latin typeface="+mn-lt"/>
          <a:ea typeface="+mn-ea"/>
          <a:cs typeface="+mn-cs"/>
        </a:defRPr>
      </a:lvl1pPr>
      <a:lvl2pPr marL="36576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lumMod val="75000"/>
              <a:lumOff val="25000"/>
            </a:schemeClr>
          </a:solidFill>
          <a:latin typeface="+mn-lt"/>
          <a:ea typeface="+mn-ea"/>
          <a:cs typeface="+mn-cs"/>
        </a:defRPr>
      </a:lvl2pPr>
      <a:lvl3pPr marL="64008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lumMod val="75000"/>
              <a:lumOff val="25000"/>
            </a:schemeClr>
          </a:solidFill>
          <a:latin typeface="+mn-lt"/>
          <a:ea typeface="+mn-ea"/>
          <a:cs typeface="+mn-cs"/>
        </a:defRPr>
      </a:lvl3pPr>
      <a:lvl4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lumMod val="75000"/>
              <a:lumOff val="25000"/>
            </a:schemeClr>
          </a:solidFill>
          <a:latin typeface="+mn-lt"/>
          <a:ea typeface="+mn-ea"/>
          <a:cs typeface="+mn-cs"/>
        </a:defRPr>
      </a:lvl4pPr>
      <a:lvl5pPr marL="1207008"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iopscience.iop.org/article/10.1088/1742-6596/1213/2/022003/pdf" TargetMode="External"/><Relationship Id="rId3" Type="http://schemas.openxmlformats.org/officeDocument/2006/relationships/hyperlink" Target="https://tuatini.me/practical-image-segmentation-with-unet/" TargetMode="External"/><Relationship Id="rId7" Type="http://schemas.openxmlformats.org/officeDocument/2006/relationships/hyperlink" Target="https://github.com/soroushj/keras-balanced-batch-generator" TargetMode="External"/><Relationship Id="rId2" Type="http://schemas.openxmlformats.org/officeDocument/2006/relationships/hyperlink" Target="https://towardsdatascience.com/understanding-semantic-segmentation-with-unet-6be4f42d4b47" TargetMode="External"/><Relationship Id="rId1" Type="http://schemas.openxmlformats.org/officeDocument/2006/relationships/slideLayout" Target="../slideLayouts/slideLayout1.xml"/><Relationship Id="rId6" Type="http://schemas.openxmlformats.org/officeDocument/2006/relationships/hyperlink" Target="https://machinelearningmastery.com/how-to-configure-image-data-augmentation-when-training-deep-learning-neural-networks/" TargetMode="External"/><Relationship Id="rId5" Type="http://schemas.openxmlformats.org/officeDocument/2006/relationships/hyperlink" Target="https://www.kaggle.com/c/severstal-steel-defect-detection/discussion/114394" TargetMode="External"/><Relationship Id="rId4" Type="http://schemas.openxmlformats.org/officeDocument/2006/relationships/hyperlink" Target="https://www.kaggle.com/c/severstal-steel-defect-detection" TargetMode="External"/><Relationship Id="rId9" Type="http://schemas.openxmlformats.org/officeDocument/2006/relationships/hyperlink" Target="https://stats.stackexchange.com/questions/5366/clustering-k-means-or-otherwise-with-a-minimum-cluster-size-constrai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jesperdramsch/intro-chest-xray-dicom-viz-u-nets-full-data#Vanilla-Unet" TargetMode="External"/><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05100"/>
            <a:ext cx="6400800" cy="1314450"/>
          </a:xfrm>
        </p:spPr>
        <p:txBody>
          <a:bodyPr>
            <a:normAutofit/>
          </a:bodyPr>
          <a:lstStyle/>
          <a:p>
            <a:pPr algn="ctr"/>
            <a:r>
              <a:rPr lang="en-US" sz="2400" dirty="0" smtClean="0">
                <a:solidFill>
                  <a:srgbClr val="002060"/>
                </a:solidFill>
              </a:rPr>
              <a:t>Yongchang </a:t>
            </a:r>
            <a:r>
              <a:rPr lang="en-US" sz="2400" dirty="0" smtClean="0">
                <a:solidFill>
                  <a:srgbClr val="002060"/>
                </a:solidFill>
              </a:rPr>
              <a:t>Feng, Tue Ngo</a:t>
            </a:r>
            <a:endParaRPr lang="en-US" sz="2400" dirty="0" smtClean="0">
              <a:solidFill>
                <a:srgbClr val="002060"/>
              </a:solidFill>
            </a:endParaRPr>
          </a:p>
          <a:p>
            <a:pPr algn="ctr"/>
            <a:r>
              <a:rPr lang="en-US" sz="2400" dirty="0" smtClean="0">
                <a:solidFill>
                  <a:srgbClr val="002060"/>
                </a:solidFill>
              </a:rPr>
              <a:t>August</a:t>
            </a:r>
            <a:r>
              <a:rPr lang="en-US" sz="2400" dirty="0" smtClean="0">
                <a:solidFill>
                  <a:srgbClr val="002060"/>
                </a:solidFill>
              </a:rPr>
              <a:t> </a:t>
            </a:r>
            <a:r>
              <a:rPr lang="en-US" sz="2400" dirty="0" smtClean="0">
                <a:solidFill>
                  <a:srgbClr val="002060"/>
                </a:solidFill>
              </a:rPr>
              <a:t>3, 2020 </a:t>
            </a:r>
            <a:endParaRPr lang="en-US" sz="2400" dirty="0">
              <a:solidFill>
                <a:srgbClr val="002060"/>
              </a:solidFill>
            </a:endParaRPr>
          </a:p>
        </p:txBody>
      </p:sp>
      <p:sp>
        <p:nvSpPr>
          <p:cNvPr id="2" name="Title 1"/>
          <p:cNvSpPr>
            <a:spLocks noGrp="1"/>
          </p:cNvSpPr>
          <p:nvPr>
            <p:ph type="ctrTitle"/>
          </p:nvPr>
        </p:nvSpPr>
        <p:spPr>
          <a:xfrm>
            <a:off x="685800" y="1352550"/>
            <a:ext cx="7772400" cy="1102519"/>
          </a:xfrm>
        </p:spPr>
        <p:txBody>
          <a:bodyPr/>
          <a:lstStyle/>
          <a:p>
            <a:pPr algn="ctr"/>
            <a:r>
              <a:rPr lang="en-US" dirty="0" smtClean="0">
                <a:solidFill>
                  <a:srgbClr val="002060"/>
                </a:solidFill>
              </a:rPr>
              <a:t>Steel Defect Detection</a:t>
            </a:r>
            <a:endParaRPr lang="en-US" dirty="0">
              <a:solidFill>
                <a:srgbClr val="002060"/>
              </a:solidFill>
            </a:endParaRPr>
          </a:p>
        </p:txBody>
      </p:sp>
    </p:spTree>
    <p:extLst>
      <p:ext uri="{BB962C8B-B14F-4D97-AF65-F5344CB8AC3E}">
        <p14:creationId xmlns:p14="http://schemas.microsoft.com/office/powerpoint/2010/main" val="165710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solidFill>
                  <a:srgbClr val="002060"/>
                </a:solidFill>
              </a:rPr>
              <a:t>Post Processing and Analysis</a:t>
            </a:r>
            <a:endParaRPr lang="en-US" dirty="0">
              <a:solidFill>
                <a:srgbClr val="002060"/>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47750"/>
            <a:ext cx="72009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666750"/>
            <a:ext cx="7743915" cy="307777"/>
          </a:xfrm>
          <a:prstGeom prst="rect">
            <a:avLst/>
          </a:prstGeom>
          <a:noFill/>
        </p:spPr>
        <p:txBody>
          <a:bodyPr wrap="none" rtlCol="0">
            <a:spAutoFit/>
          </a:bodyPr>
          <a:lstStyle/>
          <a:p>
            <a:r>
              <a:rPr lang="en-US" sz="1400" dirty="0" smtClean="0"/>
              <a:t>Various post processing techniques are used. Optimized results summarized in following table: </a:t>
            </a:r>
            <a:endParaRPr lang="en-US" sz="1400" dirty="0"/>
          </a:p>
        </p:txBody>
      </p:sp>
      <p:sp>
        <p:nvSpPr>
          <p:cNvPr id="3" name="TextBox 2"/>
          <p:cNvSpPr txBox="1"/>
          <p:nvPr/>
        </p:nvSpPr>
        <p:spPr>
          <a:xfrm>
            <a:off x="685800" y="3047821"/>
            <a:ext cx="7772400" cy="1569660"/>
          </a:xfrm>
          <a:prstGeom prst="rect">
            <a:avLst/>
          </a:prstGeom>
          <a:noFill/>
        </p:spPr>
        <p:txBody>
          <a:bodyPr wrap="square" rtlCol="0">
            <a:spAutoFit/>
          </a:bodyPr>
          <a:lstStyle/>
          <a:p>
            <a:pPr marL="176213" indent="-176213">
              <a:buFont typeface="Arial" panose="020B0604020202020204" pitchFamily="34" charset="0"/>
              <a:buChar char="•"/>
            </a:pPr>
            <a:r>
              <a:rPr lang="en-US" sz="1200" dirty="0" smtClean="0">
                <a:solidFill>
                  <a:srgbClr val="002060"/>
                </a:solidFill>
              </a:rPr>
              <a:t>Dice1, 2, 3 are measured per image and averaged over all validation images.</a:t>
            </a:r>
          </a:p>
          <a:p>
            <a:pPr marL="633413" lvl="1" indent="-176213">
              <a:buFont typeface="Arial" panose="020B0604020202020204" pitchFamily="34" charset="0"/>
              <a:buChar char="•"/>
            </a:pPr>
            <a:r>
              <a:rPr lang="en-US" sz="1200" dirty="0" smtClean="0">
                <a:solidFill>
                  <a:srgbClr val="002060"/>
                </a:solidFill>
              </a:rPr>
              <a:t>Dice1 is on all images, Dice2 on the images which have defects, and Dice3 on images without defects</a:t>
            </a:r>
          </a:p>
          <a:p>
            <a:pPr marL="633413" lvl="1" indent="-176213">
              <a:buFont typeface="Arial" panose="020B0604020202020204" pitchFamily="34" charset="0"/>
              <a:buChar char="•"/>
            </a:pPr>
            <a:r>
              <a:rPr lang="en-US" sz="1200" dirty="0" smtClean="0">
                <a:solidFill>
                  <a:srgbClr val="002060"/>
                </a:solidFill>
              </a:rPr>
              <a:t>(1- Dice3) is an indicator for false positive. There is a “trade-off” between Dice2 and Dice3.</a:t>
            </a:r>
          </a:p>
          <a:p>
            <a:pPr marL="633413" lvl="1" indent="-176213">
              <a:buFont typeface="Arial" panose="020B0604020202020204" pitchFamily="34" charset="0"/>
              <a:buChar char="•"/>
            </a:pPr>
            <a:r>
              <a:rPr lang="en-US" sz="1200" dirty="0" smtClean="0">
                <a:solidFill>
                  <a:srgbClr val="002060"/>
                </a:solidFill>
              </a:rPr>
              <a:t>Post process is to optimize the trade-off</a:t>
            </a:r>
          </a:p>
          <a:p>
            <a:pPr marL="176213" indent="-176213">
              <a:buFont typeface="Arial" panose="020B0604020202020204" pitchFamily="34" charset="0"/>
              <a:buChar char="•"/>
            </a:pPr>
            <a:r>
              <a:rPr lang="en-US" sz="1200" dirty="0" smtClean="0">
                <a:solidFill>
                  <a:srgbClr val="002060"/>
                </a:solidFill>
              </a:rPr>
              <a:t>Successfully reduce the false positive rate for around 20% to 6%, with about 1% reduction in Diec2.</a:t>
            </a:r>
          </a:p>
          <a:p>
            <a:pPr marL="176213" indent="-176213">
              <a:buFont typeface="Arial" panose="020B0604020202020204" pitchFamily="34" charset="0"/>
              <a:buChar char="•"/>
            </a:pPr>
            <a:r>
              <a:rPr lang="en-US" sz="1200" dirty="0" smtClean="0">
                <a:solidFill>
                  <a:srgbClr val="002060"/>
                </a:solidFill>
              </a:rPr>
              <a:t>The techniques used include: apply threshold on likelihood, use erosion/dilation to filter out noise, and further filter out small and few defects.</a:t>
            </a:r>
          </a:p>
          <a:p>
            <a:pPr marL="176213" indent="-176213">
              <a:buFont typeface="Arial" panose="020B0604020202020204" pitchFamily="34" charset="0"/>
              <a:buChar char="•"/>
            </a:pPr>
            <a:r>
              <a:rPr lang="en-US" sz="1200" dirty="0" smtClean="0">
                <a:solidFill>
                  <a:srgbClr val="002060"/>
                </a:solidFill>
              </a:rPr>
              <a:t>Dice4 is measured per mask (4 masks for each image).  This competition is based on Dice4.</a:t>
            </a:r>
            <a:endParaRPr lang="en-US" sz="1200" dirty="0">
              <a:solidFill>
                <a:srgbClr val="002060"/>
              </a:solidFill>
            </a:endParaRPr>
          </a:p>
        </p:txBody>
      </p:sp>
      <p:sp>
        <p:nvSpPr>
          <p:cNvPr id="4" name="Rectangle 3"/>
          <p:cNvSpPr/>
          <p:nvPr/>
        </p:nvSpPr>
        <p:spPr>
          <a:xfrm>
            <a:off x="6629400" y="1885950"/>
            <a:ext cx="990600" cy="1161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01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p:cNvSpPr txBox="1">
            <a:spLocks/>
          </p:cNvSpPr>
          <p:nvPr/>
        </p:nvSpPr>
        <p:spPr>
          <a:xfrm>
            <a:off x="13771" y="133350"/>
            <a:ext cx="9144000" cy="533400"/>
          </a:xfrm>
          <a:prstGeom prst="rect">
            <a:avLst/>
          </a:prstGeom>
        </p:spPr>
        <p:txBody>
          <a:bodyPr vert="horz" lIns="91440" tIns="45720" rIns="91440" bIns="45720" rtlCol="0">
            <a:normAutofit/>
          </a:bodyPr>
          <a:lstStyle>
            <a:lvl1pPr marL="236538"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800" kern="1200">
                <a:solidFill>
                  <a:schemeClr val="tx1">
                    <a:lumMod val="75000"/>
                    <a:lumOff val="25000"/>
                  </a:schemeClr>
                </a:solidFill>
                <a:latin typeface="+mn-lt"/>
                <a:ea typeface="+mn-ea"/>
                <a:cs typeface="+mn-cs"/>
              </a:defRPr>
            </a:lvl1pPr>
            <a:lvl2pPr marL="36576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lumMod val="75000"/>
                    <a:lumOff val="25000"/>
                  </a:schemeClr>
                </a:solidFill>
                <a:latin typeface="+mn-lt"/>
                <a:ea typeface="+mn-ea"/>
                <a:cs typeface="+mn-cs"/>
              </a:defRPr>
            </a:lvl2pPr>
            <a:lvl3pPr marL="64008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lumMod val="75000"/>
                    <a:lumOff val="25000"/>
                  </a:schemeClr>
                </a:solidFill>
                <a:latin typeface="+mn-lt"/>
                <a:ea typeface="+mn-ea"/>
                <a:cs typeface="+mn-cs"/>
              </a:defRPr>
            </a:lvl3pPr>
            <a:lvl4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lumMod val="75000"/>
                    <a:lumOff val="25000"/>
                  </a:schemeClr>
                </a:solidFill>
                <a:latin typeface="+mn-lt"/>
                <a:ea typeface="+mn-ea"/>
                <a:cs typeface="+mn-cs"/>
              </a:defRPr>
            </a:lvl4pPr>
            <a:lvl5pPr marL="1207008"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dirty="0" smtClean="0">
                <a:solidFill>
                  <a:srgbClr val="002060"/>
                </a:solidFill>
              </a:rPr>
              <a:t>Post Processing Optimization</a:t>
            </a:r>
            <a:endParaRPr lang="en-US" dirty="0">
              <a:solidFill>
                <a:srgbClr val="00206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42950"/>
            <a:ext cx="5486400" cy="392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28241" y="742950"/>
            <a:ext cx="943778" cy="215444"/>
          </a:xfrm>
          <a:prstGeom prst="rect">
            <a:avLst/>
          </a:prstGeom>
          <a:noFill/>
        </p:spPr>
        <p:txBody>
          <a:bodyPr wrap="square" rtlCol="0">
            <a:spAutoFit/>
          </a:bodyPr>
          <a:lstStyle/>
          <a:p>
            <a:r>
              <a:rPr lang="en-US" sz="800" dirty="0" smtClean="0">
                <a:solidFill>
                  <a:srgbClr val="FF0000"/>
                </a:solidFill>
              </a:rPr>
              <a:t>Min Defect Size</a:t>
            </a:r>
            <a:endParaRPr lang="en-US" sz="800" dirty="0">
              <a:solidFill>
                <a:srgbClr val="FF0000"/>
              </a:solidFill>
            </a:endParaRPr>
          </a:p>
        </p:txBody>
      </p:sp>
      <p:sp>
        <p:nvSpPr>
          <p:cNvPr id="8" name="TextBox 7"/>
          <p:cNvSpPr txBox="1"/>
          <p:nvPr/>
        </p:nvSpPr>
        <p:spPr>
          <a:xfrm>
            <a:off x="1028241" y="2737306"/>
            <a:ext cx="943778" cy="215444"/>
          </a:xfrm>
          <a:prstGeom prst="rect">
            <a:avLst/>
          </a:prstGeom>
          <a:noFill/>
        </p:spPr>
        <p:txBody>
          <a:bodyPr wrap="square" rtlCol="0">
            <a:spAutoFit/>
          </a:bodyPr>
          <a:lstStyle/>
          <a:p>
            <a:r>
              <a:rPr lang="en-US" sz="800" dirty="0" smtClean="0">
                <a:solidFill>
                  <a:srgbClr val="FF0000"/>
                </a:solidFill>
              </a:rPr>
              <a:t>Min Defect Size</a:t>
            </a:r>
            <a:endParaRPr lang="en-US" sz="800" dirty="0">
              <a:solidFill>
                <a:srgbClr val="FF0000"/>
              </a:solidFill>
            </a:endParaRPr>
          </a:p>
        </p:txBody>
      </p:sp>
      <p:sp>
        <p:nvSpPr>
          <p:cNvPr id="5" name="TextBox 4"/>
          <p:cNvSpPr txBox="1"/>
          <p:nvPr/>
        </p:nvSpPr>
        <p:spPr>
          <a:xfrm>
            <a:off x="5867400" y="895350"/>
            <a:ext cx="2971800" cy="3677930"/>
          </a:xfrm>
          <a:prstGeom prst="rect">
            <a:avLst/>
          </a:prstGeom>
          <a:noFill/>
        </p:spPr>
        <p:txBody>
          <a:bodyPr wrap="square" rtlCol="0">
            <a:spAutoFit/>
          </a:bodyPr>
          <a:lstStyle/>
          <a:p>
            <a:pPr marL="231775" indent="-231775">
              <a:spcBef>
                <a:spcPts val="600"/>
              </a:spcBef>
              <a:buFont typeface="Arial" panose="020B0604020202020204" pitchFamily="34" charset="0"/>
              <a:buChar char="•"/>
            </a:pPr>
            <a:r>
              <a:rPr lang="en-US" sz="1600" dirty="0" smtClean="0">
                <a:solidFill>
                  <a:srgbClr val="002060"/>
                </a:solidFill>
              </a:rPr>
              <a:t>Higher threshold improves Dice3, as it reduces false positive</a:t>
            </a:r>
          </a:p>
          <a:p>
            <a:pPr marL="231775" indent="-231775">
              <a:spcBef>
                <a:spcPts val="600"/>
              </a:spcBef>
              <a:buFont typeface="Arial" panose="020B0604020202020204" pitchFamily="34" charset="0"/>
              <a:buChar char="•"/>
            </a:pPr>
            <a:r>
              <a:rPr lang="en-US" sz="1600" dirty="0" smtClean="0">
                <a:solidFill>
                  <a:srgbClr val="002060"/>
                </a:solidFill>
              </a:rPr>
              <a:t>Larger </a:t>
            </a:r>
            <a:r>
              <a:rPr lang="en-US" sz="1600" dirty="0" err="1" smtClean="0">
                <a:solidFill>
                  <a:srgbClr val="002060"/>
                </a:solidFill>
              </a:rPr>
              <a:t>min_size</a:t>
            </a:r>
            <a:r>
              <a:rPr lang="en-US" sz="1600" dirty="0" smtClean="0">
                <a:solidFill>
                  <a:srgbClr val="002060"/>
                </a:solidFill>
              </a:rPr>
              <a:t> of defects also improve Dice3</a:t>
            </a:r>
          </a:p>
          <a:p>
            <a:pPr marL="231775" indent="-231775">
              <a:spcBef>
                <a:spcPts val="600"/>
              </a:spcBef>
              <a:buFont typeface="Arial" panose="020B0604020202020204" pitchFamily="34" charset="0"/>
              <a:buChar char="•"/>
            </a:pPr>
            <a:r>
              <a:rPr lang="en-US" sz="1600" dirty="0" smtClean="0">
                <a:solidFill>
                  <a:srgbClr val="002060"/>
                </a:solidFill>
              </a:rPr>
              <a:t>Dice2 trades off with Dice3</a:t>
            </a:r>
          </a:p>
          <a:p>
            <a:pPr marL="231775" indent="-231775">
              <a:spcBef>
                <a:spcPts val="600"/>
              </a:spcBef>
              <a:buFont typeface="Arial" panose="020B0604020202020204" pitchFamily="34" charset="0"/>
              <a:buChar char="•"/>
            </a:pPr>
            <a:r>
              <a:rPr lang="en-US" sz="1600" dirty="0" smtClean="0">
                <a:solidFill>
                  <a:srgbClr val="002060"/>
                </a:solidFill>
              </a:rPr>
              <a:t>Optimize threshold and </a:t>
            </a:r>
            <a:r>
              <a:rPr lang="en-US" sz="1600" dirty="0" err="1" smtClean="0">
                <a:solidFill>
                  <a:srgbClr val="002060"/>
                </a:solidFill>
              </a:rPr>
              <a:t>min_size</a:t>
            </a:r>
            <a:r>
              <a:rPr lang="en-US" sz="1600" dirty="0" smtClean="0">
                <a:solidFill>
                  <a:srgbClr val="002060"/>
                </a:solidFill>
              </a:rPr>
              <a:t> based on Dice4, which is the metrics for this competition.</a:t>
            </a:r>
          </a:p>
          <a:p>
            <a:pPr marL="231775" indent="-231775">
              <a:spcBef>
                <a:spcPts val="600"/>
              </a:spcBef>
              <a:buFont typeface="Arial" panose="020B0604020202020204" pitchFamily="34" charset="0"/>
              <a:buChar char="•"/>
            </a:pPr>
            <a:r>
              <a:rPr lang="en-US" sz="1600" dirty="0" smtClean="0">
                <a:solidFill>
                  <a:srgbClr val="002060"/>
                </a:solidFill>
              </a:rPr>
              <a:t>Threshold = 0.5</a:t>
            </a:r>
          </a:p>
          <a:p>
            <a:pPr marL="231775" indent="-231775">
              <a:spcBef>
                <a:spcPts val="600"/>
              </a:spcBef>
              <a:buFont typeface="Arial" panose="020B0604020202020204" pitchFamily="34" charset="0"/>
              <a:buChar char="•"/>
            </a:pPr>
            <a:r>
              <a:rPr lang="en-US" sz="1600" dirty="0" err="1" smtClean="0">
                <a:solidFill>
                  <a:srgbClr val="002060"/>
                </a:solidFill>
              </a:rPr>
              <a:t>Min_size</a:t>
            </a:r>
            <a:r>
              <a:rPr lang="en-US" sz="1600" dirty="0" smtClean="0">
                <a:solidFill>
                  <a:srgbClr val="002060"/>
                </a:solidFill>
              </a:rPr>
              <a:t> between 100 and 300.</a:t>
            </a:r>
            <a:endParaRPr lang="en-US" sz="1600" dirty="0">
              <a:solidFill>
                <a:srgbClr val="002060"/>
              </a:solidFill>
            </a:endParaRPr>
          </a:p>
        </p:txBody>
      </p:sp>
      <p:sp>
        <p:nvSpPr>
          <p:cNvPr id="10" name="TextBox 9"/>
          <p:cNvSpPr txBox="1"/>
          <p:nvPr/>
        </p:nvSpPr>
        <p:spPr>
          <a:xfrm>
            <a:off x="3883446" y="4617544"/>
            <a:ext cx="1300356" cy="307777"/>
          </a:xfrm>
          <a:prstGeom prst="rect">
            <a:avLst/>
          </a:prstGeom>
          <a:solidFill>
            <a:schemeClr val="bg1"/>
          </a:solidFill>
        </p:spPr>
        <p:txBody>
          <a:bodyPr wrap="none" rtlCol="0">
            <a:spAutoFit/>
          </a:bodyPr>
          <a:lstStyle/>
          <a:p>
            <a:r>
              <a:rPr lang="en-US" sz="1400" dirty="0" smtClean="0">
                <a:solidFill>
                  <a:srgbClr val="FF0000"/>
                </a:solidFill>
              </a:rPr>
              <a:t>False Positive</a:t>
            </a:r>
            <a:endParaRPr lang="en-US" sz="1400" dirty="0">
              <a:solidFill>
                <a:srgbClr val="FF0000"/>
              </a:solidFill>
            </a:endParaRPr>
          </a:p>
        </p:txBody>
      </p:sp>
    </p:spTree>
    <p:extLst>
      <p:ext uri="{BB962C8B-B14F-4D97-AF65-F5344CB8AC3E}">
        <p14:creationId xmlns:p14="http://schemas.microsoft.com/office/powerpoint/2010/main" val="720724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p:cNvSpPr txBox="1">
            <a:spLocks/>
          </p:cNvSpPr>
          <p:nvPr/>
        </p:nvSpPr>
        <p:spPr>
          <a:xfrm>
            <a:off x="13771" y="133350"/>
            <a:ext cx="9144000" cy="533400"/>
          </a:xfrm>
          <a:prstGeom prst="rect">
            <a:avLst/>
          </a:prstGeom>
        </p:spPr>
        <p:txBody>
          <a:bodyPr vert="horz" lIns="91440" tIns="45720" rIns="91440" bIns="45720" rtlCol="0">
            <a:normAutofit/>
          </a:bodyPr>
          <a:lstStyle>
            <a:lvl1pPr marL="236538"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800" kern="1200">
                <a:solidFill>
                  <a:schemeClr val="tx1">
                    <a:lumMod val="75000"/>
                    <a:lumOff val="25000"/>
                  </a:schemeClr>
                </a:solidFill>
                <a:latin typeface="+mn-lt"/>
                <a:ea typeface="+mn-ea"/>
                <a:cs typeface="+mn-cs"/>
              </a:defRPr>
            </a:lvl1pPr>
            <a:lvl2pPr marL="36576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lumMod val="75000"/>
                    <a:lumOff val="25000"/>
                  </a:schemeClr>
                </a:solidFill>
                <a:latin typeface="+mn-lt"/>
                <a:ea typeface="+mn-ea"/>
                <a:cs typeface="+mn-cs"/>
              </a:defRPr>
            </a:lvl2pPr>
            <a:lvl3pPr marL="64008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lumMod val="75000"/>
                    <a:lumOff val="25000"/>
                  </a:schemeClr>
                </a:solidFill>
                <a:latin typeface="+mn-lt"/>
                <a:ea typeface="+mn-ea"/>
                <a:cs typeface="+mn-cs"/>
              </a:defRPr>
            </a:lvl3pPr>
            <a:lvl4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lumMod val="75000"/>
                    <a:lumOff val="25000"/>
                  </a:schemeClr>
                </a:solidFill>
                <a:latin typeface="+mn-lt"/>
                <a:ea typeface="+mn-ea"/>
                <a:cs typeface="+mn-cs"/>
              </a:defRPr>
            </a:lvl4pPr>
            <a:lvl5pPr marL="1207008"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dirty="0" smtClean="0">
                <a:solidFill>
                  <a:srgbClr val="002060"/>
                </a:solidFill>
              </a:rPr>
              <a:t>Post Processing Optimization</a:t>
            </a:r>
            <a:endParaRPr lang="en-US" dirty="0">
              <a:solidFill>
                <a:srgbClr val="002060"/>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2" y="666750"/>
            <a:ext cx="5186584" cy="374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659064" y="732785"/>
            <a:ext cx="3103936" cy="3677930"/>
          </a:xfrm>
          <a:prstGeom prst="rect">
            <a:avLst/>
          </a:prstGeom>
          <a:noFill/>
        </p:spPr>
        <p:txBody>
          <a:bodyPr wrap="square" rtlCol="0">
            <a:spAutoFit/>
          </a:bodyPr>
          <a:lstStyle/>
          <a:p>
            <a:pPr marL="231775" indent="-231775">
              <a:spcBef>
                <a:spcPts val="600"/>
              </a:spcBef>
              <a:buFont typeface="Arial" panose="020B0604020202020204" pitchFamily="34" charset="0"/>
              <a:buChar char="•"/>
            </a:pPr>
            <a:r>
              <a:rPr lang="en-US" sz="1600" dirty="0" smtClean="0">
                <a:solidFill>
                  <a:srgbClr val="002060"/>
                </a:solidFill>
              </a:rPr>
              <a:t>Filter out images with few defects significantly improves Dice3.</a:t>
            </a:r>
          </a:p>
          <a:p>
            <a:pPr marL="231775" indent="-231775">
              <a:spcBef>
                <a:spcPts val="600"/>
              </a:spcBef>
              <a:buFont typeface="Arial" panose="020B0604020202020204" pitchFamily="34" charset="0"/>
              <a:buChar char="•"/>
            </a:pPr>
            <a:r>
              <a:rPr lang="en-US" sz="1600" dirty="0" smtClean="0">
                <a:solidFill>
                  <a:srgbClr val="002060"/>
                </a:solidFill>
              </a:rPr>
              <a:t>Larger erosion </a:t>
            </a:r>
            <a:r>
              <a:rPr lang="en-US" sz="1600" dirty="0" err="1" smtClean="0">
                <a:solidFill>
                  <a:srgbClr val="002060"/>
                </a:solidFill>
              </a:rPr>
              <a:t>kernal</a:t>
            </a:r>
            <a:r>
              <a:rPr lang="en-US" sz="1600" dirty="0" smtClean="0">
                <a:solidFill>
                  <a:srgbClr val="002060"/>
                </a:solidFill>
              </a:rPr>
              <a:t> also improves dice3</a:t>
            </a:r>
          </a:p>
          <a:p>
            <a:pPr marL="231775" indent="-231775">
              <a:spcBef>
                <a:spcPts val="600"/>
              </a:spcBef>
              <a:buFont typeface="Arial" panose="020B0604020202020204" pitchFamily="34" charset="0"/>
              <a:buChar char="•"/>
            </a:pPr>
            <a:r>
              <a:rPr lang="en-US" sz="1600" dirty="0">
                <a:solidFill>
                  <a:srgbClr val="002060"/>
                </a:solidFill>
              </a:rPr>
              <a:t>Set </a:t>
            </a:r>
            <a:r>
              <a:rPr lang="en-US" sz="1600" dirty="0" smtClean="0">
                <a:solidFill>
                  <a:srgbClr val="002060"/>
                </a:solidFill>
              </a:rPr>
              <a:t>dilation </a:t>
            </a:r>
            <a:r>
              <a:rPr lang="en-US" sz="1600" dirty="0" err="1" smtClean="0">
                <a:solidFill>
                  <a:srgbClr val="002060"/>
                </a:solidFill>
              </a:rPr>
              <a:t>kernal</a:t>
            </a:r>
            <a:r>
              <a:rPr lang="en-US" sz="1600" dirty="0" smtClean="0">
                <a:solidFill>
                  <a:srgbClr val="002060"/>
                </a:solidFill>
              </a:rPr>
              <a:t> larger than the erosion </a:t>
            </a:r>
            <a:r>
              <a:rPr lang="en-US" sz="1600" dirty="0" err="1" smtClean="0">
                <a:solidFill>
                  <a:srgbClr val="002060"/>
                </a:solidFill>
              </a:rPr>
              <a:t>kernal</a:t>
            </a:r>
            <a:r>
              <a:rPr lang="en-US" sz="1600" dirty="0" smtClean="0">
                <a:solidFill>
                  <a:srgbClr val="002060"/>
                </a:solidFill>
              </a:rPr>
              <a:t> improves Dice2, as it makes the defects “fatter”.</a:t>
            </a:r>
          </a:p>
          <a:p>
            <a:pPr marL="231775" indent="-231775">
              <a:spcBef>
                <a:spcPts val="600"/>
              </a:spcBef>
              <a:buFont typeface="Arial" panose="020B0604020202020204" pitchFamily="34" charset="0"/>
              <a:buChar char="•"/>
            </a:pPr>
            <a:r>
              <a:rPr lang="en-US" sz="1600" dirty="0" smtClean="0">
                <a:solidFill>
                  <a:srgbClr val="002060"/>
                </a:solidFill>
              </a:rPr>
              <a:t>Based on Dice4, optimized parameter as following: </a:t>
            </a:r>
          </a:p>
          <a:p>
            <a:pPr marL="461963" lvl="1" indent="-180975">
              <a:buFont typeface="Arial" panose="020B0604020202020204" pitchFamily="34" charset="0"/>
              <a:buChar char="–"/>
            </a:pPr>
            <a:r>
              <a:rPr lang="en-US" sz="1400" dirty="0" smtClean="0">
                <a:solidFill>
                  <a:srgbClr val="002060"/>
                </a:solidFill>
              </a:rPr>
              <a:t>Erosion </a:t>
            </a:r>
            <a:r>
              <a:rPr lang="en-US" sz="1400" dirty="0" err="1" smtClean="0">
                <a:solidFill>
                  <a:srgbClr val="002060"/>
                </a:solidFill>
              </a:rPr>
              <a:t>kernal</a:t>
            </a:r>
            <a:r>
              <a:rPr lang="en-US" sz="1400" dirty="0" smtClean="0">
                <a:solidFill>
                  <a:srgbClr val="002060"/>
                </a:solidFill>
              </a:rPr>
              <a:t>: (7, 7)</a:t>
            </a:r>
          </a:p>
          <a:p>
            <a:pPr marL="461963" lvl="1" indent="-180975">
              <a:buFont typeface="Arial" panose="020B0604020202020204" pitchFamily="34" charset="0"/>
              <a:buChar char="–"/>
            </a:pPr>
            <a:r>
              <a:rPr lang="en-US" sz="1400" dirty="0" smtClean="0">
                <a:solidFill>
                  <a:srgbClr val="002060"/>
                </a:solidFill>
              </a:rPr>
              <a:t>Dilation </a:t>
            </a:r>
            <a:r>
              <a:rPr lang="en-US" sz="1400" dirty="0" err="1" smtClean="0">
                <a:solidFill>
                  <a:srgbClr val="002060"/>
                </a:solidFill>
              </a:rPr>
              <a:t>kernal</a:t>
            </a:r>
            <a:r>
              <a:rPr lang="en-US" sz="1400" dirty="0" smtClean="0">
                <a:solidFill>
                  <a:srgbClr val="002060"/>
                </a:solidFill>
              </a:rPr>
              <a:t>: (9, 9)</a:t>
            </a:r>
          </a:p>
          <a:p>
            <a:pPr marL="461963" lvl="1" indent="-180975">
              <a:buFont typeface="Arial" panose="020B0604020202020204" pitchFamily="34" charset="0"/>
              <a:buChar char="–"/>
            </a:pPr>
            <a:r>
              <a:rPr lang="en-US" sz="1400" dirty="0" smtClean="0">
                <a:solidFill>
                  <a:srgbClr val="002060"/>
                </a:solidFill>
              </a:rPr>
              <a:t>Filter = [800, 800, 1200, 3000]</a:t>
            </a:r>
            <a:endParaRPr lang="en-US" sz="1400" dirty="0">
              <a:solidFill>
                <a:srgbClr val="002060"/>
              </a:solidFill>
            </a:endParaRPr>
          </a:p>
        </p:txBody>
      </p:sp>
      <p:sp>
        <p:nvSpPr>
          <p:cNvPr id="2" name="TextBox 1"/>
          <p:cNvSpPr txBox="1"/>
          <p:nvPr/>
        </p:nvSpPr>
        <p:spPr>
          <a:xfrm>
            <a:off x="281645" y="4400550"/>
            <a:ext cx="5404043" cy="430887"/>
          </a:xfrm>
          <a:prstGeom prst="rect">
            <a:avLst/>
          </a:prstGeom>
          <a:noFill/>
        </p:spPr>
        <p:txBody>
          <a:bodyPr wrap="none" rtlCol="0">
            <a:spAutoFit/>
          </a:bodyPr>
          <a:lstStyle/>
          <a:p>
            <a:pPr marL="171450" indent="-171450">
              <a:buFont typeface="Arial" panose="020B0604020202020204" pitchFamily="34" charset="0"/>
              <a:buChar char="•"/>
            </a:pPr>
            <a:r>
              <a:rPr lang="en-US" sz="1100" dirty="0" smtClean="0">
                <a:solidFill>
                  <a:srgbClr val="002060"/>
                </a:solidFill>
              </a:rPr>
              <a:t>A) dilation </a:t>
            </a:r>
            <a:r>
              <a:rPr lang="en-US" sz="1100" dirty="0" err="1" smtClean="0">
                <a:solidFill>
                  <a:srgbClr val="002060"/>
                </a:solidFill>
              </a:rPr>
              <a:t>kernal</a:t>
            </a:r>
            <a:r>
              <a:rPr lang="en-US" sz="1100" dirty="0" smtClean="0">
                <a:solidFill>
                  <a:srgbClr val="002060"/>
                </a:solidFill>
              </a:rPr>
              <a:t> = erosion </a:t>
            </a:r>
            <a:r>
              <a:rPr lang="en-US" sz="1100" dirty="0" err="1" smtClean="0">
                <a:solidFill>
                  <a:srgbClr val="002060"/>
                </a:solidFill>
              </a:rPr>
              <a:t>kernal</a:t>
            </a:r>
            <a:r>
              <a:rPr lang="en-US" sz="1100" dirty="0" smtClean="0">
                <a:solidFill>
                  <a:srgbClr val="002060"/>
                </a:solidFill>
              </a:rPr>
              <a:t> ; B) and C) </a:t>
            </a:r>
            <a:r>
              <a:rPr lang="en-US" sz="1100" dirty="0">
                <a:solidFill>
                  <a:srgbClr val="002060"/>
                </a:solidFill>
              </a:rPr>
              <a:t>dilation </a:t>
            </a:r>
            <a:r>
              <a:rPr lang="en-US" sz="1100" dirty="0" err="1">
                <a:solidFill>
                  <a:srgbClr val="002060"/>
                </a:solidFill>
              </a:rPr>
              <a:t>kernal</a:t>
            </a:r>
            <a:r>
              <a:rPr lang="en-US" sz="1100" dirty="0">
                <a:solidFill>
                  <a:srgbClr val="002060"/>
                </a:solidFill>
              </a:rPr>
              <a:t> = erosion </a:t>
            </a:r>
            <a:r>
              <a:rPr lang="en-US" sz="1100" dirty="0" err="1">
                <a:solidFill>
                  <a:srgbClr val="002060"/>
                </a:solidFill>
              </a:rPr>
              <a:t>kernal</a:t>
            </a:r>
            <a:r>
              <a:rPr lang="en-US" sz="1100" dirty="0">
                <a:solidFill>
                  <a:srgbClr val="002060"/>
                </a:solidFill>
              </a:rPr>
              <a:t> </a:t>
            </a:r>
            <a:r>
              <a:rPr lang="en-US" sz="1100" dirty="0" smtClean="0">
                <a:solidFill>
                  <a:srgbClr val="002060"/>
                </a:solidFill>
              </a:rPr>
              <a:t> + 2</a:t>
            </a:r>
          </a:p>
          <a:p>
            <a:pPr marL="171450" indent="-171450">
              <a:buFont typeface="Arial" panose="020B0604020202020204" pitchFamily="34" charset="0"/>
              <a:buChar char="•"/>
            </a:pPr>
            <a:r>
              <a:rPr lang="en-US" sz="1100" dirty="0" smtClean="0">
                <a:solidFill>
                  <a:srgbClr val="002060"/>
                </a:solidFill>
              </a:rPr>
              <a:t>A) and B) no total size filter; C) with total size filter [800, 800, 1200, 3000]</a:t>
            </a:r>
            <a:endParaRPr lang="en-US" sz="1100" dirty="0">
              <a:solidFill>
                <a:srgbClr val="002060"/>
              </a:solidFill>
            </a:endParaRPr>
          </a:p>
        </p:txBody>
      </p:sp>
    </p:spTree>
    <p:extLst>
      <p:ext uri="{BB962C8B-B14F-4D97-AF65-F5344CB8AC3E}">
        <p14:creationId xmlns:p14="http://schemas.microsoft.com/office/powerpoint/2010/main" val="1624376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normAutofit/>
          </a:bodyPr>
          <a:lstStyle/>
          <a:p>
            <a:r>
              <a:rPr lang="en-US" dirty="0" smtClean="0">
                <a:solidFill>
                  <a:srgbClr val="002060"/>
                </a:solidFill>
              </a:rPr>
              <a:t>Other Possible Solutions </a:t>
            </a:r>
            <a:endParaRPr lang="en-US" dirty="0">
              <a:solidFill>
                <a:srgbClr val="002060"/>
              </a:solidFill>
            </a:endParaRPr>
          </a:p>
        </p:txBody>
      </p:sp>
      <p:sp>
        <p:nvSpPr>
          <p:cNvPr id="8" name="TextBox 7"/>
          <p:cNvSpPr txBox="1"/>
          <p:nvPr/>
        </p:nvSpPr>
        <p:spPr>
          <a:xfrm>
            <a:off x="381000" y="742950"/>
            <a:ext cx="8382000" cy="4231928"/>
          </a:xfrm>
          <a:prstGeom prst="rect">
            <a:avLst/>
          </a:prstGeom>
          <a:noFill/>
        </p:spPr>
        <p:txBody>
          <a:bodyPr wrap="square" rtlCol="0">
            <a:spAutoFit/>
          </a:bodyPr>
          <a:lstStyle/>
          <a:p>
            <a:r>
              <a:rPr lang="en-US" sz="1600" dirty="0" smtClean="0">
                <a:solidFill>
                  <a:srgbClr val="002060"/>
                </a:solidFill>
              </a:rPr>
              <a:t>Here are some other possible approaches which are not explore in this work:</a:t>
            </a:r>
            <a:endParaRPr lang="en-US" sz="1600" dirty="0">
              <a:solidFill>
                <a:srgbClr val="002060"/>
              </a:solidFill>
            </a:endParaRPr>
          </a:p>
          <a:p>
            <a:pPr marL="342900" indent="-342900">
              <a:buFont typeface="+mj-lt"/>
              <a:buAutoNum type="arabicPeriod"/>
            </a:pPr>
            <a:r>
              <a:rPr lang="en-US" sz="1600" dirty="0" smtClean="0">
                <a:solidFill>
                  <a:srgbClr val="002060"/>
                </a:solidFill>
              </a:rPr>
              <a:t>Other models, such as:</a:t>
            </a:r>
          </a:p>
          <a:p>
            <a:pPr marL="573088" lvl="1" indent="-225425">
              <a:buFont typeface="+mj-lt"/>
              <a:buAutoNum type="alphaLcPeriod"/>
            </a:pPr>
            <a:r>
              <a:rPr lang="en-US" sz="1400" dirty="0" smtClean="0">
                <a:solidFill>
                  <a:srgbClr val="002060"/>
                </a:solidFill>
              </a:rPr>
              <a:t>Mask CNN</a:t>
            </a:r>
          </a:p>
          <a:p>
            <a:pPr marL="573088" lvl="1" indent="-225425">
              <a:buFont typeface="+mj-lt"/>
              <a:buAutoNum type="alphaLcPeriod"/>
            </a:pPr>
            <a:r>
              <a:rPr lang="en-US" sz="1400" dirty="0" smtClean="0">
                <a:solidFill>
                  <a:srgbClr val="002060"/>
                </a:solidFill>
              </a:rPr>
              <a:t>Pipeline</a:t>
            </a:r>
            <a:r>
              <a:rPr lang="en-US" sz="1400" dirty="0">
                <a:solidFill>
                  <a:srgbClr val="002060"/>
                </a:solidFill>
              </a:rPr>
              <a:t> </a:t>
            </a:r>
            <a:r>
              <a:rPr lang="en-US" sz="1400" dirty="0" smtClean="0">
                <a:solidFill>
                  <a:srgbClr val="002060"/>
                </a:solidFill>
              </a:rPr>
              <a:t>/ Stocking – at 1st step make a classification on defect vs. no defect (CNN), then on the 2nd step, only on the images with defects, use U-net for defect classification and segmentation.</a:t>
            </a:r>
            <a:endParaRPr lang="en-US" sz="1400" dirty="0" smtClean="0">
              <a:solidFill>
                <a:srgbClr val="002060"/>
              </a:solidFill>
            </a:endParaRPr>
          </a:p>
          <a:p>
            <a:pPr marL="573088" lvl="1" indent="-231775">
              <a:buFont typeface="+mj-lt"/>
              <a:buAutoNum type="alphaLcPeriod"/>
            </a:pPr>
            <a:r>
              <a:rPr lang="en-US" sz="1400" dirty="0" smtClean="0">
                <a:solidFill>
                  <a:srgbClr val="002060"/>
                </a:solidFill>
              </a:rPr>
              <a:t>Model </a:t>
            </a:r>
            <a:r>
              <a:rPr lang="en-US" sz="1400" dirty="0">
                <a:solidFill>
                  <a:srgbClr val="002060"/>
                </a:solidFill>
              </a:rPr>
              <a:t>e</a:t>
            </a:r>
            <a:r>
              <a:rPr lang="en-US" sz="1400" dirty="0" smtClean="0">
                <a:solidFill>
                  <a:srgbClr val="002060"/>
                </a:solidFill>
              </a:rPr>
              <a:t>nsemble </a:t>
            </a:r>
          </a:p>
          <a:p>
            <a:pPr marL="341313" lvl="1"/>
            <a:r>
              <a:rPr lang="en-US" sz="1400" dirty="0" smtClean="0">
                <a:solidFill>
                  <a:srgbClr val="002060"/>
                </a:solidFill>
              </a:rPr>
              <a:t>Because fast speed is also a critical objective, a simple one stage model was used in this project.</a:t>
            </a:r>
          </a:p>
          <a:p>
            <a:pPr marL="341313" lvl="1"/>
            <a:endParaRPr lang="en-US" sz="700" dirty="0" smtClean="0">
              <a:solidFill>
                <a:srgbClr val="002060"/>
              </a:solidFill>
            </a:endParaRPr>
          </a:p>
          <a:p>
            <a:pPr marL="341313" lvl="1" indent="-341313">
              <a:buFont typeface="+mj-lt"/>
              <a:buAutoNum type="arabicPeriod" startAt="2"/>
            </a:pPr>
            <a:r>
              <a:rPr lang="en-US" sz="1600" dirty="0" smtClean="0">
                <a:solidFill>
                  <a:srgbClr val="002060"/>
                </a:solidFill>
              </a:rPr>
              <a:t>Use </a:t>
            </a:r>
            <a:r>
              <a:rPr lang="en-US" sz="1600" dirty="0" err="1">
                <a:solidFill>
                  <a:srgbClr val="002060"/>
                </a:solidFill>
              </a:rPr>
              <a:t>p</a:t>
            </a:r>
            <a:r>
              <a:rPr lang="en-US" sz="1600" dirty="0" err="1" smtClean="0">
                <a:solidFill>
                  <a:srgbClr val="002060"/>
                </a:solidFill>
              </a:rPr>
              <a:t>esudo</a:t>
            </a:r>
            <a:r>
              <a:rPr lang="en-US" sz="1600" dirty="0" smtClean="0">
                <a:solidFill>
                  <a:srgbClr val="002060"/>
                </a:solidFill>
              </a:rPr>
              <a:t> labeling technique to increase sample size</a:t>
            </a:r>
          </a:p>
          <a:p>
            <a:pPr marL="341313" lvl="1" indent="-341313">
              <a:buFont typeface="+mj-lt"/>
              <a:buAutoNum type="arabicPeriod" startAt="2"/>
            </a:pPr>
            <a:endParaRPr lang="en-US" sz="700" dirty="0">
              <a:solidFill>
                <a:srgbClr val="002060"/>
              </a:solidFill>
            </a:endParaRPr>
          </a:p>
          <a:p>
            <a:pPr marL="341313" lvl="1" indent="-341313">
              <a:buFont typeface="+mj-lt"/>
              <a:buAutoNum type="arabicPeriod" startAt="2"/>
            </a:pPr>
            <a:r>
              <a:rPr lang="en-US" sz="1600" dirty="0" smtClean="0">
                <a:solidFill>
                  <a:srgbClr val="002060"/>
                </a:solidFill>
              </a:rPr>
              <a:t>Use stratified shuffle split to mitigate impact of un-balanced sample</a:t>
            </a:r>
          </a:p>
          <a:p>
            <a:pPr marL="573088" lvl="2" indent="-231775">
              <a:buFont typeface="+mj-lt"/>
              <a:buAutoNum type="alphaLcPeriod"/>
            </a:pPr>
            <a:r>
              <a:rPr lang="en-US" sz="1400" dirty="0" smtClean="0">
                <a:solidFill>
                  <a:srgbClr val="002060"/>
                </a:solidFill>
              </a:rPr>
              <a:t>This need to be done by mask, would need to change data preparation,</a:t>
            </a:r>
            <a:r>
              <a:rPr lang="en-US" sz="1400" dirty="0" smtClean="0">
                <a:solidFill>
                  <a:srgbClr val="002060"/>
                </a:solidFill>
              </a:rPr>
              <a:t> an idea for future </a:t>
            </a:r>
            <a:r>
              <a:rPr lang="en-US" sz="1400" dirty="0">
                <a:solidFill>
                  <a:srgbClr val="002060"/>
                </a:solidFill>
              </a:rPr>
              <a:t>work</a:t>
            </a:r>
            <a:endParaRPr lang="en-US" sz="1400" dirty="0" smtClean="0">
              <a:solidFill>
                <a:srgbClr val="002060"/>
              </a:solidFill>
            </a:endParaRPr>
          </a:p>
          <a:p>
            <a:pPr marL="341313" lvl="1" indent="-341313">
              <a:buFont typeface="+mj-lt"/>
              <a:buAutoNum type="arabicPeriod" startAt="2"/>
            </a:pPr>
            <a:endParaRPr lang="en-US" sz="700" dirty="0" smtClean="0">
              <a:solidFill>
                <a:srgbClr val="002060"/>
              </a:solidFill>
            </a:endParaRPr>
          </a:p>
          <a:p>
            <a:pPr marL="341313" lvl="1" indent="-341313">
              <a:buFont typeface="+mj-lt"/>
              <a:buAutoNum type="arabicPeriod" startAt="2"/>
            </a:pPr>
            <a:r>
              <a:rPr lang="en-US" sz="1600" dirty="0" smtClean="0">
                <a:solidFill>
                  <a:srgbClr val="002060"/>
                </a:solidFill>
              </a:rPr>
              <a:t>Two new ideas for post processing:</a:t>
            </a:r>
          </a:p>
          <a:p>
            <a:pPr marL="568325" lvl="2" indent="-227013">
              <a:buFont typeface="+mj-lt"/>
              <a:buAutoNum type="alphaLcPeriod"/>
            </a:pPr>
            <a:r>
              <a:rPr lang="en-US" sz="1400" dirty="0" smtClean="0">
                <a:solidFill>
                  <a:srgbClr val="002060"/>
                </a:solidFill>
              </a:rPr>
              <a:t>Use sum of likelihood of all defect classes to defect vs. no defect, then use the max likelihood to classify the defect. Two stage decision making process but use the same network. Expect “false negative” will be reduces.</a:t>
            </a:r>
          </a:p>
          <a:p>
            <a:pPr marL="568325" lvl="2" indent="-227013">
              <a:buFont typeface="+mj-lt"/>
              <a:buAutoNum type="alphaLcPeriod"/>
            </a:pPr>
            <a:r>
              <a:rPr lang="en-US" sz="1400" dirty="0" smtClean="0">
                <a:solidFill>
                  <a:srgbClr val="002060"/>
                </a:solidFill>
              </a:rPr>
              <a:t>Use the max likelihood of a cluster to represent the whole cluster. Expect this to increase the detected defects.</a:t>
            </a:r>
          </a:p>
          <a:p>
            <a:pPr marL="568325" lvl="2" indent="-227013">
              <a:buFont typeface="+mj-lt"/>
              <a:buAutoNum type="alphaLcPeriod"/>
            </a:pPr>
            <a:r>
              <a:rPr lang="en-US" sz="1400" dirty="0" smtClean="0">
                <a:solidFill>
                  <a:srgbClr val="002060"/>
                </a:solidFill>
              </a:rPr>
              <a:t>These ideas are illustrated in next two pages in more details, could be part of future work.</a:t>
            </a:r>
            <a:endParaRPr lang="en-US" sz="1400" dirty="0" smtClean="0">
              <a:solidFill>
                <a:srgbClr val="002060"/>
              </a:solidFill>
            </a:endParaRPr>
          </a:p>
        </p:txBody>
      </p:sp>
    </p:spTree>
    <p:extLst>
      <p:ext uri="{BB962C8B-B14F-4D97-AF65-F5344CB8AC3E}">
        <p14:creationId xmlns:p14="http://schemas.microsoft.com/office/powerpoint/2010/main" val="17153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34" y="1809750"/>
            <a:ext cx="5714999" cy="294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quarter" idx="13"/>
          </p:nvPr>
        </p:nvSpPr>
        <p:spPr/>
        <p:txBody>
          <a:bodyPr/>
          <a:lstStyle/>
          <a:p>
            <a:r>
              <a:rPr lang="en-US" dirty="0">
                <a:solidFill>
                  <a:srgbClr val="002060"/>
                </a:solidFill>
              </a:rPr>
              <a:t>Use sum of likelihood of all defect classes </a:t>
            </a:r>
            <a:endParaRPr lang="en-US" dirty="0">
              <a:solidFill>
                <a:srgbClr val="00206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133" y="3586046"/>
            <a:ext cx="2514599" cy="57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049442" y="3242039"/>
            <a:ext cx="671979" cy="369332"/>
          </a:xfrm>
          <a:prstGeom prst="rect">
            <a:avLst/>
          </a:prstGeom>
          <a:noFill/>
        </p:spPr>
        <p:txBody>
          <a:bodyPr wrap="none" rtlCol="0">
            <a:spAutoFit/>
          </a:bodyPr>
          <a:lstStyle/>
          <a:p>
            <a:r>
              <a:rPr lang="en-US" dirty="0" smtClean="0"/>
              <a:t>label</a:t>
            </a:r>
            <a:endParaRPr lang="en-US" dirty="0"/>
          </a:p>
        </p:txBody>
      </p:sp>
      <p:sp>
        <p:nvSpPr>
          <p:cNvPr id="3" name="TextBox 2"/>
          <p:cNvSpPr txBox="1"/>
          <p:nvPr/>
        </p:nvSpPr>
        <p:spPr>
          <a:xfrm>
            <a:off x="5829300" y="3155385"/>
            <a:ext cx="771365" cy="307777"/>
          </a:xfrm>
          <a:prstGeom prst="rect">
            <a:avLst/>
          </a:prstGeom>
          <a:solidFill>
            <a:schemeClr val="bg1"/>
          </a:solidFill>
        </p:spPr>
        <p:txBody>
          <a:bodyPr wrap="none" rtlCol="0">
            <a:spAutoFit/>
          </a:bodyPr>
          <a:lstStyle/>
          <a:p>
            <a:r>
              <a:rPr lang="en-US" sz="1400" dirty="0">
                <a:solidFill>
                  <a:srgbClr val="00B050"/>
                </a:solidFill>
              </a:rPr>
              <a:t>C</a:t>
            </a:r>
            <a:r>
              <a:rPr lang="en-US" sz="1400" dirty="0" smtClean="0">
                <a:solidFill>
                  <a:srgbClr val="00B050"/>
                </a:solidFill>
              </a:rPr>
              <a:t>orrect</a:t>
            </a:r>
            <a:endParaRPr lang="en-US" sz="1400" dirty="0">
              <a:solidFill>
                <a:srgbClr val="00B050"/>
              </a:solidFill>
            </a:endParaRPr>
          </a:p>
        </p:txBody>
      </p:sp>
      <p:cxnSp>
        <p:nvCxnSpPr>
          <p:cNvPr id="5" name="Straight Arrow Connector 4"/>
          <p:cNvCxnSpPr/>
          <p:nvPr/>
        </p:nvCxnSpPr>
        <p:spPr>
          <a:xfrm flipH="1">
            <a:off x="5410200" y="3463162"/>
            <a:ext cx="533400" cy="25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83446" y="4617544"/>
            <a:ext cx="1300356" cy="307777"/>
          </a:xfrm>
          <a:prstGeom prst="rect">
            <a:avLst/>
          </a:prstGeom>
          <a:solidFill>
            <a:schemeClr val="bg1"/>
          </a:solidFill>
        </p:spPr>
        <p:txBody>
          <a:bodyPr wrap="none" rtlCol="0">
            <a:spAutoFit/>
          </a:bodyPr>
          <a:lstStyle/>
          <a:p>
            <a:r>
              <a:rPr lang="en-US" sz="1400" dirty="0" smtClean="0">
                <a:solidFill>
                  <a:srgbClr val="FF0000"/>
                </a:solidFill>
              </a:rPr>
              <a:t>False Positive</a:t>
            </a:r>
            <a:endParaRPr lang="en-US" sz="1400" dirty="0">
              <a:solidFill>
                <a:srgbClr val="FF0000"/>
              </a:solidFill>
            </a:endParaRPr>
          </a:p>
        </p:txBody>
      </p:sp>
      <p:cxnSp>
        <p:nvCxnSpPr>
          <p:cNvPr id="10" name="Straight Arrow Connector 9"/>
          <p:cNvCxnSpPr/>
          <p:nvPr/>
        </p:nvCxnSpPr>
        <p:spPr>
          <a:xfrm flipV="1">
            <a:off x="4267200" y="4158117"/>
            <a:ext cx="0" cy="45942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3611371"/>
            <a:ext cx="0" cy="4081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7422" y="3406973"/>
            <a:ext cx="1378904" cy="307777"/>
          </a:xfrm>
          <a:prstGeom prst="rect">
            <a:avLst/>
          </a:prstGeom>
          <a:solidFill>
            <a:schemeClr val="bg1"/>
          </a:solidFill>
        </p:spPr>
        <p:txBody>
          <a:bodyPr wrap="none" rtlCol="0">
            <a:spAutoFit/>
          </a:bodyPr>
          <a:lstStyle/>
          <a:p>
            <a:r>
              <a:rPr lang="en-US" sz="1400" dirty="0" smtClean="0">
                <a:solidFill>
                  <a:srgbClr val="FF0000"/>
                </a:solidFill>
              </a:rPr>
              <a:t>False Negative</a:t>
            </a:r>
            <a:endParaRPr lang="en-US" sz="1400" dirty="0">
              <a:solidFill>
                <a:srgbClr val="FF0000"/>
              </a:solidFill>
            </a:endParaRPr>
          </a:p>
        </p:txBody>
      </p:sp>
      <p:sp>
        <p:nvSpPr>
          <p:cNvPr id="4" name="Rectangle 3"/>
          <p:cNvSpPr/>
          <p:nvPr/>
        </p:nvSpPr>
        <p:spPr>
          <a:xfrm>
            <a:off x="413134" y="2571751"/>
            <a:ext cx="348866" cy="2199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742950"/>
            <a:ext cx="2743200" cy="1015663"/>
          </a:xfrm>
          <a:prstGeom prst="rect">
            <a:avLst/>
          </a:prstGeom>
          <a:noFill/>
        </p:spPr>
        <p:txBody>
          <a:bodyPr wrap="square" rtlCol="0">
            <a:spAutoFit/>
          </a:bodyPr>
          <a:lstStyle/>
          <a:p>
            <a:r>
              <a:rPr lang="en-US" sz="1200" dirty="0" smtClean="0">
                <a:solidFill>
                  <a:srgbClr val="FF0000"/>
                </a:solidFill>
              </a:rPr>
              <a:t>Multiple masks suggest there is a defect there, if a added the likelihood together,  could know that there is a defect there even though each likelihood is lower than threshold.</a:t>
            </a:r>
            <a:endParaRPr lang="en-US" sz="1200" dirty="0">
              <a:solidFill>
                <a:srgbClr val="FF0000"/>
              </a:solidFill>
            </a:endParaRPr>
          </a:p>
        </p:txBody>
      </p:sp>
      <p:cxnSp>
        <p:nvCxnSpPr>
          <p:cNvPr id="11" name="Straight Arrow Connector 10"/>
          <p:cNvCxnSpPr/>
          <p:nvPr/>
        </p:nvCxnSpPr>
        <p:spPr>
          <a:xfrm>
            <a:off x="587567" y="1758613"/>
            <a:ext cx="0" cy="8131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3611371"/>
            <a:ext cx="228600" cy="636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5475" y="4795297"/>
            <a:ext cx="2087431" cy="261610"/>
          </a:xfrm>
          <a:prstGeom prst="rect">
            <a:avLst/>
          </a:prstGeom>
          <a:noFill/>
        </p:spPr>
        <p:txBody>
          <a:bodyPr wrap="none" rtlCol="0">
            <a:spAutoFit/>
          </a:bodyPr>
          <a:lstStyle/>
          <a:p>
            <a:r>
              <a:rPr lang="en-US" sz="1100" dirty="0" smtClean="0">
                <a:solidFill>
                  <a:srgbClr val="FF0000"/>
                </a:solidFill>
              </a:rPr>
              <a:t>Only class3 indicates a defect.</a:t>
            </a:r>
            <a:endParaRPr lang="en-US" sz="1100" dirty="0">
              <a:solidFill>
                <a:srgbClr val="FF0000"/>
              </a:solidFill>
            </a:endParaRPr>
          </a:p>
        </p:txBody>
      </p:sp>
      <p:cxnSp>
        <p:nvCxnSpPr>
          <p:cNvPr id="18" name="Straight Arrow Connector 17"/>
          <p:cNvCxnSpPr/>
          <p:nvPr/>
        </p:nvCxnSpPr>
        <p:spPr>
          <a:xfrm flipV="1">
            <a:off x="1257300" y="4248150"/>
            <a:ext cx="0" cy="52328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06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normAutofit fontScale="77500" lnSpcReduction="20000"/>
          </a:bodyPr>
          <a:lstStyle/>
          <a:p>
            <a:r>
              <a:rPr lang="en-US" dirty="0">
                <a:solidFill>
                  <a:srgbClr val="002060"/>
                </a:solidFill>
              </a:rPr>
              <a:t>Use the max likelihood of a cluster to represent the whole cluster</a:t>
            </a:r>
            <a:endParaRPr lang="en-US" dirty="0">
              <a:solidFill>
                <a:srgbClr val="00206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971550"/>
            <a:ext cx="65341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619250" y="1885950"/>
            <a:ext cx="348866" cy="2495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076450" y="3133725"/>
            <a:ext cx="152400" cy="4286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85991" y="602218"/>
            <a:ext cx="2081059" cy="461665"/>
          </a:xfrm>
          <a:prstGeom prst="rect">
            <a:avLst/>
          </a:prstGeom>
          <a:noFill/>
        </p:spPr>
        <p:txBody>
          <a:bodyPr wrap="square" rtlCol="0">
            <a:spAutoFit/>
          </a:bodyPr>
          <a:lstStyle/>
          <a:p>
            <a:r>
              <a:rPr lang="en-US" sz="1200" dirty="0" smtClean="0">
                <a:solidFill>
                  <a:srgbClr val="FF0000"/>
                </a:solidFill>
              </a:rPr>
              <a:t>Potentially, </a:t>
            </a:r>
            <a:r>
              <a:rPr lang="en-US" sz="1200" dirty="0">
                <a:solidFill>
                  <a:srgbClr val="FF0000"/>
                </a:solidFill>
              </a:rPr>
              <a:t>a defect </a:t>
            </a:r>
            <a:r>
              <a:rPr lang="en-US" sz="1200" dirty="0" smtClean="0">
                <a:solidFill>
                  <a:srgbClr val="FF0000"/>
                </a:solidFill>
              </a:rPr>
              <a:t>if we sum up the likelihoods </a:t>
            </a:r>
            <a:endParaRPr lang="en-US" sz="1200" dirty="0">
              <a:solidFill>
                <a:srgbClr val="FF0000"/>
              </a:solidFill>
            </a:endParaRPr>
          </a:p>
        </p:txBody>
      </p:sp>
      <p:cxnSp>
        <p:nvCxnSpPr>
          <p:cNvPr id="8" name="Straight Arrow Connector 7"/>
          <p:cNvCxnSpPr/>
          <p:nvPr/>
        </p:nvCxnSpPr>
        <p:spPr>
          <a:xfrm>
            <a:off x="1695450" y="1063883"/>
            <a:ext cx="0" cy="8131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152650" y="3562351"/>
            <a:ext cx="0" cy="91439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93683" y="4469635"/>
            <a:ext cx="4724400" cy="461665"/>
          </a:xfrm>
          <a:prstGeom prst="rect">
            <a:avLst/>
          </a:prstGeom>
          <a:noFill/>
        </p:spPr>
        <p:txBody>
          <a:bodyPr wrap="square" rtlCol="0">
            <a:spAutoFit/>
          </a:bodyPr>
          <a:lstStyle/>
          <a:p>
            <a:r>
              <a:rPr lang="en-US" sz="1200" dirty="0">
                <a:solidFill>
                  <a:srgbClr val="FF0000"/>
                </a:solidFill>
              </a:rPr>
              <a:t>Use the max likelihood of a cluster to represent the whole </a:t>
            </a:r>
            <a:r>
              <a:rPr lang="en-US" sz="1200" dirty="0" smtClean="0">
                <a:solidFill>
                  <a:srgbClr val="FF0000"/>
                </a:solidFill>
              </a:rPr>
              <a:t>cluster, this defect could be extended.</a:t>
            </a:r>
            <a:endParaRPr lang="en-US" sz="1200" dirty="0">
              <a:solidFill>
                <a:srgbClr val="FF0000"/>
              </a:solidFill>
            </a:endParaRPr>
          </a:p>
        </p:txBody>
      </p:sp>
      <p:cxnSp>
        <p:nvCxnSpPr>
          <p:cNvPr id="11" name="Straight Arrow Connector 10"/>
          <p:cNvCxnSpPr/>
          <p:nvPr/>
        </p:nvCxnSpPr>
        <p:spPr>
          <a:xfrm flipV="1">
            <a:off x="5657850" y="3348037"/>
            <a:ext cx="0" cy="108745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674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solidFill>
                  <a:srgbClr val="002060"/>
                </a:solidFill>
              </a:rPr>
              <a:t>Summary</a:t>
            </a:r>
            <a:endParaRPr lang="en-US" dirty="0">
              <a:solidFill>
                <a:srgbClr val="002060"/>
              </a:solidFill>
            </a:endParaRPr>
          </a:p>
        </p:txBody>
      </p:sp>
      <p:sp>
        <p:nvSpPr>
          <p:cNvPr id="2" name="Rectangle 1"/>
          <p:cNvSpPr/>
          <p:nvPr/>
        </p:nvSpPr>
        <p:spPr>
          <a:xfrm>
            <a:off x="457200" y="819150"/>
            <a:ext cx="8077200" cy="3077766"/>
          </a:xfrm>
          <a:prstGeom prst="rect">
            <a:avLst/>
          </a:prstGeom>
        </p:spPr>
        <p:txBody>
          <a:bodyPr wrap="square">
            <a:spAutoFit/>
          </a:bodyPr>
          <a:lstStyle/>
          <a:p>
            <a:pPr marL="285750" indent="-285750">
              <a:spcBef>
                <a:spcPts val="1200"/>
              </a:spcBef>
              <a:buFont typeface="Arial" panose="020B0604020202020204" pitchFamily="34" charset="0"/>
              <a:buChar char="•"/>
            </a:pPr>
            <a:r>
              <a:rPr lang="en-US" dirty="0">
                <a:solidFill>
                  <a:srgbClr val="002060"/>
                </a:solidFill>
              </a:rPr>
              <a:t>An U-net model is build </a:t>
            </a:r>
            <a:r>
              <a:rPr lang="en-US" dirty="0" smtClean="0">
                <a:solidFill>
                  <a:srgbClr val="002060"/>
                </a:solidFill>
              </a:rPr>
              <a:t>for classification </a:t>
            </a:r>
            <a:r>
              <a:rPr lang="en-US" dirty="0">
                <a:solidFill>
                  <a:srgbClr val="002060"/>
                </a:solidFill>
              </a:rPr>
              <a:t>and </a:t>
            </a:r>
            <a:r>
              <a:rPr lang="en-US" dirty="0" smtClean="0">
                <a:solidFill>
                  <a:srgbClr val="002060"/>
                </a:solidFill>
              </a:rPr>
              <a:t>segmentation of steel defects</a:t>
            </a:r>
          </a:p>
          <a:p>
            <a:pPr marL="285750" indent="-285750">
              <a:spcBef>
                <a:spcPts val="1200"/>
              </a:spcBef>
              <a:buFont typeface="Arial" panose="020B0604020202020204" pitchFamily="34" charset="0"/>
              <a:buChar char="•"/>
            </a:pPr>
            <a:r>
              <a:rPr lang="en-US" dirty="0" smtClean="0">
                <a:solidFill>
                  <a:srgbClr val="002060"/>
                </a:solidFill>
              </a:rPr>
              <a:t>Exploratory </a:t>
            </a:r>
            <a:r>
              <a:rPr lang="en-US" dirty="0">
                <a:solidFill>
                  <a:srgbClr val="002060"/>
                </a:solidFill>
              </a:rPr>
              <a:t>data analysis </a:t>
            </a:r>
            <a:r>
              <a:rPr lang="en-US" dirty="0" smtClean="0">
                <a:solidFill>
                  <a:srgbClr val="002060"/>
                </a:solidFill>
              </a:rPr>
              <a:t>shows that training data is highly un-balanced among defect classes and there is no defects on many sample images </a:t>
            </a:r>
            <a:endParaRPr lang="en-US" dirty="0">
              <a:solidFill>
                <a:srgbClr val="002060"/>
              </a:solidFill>
            </a:endParaRPr>
          </a:p>
          <a:p>
            <a:pPr marL="285750" indent="-285750">
              <a:spcBef>
                <a:spcPts val="1200"/>
              </a:spcBef>
              <a:buFont typeface="Arial" panose="020B0604020202020204" pitchFamily="34" charset="0"/>
              <a:buChar char="•"/>
            </a:pPr>
            <a:r>
              <a:rPr lang="en-US" dirty="0" smtClean="0">
                <a:solidFill>
                  <a:srgbClr val="002060"/>
                </a:solidFill>
              </a:rPr>
              <a:t>The </a:t>
            </a:r>
            <a:r>
              <a:rPr lang="en-US" dirty="0">
                <a:solidFill>
                  <a:srgbClr val="002060"/>
                </a:solidFill>
              </a:rPr>
              <a:t>model </a:t>
            </a:r>
            <a:r>
              <a:rPr lang="en-US" dirty="0" smtClean="0">
                <a:solidFill>
                  <a:srgbClr val="002060"/>
                </a:solidFill>
              </a:rPr>
              <a:t>is trained with </a:t>
            </a:r>
            <a:r>
              <a:rPr lang="en-US" dirty="0">
                <a:solidFill>
                  <a:srgbClr val="002060"/>
                </a:solidFill>
              </a:rPr>
              <a:t>augmentation (on both images and </a:t>
            </a:r>
            <a:r>
              <a:rPr lang="en-US" dirty="0" smtClean="0">
                <a:solidFill>
                  <a:srgbClr val="002060"/>
                </a:solidFill>
              </a:rPr>
              <a:t>masks)</a:t>
            </a:r>
          </a:p>
          <a:p>
            <a:pPr marL="285750" indent="-285750">
              <a:spcBef>
                <a:spcPts val="1200"/>
              </a:spcBef>
              <a:buFont typeface="Arial" panose="020B0604020202020204" pitchFamily="34" charset="0"/>
              <a:buChar char="•"/>
            </a:pPr>
            <a:r>
              <a:rPr lang="en-US" dirty="0" smtClean="0">
                <a:solidFill>
                  <a:srgbClr val="002060"/>
                </a:solidFill>
              </a:rPr>
              <a:t>A few computer vision techniques are used in post-processing to further improve the detection</a:t>
            </a:r>
          </a:p>
          <a:p>
            <a:pPr marL="285750" indent="-285750">
              <a:spcBef>
                <a:spcPts val="1200"/>
              </a:spcBef>
              <a:buFont typeface="Arial" panose="020B0604020202020204" pitchFamily="34" charset="0"/>
              <a:buChar char="•"/>
            </a:pPr>
            <a:r>
              <a:rPr lang="en-US" dirty="0">
                <a:solidFill>
                  <a:srgbClr val="002060"/>
                </a:solidFill>
              </a:rPr>
              <a:t>Dice </a:t>
            </a:r>
            <a:r>
              <a:rPr lang="en-US" dirty="0" smtClean="0">
                <a:solidFill>
                  <a:srgbClr val="002060"/>
                </a:solidFill>
              </a:rPr>
              <a:t>coefficient of 0.79 is achieved</a:t>
            </a:r>
            <a:endParaRPr lang="en-US" dirty="0">
              <a:solidFill>
                <a:srgbClr val="002060"/>
              </a:solidFill>
            </a:endParaRPr>
          </a:p>
          <a:p>
            <a:pPr marL="285750" indent="-285750">
              <a:spcBef>
                <a:spcPts val="1200"/>
              </a:spcBef>
              <a:buFont typeface="Arial" panose="020B0604020202020204" pitchFamily="34" charset="0"/>
              <a:buChar char="•"/>
            </a:pPr>
            <a:r>
              <a:rPr lang="en-US" dirty="0" smtClean="0">
                <a:solidFill>
                  <a:srgbClr val="002060"/>
                </a:solidFill>
              </a:rPr>
              <a:t>A few ideas are proposed for future work</a:t>
            </a:r>
            <a:endParaRPr lang="en-US" dirty="0">
              <a:solidFill>
                <a:srgbClr val="002060"/>
              </a:solidFill>
            </a:endParaRPr>
          </a:p>
        </p:txBody>
      </p:sp>
    </p:spTree>
    <p:extLst>
      <p:ext uri="{BB962C8B-B14F-4D97-AF65-F5344CB8AC3E}">
        <p14:creationId xmlns:p14="http://schemas.microsoft.com/office/powerpoint/2010/main" val="23192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solidFill>
                  <a:srgbClr val="002060"/>
                </a:solidFill>
              </a:rPr>
              <a:t>References</a:t>
            </a:r>
            <a:endParaRPr lang="en-US" dirty="0">
              <a:solidFill>
                <a:srgbClr val="002060"/>
              </a:solidFill>
            </a:endParaRPr>
          </a:p>
        </p:txBody>
      </p:sp>
      <p:sp>
        <p:nvSpPr>
          <p:cNvPr id="2" name="Rectangle 1"/>
          <p:cNvSpPr/>
          <p:nvPr/>
        </p:nvSpPr>
        <p:spPr>
          <a:xfrm>
            <a:off x="531564" y="742950"/>
            <a:ext cx="8077200" cy="2123658"/>
          </a:xfrm>
          <a:prstGeom prst="rect">
            <a:avLst/>
          </a:prstGeom>
        </p:spPr>
        <p:txBody>
          <a:bodyPr wrap="square">
            <a:spAutoFit/>
          </a:bodyPr>
          <a:lstStyle/>
          <a:p>
            <a:pPr marL="285750" indent="-285750">
              <a:buFont typeface="+mj-lt"/>
              <a:buAutoNum type="arabicPeriod"/>
            </a:pPr>
            <a:r>
              <a:rPr lang="en-US" sz="1200" dirty="0">
                <a:hlinkClick r:id="rId2"/>
              </a:rPr>
              <a:t>https://</a:t>
            </a:r>
            <a:r>
              <a:rPr lang="en-US" sz="1200" dirty="0" smtClean="0">
                <a:hlinkClick r:id="rId2"/>
              </a:rPr>
              <a:t>towardsdatascience.com/understanding-semantic-segmentation-with-unet-6be4f42d4b47</a:t>
            </a:r>
            <a:endParaRPr lang="en-US" sz="1200" dirty="0" smtClean="0"/>
          </a:p>
          <a:p>
            <a:pPr marL="285750" indent="-285750">
              <a:buFont typeface="+mj-lt"/>
              <a:buAutoNum type="arabicPeriod"/>
            </a:pPr>
            <a:r>
              <a:rPr lang="en-US" sz="1200" dirty="0">
                <a:hlinkClick r:id="rId3"/>
              </a:rPr>
              <a:t>https://tuatini.me/practical-image-segmentation-with-unet/</a:t>
            </a:r>
            <a:endParaRPr lang="en-US" sz="1200" dirty="0" smtClean="0">
              <a:hlinkClick r:id="rId4"/>
            </a:endParaRPr>
          </a:p>
          <a:p>
            <a:pPr marL="285750" indent="-285750">
              <a:buFont typeface="+mj-lt"/>
              <a:buAutoNum type="arabicPeriod"/>
            </a:pPr>
            <a:r>
              <a:rPr lang="en-US" sz="1200" dirty="0" smtClean="0">
                <a:hlinkClick r:id="rId4"/>
              </a:rPr>
              <a:t>https</a:t>
            </a:r>
            <a:r>
              <a:rPr lang="en-US" sz="1200" dirty="0">
                <a:hlinkClick r:id="rId4"/>
              </a:rPr>
              <a:t>://www.kaggle.com/c/severstal-steel-defect-detection</a:t>
            </a:r>
            <a:endParaRPr lang="en-US" sz="1200" dirty="0"/>
          </a:p>
          <a:p>
            <a:pPr marL="285750" indent="-285750">
              <a:buFont typeface="+mj-lt"/>
              <a:buAutoNum type="arabicPeriod"/>
            </a:pPr>
            <a:r>
              <a:rPr lang="en-US" sz="1200" dirty="0">
                <a:hlinkClick r:id="rId5"/>
              </a:rPr>
              <a:t>https://</a:t>
            </a:r>
            <a:r>
              <a:rPr lang="en-US" sz="1200" dirty="0" smtClean="0">
                <a:hlinkClick r:id="rId5"/>
              </a:rPr>
              <a:t>www.kaggle.com/c/severstal-steel-defect-detection/discussion/114394</a:t>
            </a:r>
            <a:endParaRPr lang="en-US" sz="1200" dirty="0" smtClean="0"/>
          </a:p>
          <a:p>
            <a:pPr marL="285750" indent="-285750">
              <a:buFont typeface="+mj-lt"/>
              <a:buAutoNum type="arabicPeriod"/>
            </a:pPr>
            <a:r>
              <a:rPr lang="en-US" sz="1200" dirty="0">
                <a:hlinkClick r:id="rId6"/>
              </a:rPr>
              <a:t>https://machinelearningmastery.com/how-to-configure-image-data-augmentation-when-training-deep-learning-neural-networks</a:t>
            </a:r>
            <a:r>
              <a:rPr lang="en-US" sz="1200" dirty="0" smtClean="0">
                <a:hlinkClick r:id="rId6"/>
              </a:rPr>
              <a:t>/</a:t>
            </a:r>
            <a:r>
              <a:rPr lang="en-US" sz="1200" dirty="0"/>
              <a:t> (How to Configure Image Data Augmentation in </a:t>
            </a:r>
            <a:r>
              <a:rPr lang="en-US" sz="1200" dirty="0" err="1" smtClean="0"/>
              <a:t>Keras</a:t>
            </a:r>
            <a:r>
              <a:rPr lang="en-US" sz="1200" dirty="0" smtClean="0"/>
              <a:t>)</a:t>
            </a:r>
          </a:p>
          <a:p>
            <a:pPr marL="285750" indent="-285750">
              <a:buFont typeface="+mj-lt"/>
              <a:buAutoNum type="arabicPeriod"/>
            </a:pPr>
            <a:r>
              <a:rPr lang="en-US" sz="1200" dirty="0">
                <a:hlinkClick r:id="rId7"/>
              </a:rPr>
              <a:t>https://</a:t>
            </a:r>
            <a:r>
              <a:rPr lang="en-US" sz="1200" dirty="0" smtClean="0">
                <a:hlinkClick r:id="rId7"/>
              </a:rPr>
              <a:t>github.com/soroushj/keras-balanced-batch-generator</a:t>
            </a:r>
            <a:r>
              <a:rPr lang="en-US" sz="1200" dirty="0"/>
              <a:t> (Balanced Batch </a:t>
            </a:r>
            <a:r>
              <a:rPr lang="en-US" sz="1200" dirty="0" smtClean="0"/>
              <a:t>Generator)</a:t>
            </a:r>
          </a:p>
          <a:p>
            <a:pPr marL="285750" indent="-285750">
              <a:buFont typeface="+mj-lt"/>
              <a:buAutoNum type="arabicPeriod"/>
            </a:pPr>
            <a:r>
              <a:rPr lang="en-US" sz="1200" dirty="0">
                <a:hlinkClick r:id="rId8"/>
              </a:rPr>
              <a:t>https://</a:t>
            </a:r>
            <a:r>
              <a:rPr lang="en-US" sz="1200" dirty="0" smtClean="0">
                <a:hlinkClick r:id="rId8"/>
              </a:rPr>
              <a:t>iopscience.iop.org/article/10.1088/1742-6596/1213/2/022003/pdf</a:t>
            </a:r>
            <a:r>
              <a:rPr lang="en-US" sz="1200" dirty="0"/>
              <a:t> (Exploring An Easy Way for Imbalanced Data Sets in Semantic Image </a:t>
            </a:r>
            <a:r>
              <a:rPr lang="en-US" sz="1200" dirty="0" smtClean="0"/>
              <a:t>Segmentation</a:t>
            </a:r>
            <a:r>
              <a:rPr lang="en-US" sz="1200" dirty="0" smtClean="0"/>
              <a:t>)</a:t>
            </a:r>
            <a:endParaRPr lang="en-US" sz="1200" b="1" dirty="0"/>
          </a:p>
          <a:p>
            <a:pPr marL="285750" indent="-285750">
              <a:buFont typeface="+mj-lt"/>
              <a:buAutoNum type="arabicPeriod"/>
            </a:pPr>
            <a:r>
              <a:rPr lang="en-US" sz="1200" dirty="0">
                <a:hlinkClick r:id="rId9"/>
              </a:rPr>
              <a:t>https://stats.stackexchange.com/questions/5366/clustering-k-means-or-otherwise-with-a-minimum-cluster-size-constraint</a:t>
            </a:r>
            <a:endParaRPr lang="en-US" sz="1200" b="1" dirty="0"/>
          </a:p>
        </p:txBody>
      </p:sp>
    </p:spTree>
    <p:extLst>
      <p:ext uri="{BB962C8B-B14F-4D97-AF65-F5344CB8AC3E}">
        <p14:creationId xmlns:p14="http://schemas.microsoft.com/office/powerpoint/2010/main" val="3807205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normAutofit/>
          </a:bodyPr>
          <a:lstStyle/>
          <a:p>
            <a:r>
              <a:rPr lang="en-US" dirty="0" smtClean="0">
                <a:solidFill>
                  <a:srgbClr val="002060"/>
                </a:solidFill>
              </a:rPr>
              <a:t>Overview</a:t>
            </a:r>
            <a:endParaRPr lang="en-US" dirty="0">
              <a:solidFill>
                <a:srgbClr val="002060"/>
              </a:solidFill>
            </a:endParaRPr>
          </a:p>
        </p:txBody>
      </p:sp>
      <p:sp>
        <p:nvSpPr>
          <p:cNvPr id="8" name="TextBox 7"/>
          <p:cNvSpPr txBox="1"/>
          <p:nvPr/>
        </p:nvSpPr>
        <p:spPr>
          <a:xfrm>
            <a:off x="557140" y="866329"/>
            <a:ext cx="7824860" cy="3231654"/>
          </a:xfrm>
          <a:prstGeom prst="rect">
            <a:avLst/>
          </a:prstGeom>
          <a:noFill/>
        </p:spPr>
        <p:txBody>
          <a:bodyPr wrap="square" rtlCol="0">
            <a:spAutoFit/>
          </a:bodyPr>
          <a:lstStyle/>
          <a:p>
            <a:pPr>
              <a:spcBef>
                <a:spcPts val="1200"/>
              </a:spcBef>
            </a:pPr>
            <a:r>
              <a:rPr lang="en-US" dirty="0" smtClean="0">
                <a:solidFill>
                  <a:srgbClr val="002060"/>
                </a:solidFill>
              </a:rPr>
              <a:t>An U-net model is build to classify and segment steel defects.  Include in  this report are:</a:t>
            </a:r>
            <a:endParaRPr lang="en-US" dirty="0" smtClean="0">
              <a:solidFill>
                <a:srgbClr val="002060"/>
              </a:solidFill>
            </a:endParaRPr>
          </a:p>
          <a:p>
            <a:pPr marL="742950" lvl="1" indent="-285750">
              <a:spcBef>
                <a:spcPts val="1200"/>
              </a:spcBef>
              <a:buFont typeface="Arial" panose="020B0604020202020204" pitchFamily="34" charset="0"/>
              <a:buChar char="•"/>
            </a:pPr>
            <a:r>
              <a:rPr lang="en-US" dirty="0" smtClean="0">
                <a:solidFill>
                  <a:srgbClr val="002060"/>
                </a:solidFill>
              </a:rPr>
              <a:t>Exploratory data analysis </a:t>
            </a:r>
            <a:r>
              <a:rPr lang="en-US" dirty="0">
                <a:solidFill>
                  <a:srgbClr val="002060"/>
                </a:solidFill>
              </a:rPr>
              <a:t>and </a:t>
            </a:r>
            <a:r>
              <a:rPr lang="en-US" dirty="0" smtClean="0">
                <a:solidFill>
                  <a:srgbClr val="002060"/>
                </a:solidFill>
              </a:rPr>
              <a:t>Visualization</a:t>
            </a:r>
          </a:p>
          <a:p>
            <a:pPr marL="742950" lvl="1" indent="-285750">
              <a:spcBef>
                <a:spcPts val="1200"/>
              </a:spcBef>
              <a:buFont typeface="Arial" panose="020B0604020202020204" pitchFamily="34" charset="0"/>
              <a:buChar char="•"/>
            </a:pPr>
            <a:r>
              <a:rPr lang="en-US" dirty="0">
                <a:solidFill>
                  <a:srgbClr val="002060"/>
                </a:solidFill>
              </a:rPr>
              <a:t>Data </a:t>
            </a:r>
            <a:r>
              <a:rPr lang="en-US" dirty="0" smtClean="0">
                <a:solidFill>
                  <a:srgbClr val="002060"/>
                </a:solidFill>
              </a:rPr>
              <a:t>preparation</a:t>
            </a:r>
            <a:endParaRPr lang="en-US" dirty="0">
              <a:solidFill>
                <a:srgbClr val="002060"/>
              </a:solidFill>
            </a:endParaRPr>
          </a:p>
          <a:p>
            <a:pPr marL="742950" lvl="1" indent="-285750">
              <a:spcBef>
                <a:spcPts val="1200"/>
              </a:spcBef>
              <a:buFont typeface="Arial" panose="020B0604020202020204" pitchFamily="34" charset="0"/>
              <a:buChar char="•"/>
            </a:pPr>
            <a:r>
              <a:rPr lang="en-US" dirty="0" smtClean="0">
                <a:solidFill>
                  <a:srgbClr val="002060"/>
                </a:solidFill>
              </a:rPr>
              <a:t>Build the U-net model with </a:t>
            </a:r>
            <a:r>
              <a:rPr lang="en-US" dirty="0" err="1">
                <a:solidFill>
                  <a:srgbClr val="002060"/>
                </a:solidFill>
              </a:rPr>
              <a:t>K</a:t>
            </a:r>
            <a:r>
              <a:rPr lang="en-US" dirty="0" err="1" smtClean="0">
                <a:solidFill>
                  <a:srgbClr val="002060"/>
                </a:solidFill>
              </a:rPr>
              <a:t>eras</a:t>
            </a:r>
            <a:endParaRPr lang="en-US" dirty="0" smtClean="0">
              <a:solidFill>
                <a:srgbClr val="002060"/>
              </a:solidFill>
            </a:endParaRPr>
          </a:p>
          <a:p>
            <a:pPr marL="742950" lvl="1" indent="-285750">
              <a:spcBef>
                <a:spcPts val="1200"/>
              </a:spcBef>
              <a:buFont typeface="Arial" panose="020B0604020202020204" pitchFamily="34" charset="0"/>
              <a:buChar char="•"/>
            </a:pPr>
            <a:r>
              <a:rPr lang="en-US" dirty="0" smtClean="0">
                <a:solidFill>
                  <a:srgbClr val="002060"/>
                </a:solidFill>
              </a:rPr>
              <a:t>Training the model with augmentation (on both images and masks)</a:t>
            </a:r>
            <a:endParaRPr lang="en-US" dirty="0" smtClean="0">
              <a:solidFill>
                <a:srgbClr val="002060"/>
              </a:solidFill>
            </a:endParaRPr>
          </a:p>
          <a:p>
            <a:pPr marL="742950" lvl="1" indent="-285750">
              <a:spcBef>
                <a:spcPts val="1200"/>
              </a:spcBef>
              <a:buFont typeface="Arial" panose="020B0604020202020204" pitchFamily="34" charset="0"/>
              <a:buChar char="•"/>
            </a:pPr>
            <a:r>
              <a:rPr lang="en-US" dirty="0" smtClean="0">
                <a:solidFill>
                  <a:srgbClr val="002060"/>
                </a:solidFill>
              </a:rPr>
              <a:t>Post-processing and analysis</a:t>
            </a:r>
          </a:p>
          <a:p>
            <a:pPr marL="742950" lvl="1" indent="-285750">
              <a:spcBef>
                <a:spcPts val="1200"/>
              </a:spcBef>
              <a:buFont typeface="Arial" panose="020B0604020202020204" pitchFamily="34" charset="0"/>
              <a:buChar char="•"/>
            </a:pPr>
            <a:r>
              <a:rPr lang="en-US" dirty="0" smtClean="0">
                <a:solidFill>
                  <a:srgbClr val="002060"/>
                </a:solidFill>
              </a:rPr>
              <a:t>Discussion and summary</a:t>
            </a:r>
            <a:endParaRPr lang="en-US" dirty="0" smtClean="0">
              <a:solidFill>
                <a:srgbClr val="002060"/>
              </a:solidFill>
            </a:endParaRPr>
          </a:p>
        </p:txBody>
      </p:sp>
    </p:spTree>
    <p:extLst>
      <p:ext uri="{BB962C8B-B14F-4D97-AF65-F5344CB8AC3E}">
        <p14:creationId xmlns:p14="http://schemas.microsoft.com/office/powerpoint/2010/main" val="346926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solidFill>
                  <a:srgbClr val="002060"/>
                </a:solidFill>
              </a:rPr>
              <a:t>Introduction and Objectives</a:t>
            </a:r>
            <a:endParaRPr lang="en-US" dirty="0">
              <a:solidFill>
                <a:srgbClr val="002060"/>
              </a:solidFill>
            </a:endParaRPr>
          </a:p>
        </p:txBody>
      </p:sp>
      <p:sp>
        <p:nvSpPr>
          <p:cNvPr id="2" name="TextBox 1"/>
          <p:cNvSpPr txBox="1"/>
          <p:nvPr/>
        </p:nvSpPr>
        <p:spPr>
          <a:xfrm>
            <a:off x="457200" y="971550"/>
            <a:ext cx="5181600" cy="3293209"/>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smtClean="0">
                <a:solidFill>
                  <a:srgbClr val="002060"/>
                </a:solidFill>
              </a:rPr>
              <a:t>Images </a:t>
            </a:r>
            <a:r>
              <a:rPr lang="en-US" dirty="0">
                <a:solidFill>
                  <a:srgbClr val="002060"/>
                </a:solidFill>
              </a:rPr>
              <a:t>from high frequency cameras </a:t>
            </a:r>
            <a:r>
              <a:rPr lang="en-US" dirty="0" smtClean="0">
                <a:solidFill>
                  <a:srgbClr val="002060"/>
                </a:solidFill>
              </a:rPr>
              <a:t>are used for </a:t>
            </a:r>
            <a:r>
              <a:rPr lang="en-US" dirty="0">
                <a:solidFill>
                  <a:srgbClr val="002060"/>
                </a:solidFill>
              </a:rPr>
              <a:t>defect detection </a:t>
            </a:r>
            <a:r>
              <a:rPr lang="en-US" dirty="0" smtClean="0">
                <a:solidFill>
                  <a:srgbClr val="002060"/>
                </a:solidFill>
              </a:rPr>
              <a:t>in steel making.</a:t>
            </a:r>
            <a:endParaRPr lang="en-US" dirty="0">
              <a:solidFill>
                <a:srgbClr val="002060"/>
              </a:solidFill>
            </a:endParaRPr>
          </a:p>
          <a:p>
            <a:pPr marL="285750" indent="-285750">
              <a:spcBef>
                <a:spcPts val="1200"/>
              </a:spcBef>
              <a:buFont typeface="Arial" panose="020B0604020202020204" pitchFamily="34" charset="0"/>
              <a:buChar char="•"/>
            </a:pPr>
            <a:r>
              <a:rPr lang="en-US" dirty="0" smtClean="0">
                <a:solidFill>
                  <a:srgbClr val="002060"/>
                </a:solidFill>
              </a:rPr>
              <a:t>The objective of this project is an </a:t>
            </a:r>
            <a:r>
              <a:rPr lang="en-US" dirty="0">
                <a:solidFill>
                  <a:srgbClr val="002060"/>
                </a:solidFill>
              </a:rPr>
              <a:t>algorithm </a:t>
            </a:r>
            <a:r>
              <a:rPr lang="en-US" dirty="0" smtClean="0">
                <a:solidFill>
                  <a:srgbClr val="002060"/>
                </a:solidFill>
              </a:rPr>
              <a:t>which localize </a:t>
            </a:r>
            <a:r>
              <a:rPr lang="en-US" dirty="0">
                <a:solidFill>
                  <a:srgbClr val="002060"/>
                </a:solidFill>
              </a:rPr>
              <a:t>and </a:t>
            </a:r>
            <a:r>
              <a:rPr lang="en-US" dirty="0" smtClean="0">
                <a:solidFill>
                  <a:srgbClr val="002060"/>
                </a:solidFill>
              </a:rPr>
              <a:t>classify </a:t>
            </a:r>
            <a:r>
              <a:rPr lang="en-US" dirty="0">
                <a:solidFill>
                  <a:srgbClr val="002060"/>
                </a:solidFill>
              </a:rPr>
              <a:t>surface defects on a steel sheet</a:t>
            </a:r>
            <a:r>
              <a:rPr lang="en-US" dirty="0" smtClean="0">
                <a:solidFill>
                  <a:srgbClr val="002060"/>
                </a:solidFill>
              </a:rPr>
              <a:t>.</a:t>
            </a:r>
          </a:p>
          <a:p>
            <a:pPr marL="285750" indent="-285750">
              <a:spcBef>
                <a:spcPts val="1200"/>
              </a:spcBef>
              <a:buFont typeface="Arial" panose="020B0604020202020204" pitchFamily="34" charset="0"/>
              <a:buChar char="•"/>
            </a:pPr>
            <a:r>
              <a:rPr lang="en-US" dirty="0">
                <a:solidFill>
                  <a:srgbClr val="002060"/>
                </a:solidFill>
              </a:rPr>
              <a:t>The </a:t>
            </a:r>
            <a:r>
              <a:rPr lang="en-US" dirty="0" smtClean="0">
                <a:solidFill>
                  <a:srgbClr val="002060"/>
                </a:solidFill>
              </a:rPr>
              <a:t>metrics is the </a:t>
            </a:r>
            <a:r>
              <a:rPr lang="en-US" dirty="0">
                <a:solidFill>
                  <a:srgbClr val="002060"/>
                </a:solidFill>
              </a:rPr>
              <a:t>mean Dice </a:t>
            </a:r>
            <a:r>
              <a:rPr lang="en-US" dirty="0" smtClean="0">
                <a:solidFill>
                  <a:srgbClr val="002060"/>
                </a:solidFill>
              </a:rPr>
              <a:t>coefficient which defined by:  2 </a:t>
            </a:r>
            <a:r>
              <a:rPr lang="en-US" dirty="0">
                <a:solidFill>
                  <a:srgbClr val="002060"/>
                </a:solidFill>
              </a:rPr>
              <a:t>* |</a:t>
            </a:r>
            <a:r>
              <a:rPr lang="en-US" dirty="0" smtClean="0">
                <a:solidFill>
                  <a:srgbClr val="002060"/>
                </a:solidFill>
              </a:rPr>
              <a:t>X </a:t>
            </a:r>
            <a:r>
              <a:rPr lang="en-US" dirty="0" smtClean="0">
                <a:solidFill>
                  <a:srgbClr val="002060"/>
                </a:solidFill>
                <a:latin typeface="Arial"/>
                <a:cs typeface="Arial"/>
              </a:rPr>
              <a:t>∩</a:t>
            </a:r>
            <a:r>
              <a:rPr lang="en-US" dirty="0" smtClean="0">
                <a:solidFill>
                  <a:srgbClr val="002060"/>
                </a:solidFill>
              </a:rPr>
              <a:t> Y| / (|</a:t>
            </a:r>
            <a:r>
              <a:rPr lang="en-US" dirty="0">
                <a:solidFill>
                  <a:srgbClr val="002060"/>
                </a:solidFill>
              </a:rPr>
              <a:t>X| + |Y</a:t>
            </a:r>
            <a:r>
              <a:rPr lang="en-US" dirty="0" smtClean="0">
                <a:solidFill>
                  <a:srgbClr val="002060"/>
                </a:solidFill>
              </a:rPr>
              <a:t>|) </a:t>
            </a:r>
            <a:endParaRPr lang="en-US" dirty="0">
              <a:solidFill>
                <a:srgbClr val="002060"/>
              </a:solidFill>
            </a:endParaRPr>
          </a:p>
          <a:p>
            <a:pPr marL="285750">
              <a:spcBef>
                <a:spcPts val="1200"/>
              </a:spcBef>
            </a:pPr>
            <a:r>
              <a:rPr lang="en-US" sz="1200" dirty="0" smtClean="0">
                <a:solidFill>
                  <a:srgbClr val="002060"/>
                </a:solidFill>
              </a:rPr>
              <a:t>where </a:t>
            </a:r>
            <a:r>
              <a:rPr lang="en-US" sz="1200" dirty="0">
                <a:solidFill>
                  <a:srgbClr val="002060"/>
                </a:solidFill>
              </a:rPr>
              <a:t>X is the predicted set of pixels and Y is the ground truth. The Dice coefficient is defined to be 1 when both X and Y are </a:t>
            </a:r>
            <a:r>
              <a:rPr lang="en-US" sz="1200" dirty="0" smtClean="0">
                <a:solidFill>
                  <a:srgbClr val="002060"/>
                </a:solidFill>
              </a:rPr>
              <a:t>empty</a:t>
            </a:r>
          </a:p>
          <a:p>
            <a:pPr marL="285750" indent="-285750">
              <a:spcBef>
                <a:spcPts val="1200"/>
              </a:spcBef>
              <a:buFont typeface="Arial" panose="020B0604020202020204" pitchFamily="34" charset="0"/>
              <a:buChar char="•"/>
            </a:pPr>
            <a:r>
              <a:rPr lang="en-US" dirty="0" smtClean="0">
                <a:solidFill>
                  <a:srgbClr val="002060"/>
                </a:solidFill>
              </a:rPr>
              <a:t>Speed is also critical</a:t>
            </a:r>
            <a:endParaRPr lang="en-US" dirty="0">
              <a:solidFill>
                <a:srgbClr val="00206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047749"/>
            <a:ext cx="2819400" cy="2842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88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solidFill>
                  <a:srgbClr val="002060"/>
                </a:solidFill>
              </a:rPr>
              <a:t>Visualization and EDA</a:t>
            </a:r>
            <a:endParaRPr lang="en-US" dirty="0">
              <a:solidFill>
                <a:srgbClr val="00206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 y="4244639"/>
            <a:ext cx="2828925" cy="460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95350"/>
            <a:ext cx="37719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 y="1762125"/>
            <a:ext cx="37623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25" y="2574275"/>
            <a:ext cx="37623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4" y="3412475"/>
            <a:ext cx="37623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43401" y="895350"/>
            <a:ext cx="4267200" cy="3508653"/>
          </a:xfrm>
          <a:prstGeom prst="rect">
            <a:avLst/>
          </a:prstGeom>
          <a:noFill/>
        </p:spPr>
        <p:txBody>
          <a:bodyPr wrap="square" rtlCol="0">
            <a:spAutoFit/>
          </a:bodyPr>
          <a:lstStyle/>
          <a:p>
            <a:pPr>
              <a:spcBef>
                <a:spcPts val="1200"/>
              </a:spcBef>
            </a:pPr>
            <a:r>
              <a:rPr lang="en-US" dirty="0">
                <a:solidFill>
                  <a:srgbClr val="002060"/>
                </a:solidFill>
              </a:rPr>
              <a:t>Key </a:t>
            </a:r>
            <a:r>
              <a:rPr lang="en-US" dirty="0" smtClean="0">
                <a:solidFill>
                  <a:srgbClr val="002060"/>
                </a:solidFill>
              </a:rPr>
              <a:t>EDA discoveries:</a:t>
            </a:r>
          </a:p>
          <a:p>
            <a:pPr marL="285750" indent="-285750">
              <a:spcBef>
                <a:spcPts val="1200"/>
              </a:spcBef>
              <a:buFont typeface="Arial" panose="020B0604020202020204" pitchFamily="34" charset="0"/>
              <a:buChar char="•"/>
            </a:pPr>
            <a:r>
              <a:rPr lang="en-US" sz="1400" dirty="0" smtClean="0">
                <a:solidFill>
                  <a:srgbClr val="002060"/>
                </a:solidFill>
              </a:rPr>
              <a:t>On about half of the training image, there are no labeled defects. (with: 5902, without: 6666)</a:t>
            </a:r>
          </a:p>
          <a:p>
            <a:pPr marL="285750" indent="-285750">
              <a:spcBef>
                <a:spcPts val="1200"/>
              </a:spcBef>
              <a:buFont typeface="Arial" panose="020B0604020202020204" pitchFamily="34" charset="0"/>
              <a:buChar char="•"/>
            </a:pPr>
            <a:r>
              <a:rPr lang="en-US" sz="1400" dirty="0" smtClean="0">
                <a:solidFill>
                  <a:srgbClr val="002060"/>
                </a:solidFill>
              </a:rPr>
              <a:t>One image have 4 masks. Majority of masks are without defects. (with: 7095</a:t>
            </a:r>
            <a:r>
              <a:rPr lang="en-US" sz="1400" dirty="0">
                <a:solidFill>
                  <a:srgbClr val="002060"/>
                </a:solidFill>
              </a:rPr>
              <a:t>, without: </a:t>
            </a:r>
            <a:r>
              <a:rPr lang="en-US" sz="1400" dirty="0" smtClean="0">
                <a:solidFill>
                  <a:srgbClr val="002060"/>
                </a:solidFill>
              </a:rPr>
              <a:t>43177)</a:t>
            </a:r>
          </a:p>
          <a:p>
            <a:pPr marL="285750" indent="-285750">
              <a:spcBef>
                <a:spcPts val="1200"/>
              </a:spcBef>
              <a:buFont typeface="Arial" panose="020B0604020202020204" pitchFamily="34" charset="0"/>
              <a:buChar char="•"/>
            </a:pPr>
            <a:r>
              <a:rPr lang="en-US" sz="1400" dirty="0" smtClean="0">
                <a:solidFill>
                  <a:srgbClr val="002060"/>
                </a:solidFill>
              </a:rPr>
              <a:t>Defect classes is highly un-balanced. (897/247/5150/801)</a:t>
            </a:r>
          </a:p>
          <a:p>
            <a:pPr marL="285750" indent="-285750">
              <a:spcBef>
                <a:spcPts val="1200"/>
              </a:spcBef>
              <a:buFont typeface="Arial" panose="020B0604020202020204" pitchFamily="34" charset="0"/>
              <a:buChar char="•"/>
            </a:pPr>
            <a:r>
              <a:rPr lang="en-US" sz="1400" dirty="0" smtClean="0">
                <a:solidFill>
                  <a:srgbClr val="002060"/>
                </a:solidFill>
              </a:rPr>
              <a:t>Class2 &amp; class3 defects have long shape and might be directional </a:t>
            </a:r>
          </a:p>
          <a:p>
            <a:pPr marL="742950" lvl="1" indent="-285750">
              <a:buFont typeface="Arial" panose="020B0604020202020204" pitchFamily="34" charset="0"/>
              <a:buChar char="–"/>
            </a:pPr>
            <a:r>
              <a:rPr lang="en-US" sz="1400" dirty="0" smtClean="0">
                <a:solidFill>
                  <a:srgbClr val="002060"/>
                </a:solidFill>
              </a:rPr>
              <a:t>DBSCAN in stand of </a:t>
            </a:r>
            <a:r>
              <a:rPr lang="en-US" sz="1400" dirty="0" err="1" smtClean="0">
                <a:solidFill>
                  <a:srgbClr val="002060"/>
                </a:solidFill>
              </a:rPr>
              <a:t>K_mean</a:t>
            </a:r>
            <a:r>
              <a:rPr lang="en-US" sz="1400" dirty="0" smtClean="0">
                <a:solidFill>
                  <a:srgbClr val="002060"/>
                </a:solidFill>
              </a:rPr>
              <a:t> in clustering</a:t>
            </a:r>
          </a:p>
          <a:p>
            <a:pPr marL="742950" lvl="1" indent="-285750">
              <a:buFont typeface="Arial" panose="020B0604020202020204" pitchFamily="34" charset="0"/>
              <a:buChar char="–"/>
            </a:pPr>
            <a:r>
              <a:rPr lang="en-US" sz="1400" dirty="0" smtClean="0">
                <a:solidFill>
                  <a:srgbClr val="002060"/>
                </a:solidFill>
              </a:rPr>
              <a:t>limits rotation angle in augmentation</a:t>
            </a:r>
          </a:p>
          <a:p>
            <a:pPr marL="285750" indent="-285750">
              <a:spcBef>
                <a:spcPts val="1200"/>
              </a:spcBef>
              <a:buFont typeface="Arial" panose="020B0604020202020204" pitchFamily="34" charset="0"/>
              <a:buChar char="•"/>
            </a:pPr>
            <a:r>
              <a:rPr lang="en-US" sz="1400" dirty="0" smtClean="0">
                <a:solidFill>
                  <a:srgbClr val="002060"/>
                </a:solidFill>
              </a:rPr>
              <a:t>Defects cluster together</a:t>
            </a:r>
            <a:endParaRPr lang="en-US" sz="1400" dirty="0">
              <a:solidFill>
                <a:srgbClr val="002060"/>
              </a:solidFill>
            </a:endParaRPr>
          </a:p>
        </p:txBody>
      </p:sp>
    </p:spTree>
    <p:extLst>
      <p:ext uri="{BB962C8B-B14F-4D97-AF65-F5344CB8AC3E}">
        <p14:creationId xmlns:p14="http://schemas.microsoft.com/office/powerpoint/2010/main" val="3063939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66750"/>
            <a:ext cx="8553180"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smtClean="0">
                <a:solidFill>
                  <a:srgbClr val="002060"/>
                </a:solidFill>
              </a:rPr>
              <a:t>Original data file lists each class of defect of a image in separate rows. Merge them into different columns of same row.   </a:t>
            </a:r>
          </a:p>
          <a:p>
            <a:pPr marL="285750" indent="-285750">
              <a:lnSpc>
                <a:spcPct val="150000"/>
              </a:lnSpc>
              <a:buFont typeface="Arial" panose="020B0604020202020204" pitchFamily="34" charset="0"/>
              <a:buChar char="•"/>
            </a:pPr>
            <a:endParaRPr lang="en-US" sz="1600" dirty="0">
              <a:solidFill>
                <a:srgbClr val="002060"/>
              </a:solidFill>
            </a:endParaRPr>
          </a:p>
          <a:p>
            <a:pPr marL="285750" indent="-285750">
              <a:lnSpc>
                <a:spcPct val="150000"/>
              </a:lnSpc>
              <a:buFont typeface="Arial" panose="020B0604020202020204" pitchFamily="34" charset="0"/>
              <a:buChar char="•"/>
            </a:pPr>
            <a:endParaRPr lang="en-US" sz="1600" dirty="0" smtClean="0">
              <a:solidFill>
                <a:srgbClr val="002060"/>
              </a:solidFill>
            </a:endParaRPr>
          </a:p>
          <a:p>
            <a:pPr marL="285750" indent="-285750">
              <a:lnSpc>
                <a:spcPct val="150000"/>
              </a:lnSpc>
              <a:buFont typeface="Arial" panose="020B0604020202020204" pitchFamily="34" charset="0"/>
              <a:buChar char="•"/>
            </a:pPr>
            <a:endParaRPr lang="en-US" sz="1600" dirty="0">
              <a:solidFill>
                <a:srgbClr val="002060"/>
              </a:solidFill>
            </a:endParaRPr>
          </a:p>
          <a:p>
            <a:pPr>
              <a:lnSpc>
                <a:spcPct val="150000"/>
              </a:lnSpc>
            </a:pPr>
            <a:endParaRPr lang="en-US" sz="1600" dirty="0" smtClean="0">
              <a:solidFill>
                <a:srgbClr val="002060"/>
              </a:solidFill>
            </a:endParaRPr>
          </a:p>
          <a:p>
            <a:pPr marL="285750" indent="-285750">
              <a:lnSpc>
                <a:spcPct val="150000"/>
              </a:lnSpc>
              <a:buFont typeface="Arial" panose="020B0604020202020204" pitchFamily="34" charset="0"/>
              <a:buChar char="•"/>
            </a:pPr>
            <a:r>
              <a:rPr lang="en-US" sz="1600" dirty="0" smtClean="0">
                <a:solidFill>
                  <a:srgbClr val="002060"/>
                </a:solidFill>
              </a:rPr>
              <a:t>Build a utility</a:t>
            </a:r>
            <a:r>
              <a:rPr lang="en-US" sz="1600" dirty="0">
                <a:solidFill>
                  <a:srgbClr val="002060"/>
                </a:solidFill>
              </a:rPr>
              <a:t>, which convert run-length </a:t>
            </a:r>
            <a:r>
              <a:rPr lang="en-US" sz="1600" dirty="0" smtClean="0">
                <a:solidFill>
                  <a:srgbClr val="002060"/>
                </a:solidFill>
              </a:rPr>
              <a:t>encoded pixels into masks</a:t>
            </a:r>
          </a:p>
          <a:p>
            <a:pPr marL="285750" indent="-285750">
              <a:lnSpc>
                <a:spcPct val="150000"/>
              </a:lnSpc>
              <a:buFont typeface="Arial" panose="020B0604020202020204" pitchFamily="34" charset="0"/>
              <a:buChar char="•"/>
            </a:pPr>
            <a:r>
              <a:rPr lang="en-US" sz="1600" dirty="0" smtClean="0">
                <a:solidFill>
                  <a:srgbClr val="002060"/>
                </a:solidFill>
              </a:rPr>
              <a:t>These masks will be used as targets (labels) in training</a:t>
            </a:r>
          </a:p>
          <a:p>
            <a:pPr marL="285750" indent="-285750">
              <a:lnSpc>
                <a:spcPct val="150000"/>
              </a:lnSpc>
              <a:buFont typeface="Arial" panose="020B0604020202020204" pitchFamily="34" charset="0"/>
              <a:buChar char="•"/>
            </a:pPr>
            <a:r>
              <a:rPr lang="en-US" sz="1600" dirty="0" smtClean="0">
                <a:solidFill>
                  <a:srgbClr val="002060"/>
                </a:solidFill>
              </a:rPr>
              <a:t>Targets connects to the training image (training input variables) by file name (id).</a:t>
            </a:r>
            <a:endParaRPr lang="en-US" sz="1600" dirty="0">
              <a:solidFill>
                <a:srgbClr val="002060"/>
              </a:solidFill>
            </a:endParaRPr>
          </a:p>
        </p:txBody>
      </p:sp>
      <p:sp>
        <p:nvSpPr>
          <p:cNvPr id="7" name="Text Placeholder 6"/>
          <p:cNvSpPr>
            <a:spLocks noGrp="1"/>
          </p:cNvSpPr>
          <p:nvPr>
            <p:ph type="body" sz="quarter" idx="13"/>
          </p:nvPr>
        </p:nvSpPr>
        <p:spPr/>
        <p:txBody>
          <a:bodyPr/>
          <a:lstStyle/>
          <a:p>
            <a:r>
              <a:rPr lang="en-US" dirty="0" smtClean="0">
                <a:solidFill>
                  <a:srgbClr val="002060"/>
                </a:solidFill>
              </a:rPr>
              <a:t>Data Preparation</a:t>
            </a:r>
            <a:endParaRPr lang="en-US" dirty="0">
              <a:solidFill>
                <a:srgbClr val="00206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52804"/>
            <a:ext cx="3200400" cy="1171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52804"/>
            <a:ext cx="5276580" cy="1171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74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solidFill>
                  <a:srgbClr val="002060"/>
                </a:solidFill>
              </a:rPr>
              <a:t>A Baseline Model – U-net</a:t>
            </a:r>
            <a:endParaRPr lang="en-US" dirty="0">
              <a:solidFill>
                <a:srgbClr val="00206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95550"/>
            <a:ext cx="3048000" cy="25012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7696200" y="3181350"/>
            <a:ext cx="1066800" cy="800219"/>
          </a:xfrm>
          <a:prstGeom prst="rect">
            <a:avLst/>
          </a:prstGeom>
        </p:spPr>
        <p:txBody>
          <a:bodyPr wrap="square">
            <a:spAutoFit/>
          </a:bodyPr>
          <a:lstStyle/>
          <a:p>
            <a:r>
              <a:rPr lang="en-US" sz="1100" dirty="0" smtClean="0"/>
              <a:t>Source: </a:t>
            </a:r>
            <a:r>
              <a:rPr lang="en-US" sz="700" dirty="0" smtClean="0">
                <a:hlinkClick r:id="rId3"/>
              </a:rPr>
              <a:t>https</a:t>
            </a:r>
            <a:r>
              <a:rPr lang="en-US" sz="700" dirty="0">
                <a:hlinkClick r:id="rId3"/>
              </a:rPr>
              <a:t>://www.kaggle.com/jesperdramsch/intro-chest-xray-dicom-viz-u-nets-full-data#Vanilla-Unet</a:t>
            </a:r>
            <a:endParaRPr lang="en-US" sz="7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23" y="666749"/>
            <a:ext cx="3291077" cy="221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522" y="2895600"/>
            <a:ext cx="3291077" cy="185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9739"/>
            <a:ext cx="3291076" cy="2121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2140758"/>
            <a:ext cx="3291076" cy="333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849258" y="2777696"/>
            <a:ext cx="234360" cy="200055"/>
          </a:xfrm>
          <a:prstGeom prst="rect">
            <a:avLst/>
          </a:prstGeom>
          <a:noFill/>
        </p:spPr>
        <p:txBody>
          <a:bodyPr wrap="none" rtlCol="0">
            <a:spAutoFit/>
          </a:bodyPr>
          <a:lstStyle/>
          <a:p>
            <a:r>
              <a:rPr lang="en-US" sz="700" dirty="0" smtClean="0">
                <a:solidFill>
                  <a:srgbClr val="FF0000"/>
                </a:solidFill>
              </a:rPr>
              <a:t>8</a:t>
            </a:r>
            <a:endParaRPr lang="en-US" sz="700" dirty="0">
              <a:solidFill>
                <a:srgbClr val="FF0000"/>
              </a:solidFill>
            </a:endParaRPr>
          </a:p>
        </p:txBody>
      </p:sp>
      <p:sp>
        <p:nvSpPr>
          <p:cNvPr id="11" name="TextBox 10"/>
          <p:cNvSpPr txBox="1"/>
          <p:nvPr/>
        </p:nvSpPr>
        <p:spPr>
          <a:xfrm>
            <a:off x="5001658" y="3622738"/>
            <a:ext cx="284052" cy="200055"/>
          </a:xfrm>
          <a:prstGeom prst="rect">
            <a:avLst/>
          </a:prstGeom>
          <a:noFill/>
        </p:spPr>
        <p:txBody>
          <a:bodyPr wrap="none" rtlCol="0">
            <a:spAutoFit/>
          </a:bodyPr>
          <a:lstStyle/>
          <a:p>
            <a:r>
              <a:rPr lang="en-US" sz="700" dirty="0" smtClean="0">
                <a:solidFill>
                  <a:srgbClr val="FF0000"/>
                </a:solidFill>
              </a:rPr>
              <a:t>16</a:t>
            </a:r>
            <a:endParaRPr lang="en-US" sz="700" dirty="0">
              <a:solidFill>
                <a:srgbClr val="FF0000"/>
              </a:solidFill>
            </a:endParaRPr>
          </a:p>
        </p:txBody>
      </p:sp>
      <p:sp>
        <p:nvSpPr>
          <p:cNvPr id="12" name="TextBox 11"/>
          <p:cNvSpPr txBox="1"/>
          <p:nvPr/>
        </p:nvSpPr>
        <p:spPr>
          <a:xfrm>
            <a:off x="5236018" y="4095750"/>
            <a:ext cx="284052" cy="200055"/>
          </a:xfrm>
          <a:prstGeom prst="rect">
            <a:avLst/>
          </a:prstGeom>
          <a:noFill/>
        </p:spPr>
        <p:txBody>
          <a:bodyPr wrap="none" rtlCol="0">
            <a:spAutoFit/>
          </a:bodyPr>
          <a:lstStyle/>
          <a:p>
            <a:r>
              <a:rPr lang="en-US" sz="700" dirty="0" smtClean="0">
                <a:solidFill>
                  <a:srgbClr val="FF0000"/>
                </a:solidFill>
              </a:rPr>
              <a:t>32</a:t>
            </a:r>
            <a:endParaRPr lang="en-US" sz="700" dirty="0">
              <a:solidFill>
                <a:srgbClr val="FF0000"/>
              </a:solidFill>
            </a:endParaRPr>
          </a:p>
        </p:txBody>
      </p:sp>
      <p:sp>
        <p:nvSpPr>
          <p:cNvPr id="13" name="TextBox 12"/>
          <p:cNvSpPr txBox="1"/>
          <p:nvPr/>
        </p:nvSpPr>
        <p:spPr>
          <a:xfrm>
            <a:off x="5486400" y="4352895"/>
            <a:ext cx="284052" cy="200055"/>
          </a:xfrm>
          <a:prstGeom prst="rect">
            <a:avLst/>
          </a:prstGeom>
          <a:noFill/>
        </p:spPr>
        <p:txBody>
          <a:bodyPr wrap="none" rtlCol="0">
            <a:spAutoFit/>
          </a:bodyPr>
          <a:lstStyle/>
          <a:p>
            <a:r>
              <a:rPr lang="en-US" sz="700" dirty="0" smtClean="0">
                <a:solidFill>
                  <a:srgbClr val="FF0000"/>
                </a:solidFill>
              </a:rPr>
              <a:t>64</a:t>
            </a:r>
            <a:endParaRPr lang="en-US" sz="700" dirty="0">
              <a:solidFill>
                <a:srgbClr val="FF0000"/>
              </a:solidFill>
            </a:endParaRPr>
          </a:p>
        </p:txBody>
      </p:sp>
      <p:sp>
        <p:nvSpPr>
          <p:cNvPr id="14" name="TextBox 13"/>
          <p:cNvSpPr txBox="1"/>
          <p:nvPr/>
        </p:nvSpPr>
        <p:spPr>
          <a:xfrm>
            <a:off x="5838454" y="4581495"/>
            <a:ext cx="333746" cy="200055"/>
          </a:xfrm>
          <a:prstGeom prst="rect">
            <a:avLst/>
          </a:prstGeom>
          <a:noFill/>
        </p:spPr>
        <p:txBody>
          <a:bodyPr wrap="none" rtlCol="0">
            <a:spAutoFit/>
          </a:bodyPr>
          <a:lstStyle/>
          <a:p>
            <a:r>
              <a:rPr lang="en-US" sz="700" dirty="0" smtClean="0">
                <a:solidFill>
                  <a:srgbClr val="FF0000"/>
                </a:solidFill>
              </a:rPr>
              <a:t>128</a:t>
            </a:r>
            <a:endParaRPr lang="en-US" sz="700" dirty="0">
              <a:solidFill>
                <a:srgbClr val="FF0000"/>
              </a:solidFill>
            </a:endParaRPr>
          </a:p>
        </p:txBody>
      </p:sp>
      <p:sp>
        <p:nvSpPr>
          <p:cNvPr id="15" name="TextBox 14"/>
          <p:cNvSpPr txBox="1"/>
          <p:nvPr/>
        </p:nvSpPr>
        <p:spPr>
          <a:xfrm>
            <a:off x="5867400" y="4400550"/>
            <a:ext cx="333746" cy="200055"/>
          </a:xfrm>
          <a:prstGeom prst="rect">
            <a:avLst/>
          </a:prstGeom>
          <a:noFill/>
        </p:spPr>
        <p:txBody>
          <a:bodyPr wrap="none" rtlCol="0">
            <a:spAutoFit/>
          </a:bodyPr>
          <a:lstStyle/>
          <a:p>
            <a:r>
              <a:rPr lang="en-US" sz="700" dirty="0" smtClean="0">
                <a:solidFill>
                  <a:srgbClr val="FF0000"/>
                </a:solidFill>
              </a:rPr>
              <a:t>128</a:t>
            </a:r>
            <a:endParaRPr lang="en-US" sz="700" dirty="0">
              <a:solidFill>
                <a:srgbClr val="FF0000"/>
              </a:solidFill>
            </a:endParaRPr>
          </a:p>
        </p:txBody>
      </p:sp>
      <p:sp>
        <p:nvSpPr>
          <p:cNvPr id="16" name="TextBox 15"/>
          <p:cNvSpPr txBox="1"/>
          <p:nvPr/>
        </p:nvSpPr>
        <p:spPr>
          <a:xfrm>
            <a:off x="6116748" y="4400550"/>
            <a:ext cx="284052" cy="200055"/>
          </a:xfrm>
          <a:prstGeom prst="rect">
            <a:avLst/>
          </a:prstGeom>
          <a:noFill/>
        </p:spPr>
        <p:txBody>
          <a:bodyPr wrap="none" rtlCol="0">
            <a:spAutoFit/>
          </a:bodyPr>
          <a:lstStyle/>
          <a:p>
            <a:r>
              <a:rPr lang="en-US" sz="700" dirty="0" smtClean="0">
                <a:solidFill>
                  <a:srgbClr val="FF0000"/>
                </a:solidFill>
              </a:rPr>
              <a:t>64</a:t>
            </a:r>
            <a:endParaRPr lang="en-US" sz="700" dirty="0">
              <a:solidFill>
                <a:srgbClr val="FF0000"/>
              </a:solidFill>
            </a:endParaRPr>
          </a:p>
        </p:txBody>
      </p:sp>
      <p:sp>
        <p:nvSpPr>
          <p:cNvPr id="17" name="TextBox 16"/>
          <p:cNvSpPr txBox="1"/>
          <p:nvPr/>
        </p:nvSpPr>
        <p:spPr>
          <a:xfrm>
            <a:off x="6369938" y="4132744"/>
            <a:ext cx="284052" cy="200055"/>
          </a:xfrm>
          <a:prstGeom prst="rect">
            <a:avLst/>
          </a:prstGeom>
          <a:noFill/>
        </p:spPr>
        <p:txBody>
          <a:bodyPr wrap="none" rtlCol="0">
            <a:spAutoFit/>
          </a:bodyPr>
          <a:lstStyle/>
          <a:p>
            <a:r>
              <a:rPr lang="en-US" sz="700" dirty="0" smtClean="0">
                <a:solidFill>
                  <a:srgbClr val="FF0000"/>
                </a:solidFill>
              </a:rPr>
              <a:t>32</a:t>
            </a:r>
            <a:endParaRPr lang="en-US" sz="700" dirty="0">
              <a:solidFill>
                <a:srgbClr val="FF0000"/>
              </a:solidFill>
            </a:endParaRPr>
          </a:p>
        </p:txBody>
      </p:sp>
      <p:sp>
        <p:nvSpPr>
          <p:cNvPr id="4" name="TextBox 3"/>
          <p:cNvSpPr txBox="1"/>
          <p:nvPr/>
        </p:nvSpPr>
        <p:spPr>
          <a:xfrm>
            <a:off x="7696201" y="2795885"/>
            <a:ext cx="1295400" cy="461665"/>
          </a:xfrm>
          <a:prstGeom prst="rect">
            <a:avLst/>
          </a:prstGeom>
          <a:noFill/>
        </p:spPr>
        <p:txBody>
          <a:bodyPr wrap="square" rtlCol="0">
            <a:spAutoFit/>
          </a:bodyPr>
          <a:lstStyle/>
          <a:p>
            <a:r>
              <a:rPr lang="en-US" sz="1200" dirty="0" smtClean="0"/>
              <a:t>Illustration of a similar U-net</a:t>
            </a:r>
            <a:endParaRPr lang="en-US" sz="1200" dirty="0"/>
          </a:p>
        </p:txBody>
      </p:sp>
    </p:spTree>
    <p:extLst>
      <p:ext uri="{BB962C8B-B14F-4D97-AF65-F5344CB8AC3E}">
        <p14:creationId xmlns:p14="http://schemas.microsoft.com/office/powerpoint/2010/main" val="177606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solidFill>
                  <a:srgbClr val="002060"/>
                </a:solidFill>
              </a:rPr>
              <a:t>Results on the </a:t>
            </a:r>
            <a:r>
              <a:rPr lang="en-US" dirty="0">
                <a:solidFill>
                  <a:srgbClr val="002060"/>
                </a:solidFill>
              </a:rPr>
              <a:t>B</a:t>
            </a:r>
            <a:r>
              <a:rPr lang="en-US" dirty="0" smtClean="0">
                <a:solidFill>
                  <a:srgbClr val="002060"/>
                </a:solidFill>
              </a:rPr>
              <a:t>aseline Model</a:t>
            </a:r>
            <a:endParaRPr lang="en-US" dirty="0">
              <a:solidFill>
                <a:srgbClr val="002060"/>
              </a:solidFill>
            </a:endParaRPr>
          </a:p>
        </p:txBody>
      </p:sp>
      <p:sp>
        <p:nvSpPr>
          <p:cNvPr id="2" name="TextBox 1"/>
          <p:cNvSpPr txBox="1"/>
          <p:nvPr/>
        </p:nvSpPr>
        <p:spPr>
          <a:xfrm>
            <a:off x="533401" y="3486150"/>
            <a:ext cx="8077199" cy="984885"/>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1600" dirty="0" smtClean="0">
                <a:solidFill>
                  <a:srgbClr val="333399"/>
                </a:solidFill>
              </a:rPr>
              <a:t>Although training loss continue decreases and training </a:t>
            </a:r>
            <a:r>
              <a:rPr lang="en-US" sz="1600" dirty="0" err="1" smtClean="0">
                <a:solidFill>
                  <a:srgbClr val="333399"/>
                </a:solidFill>
              </a:rPr>
              <a:t>dice_coef</a:t>
            </a:r>
            <a:r>
              <a:rPr lang="en-US" sz="1600" dirty="0" smtClean="0">
                <a:solidFill>
                  <a:srgbClr val="333399"/>
                </a:solidFill>
              </a:rPr>
              <a:t> continue improve at 150 epochs, the validation results doesn’t improve after 100 epochs.</a:t>
            </a:r>
          </a:p>
          <a:p>
            <a:pPr marL="285750" indent="-285750">
              <a:spcBef>
                <a:spcPts val="1200"/>
              </a:spcBef>
              <a:buFont typeface="Arial" panose="020B0604020202020204" pitchFamily="34" charset="0"/>
              <a:buChar char="•"/>
            </a:pPr>
            <a:r>
              <a:rPr lang="en-US" sz="1600" dirty="0" smtClean="0">
                <a:solidFill>
                  <a:srgbClr val="333399"/>
                </a:solidFill>
              </a:rPr>
              <a:t>Dice coefficient of 0.6 has been achieved.   </a:t>
            </a:r>
            <a:endParaRPr lang="en-US" sz="1600" dirty="0">
              <a:solidFill>
                <a:srgbClr val="333399"/>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742950"/>
            <a:ext cx="3962400" cy="263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742950"/>
            <a:ext cx="3970139" cy="263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5356081" y="4232910"/>
            <a:ext cx="3025919" cy="476250"/>
            <a:chOff x="5356081" y="4232910"/>
            <a:chExt cx="3025919" cy="476250"/>
          </a:xfrm>
        </p:grpSpPr>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006" y="4232910"/>
              <a:ext cx="1720994"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6081" y="4232910"/>
              <a:ext cx="13049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994544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108137"/>
            <a:ext cx="2533671" cy="1807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709441"/>
            <a:ext cx="3371871" cy="239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quarter" idx="13"/>
          </p:nvPr>
        </p:nvSpPr>
        <p:spPr/>
        <p:txBody>
          <a:bodyPr/>
          <a:lstStyle/>
          <a:p>
            <a:r>
              <a:rPr lang="en-US" dirty="0" smtClean="0">
                <a:solidFill>
                  <a:srgbClr val="002060"/>
                </a:solidFill>
              </a:rPr>
              <a:t>Results on Augmentation</a:t>
            </a:r>
            <a:endParaRPr lang="en-US" dirty="0">
              <a:solidFill>
                <a:srgbClr val="002060"/>
              </a:solidFill>
            </a:endParaRPr>
          </a:p>
        </p:txBody>
      </p:sp>
      <p:sp>
        <p:nvSpPr>
          <p:cNvPr id="2" name="TextBox 1"/>
          <p:cNvSpPr txBox="1"/>
          <p:nvPr/>
        </p:nvSpPr>
        <p:spPr>
          <a:xfrm>
            <a:off x="380999" y="3228022"/>
            <a:ext cx="5400675" cy="14773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1400" dirty="0" smtClean="0">
                <a:solidFill>
                  <a:srgbClr val="333399"/>
                </a:solidFill>
              </a:rPr>
              <a:t>Augmentation used: </a:t>
            </a:r>
            <a:r>
              <a:rPr lang="en-US" sz="1400" dirty="0" err="1" smtClean="0">
                <a:solidFill>
                  <a:srgbClr val="333399"/>
                </a:solidFill>
              </a:rPr>
              <a:t>width_shift</a:t>
            </a:r>
            <a:r>
              <a:rPr lang="en-US" sz="1400" dirty="0" smtClean="0">
                <a:solidFill>
                  <a:srgbClr val="333399"/>
                </a:solidFill>
              </a:rPr>
              <a:t> </a:t>
            </a:r>
            <a:r>
              <a:rPr lang="en-US" sz="1400" dirty="0" smtClean="0">
                <a:solidFill>
                  <a:srgbClr val="333399"/>
                </a:solidFill>
              </a:rPr>
              <a:t>0.5, </a:t>
            </a:r>
            <a:r>
              <a:rPr lang="en-US" sz="1400" dirty="0" err="1" smtClean="0">
                <a:solidFill>
                  <a:srgbClr val="333399"/>
                </a:solidFill>
              </a:rPr>
              <a:t>height_shift</a:t>
            </a:r>
            <a:r>
              <a:rPr lang="en-US" sz="1400" dirty="0" smtClean="0">
                <a:solidFill>
                  <a:srgbClr val="333399"/>
                </a:solidFill>
              </a:rPr>
              <a:t> </a:t>
            </a:r>
            <a:r>
              <a:rPr lang="en-US" sz="1400" dirty="0" smtClean="0">
                <a:solidFill>
                  <a:srgbClr val="333399"/>
                </a:solidFill>
              </a:rPr>
              <a:t>0.5, </a:t>
            </a:r>
            <a:r>
              <a:rPr lang="en-US" sz="1400" dirty="0" smtClean="0">
                <a:solidFill>
                  <a:srgbClr val="333399"/>
                </a:solidFill>
              </a:rPr>
              <a:t>horizontal and vertical flip, </a:t>
            </a:r>
            <a:r>
              <a:rPr lang="en-US" sz="1400" dirty="0" err="1" smtClean="0">
                <a:solidFill>
                  <a:srgbClr val="333399"/>
                </a:solidFill>
              </a:rPr>
              <a:t>rotation_range</a:t>
            </a:r>
            <a:r>
              <a:rPr lang="en-US" sz="1400" dirty="0" smtClean="0">
                <a:solidFill>
                  <a:srgbClr val="333399"/>
                </a:solidFill>
              </a:rPr>
              <a:t> 5, </a:t>
            </a:r>
            <a:r>
              <a:rPr lang="en-US" sz="1400" dirty="0" err="1" smtClean="0">
                <a:solidFill>
                  <a:srgbClr val="333399"/>
                </a:solidFill>
              </a:rPr>
              <a:t>brightness_range</a:t>
            </a:r>
            <a:r>
              <a:rPr lang="en-US" sz="1400" dirty="0" smtClean="0">
                <a:solidFill>
                  <a:srgbClr val="333399"/>
                </a:solidFill>
              </a:rPr>
              <a:t> [0.8, 1.2], </a:t>
            </a:r>
            <a:r>
              <a:rPr lang="en-US" sz="1400" dirty="0" err="1" smtClean="0">
                <a:solidFill>
                  <a:srgbClr val="333399"/>
                </a:solidFill>
              </a:rPr>
              <a:t>zoom_range</a:t>
            </a:r>
            <a:r>
              <a:rPr lang="en-US" sz="1400" dirty="0" smtClean="0">
                <a:solidFill>
                  <a:srgbClr val="333399"/>
                </a:solidFill>
              </a:rPr>
              <a:t> 0.2, </a:t>
            </a:r>
            <a:r>
              <a:rPr lang="en-US" sz="1400" dirty="0" err="1" smtClean="0">
                <a:solidFill>
                  <a:srgbClr val="333399"/>
                </a:solidFill>
              </a:rPr>
              <a:t>fill_mode</a:t>
            </a:r>
            <a:r>
              <a:rPr lang="en-US" sz="1400" dirty="0" smtClean="0">
                <a:solidFill>
                  <a:srgbClr val="333399"/>
                </a:solidFill>
              </a:rPr>
              <a:t>=‘</a:t>
            </a:r>
            <a:r>
              <a:rPr lang="en-US" sz="1400" dirty="0" smtClean="0">
                <a:solidFill>
                  <a:srgbClr val="333399"/>
                </a:solidFill>
              </a:rPr>
              <a:t>wrap</a:t>
            </a:r>
            <a:r>
              <a:rPr lang="en-US" sz="1400" dirty="0" smtClean="0">
                <a:solidFill>
                  <a:srgbClr val="333399"/>
                </a:solidFill>
              </a:rPr>
              <a:t>'</a:t>
            </a:r>
            <a:endParaRPr lang="en-US" sz="1400" dirty="0" smtClean="0">
              <a:solidFill>
                <a:srgbClr val="333399"/>
              </a:solidFill>
            </a:endParaRPr>
          </a:p>
          <a:p>
            <a:pPr marL="285750" indent="-285750">
              <a:spcBef>
                <a:spcPts val="1200"/>
              </a:spcBef>
              <a:buFont typeface="Arial" panose="020B0604020202020204" pitchFamily="34" charset="0"/>
              <a:buChar char="•"/>
            </a:pPr>
            <a:r>
              <a:rPr lang="en-US" sz="1400" dirty="0" smtClean="0">
                <a:solidFill>
                  <a:srgbClr val="333399"/>
                </a:solidFill>
              </a:rPr>
              <a:t>Dice coefficient improved to </a:t>
            </a:r>
            <a:r>
              <a:rPr lang="en-US" sz="1400" dirty="0" smtClean="0">
                <a:solidFill>
                  <a:srgbClr val="333399"/>
                </a:solidFill>
              </a:rPr>
              <a:t>0.7 </a:t>
            </a:r>
            <a:endParaRPr lang="en-US" sz="1400" dirty="0" smtClean="0">
              <a:solidFill>
                <a:srgbClr val="333399"/>
              </a:solidFill>
            </a:endParaRPr>
          </a:p>
          <a:p>
            <a:pPr marL="285750" indent="-285750">
              <a:spcBef>
                <a:spcPts val="1200"/>
              </a:spcBef>
              <a:buFont typeface="Arial" panose="020B0604020202020204" pitchFamily="34" charset="0"/>
              <a:buChar char="•"/>
            </a:pPr>
            <a:r>
              <a:rPr lang="en-US" sz="1400" dirty="0" smtClean="0">
                <a:solidFill>
                  <a:srgbClr val="333399"/>
                </a:solidFill>
              </a:rPr>
              <a:t>Also, increase batch size from 16 to 32 </a:t>
            </a:r>
            <a:endParaRPr lang="en-US" sz="1400" dirty="0">
              <a:solidFill>
                <a:srgbClr val="333399"/>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707375"/>
            <a:ext cx="3610768" cy="239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12913" y="742950"/>
            <a:ext cx="1757084" cy="338554"/>
          </a:xfrm>
          <a:prstGeom prst="rect">
            <a:avLst/>
          </a:prstGeom>
          <a:noFill/>
        </p:spPr>
        <p:txBody>
          <a:bodyPr wrap="none" rtlCol="0">
            <a:spAutoFit/>
          </a:bodyPr>
          <a:lstStyle/>
          <a:p>
            <a:r>
              <a:rPr lang="en-US" sz="1600" dirty="0" smtClean="0">
                <a:solidFill>
                  <a:srgbClr val="FF0000"/>
                </a:solidFill>
              </a:rPr>
              <a:t>No Augmentation</a:t>
            </a:r>
            <a:endParaRPr lang="en-US" sz="1600" dirty="0">
              <a:solidFill>
                <a:srgbClr val="FF0000"/>
              </a:solidFill>
            </a:endParaRPr>
          </a:p>
        </p:txBody>
      </p:sp>
      <p:sp>
        <p:nvSpPr>
          <p:cNvPr id="13" name="TextBox 12"/>
          <p:cNvSpPr txBox="1"/>
          <p:nvPr/>
        </p:nvSpPr>
        <p:spPr>
          <a:xfrm>
            <a:off x="5638800" y="756951"/>
            <a:ext cx="1859676" cy="338554"/>
          </a:xfrm>
          <a:prstGeom prst="rect">
            <a:avLst/>
          </a:prstGeom>
          <a:noFill/>
        </p:spPr>
        <p:txBody>
          <a:bodyPr wrap="none" rtlCol="0">
            <a:spAutoFit/>
          </a:bodyPr>
          <a:lstStyle/>
          <a:p>
            <a:r>
              <a:rPr lang="en-US" sz="1600" dirty="0" smtClean="0">
                <a:solidFill>
                  <a:srgbClr val="FF0000"/>
                </a:solidFill>
              </a:rPr>
              <a:t>with Augmentation</a:t>
            </a:r>
            <a:endParaRPr lang="en-US" sz="1600" dirty="0">
              <a:solidFill>
                <a:srgbClr val="FF0000"/>
              </a:solidFill>
            </a:endParaRPr>
          </a:p>
        </p:txBody>
      </p:sp>
    </p:spTree>
    <p:extLst>
      <p:ext uri="{BB962C8B-B14F-4D97-AF65-F5344CB8AC3E}">
        <p14:creationId xmlns:p14="http://schemas.microsoft.com/office/powerpoint/2010/main" val="3303609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34" y="1809750"/>
            <a:ext cx="5714999" cy="294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quarter" idx="13"/>
          </p:nvPr>
        </p:nvSpPr>
        <p:spPr/>
        <p:txBody>
          <a:bodyPr/>
          <a:lstStyle/>
          <a:p>
            <a:r>
              <a:rPr lang="en-US" dirty="0" smtClean="0">
                <a:solidFill>
                  <a:srgbClr val="002060"/>
                </a:solidFill>
              </a:rPr>
              <a:t>Visualize the Results – One Example </a:t>
            </a:r>
            <a:endParaRPr lang="en-US" dirty="0">
              <a:solidFill>
                <a:srgbClr val="00206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133" y="3586046"/>
            <a:ext cx="2514599" cy="57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049442" y="3242039"/>
            <a:ext cx="671979" cy="369332"/>
          </a:xfrm>
          <a:prstGeom prst="rect">
            <a:avLst/>
          </a:prstGeom>
          <a:noFill/>
        </p:spPr>
        <p:txBody>
          <a:bodyPr wrap="none" rtlCol="0">
            <a:spAutoFit/>
          </a:bodyPr>
          <a:lstStyle/>
          <a:p>
            <a:r>
              <a:rPr lang="en-US" dirty="0" smtClean="0"/>
              <a:t>label</a:t>
            </a:r>
            <a:endParaRPr lang="en-US" dirty="0"/>
          </a:p>
        </p:txBody>
      </p:sp>
      <p:sp>
        <p:nvSpPr>
          <p:cNvPr id="3" name="TextBox 2"/>
          <p:cNvSpPr txBox="1"/>
          <p:nvPr/>
        </p:nvSpPr>
        <p:spPr>
          <a:xfrm>
            <a:off x="5829300" y="3155385"/>
            <a:ext cx="771365" cy="307777"/>
          </a:xfrm>
          <a:prstGeom prst="rect">
            <a:avLst/>
          </a:prstGeom>
          <a:solidFill>
            <a:schemeClr val="bg1"/>
          </a:solidFill>
        </p:spPr>
        <p:txBody>
          <a:bodyPr wrap="none" rtlCol="0">
            <a:spAutoFit/>
          </a:bodyPr>
          <a:lstStyle/>
          <a:p>
            <a:r>
              <a:rPr lang="en-US" sz="1400" dirty="0">
                <a:solidFill>
                  <a:srgbClr val="00B050"/>
                </a:solidFill>
              </a:rPr>
              <a:t>C</a:t>
            </a:r>
            <a:r>
              <a:rPr lang="en-US" sz="1400" dirty="0" smtClean="0">
                <a:solidFill>
                  <a:srgbClr val="00B050"/>
                </a:solidFill>
              </a:rPr>
              <a:t>orrect</a:t>
            </a:r>
            <a:endParaRPr lang="en-US" sz="1400" dirty="0">
              <a:solidFill>
                <a:srgbClr val="00B050"/>
              </a:solidFill>
            </a:endParaRPr>
          </a:p>
        </p:txBody>
      </p:sp>
      <p:cxnSp>
        <p:nvCxnSpPr>
          <p:cNvPr id="5" name="Straight Arrow Connector 4"/>
          <p:cNvCxnSpPr/>
          <p:nvPr/>
        </p:nvCxnSpPr>
        <p:spPr>
          <a:xfrm flipH="1">
            <a:off x="5410200" y="3463162"/>
            <a:ext cx="533400" cy="2515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83446" y="4617544"/>
            <a:ext cx="1300356" cy="307777"/>
          </a:xfrm>
          <a:prstGeom prst="rect">
            <a:avLst/>
          </a:prstGeom>
          <a:solidFill>
            <a:schemeClr val="bg1"/>
          </a:solidFill>
        </p:spPr>
        <p:txBody>
          <a:bodyPr wrap="none" rtlCol="0">
            <a:spAutoFit/>
          </a:bodyPr>
          <a:lstStyle/>
          <a:p>
            <a:r>
              <a:rPr lang="en-US" sz="1400" dirty="0" smtClean="0">
                <a:solidFill>
                  <a:srgbClr val="FF0000"/>
                </a:solidFill>
              </a:rPr>
              <a:t>False Positive</a:t>
            </a:r>
            <a:endParaRPr lang="en-US" sz="1400" dirty="0">
              <a:solidFill>
                <a:srgbClr val="FF0000"/>
              </a:solidFill>
            </a:endParaRPr>
          </a:p>
        </p:txBody>
      </p:sp>
      <p:cxnSp>
        <p:nvCxnSpPr>
          <p:cNvPr id="10" name="Straight Arrow Connector 9"/>
          <p:cNvCxnSpPr/>
          <p:nvPr/>
        </p:nvCxnSpPr>
        <p:spPr>
          <a:xfrm flipV="1">
            <a:off x="4267200" y="4158117"/>
            <a:ext cx="0" cy="45942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3611371"/>
            <a:ext cx="0" cy="4081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7422" y="3406973"/>
            <a:ext cx="1378904" cy="307777"/>
          </a:xfrm>
          <a:prstGeom prst="rect">
            <a:avLst/>
          </a:prstGeom>
          <a:solidFill>
            <a:schemeClr val="bg1"/>
          </a:solidFill>
        </p:spPr>
        <p:txBody>
          <a:bodyPr wrap="none" rtlCol="0">
            <a:spAutoFit/>
          </a:bodyPr>
          <a:lstStyle/>
          <a:p>
            <a:r>
              <a:rPr lang="en-US" sz="1400" dirty="0" smtClean="0">
                <a:solidFill>
                  <a:srgbClr val="FF0000"/>
                </a:solidFill>
              </a:rPr>
              <a:t>False Negative</a:t>
            </a:r>
            <a:endParaRPr lang="en-US" sz="1400" dirty="0">
              <a:solidFill>
                <a:srgbClr val="FF0000"/>
              </a:solidFill>
            </a:endParaRPr>
          </a:p>
        </p:txBody>
      </p:sp>
      <p:sp>
        <p:nvSpPr>
          <p:cNvPr id="13" name="TextBox 12"/>
          <p:cNvSpPr txBox="1"/>
          <p:nvPr/>
        </p:nvSpPr>
        <p:spPr>
          <a:xfrm>
            <a:off x="405747" y="875248"/>
            <a:ext cx="8236986" cy="646331"/>
          </a:xfrm>
          <a:prstGeom prst="rect">
            <a:avLst/>
          </a:prstGeom>
          <a:noFill/>
        </p:spPr>
        <p:txBody>
          <a:bodyPr wrap="square" rtlCol="0">
            <a:spAutoFit/>
          </a:bodyPr>
          <a:lstStyle/>
          <a:p>
            <a:r>
              <a:rPr lang="en-US" dirty="0" smtClean="0">
                <a:solidFill>
                  <a:srgbClr val="002060"/>
                </a:solidFill>
              </a:rPr>
              <a:t>Here shown one example which have correct detected areas and false positive as well as false negative areas. </a:t>
            </a:r>
            <a:endParaRPr lang="en-US" dirty="0">
              <a:solidFill>
                <a:srgbClr val="002060"/>
              </a:solidFill>
            </a:endParaRPr>
          </a:p>
        </p:txBody>
      </p:sp>
    </p:spTree>
    <p:extLst>
      <p:ext uri="{BB962C8B-B14F-4D97-AF65-F5344CB8AC3E}">
        <p14:creationId xmlns:p14="http://schemas.microsoft.com/office/powerpoint/2010/main" val="2360559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31259</TotalTime>
  <Words>1223</Words>
  <Application>Microsoft Office PowerPoint</Application>
  <PresentationFormat>On-screen Show (16:9)</PresentationFormat>
  <Paragraphs>135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Slipstream</vt:lpstr>
      <vt:lpstr>Steel Defect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Project Ideas</dc:title>
  <dc:creator>Yongchang Feng</dc:creator>
  <cp:lastModifiedBy>Yongchang Feng</cp:lastModifiedBy>
  <cp:revision>85</cp:revision>
  <dcterms:created xsi:type="dcterms:W3CDTF">2020-06-03T18:06:10Z</dcterms:created>
  <dcterms:modified xsi:type="dcterms:W3CDTF">2020-08-04T21:22:04Z</dcterms:modified>
</cp:coreProperties>
</file>