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304" r:id="rId6"/>
    <p:sldId id="305" r:id="rId7"/>
    <p:sldId id="26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33" r:id="rId22"/>
    <p:sldId id="278" r:id="rId23"/>
    <p:sldId id="321" r:id="rId24"/>
    <p:sldId id="322" r:id="rId25"/>
    <p:sldId id="325" r:id="rId26"/>
    <p:sldId id="323" r:id="rId27"/>
    <p:sldId id="327" r:id="rId28"/>
    <p:sldId id="326" r:id="rId29"/>
    <p:sldId id="331" r:id="rId30"/>
    <p:sldId id="329" r:id="rId31"/>
    <p:sldId id="336" r:id="rId32"/>
    <p:sldId id="334" r:id="rId33"/>
    <p:sldId id="335" r:id="rId34"/>
    <p:sldId id="337" r:id="rId35"/>
    <p:sldId id="338" r:id="rId36"/>
    <p:sldId id="340" r:id="rId37"/>
    <p:sldId id="339" r:id="rId38"/>
    <p:sldId id="295" r:id="rId39"/>
    <p:sldId id="29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0070C0"/>
    <a:srgbClr val="D9D9D9"/>
    <a:srgbClr val="E68927"/>
    <a:srgbClr val="664C3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46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9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1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6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4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8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7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9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5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C5C4-9A10-44EE-9728-FE11D7FA9CA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2FD7-AA4D-493D-AD5A-863AB20BF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82464-D7E7-44CC-BE5A-6140F1F7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OOP_Project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#1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A31FE-EC04-4074-9E5F-F986E01DD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3200" b="1" dirty="0">
                <a:solidFill>
                  <a:srgbClr val="737373"/>
                </a:solidFill>
                <a:latin typeface="+mn-ea"/>
              </a:rPr>
              <a:t>Student Information Management System</a:t>
            </a:r>
            <a:endParaRPr lang="ko-KR" altLang="en-US" sz="3200" b="1" dirty="0">
              <a:solidFill>
                <a:srgbClr val="73737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84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>
                <a:latin typeface="+mj-ea"/>
              </a:rPr>
              <a:t>UML Diagram </a:t>
            </a:r>
            <a:r>
              <a:rPr lang="en-US" altLang="ko-KR" b="1" dirty="0">
                <a:solidFill>
                  <a:srgbClr val="737373"/>
                </a:solidFill>
                <a:latin typeface="+mj-ea"/>
              </a:rPr>
              <a:t>(use-case diagram)</a:t>
            </a:r>
            <a:endParaRPr lang="ko-KR" altLang="en-US" b="1" dirty="0">
              <a:solidFill>
                <a:srgbClr val="737373"/>
              </a:solidFill>
              <a:latin typeface="+mj-ea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C19C31-8F6D-4BDC-8A11-CA9790F2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33" y="1325564"/>
            <a:ext cx="7463160" cy="48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85C5772-5D33-4B4C-A99F-30A2E68C28C8}"/>
              </a:ext>
            </a:extLst>
          </p:cNvPr>
          <p:cNvCxnSpPr/>
          <p:nvPr/>
        </p:nvCxnSpPr>
        <p:spPr>
          <a:xfrm>
            <a:off x="838200" y="1043188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2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82464-D7E7-44CC-BE5A-6140F1F7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sz="6000" b="1" dirty="0">
                <a:latin typeface="+mj-ea"/>
              </a:rPr>
              <a:t>Project Description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A31FE-EC04-4074-9E5F-F986E01DD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3200" b="1" dirty="0">
                <a:solidFill>
                  <a:srgbClr val="737373"/>
                </a:solidFill>
                <a:latin typeface="+mj-ea"/>
                <a:ea typeface="+mj-ea"/>
              </a:rPr>
              <a:t>Implement &amp; Description</a:t>
            </a:r>
          </a:p>
          <a:p>
            <a:pPr algn="r"/>
            <a:r>
              <a:rPr lang="en-US" altLang="ko-KR" sz="3200" b="1" dirty="0">
                <a:solidFill>
                  <a:srgbClr val="737373"/>
                </a:solidFill>
                <a:latin typeface="+mj-ea"/>
                <a:ea typeface="+mj-ea"/>
              </a:rPr>
              <a:t>Detail</a:t>
            </a:r>
          </a:p>
          <a:p>
            <a:pPr algn="r"/>
            <a:endParaRPr lang="en-US" altLang="ko-KR" sz="3200" b="1" dirty="0">
              <a:solidFill>
                <a:srgbClr val="737373"/>
              </a:solidFill>
              <a:latin typeface="+mj-ea"/>
              <a:ea typeface="+mj-ea"/>
            </a:endParaRPr>
          </a:p>
          <a:p>
            <a:pPr algn="r"/>
            <a:endParaRPr lang="en-US" altLang="ko-KR" sz="3200" b="1" dirty="0">
              <a:solidFill>
                <a:srgbClr val="73737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929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>
                <a:latin typeface="+mj-ea"/>
              </a:rPr>
              <a:t>Additional Function &amp; Variables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C6C06-7CFD-4F20-BADB-1BDCACD6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using operator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modify function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total_credit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total_avg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variables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total_credit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total_avg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search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total_credit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total_avg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sort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ascending order, descending order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112A34-8324-45E0-8DB1-73C448F7C8B2}"/>
              </a:ext>
            </a:extLst>
          </p:cNvPr>
          <p:cNvCxnSpPr/>
          <p:nvPr/>
        </p:nvCxnSpPr>
        <p:spPr>
          <a:xfrm>
            <a:off x="838200" y="1043188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7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 err="1">
                <a:latin typeface="+mj-ea"/>
              </a:rPr>
              <a:t>Student.h</a:t>
            </a:r>
            <a:br>
              <a:rPr lang="en-US" altLang="ko-KR" b="1" dirty="0">
                <a:latin typeface="+mj-ea"/>
              </a:rPr>
            </a:br>
            <a:r>
              <a:rPr lang="en-US" altLang="ko-KR" sz="3200" dirty="0">
                <a:solidFill>
                  <a:srgbClr val="737373"/>
                </a:solidFill>
                <a:latin typeface="+mj-ea"/>
              </a:rPr>
              <a:t>Student class member variables :</a:t>
            </a:r>
            <a:endParaRPr lang="ko-KR" altLang="en-US" dirty="0">
              <a:solidFill>
                <a:srgbClr val="737373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C6C06-7CFD-4F20-BADB-1BDCACD6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String</a:t>
            </a:r>
            <a:r>
              <a:rPr lang="en-US" altLang="ko-KR" dirty="0">
                <a:latin typeface="+mj-ea"/>
                <a:ea typeface="+mj-ea"/>
              </a:rPr>
              <a:t> name, department, </a:t>
            </a:r>
            <a:r>
              <a:rPr lang="en-US" altLang="ko-KR" dirty="0" err="1">
                <a:latin typeface="+mj-ea"/>
                <a:ea typeface="+mj-ea"/>
              </a:rPr>
              <a:t>tel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student_id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birth_year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total_credit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b="1" dirty="0" err="1">
                <a:solidFill>
                  <a:srgbClr val="0070C0"/>
                </a:solidFill>
                <a:latin typeface="+mj-ea"/>
                <a:ea typeface="+mj-ea"/>
              </a:rPr>
              <a:t>sort_type</a:t>
            </a:r>
            <a:endParaRPr lang="en-US" altLang="ko-KR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double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total_avg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112A34-8324-45E0-8DB1-73C448F7C8B2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7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 err="1">
                <a:latin typeface="+mj-ea"/>
              </a:rPr>
              <a:t>Student.h</a:t>
            </a:r>
            <a:br>
              <a:rPr lang="en-US" altLang="ko-KR" b="1" dirty="0">
                <a:latin typeface="+mj-ea"/>
              </a:rPr>
            </a:br>
            <a:r>
              <a:rPr lang="en-US" altLang="ko-KR" sz="3200" i="0" u="none" strike="noStrike" dirty="0">
                <a:solidFill>
                  <a:srgbClr val="73737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constructor</a:t>
            </a:r>
            <a:endParaRPr lang="ko-KR" altLang="en-US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112A34-8324-45E0-8DB1-73C448F7C8B2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81383F0-F3AE-4A84-A9F8-DB09F82B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7" y="2970054"/>
            <a:ext cx="11158932" cy="9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5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 err="1">
                <a:latin typeface="+mj-ea"/>
              </a:rPr>
              <a:t>Student.h</a:t>
            </a:r>
            <a:br>
              <a:rPr lang="en-US" altLang="ko-KR" b="1" dirty="0">
                <a:latin typeface="+mj-ea"/>
              </a:rPr>
            </a:br>
            <a:r>
              <a:rPr lang="en-US" altLang="ko-KR" sz="3200" dirty="0">
                <a:solidFill>
                  <a:srgbClr val="737373"/>
                </a:solidFill>
                <a:latin typeface="+mj-ea"/>
              </a:rPr>
              <a:t>getter</a:t>
            </a:r>
            <a:endParaRPr lang="ko-KR" altLang="en-US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112A34-8324-45E0-8DB1-73C448F7C8B2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130ACEC-F267-44B1-8188-F33609110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2513" y="2651126"/>
            <a:ext cx="5294313" cy="1633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5BEC6-E4F9-4214-B981-A82C5C0EB878}"/>
              </a:ext>
            </a:extLst>
          </p:cNvPr>
          <p:cNvSpPr txBox="1"/>
          <p:nvPr/>
        </p:nvSpPr>
        <p:spPr>
          <a:xfrm>
            <a:off x="838200" y="1825625"/>
            <a:ext cx="35622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get_name</a:t>
            </a:r>
            <a:endParaRPr lang="en-US" altLang="ko-KR" sz="2800" dirty="0">
              <a:latin typeface="+mn-ea"/>
            </a:endParaRPr>
          </a:p>
          <a:p>
            <a:pPr marL="457200" indent="-45720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get_department</a:t>
            </a:r>
            <a:endParaRPr lang="en-US" altLang="ko-KR" sz="2800" dirty="0">
              <a:latin typeface="+mn-ea"/>
            </a:endParaRPr>
          </a:p>
          <a:p>
            <a:pPr marL="457200" indent="-45720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get_tel</a:t>
            </a:r>
            <a:endParaRPr lang="en-US" altLang="ko-KR" sz="2800" dirty="0">
              <a:latin typeface="+mn-ea"/>
            </a:endParaRPr>
          </a:p>
          <a:p>
            <a:pPr marL="457200" indent="-45720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get_student_id</a:t>
            </a:r>
            <a:endParaRPr lang="en-US" altLang="ko-KR" sz="2800" dirty="0">
              <a:latin typeface="+mn-ea"/>
            </a:endParaRPr>
          </a:p>
          <a:p>
            <a:pPr marL="457200" indent="-45720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get_birth_year</a:t>
            </a:r>
            <a:endParaRPr lang="en-US" altLang="ko-KR" sz="2800" dirty="0">
              <a:latin typeface="+mn-ea"/>
            </a:endParaRPr>
          </a:p>
          <a:p>
            <a:pPr marL="457200" indent="-45720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get_total_credit</a:t>
            </a:r>
            <a:endParaRPr lang="en-US" altLang="ko-KR" sz="2800" dirty="0">
              <a:latin typeface="+mn-ea"/>
            </a:endParaRPr>
          </a:p>
          <a:p>
            <a:pPr marL="457200" indent="-45720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get </a:t>
            </a:r>
            <a:r>
              <a:rPr lang="en-US" altLang="ko-KR" sz="2800" dirty="0" err="1">
                <a:latin typeface="+mn-ea"/>
              </a:rPr>
              <a:t>total_avg</a:t>
            </a:r>
            <a:endParaRPr lang="en-US" altLang="ko-KR" sz="2800" dirty="0">
              <a:latin typeface="+mn-ea"/>
            </a:endParaRPr>
          </a:p>
          <a:p>
            <a:pPr marL="457200" indent="-45720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get_sort_type</a:t>
            </a:r>
            <a:endParaRPr lang="en-US" altLang="ko-KR" sz="2800" dirty="0">
              <a:latin typeface="+mn-ea"/>
            </a:endParaRPr>
          </a:p>
          <a:p>
            <a:pPr marL="457200" indent="-457200">
              <a:buClr>
                <a:srgbClr val="737373"/>
              </a:buClr>
              <a:buFont typeface="Wingdings" panose="05000000000000000000" pitchFamily="2" charset="2"/>
              <a:buChar char="§"/>
            </a:pP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376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 err="1">
                <a:latin typeface="+mj-ea"/>
              </a:rPr>
              <a:t>Student.h</a:t>
            </a:r>
            <a:br>
              <a:rPr lang="en-US" altLang="ko-KR" b="1" dirty="0">
                <a:latin typeface="+mj-ea"/>
              </a:rPr>
            </a:br>
            <a:r>
              <a:rPr lang="en-US" altLang="ko-KR" sz="3200" dirty="0">
                <a:solidFill>
                  <a:srgbClr val="737373"/>
                </a:solidFill>
                <a:latin typeface="+mj-ea"/>
              </a:rPr>
              <a:t>setter</a:t>
            </a:r>
            <a:endParaRPr lang="ko-KR" altLang="en-US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112A34-8324-45E0-8DB1-73C448F7C8B2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184CBBC-A28F-43BC-A0E3-92840303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513" y="2879797"/>
            <a:ext cx="5294313" cy="109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42EB6-05B0-4C49-B413-378DC0506747}"/>
              </a:ext>
            </a:extLst>
          </p:cNvPr>
          <p:cNvSpPr txBox="1"/>
          <p:nvPr/>
        </p:nvSpPr>
        <p:spPr>
          <a:xfrm>
            <a:off x="838200" y="1825625"/>
            <a:ext cx="59417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err="1">
                <a:latin typeface="+mn-ea"/>
              </a:rPr>
              <a:t>set_sort_type</a:t>
            </a:r>
            <a:endParaRPr lang="en-US" altLang="ko-KR" sz="2800" dirty="0">
              <a:latin typeface="+mn-ea"/>
            </a:endParaRPr>
          </a:p>
          <a:p>
            <a:pPr marL="285750" indent="-28575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err="1">
                <a:latin typeface="+mn-ea"/>
              </a:rPr>
              <a:t>set_name</a:t>
            </a:r>
            <a:endParaRPr lang="en-US" altLang="ko-KR" sz="2800" dirty="0">
              <a:latin typeface="+mn-ea"/>
            </a:endParaRPr>
          </a:p>
          <a:p>
            <a:pPr marL="285750" indent="-28575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err="1">
                <a:latin typeface="+mn-ea"/>
              </a:rPr>
              <a:t>set_department</a:t>
            </a:r>
            <a:endParaRPr lang="en-US" altLang="ko-KR" sz="2800" dirty="0">
              <a:latin typeface="+mn-ea"/>
            </a:endParaRPr>
          </a:p>
          <a:p>
            <a:pPr marL="285750" indent="-28575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err="1">
                <a:latin typeface="+mn-ea"/>
              </a:rPr>
              <a:t>set_tel</a:t>
            </a:r>
            <a:endParaRPr lang="en-US" altLang="ko-KR" sz="2800" dirty="0">
              <a:latin typeface="+mn-ea"/>
            </a:endParaRPr>
          </a:p>
          <a:p>
            <a:pPr marL="285750" indent="-28575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err="1">
                <a:latin typeface="+mn-ea"/>
              </a:rPr>
              <a:t>set_student_id</a:t>
            </a:r>
            <a:endParaRPr lang="en-US" altLang="ko-KR" sz="2800" dirty="0">
              <a:latin typeface="+mn-ea"/>
            </a:endParaRPr>
          </a:p>
          <a:p>
            <a:pPr marL="285750" indent="-28575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err="1">
                <a:latin typeface="+mn-ea"/>
              </a:rPr>
              <a:t>set_birth_year</a:t>
            </a:r>
            <a:endParaRPr lang="en-US" altLang="ko-KR" sz="2800" dirty="0">
              <a:latin typeface="+mn-ea"/>
            </a:endParaRPr>
          </a:p>
          <a:p>
            <a:pPr marL="285750" indent="-28575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err="1">
                <a:latin typeface="+mn-ea"/>
              </a:rPr>
              <a:t>set_total_credit</a:t>
            </a:r>
            <a:endParaRPr lang="en-US" altLang="ko-KR" sz="2800" dirty="0">
              <a:latin typeface="+mn-ea"/>
            </a:endParaRPr>
          </a:p>
          <a:p>
            <a:pPr marL="285750" indent="-28575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err="1">
                <a:latin typeface="+mn-ea"/>
              </a:rPr>
              <a:t>set_total_avg</a:t>
            </a: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968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>
                <a:latin typeface="+mj-ea"/>
              </a:rPr>
              <a:t>Student.cpp</a:t>
            </a:r>
            <a:br>
              <a:rPr lang="en-US" altLang="ko-KR" b="1" dirty="0">
                <a:latin typeface="+mj-ea"/>
              </a:rPr>
            </a:br>
            <a:r>
              <a:rPr lang="en-US" altLang="ko-KR" sz="3200" dirty="0" err="1">
                <a:solidFill>
                  <a:srgbClr val="2B91AF"/>
                </a:solidFill>
                <a:latin typeface="+mj-ea"/>
              </a:rPr>
              <a:t>ostream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&amp; </a:t>
            </a:r>
            <a:r>
              <a:rPr lang="en-US" altLang="ko-KR" sz="3200" dirty="0">
                <a:solidFill>
                  <a:srgbClr val="008080"/>
                </a:solidFill>
                <a:latin typeface="+mj-ea"/>
              </a:rPr>
              <a:t>operator&lt;&lt;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 (</a:t>
            </a:r>
            <a:r>
              <a:rPr lang="en-US" altLang="ko-KR" sz="3200" dirty="0" err="1">
                <a:solidFill>
                  <a:srgbClr val="2B91AF"/>
                </a:solidFill>
                <a:latin typeface="+mj-ea"/>
              </a:rPr>
              <a:t>ostream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&amp; </a:t>
            </a:r>
            <a:r>
              <a:rPr lang="en-US" altLang="ko-KR" sz="3200" dirty="0" err="1">
                <a:solidFill>
                  <a:srgbClr val="808080"/>
                </a:solidFill>
                <a:latin typeface="+mj-ea"/>
              </a:rPr>
              <a:t>os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, </a:t>
            </a:r>
            <a:r>
              <a:rPr lang="en-US" altLang="ko-KR" sz="3200" dirty="0">
                <a:solidFill>
                  <a:srgbClr val="2B91AF"/>
                </a:solidFill>
                <a:latin typeface="+mj-ea"/>
              </a:rPr>
              <a:t>Student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3200" dirty="0" err="1">
                <a:solidFill>
                  <a:srgbClr val="808080"/>
                </a:solidFill>
                <a:latin typeface="+mj-ea"/>
              </a:rPr>
              <a:t>st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)</a:t>
            </a:r>
            <a:endParaRPr lang="ko-KR" altLang="en-US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112A34-8324-45E0-8DB1-73C448F7C8B2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2A2AF4-6CD8-4BB9-8944-5FD95D27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8190"/>
            <a:ext cx="10633364" cy="2021431"/>
          </a:xfrm>
        </p:spPr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Define friend keyword to access private member variables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setw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(n): Sets the field width to be used on output operations</a:t>
            </a: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		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ex) 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setw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(3) &lt;&lt; n // Output: 00n, 00 is blank 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left : left side sort</a:t>
            </a:r>
          </a:p>
          <a:p>
            <a:endParaRPr lang="ko-KR" altLang="en-US" sz="2000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97580366-CD26-4619-9DA6-367BE439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11106"/>
            <a:ext cx="10633363" cy="162133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D231BF-1481-43A9-8911-1B0D1213239A}"/>
              </a:ext>
            </a:extLst>
          </p:cNvPr>
          <p:cNvSpPr txBox="1">
            <a:spLocks/>
          </p:cNvSpPr>
          <p:nvPr/>
        </p:nvSpPr>
        <p:spPr>
          <a:xfrm>
            <a:off x="838200" y="1768833"/>
            <a:ext cx="10633364" cy="3885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02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+mj-ea"/>
              </a:rPr>
              <a:t>Student.cpp</a:t>
            </a:r>
            <a:br>
              <a:rPr lang="en-US" altLang="ko-KR" sz="6000" i="0" u="none" strike="noStrike" dirty="0">
                <a:solidFill>
                  <a:srgbClr val="000000"/>
                </a:solidFill>
                <a:effectLst/>
                <a:latin typeface="+mj-ea"/>
              </a:rPr>
            </a:br>
            <a:r>
              <a:rPr lang="en-US" altLang="ko-KR" sz="3200" dirty="0">
                <a:solidFill>
                  <a:srgbClr val="0000FF"/>
                </a:solidFill>
                <a:latin typeface="+mj-ea"/>
              </a:rPr>
              <a:t>bool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3200" dirty="0">
                <a:solidFill>
                  <a:srgbClr val="2B91AF"/>
                </a:solidFill>
                <a:latin typeface="+mj-ea"/>
              </a:rPr>
              <a:t>Student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::</a:t>
            </a:r>
            <a:r>
              <a:rPr lang="en-US" altLang="ko-KR" sz="3200" dirty="0">
                <a:solidFill>
                  <a:srgbClr val="008080"/>
                </a:solidFill>
                <a:latin typeface="+mj-ea"/>
              </a:rPr>
              <a:t>operator &lt;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(</a:t>
            </a:r>
            <a:r>
              <a:rPr lang="en-US" altLang="ko-KR" sz="3200" dirty="0">
                <a:solidFill>
                  <a:srgbClr val="2B91AF"/>
                </a:solidFill>
                <a:latin typeface="+mj-ea"/>
              </a:rPr>
              <a:t>Student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&amp; </a:t>
            </a:r>
            <a:r>
              <a:rPr lang="en-US" altLang="ko-KR" sz="3200" dirty="0" err="1">
                <a:solidFill>
                  <a:srgbClr val="808080"/>
                </a:solidFill>
                <a:latin typeface="+mj-ea"/>
              </a:rPr>
              <a:t>st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112A34-8324-45E0-8DB1-73C448F7C8B2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2A2AF4-6CD8-4BB9-8944-5FD95D27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31"/>
            <a:ext cx="10515600" cy="809224"/>
          </a:xfrm>
        </p:spPr>
        <p:txBody>
          <a:bodyPr>
            <a:normAutofit/>
          </a:bodyPr>
          <a:lstStyle/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j-ea"/>
                <a:ea typeface="+mj-ea"/>
              </a:rPr>
              <a:t>Implement operation overload for convenient sorting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+mj-ea"/>
                <a:ea typeface="+mj-ea"/>
              </a:rPr>
              <a:t>	Ex) if </a:t>
            </a:r>
            <a:r>
              <a:rPr lang="en-US" altLang="ko-KR" sz="2000" dirty="0" err="1">
                <a:latin typeface="+mj-ea"/>
                <a:ea typeface="+mj-ea"/>
              </a:rPr>
              <a:t>sort_type</a:t>
            </a:r>
            <a:r>
              <a:rPr lang="en-US" altLang="ko-KR" sz="2000" dirty="0">
                <a:latin typeface="+mj-ea"/>
                <a:ea typeface="+mj-ea"/>
              </a:rPr>
              <a:t>==1, we can use sort() function as comparing name function</a:t>
            </a:r>
          </a:p>
          <a:p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F13E7E3-7A46-4F45-9054-48314ED9FEC6}"/>
              </a:ext>
            </a:extLst>
          </p:cNvPr>
          <p:cNvSpPr txBox="1">
            <a:spLocks/>
          </p:cNvSpPr>
          <p:nvPr/>
        </p:nvSpPr>
        <p:spPr>
          <a:xfrm>
            <a:off x="838200" y="1768833"/>
            <a:ext cx="10633364" cy="3885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30F12C-2B3A-4414-B278-6C21B693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1322"/>
            <a:ext cx="10518622" cy="29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6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24118-88D9-453E-8D3F-79D316C6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private :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index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Student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arr</a:t>
            </a:r>
            <a:r>
              <a:rPr lang="en-US" altLang="ko-KR" dirty="0">
                <a:latin typeface="+mj-ea"/>
                <a:ea typeface="+mj-ea"/>
              </a:rPr>
              <a:t>[100]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public :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ifstream</a:t>
            </a:r>
            <a:r>
              <a:rPr lang="en-US" altLang="ko-KR" dirty="0">
                <a:latin typeface="+mj-ea"/>
                <a:ea typeface="+mj-ea"/>
              </a:rPr>
              <a:t> fin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ofstream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fout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Student_DB.h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Student_DB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class member variables : 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>
                <a:latin typeface="+mj-ea"/>
              </a:rPr>
              <a:t>Team Member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C6C06-7CFD-4F20-BADB-1BDCACD6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이승규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- develop &amp; Presenter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김용덕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- develop</a:t>
            </a:r>
          </a:p>
          <a:p>
            <a:pPr marL="0" indent="0">
              <a:buNone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권용한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- develop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김찬경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- report &amp; PPT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김효연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- report &amp; PPT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902E68-ADF2-446C-99A9-36858C1362F5}"/>
              </a:ext>
            </a:extLst>
          </p:cNvPr>
          <p:cNvCxnSpPr/>
          <p:nvPr/>
        </p:nvCxnSpPr>
        <p:spPr>
          <a:xfrm>
            <a:off x="838200" y="1043188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7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Student_DB.h</a:t>
            </a:r>
            <a:b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lang="en-US" altLang="ko-KR" sz="3200" dirty="0">
                <a:solidFill>
                  <a:srgbClr val="0000FF"/>
                </a:solidFill>
                <a:latin typeface="+mj-ea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+mj-ea"/>
              </a:rPr>
              <a:t>get_index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()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0177F4C-7364-4E4B-B30E-34AA17C1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33189"/>
            <a:ext cx="5294313" cy="259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0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Student_DB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cpp</a:t>
            </a:r>
            <a:b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</a:br>
            <a:r>
              <a:rPr lang="en-US" altLang="ko-KR" sz="3200" i="0" u="none" strike="noStrike" dirty="0">
                <a:solidFill>
                  <a:srgbClr val="73737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constructor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8325303-B61D-417B-A87A-0FA45584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752"/>
            <a:ext cx="10515600" cy="3905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D6DAA0-573C-47AA-9E79-73ED3FAD7477}"/>
              </a:ext>
            </a:extLst>
          </p:cNvPr>
          <p:cNvSpPr txBox="1"/>
          <p:nvPr/>
        </p:nvSpPr>
        <p:spPr>
          <a:xfrm>
            <a:off x="838200" y="1768830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j-ea"/>
                <a:ea typeface="+mj-ea"/>
              </a:rPr>
              <a:t>if file1.txt exists then open, otherwise create the file1.txt</a:t>
            </a:r>
            <a:endParaRPr lang="ko-KR" altLang="en-US" sz="2000" dirty="0">
              <a:latin typeface="+mj-ea"/>
              <a:ea typeface="+mj-ea"/>
            </a:endParaRPr>
          </a:p>
          <a:p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0056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24118-88D9-453E-8D3F-79D316C6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if, file1.txt exists, read every line in file1.txt</a:t>
            </a:r>
          </a:p>
          <a:p>
            <a:pPr marL="457200" indent="-45720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read line by line and then using </a:t>
            </a:r>
            <a:r>
              <a:rPr lang="en-US" altLang="ko-KR" sz="1800" dirty="0" err="1">
                <a:latin typeface="+mj-ea"/>
                <a:ea typeface="+mj-ea"/>
              </a:rPr>
              <a:t>substr</a:t>
            </a:r>
            <a:r>
              <a:rPr lang="en-US" altLang="ko-KR" sz="1800" dirty="0">
                <a:latin typeface="+mj-ea"/>
                <a:ea typeface="+mj-ea"/>
              </a:rPr>
              <a:t>() to divide information and store the divided information to each member variables</a:t>
            </a:r>
          </a:p>
          <a:p>
            <a:pPr marL="0" indent="0">
              <a:buNone/>
            </a:pPr>
            <a:r>
              <a:rPr lang="en-US" altLang="ko-KR" sz="1800" dirty="0">
                <a:latin typeface="+mj-ea"/>
                <a:ea typeface="+mj-ea"/>
              </a:rPr>
              <a:t>	ex)  </a:t>
            </a:r>
            <a:r>
              <a:rPr lang="en-US" altLang="ko-KR" sz="1800" dirty="0" err="1">
                <a:latin typeface="+mj-ea"/>
                <a:ea typeface="+mj-ea"/>
              </a:rPr>
              <a:t>KimHyoYeon</a:t>
            </a:r>
            <a:r>
              <a:rPr lang="en-US" altLang="ko-KR" sz="1800" dirty="0">
                <a:latin typeface="+mj-ea"/>
                <a:ea typeface="+mj-ea"/>
              </a:rPr>
              <a:t>       2018123456         Computer science</a:t>
            </a:r>
          </a:p>
          <a:p>
            <a:pPr marL="0" indent="0">
              <a:buNone/>
            </a:pPr>
            <a:r>
              <a:rPr lang="en-US" altLang="ko-KR" sz="1800" dirty="0">
                <a:latin typeface="+mj-ea"/>
                <a:ea typeface="+mj-ea"/>
              </a:rPr>
              <a:t>	name = </a:t>
            </a:r>
            <a:r>
              <a:rPr lang="en-US" altLang="ko-KR" sz="1800" dirty="0" err="1">
                <a:latin typeface="+mj-ea"/>
                <a:ea typeface="+mj-ea"/>
              </a:rPr>
              <a:t>KimHyoYeon</a:t>
            </a:r>
            <a:r>
              <a:rPr lang="en-US" altLang="ko-KR" sz="1800" dirty="0">
                <a:latin typeface="+mj-ea"/>
                <a:ea typeface="+mj-ea"/>
              </a:rPr>
              <a:t> / </a:t>
            </a:r>
            <a:r>
              <a:rPr lang="en-US" altLang="ko-KR" sz="1800" dirty="0" err="1">
                <a:latin typeface="+mj-ea"/>
                <a:ea typeface="+mj-ea"/>
              </a:rPr>
              <a:t>stu_id</a:t>
            </a:r>
            <a:r>
              <a:rPr lang="en-US" altLang="ko-KR" sz="1800" dirty="0">
                <a:latin typeface="+mj-ea"/>
                <a:ea typeface="+mj-ea"/>
              </a:rPr>
              <a:t> =  2018123456 / department = Computer science</a:t>
            </a:r>
          </a:p>
          <a:p>
            <a:pPr marL="457200" indent="-457200">
              <a:buClr>
                <a:srgbClr val="737373"/>
              </a:buClr>
              <a:buFont typeface="+mj-lt"/>
              <a:buAutoNum type="arabicPeriod" startAt="3"/>
            </a:pPr>
            <a:r>
              <a:rPr lang="en-US" altLang="ko-KR" sz="1800" dirty="0">
                <a:latin typeface="+mj-ea"/>
                <a:ea typeface="+mj-ea"/>
              </a:rPr>
              <a:t>If there is blank(two times in a row) at the moment of storing, delete the blank</a:t>
            </a:r>
          </a:p>
          <a:p>
            <a:pPr marL="0" indent="0">
              <a:buNone/>
            </a:pPr>
            <a:r>
              <a:rPr lang="en-US" altLang="ko-KR" sz="1800" dirty="0">
                <a:latin typeface="+mj-ea"/>
                <a:ea typeface="+mj-ea"/>
              </a:rPr>
              <a:t>	ex) name000 -&gt; name, 000 is blank</a:t>
            </a:r>
          </a:p>
          <a:p>
            <a:pPr marL="457200" indent="-457200">
              <a:buClr>
                <a:srgbClr val="737373"/>
              </a:buClr>
              <a:buFont typeface="+mj-lt"/>
              <a:buAutoNum type="arabicPeriod" startAt="4"/>
            </a:pPr>
            <a:r>
              <a:rPr lang="en-US" altLang="ko-KR" sz="1800" dirty="0">
                <a:latin typeface="+mj-ea"/>
                <a:ea typeface="+mj-ea"/>
              </a:rPr>
              <a:t>At the moment of storing, convert to each data type, and store the data</a:t>
            </a:r>
          </a:p>
          <a:p>
            <a:pPr marL="457200" indent="-457200">
              <a:buClr>
                <a:srgbClr val="737373"/>
              </a:buClr>
              <a:buFont typeface="+mj-lt"/>
              <a:buAutoNum type="arabicPeriod" startAt="4"/>
            </a:pPr>
            <a:r>
              <a:rPr lang="en-US" altLang="ko-KR" sz="1800" dirty="0">
                <a:latin typeface="+mj-ea"/>
                <a:ea typeface="+mj-ea"/>
              </a:rPr>
              <a:t>Using stored information, store the student Object at </a:t>
            </a:r>
            <a:r>
              <a:rPr lang="en-US" altLang="ko-KR" sz="1800" dirty="0" err="1">
                <a:latin typeface="+mj-ea"/>
                <a:ea typeface="+mj-ea"/>
              </a:rPr>
              <a:t>arr</a:t>
            </a:r>
            <a:r>
              <a:rPr lang="en-US" altLang="ko-KR" sz="1800" dirty="0">
                <a:latin typeface="+mj-ea"/>
                <a:ea typeface="+mj-ea"/>
              </a:rPr>
              <a:t>[index]</a:t>
            </a:r>
          </a:p>
          <a:p>
            <a:pPr marL="457200" indent="-457200">
              <a:buFont typeface="+mj-lt"/>
              <a:buAutoNum type="arabicPeriod" startAt="4"/>
            </a:pP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Student_DB.cpp</a:t>
            </a:r>
            <a:br>
              <a:rPr lang="en-US" altLang="ko-KR" dirty="0">
                <a:latin typeface="+mj-ea"/>
              </a:rPr>
            </a:br>
            <a:r>
              <a:rPr lang="en-US" altLang="ko-KR" sz="3200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3200" dirty="0">
                <a:solidFill>
                  <a:srgbClr val="2B91AF"/>
                </a:solidFill>
                <a:latin typeface="+mj-ea"/>
              </a:rPr>
              <a:t>DB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::</a:t>
            </a:r>
            <a:r>
              <a:rPr lang="en-US" altLang="ko-KR" sz="3200" dirty="0" err="1">
                <a:solidFill>
                  <a:srgbClr val="000000"/>
                </a:solidFill>
                <a:latin typeface="+mj-ea"/>
              </a:rPr>
              <a:t>init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()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7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Student_DB.cpp</a:t>
            </a:r>
            <a:br>
              <a:rPr lang="en-US" altLang="ko-KR" dirty="0">
                <a:latin typeface="+mj-ea"/>
              </a:rPr>
            </a:br>
            <a:r>
              <a:rPr lang="en-US" altLang="ko-KR" sz="3200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3200" dirty="0">
                <a:solidFill>
                  <a:srgbClr val="2B91AF"/>
                </a:solidFill>
                <a:latin typeface="+mj-ea"/>
              </a:rPr>
              <a:t>DB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::</a:t>
            </a:r>
            <a:r>
              <a:rPr lang="en-US" altLang="ko-KR" sz="3200" dirty="0" err="1">
                <a:solidFill>
                  <a:srgbClr val="000000"/>
                </a:solidFill>
                <a:latin typeface="+mj-ea"/>
              </a:rPr>
              <a:t>init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()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7C56744-66A2-435A-82EC-4C9A52B7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2" y="1825623"/>
            <a:ext cx="5256211" cy="26166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30EADE-D320-4D4E-B075-AA2DC159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09" y="5823497"/>
            <a:ext cx="10515601" cy="3534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005BF3-635D-454C-B3FD-132A7CBF8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2" y="4943120"/>
            <a:ext cx="5256212" cy="3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24118-88D9-453E-8D3F-79D316C6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Insert each value and store the value at member variables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Insert in order of name,  </a:t>
            </a:r>
            <a:r>
              <a:rPr lang="en-US" altLang="ko-KR" sz="1800" dirty="0" err="1">
                <a:latin typeface="+mj-ea"/>
                <a:ea typeface="+mj-ea"/>
              </a:rPr>
              <a:t>student_id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en-US" altLang="ko-KR" sz="1800" dirty="0" err="1">
                <a:latin typeface="+mj-ea"/>
                <a:ea typeface="+mj-ea"/>
              </a:rPr>
              <a:t>birth_year</a:t>
            </a:r>
            <a:r>
              <a:rPr lang="en-US" altLang="ko-KR" sz="1800" dirty="0">
                <a:latin typeface="+mj-ea"/>
                <a:ea typeface="+mj-ea"/>
              </a:rPr>
              <a:t>, department, </a:t>
            </a:r>
            <a:r>
              <a:rPr lang="en-US" altLang="ko-KR" sz="1800" dirty="0" err="1">
                <a:latin typeface="+mj-ea"/>
                <a:ea typeface="+mj-ea"/>
              </a:rPr>
              <a:t>tel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en-US" altLang="ko-KR" sz="1800" dirty="0" err="1">
                <a:latin typeface="+mj-ea"/>
                <a:ea typeface="+mj-ea"/>
              </a:rPr>
              <a:t>total_credit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en-US" altLang="ko-KR" sz="1800" dirty="0" err="1">
                <a:latin typeface="+mj-ea"/>
                <a:ea typeface="+mj-ea"/>
              </a:rPr>
              <a:t>total_avg</a:t>
            </a:r>
            <a:endParaRPr lang="en-US" altLang="ko-KR" sz="1800" dirty="0">
              <a:latin typeface="+mj-ea"/>
              <a:ea typeface="+mj-ea"/>
            </a:endParaRP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Check if there is same value stored when insert </a:t>
            </a:r>
            <a:r>
              <a:rPr lang="en-US" altLang="ko-KR" sz="1800" dirty="0" err="1">
                <a:latin typeface="+mj-ea"/>
                <a:ea typeface="+mj-ea"/>
              </a:rPr>
              <a:t>student_id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en-US" altLang="ko-KR" sz="1800" dirty="0" err="1">
                <a:latin typeface="+mj-ea"/>
                <a:ea typeface="+mj-ea"/>
              </a:rPr>
              <a:t>tel</a:t>
            </a:r>
            <a:endParaRPr lang="en-US" altLang="ko-KR" sz="1800" dirty="0">
              <a:latin typeface="+mj-ea"/>
              <a:ea typeface="+mj-ea"/>
            </a:endParaRP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Using checker variable to check repetition, if checker==1, there is same value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The length of </a:t>
            </a:r>
            <a:r>
              <a:rPr lang="en-US" altLang="ko-KR" sz="1800" dirty="0" err="1">
                <a:latin typeface="+mj-ea"/>
                <a:ea typeface="+mj-ea"/>
              </a:rPr>
              <a:t>student_id</a:t>
            </a:r>
            <a:r>
              <a:rPr lang="en-US" altLang="ko-KR" sz="1800" dirty="0">
                <a:latin typeface="+mj-ea"/>
                <a:ea typeface="+mj-ea"/>
              </a:rPr>
              <a:t> should be exactly 10 digits, if not insert until it becomes 10 digits 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The length of </a:t>
            </a:r>
            <a:r>
              <a:rPr lang="en-US" altLang="ko-KR" sz="1800" dirty="0" err="1">
                <a:latin typeface="+mj-ea"/>
                <a:ea typeface="+mj-ea"/>
              </a:rPr>
              <a:t>tel</a:t>
            </a:r>
            <a:r>
              <a:rPr lang="en-US" altLang="ko-KR" sz="1800" dirty="0">
                <a:latin typeface="+mj-ea"/>
                <a:ea typeface="+mj-ea"/>
              </a:rPr>
              <a:t> should be exactly 12 digits, if not insert until it becomes 12 digits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 err="1">
                <a:latin typeface="+mj-ea"/>
                <a:ea typeface="+mj-ea"/>
              </a:rPr>
              <a:t>cin.ignore</a:t>
            </a:r>
            <a:r>
              <a:rPr lang="en-US" altLang="ko-KR" sz="1800" dirty="0">
                <a:latin typeface="+mj-ea"/>
                <a:ea typeface="+mj-ea"/>
              </a:rPr>
              <a:t>() is used to delete </a:t>
            </a:r>
            <a:r>
              <a:rPr lang="en-US" altLang="ko-KR" sz="1800" dirty="0" err="1">
                <a:latin typeface="+mj-ea"/>
                <a:ea typeface="+mj-ea"/>
              </a:rPr>
              <a:t>getline’s</a:t>
            </a:r>
            <a:r>
              <a:rPr lang="en-US" altLang="ko-KR" sz="1800" dirty="0">
                <a:latin typeface="+mj-ea"/>
                <a:ea typeface="+mj-ea"/>
              </a:rPr>
              <a:t> linefeed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Insert </a:t>
            </a:r>
            <a:r>
              <a:rPr lang="en-US" altLang="ko-KR" sz="1800" dirty="0" err="1">
                <a:latin typeface="+mj-ea"/>
                <a:ea typeface="+mj-ea"/>
              </a:rPr>
              <a:t>total_credit</a:t>
            </a:r>
            <a:r>
              <a:rPr lang="en-US" altLang="ko-KR" sz="1800" dirty="0">
                <a:latin typeface="+mj-ea"/>
                <a:ea typeface="+mj-ea"/>
              </a:rPr>
              <a:t> range of 0 to 120, insert until it gets proper value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Insert </a:t>
            </a:r>
            <a:r>
              <a:rPr lang="en-US" altLang="ko-KR" sz="1800" dirty="0" err="1">
                <a:latin typeface="+mj-ea"/>
                <a:ea typeface="+mj-ea"/>
              </a:rPr>
              <a:t>total_avg</a:t>
            </a:r>
            <a:r>
              <a:rPr lang="en-US" altLang="ko-KR" sz="1800" dirty="0">
                <a:latin typeface="+mj-ea"/>
                <a:ea typeface="+mj-ea"/>
              </a:rPr>
              <a:t> range of 0.0 to 4.5, insert until it gets proper value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Using stored information, store the student Object at </a:t>
            </a:r>
            <a:r>
              <a:rPr lang="en-US" altLang="ko-KR" sz="1800" dirty="0" err="1">
                <a:latin typeface="+mj-ea"/>
                <a:ea typeface="+mj-ea"/>
              </a:rPr>
              <a:t>arr</a:t>
            </a:r>
            <a:r>
              <a:rPr lang="en-US" altLang="ko-KR" sz="1800" dirty="0">
                <a:latin typeface="+mj-ea"/>
                <a:ea typeface="+mj-ea"/>
              </a:rPr>
              <a:t>[index]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Store </a:t>
            </a:r>
            <a:r>
              <a:rPr lang="en-US" altLang="ko-KR" sz="1800" dirty="0" err="1">
                <a:latin typeface="+mj-ea"/>
                <a:ea typeface="+mj-ea"/>
              </a:rPr>
              <a:t>arr</a:t>
            </a:r>
            <a:r>
              <a:rPr lang="en-US" altLang="ko-KR" sz="1800" dirty="0">
                <a:latin typeface="+mj-ea"/>
                <a:ea typeface="+mj-ea"/>
              </a:rPr>
              <a:t>[index] at file1.txt</a:t>
            </a:r>
          </a:p>
          <a:p>
            <a:pPr marL="514350" indent="-514350">
              <a:buFont typeface="+mj-lt"/>
              <a:buAutoNum type="arabicPeriod"/>
            </a:pPr>
            <a:endParaRPr lang="ko-KR" altLang="en-US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Student_DB.cpp</a:t>
            </a:r>
            <a:br>
              <a:rPr lang="en-US" altLang="ko-KR" dirty="0">
                <a:latin typeface="+mj-ea"/>
              </a:rPr>
            </a:b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void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::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insert_DB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82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Student_DB.cpp</a:t>
            </a:r>
            <a:br>
              <a:rPr lang="en-US" altLang="ko-KR" dirty="0">
                <a:latin typeface="+mj-ea"/>
              </a:rPr>
            </a:b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void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::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insert_DB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3184D86-C037-4087-A089-34B19248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2"/>
            <a:ext cx="7079673" cy="46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1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24118-88D9-453E-8D3F-79D316C6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5032373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Get input </a:t>
            </a:r>
            <a:r>
              <a:rPr lang="en-US" altLang="ko-KR" sz="1800" dirty="0" err="1">
                <a:latin typeface="+mj-ea"/>
                <a:ea typeface="+mj-ea"/>
              </a:rPr>
              <a:t>src</a:t>
            </a:r>
            <a:r>
              <a:rPr lang="en-US" altLang="ko-KR" sz="1800" dirty="0">
                <a:latin typeface="+mj-ea"/>
                <a:ea typeface="+mj-ea"/>
              </a:rPr>
              <a:t> and the use switch function to move to proper menu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if </a:t>
            </a:r>
            <a:r>
              <a:rPr lang="en-US" altLang="ko-KR" sz="1800" dirty="0" err="1">
                <a:latin typeface="+mj-ea"/>
                <a:ea typeface="+mj-ea"/>
              </a:rPr>
              <a:t>src</a:t>
            </a:r>
            <a:r>
              <a:rPr lang="en-US" altLang="ko-KR" sz="1800" dirty="0">
                <a:latin typeface="+mj-ea"/>
                <a:ea typeface="+mj-ea"/>
              </a:rPr>
              <a:t>==1, using name to search, get name and compare the name with Student Object names stored at arr. If there is same name, print student information, otherwise print error message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if </a:t>
            </a:r>
            <a:r>
              <a:rPr lang="en-US" altLang="ko-KR" sz="1800" dirty="0" err="1">
                <a:latin typeface="+mj-ea"/>
                <a:ea typeface="+mj-ea"/>
              </a:rPr>
              <a:t>src</a:t>
            </a:r>
            <a:r>
              <a:rPr lang="en-US" altLang="ko-KR" sz="1800" dirty="0">
                <a:latin typeface="+mj-ea"/>
                <a:ea typeface="+mj-ea"/>
              </a:rPr>
              <a:t>==2, using Student ID to search, get ID and compare the ID with Student Object IDs stored at arr. If there is same ID, print student information, otherwise print error message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when using Student ID to search, you can modify student information. You could choose by Y or N. if Y is selected, you can modify data by selecting(using switch function) variable(ex. name)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if </a:t>
            </a:r>
            <a:r>
              <a:rPr lang="en-US" altLang="ko-KR" sz="1800" dirty="0" err="1">
                <a:latin typeface="+mj-ea"/>
                <a:ea typeface="+mj-ea"/>
              </a:rPr>
              <a:t>src</a:t>
            </a:r>
            <a:r>
              <a:rPr lang="en-US" altLang="ko-KR" sz="1800" dirty="0">
                <a:latin typeface="+mj-ea"/>
                <a:ea typeface="+mj-ea"/>
              </a:rPr>
              <a:t>==3, search using </a:t>
            </a:r>
            <a:r>
              <a:rPr lang="en-US" altLang="ko-KR" sz="1800" dirty="0" err="1">
                <a:latin typeface="+mj-ea"/>
                <a:ea typeface="+mj-ea"/>
              </a:rPr>
              <a:t>birth_year</a:t>
            </a:r>
            <a:endParaRPr lang="en-US" altLang="ko-KR" sz="1800" dirty="0">
              <a:latin typeface="+mj-ea"/>
              <a:ea typeface="+mj-ea"/>
            </a:endParaRP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if </a:t>
            </a:r>
            <a:r>
              <a:rPr lang="en-US" altLang="ko-KR" sz="1800" dirty="0" err="1">
                <a:latin typeface="+mj-ea"/>
                <a:ea typeface="+mj-ea"/>
              </a:rPr>
              <a:t>src</a:t>
            </a:r>
            <a:r>
              <a:rPr lang="en-US" altLang="ko-KR" sz="1800" dirty="0">
                <a:latin typeface="+mj-ea"/>
                <a:ea typeface="+mj-ea"/>
              </a:rPr>
              <a:t>==4, search using department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if </a:t>
            </a:r>
            <a:r>
              <a:rPr lang="en-US" altLang="ko-KR" sz="1800" dirty="0" err="1">
                <a:latin typeface="+mj-ea"/>
                <a:ea typeface="+mj-ea"/>
              </a:rPr>
              <a:t>src</a:t>
            </a:r>
            <a:r>
              <a:rPr lang="en-US" altLang="ko-KR" sz="1800" dirty="0">
                <a:latin typeface="+mj-ea"/>
                <a:ea typeface="+mj-ea"/>
              </a:rPr>
              <a:t>==5, search using </a:t>
            </a:r>
            <a:r>
              <a:rPr lang="en-US" altLang="ko-KR" sz="1800" dirty="0" err="1">
                <a:latin typeface="+mj-ea"/>
                <a:ea typeface="+mj-ea"/>
              </a:rPr>
              <a:t>total_credit</a:t>
            </a:r>
            <a:r>
              <a:rPr lang="en-US" altLang="ko-KR" sz="1800" dirty="0">
                <a:latin typeface="+mj-ea"/>
                <a:ea typeface="+mj-ea"/>
              </a:rPr>
              <a:t>, get range and print the student information at that range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if </a:t>
            </a:r>
            <a:r>
              <a:rPr lang="en-US" altLang="ko-KR" sz="1800" dirty="0" err="1">
                <a:latin typeface="+mj-ea"/>
                <a:ea typeface="+mj-ea"/>
              </a:rPr>
              <a:t>src</a:t>
            </a:r>
            <a:r>
              <a:rPr lang="en-US" altLang="ko-KR" sz="1800" dirty="0">
                <a:latin typeface="+mj-ea"/>
                <a:ea typeface="+mj-ea"/>
              </a:rPr>
              <a:t>==6, search using </a:t>
            </a:r>
            <a:r>
              <a:rPr lang="en-US" altLang="ko-KR" sz="1800" dirty="0" err="1">
                <a:latin typeface="+mj-ea"/>
                <a:ea typeface="+mj-ea"/>
              </a:rPr>
              <a:t>total_avg</a:t>
            </a:r>
            <a:r>
              <a:rPr lang="en-US" altLang="ko-KR" sz="1800" dirty="0">
                <a:latin typeface="+mj-ea"/>
                <a:ea typeface="+mj-ea"/>
              </a:rPr>
              <a:t>, get range and print the student information at </a:t>
            </a:r>
            <a:r>
              <a:rPr lang="en-US" altLang="ko-KR" sz="1800" dirty="0" err="1">
                <a:latin typeface="+mj-ea"/>
                <a:ea typeface="+mj-ea"/>
              </a:rPr>
              <a:t>thatrange</a:t>
            </a:r>
            <a:endParaRPr lang="en-US" altLang="ko-KR" sz="1800" dirty="0">
              <a:latin typeface="+mj-ea"/>
              <a:ea typeface="+mj-ea"/>
            </a:endParaRP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if </a:t>
            </a:r>
            <a:r>
              <a:rPr lang="en-US" altLang="ko-KR" sz="1800" dirty="0" err="1">
                <a:latin typeface="+mj-ea"/>
                <a:ea typeface="+mj-ea"/>
              </a:rPr>
              <a:t>src</a:t>
            </a:r>
            <a:r>
              <a:rPr lang="en-US" altLang="ko-KR" sz="1800" dirty="0">
                <a:latin typeface="+mj-ea"/>
                <a:ea typeface="+mj-ea"/>
              </a:rPr>
              <a:t>==7, print every student information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if </a:t>
            </a:r>
            <a:r>
              <a:rPr lang="en-US" altLang="ko-KR" sz="1800" dirty="0" err="1">
                <a:latin typeface="+mj-ea"/>
                <a:ea typeface="+mj-ea"/>
              </a:rPr>
              <a:t>src</a:t>
            </a:r>
            <a:r>
              <a:rPr lang="en-US" altLang="ko-KR" sz="1800" dirty="0">
                <a:latin typeface="+mj-ea"/>
                <a:ea typeface="+mj-ea"/>
              </a:rPr>
              <a:t> is inserted improperly, print error message</a:t>
            </a:r>
          </a:p>
          <a:p>
            <a:pPr marL="0" indent="0">
              <a:buNone/>
            </a:pP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Student_DB.cpp</a:t>
            </a:r>
            <a:br>
              <a:rPr lang="en-US" altLang="ko-KR" dirty="0">
                <a:latin typeface="+mj-ea"/>
              </a:rPr>
            </a:b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void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DB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::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search_DB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(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int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src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3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Student_DB.cpp</a:t>
            </a:r>
            <a:br>
              <a:rPr lang="en-US" altLang="ko-KR" dirty="0">
                <a:latin typeface="+mj-ea"/>
              </a:rPr>
            </a:b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void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DB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::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search_DB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(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int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src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돋움체" panose="020B0609000101010101" pitchFamily="49" charset="-127"/>
                <a:cs typeface="+mj-cs"/>
              </a:rPr>
              <a:t>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9B09CF9-B089-44FA-8C1C-9E519F09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825623"/>
            <a:ext cx="111728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24118-88D9-453E-8D3F-79D316C6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3"/>
          </a:xfr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 all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arr’s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sort_type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if direction==1,  ascending order, if direction==2, descending order</a:t>
            </a:r>
          </a:p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execute sort according to 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sort_type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and direction</a:t>
            </a:r>
          </a:p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 prevent errors(if  you do "sort" several times or if a file is newly created) that may occur, close the file and reopen it</a:t>
            </a:r>
          </a:p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Initialize the file pointer to the beginning.</a:t>
            </a:r>
          </a:p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Based on the newly arranged information, overwrite the file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Student_DB.cpp</a:t>
            </a:r>
            <a:br>
              <a:rPr lang="en-US" altLang="ko-KR" dirty="0">
                <a:latin typeface="+mj-ea"/>
              </a:rPr>
            </a:br>
            <a:r>
              <a:rPr lang="fr-FR" altLang="ko-KR" sz="32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fr-FR" altLang="ko-KR" sz="3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fr-FR" altLang="ko-KR" sz="3200" dirty="0">
                <a:solidFill>
                  <a:srgbClr val="2B91AF"/>
                </a:solidFill>
                <a:latin typeface="+mn-ea"/>
                <a:ea typeface="+mn-ea"/>
              </a:rPr>
              <a:t>DB</a:t>
            </a:r>
            <a:r>
              <a:rPr lang="fr-FR" altLang="ko-KR" sz="3200" dirty="0">
                <a:solidFill>
                  <a:srgbClr val="000000"/>
                </a:solidFill>
                <a:latin typeface="+mn-ea"/>
                <a:ea typeface="+mn-ea"/>
              </a:rPr>
              <a:t>::sort_DB(</a:t>
            </a:r>
            <a:r>
              <a:rPr lang="fr-FR" altLang="ko-KR" sz="32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fr-FR" altLang="ko-KR" sz="3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fr-FR" altLang="ko-KR" sz="3200" dirty="0">
                <a:solidFill>
                  <a:srgbClr val="808080"/>
                </a:solidFill>
                <a:latin typeface="+mn-ea"/>
                <a:ea typeface="+mn-ea"/>
              </a:rPr>
              <a:t>sort_type</a:t>
            </a:r>
            <a:r>
              <a:rPr lang="fr-FR" altLang="ko-KR" sz="32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fr-FR" altLang="ko-KR" sz="32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fr-FR" altLang="ko-KR" sz="3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fr-FR" altLang="ko-KR" sz="3200" dirty="0">
                <a:solidFill>
                  <a:srgbClr val="808080"/>
                </a:solidFill>
                <a:latin typeface="+mn-ea"/>
                <a:ea typeface="+mn-ea"/>
              </a:rPr>
              <a:t>direction</a:t>
            </a:r>
            <a:r>
              <a:rPr lang="fr-FR" altLang="ko-KR" sz="32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8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Student_DB.cpp</a:t>
            </a:r>
            <a:br>
              <a:rPr lang="en-US" altLang="ko-KR" dirty="0">
                <a:latin typeface="+mj-ea"/>
              </a:rPr>
            </a:b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void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DB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::sort_DB(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sort_type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direction</a:t>
            </a:r>
            <a:r>
              <a:rPr kumimoji="0" lang="fr-FR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35A81F8-92CD-4845-BB82-E0C3399D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2"/>
            <a:ext cx="6123709" cy="43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5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488C0F-6417-45D0-A9A7-B72B1FABC04A}"/>
              </a:ext>
            </a:extLst>
          </p:cNvPr>
          <p:cNvSpPr/>
          <p:nvPr/>
        </p:nvSpPr>
        <p:spPr>
          <a:xfrm>
            <a:off x="1" y="0"/>
            <a:ext cx="3400022" cy="6858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4000" bIns="468000" rtlCol="0" anchor="t" anchorCtr="0"/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</a:p>
          <a:p>
            <a:pPr algn="r"/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  <a:p>
            <a:pPr algn="r"/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  <a:p>
            <a:pPr algn="r"/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  <a:p>
            <a:pPr algn="r"/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75B78-2718-479A-ABCD-4ABC65C0887C}"/>
              </a:ext>
            </a:extLst>
          </p:cNvPr>
          <p:cNvSpPr txBox="1"/>
          <p:nvPr/>
        </p:nvSpPr>
        <p:spPr>
          <a:xfrm>
            <a:off x="3711285" y="1556985"/>
            <a:ext cx="484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Project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2F037-A386-4A4D-B5FB-F4080FEFC15C}"/>
              </a:ext>
            </a:extLst>
          </p:cNvPr>
          <p:cNvSpPr txBox="1"/>
          <p:nvPr/>
        </p:nvSpPr>
        <p:spPr>
          <a:xfrm>
            <a:off x="3711285" y="2488694"/>
            <a:ext cx="6988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SW System Design (UML Diagram)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6C039-06C7-427E-B23B-26F78840756F}"/>
              </a:ext>
            </a:extLst>
          </p:cNvPr>
          <p:cNvSpPr txBox="1"/>
          <p:nvPr/>
        </p:nvSpPr>
        <p:spPr>
          <a:xfrm>
            <a:off x="3711285" y="3468547"/>
            <a:ext cx="6988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Implement &amp; Description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D610C-70AF-4CCB-9442-D63C405E1AF5}"/>
              </a:ext>
            </a:extLst>
          </p:cNvPr>
          <p:cNvSpPr txBox="1"/>
          <p:nvPr/>
        </p:nvSpPr>
        <p:spPr>
          <a:xfrm>
            <a:off x="3711285" y="4453128"/>
            <a:ext cx="6988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OOP Concept in our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FC816-A97B-4171-A24F-419CAFABC472}"/>
              </a:ext>
            </a:extLst>
          </p:cNvPr>
          <p:cNvSpPr txBox="1"/>
          <p:nvPr/>
        </p:nvSpPr>
        <p:spPr>
          <a:xfrm>
            <a:off x="3711285" y="5437709"/>
            <a:ext cx="6988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084327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Student_DB.cpp</a:t>
            </a:r>
            <a:br>
              <a:rPr lang="en-US" altLang="ko-KR" dirty="0">
                <a:latin typeface="+mj-ea"/>
              </a:rPr>
            </a:br>
            <a:r>
              <a:rPr lang="en-US" altLang="ko-KR" sz="3200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3200" dirty="0">
                <a:solidFill>
                  <a:srgbClr val="2B91AF"/>
                </a:solidFill>
                <a:latin typeface="+mj-ea"/>
              </a:rPr>
              <a:t>DB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::</a:t>
            </a:r>
            <a:r>
              <a:rPr lang="en-US" altLang="ko-KR" sz="3200" dirty="0" err="1">
                <a:solidFill>
                  <a:srgbClr val="000000"/>
                </a:solidFill>
                <a:latin typeface="+mj-ea"/>
              </a:rPr>
              <a:t>exit_DB</a:t>
            </a:r>
            <a:r>
              <a:rPr lang="en-US" altLang="ko-KR" sz="3200" dirty="0">
                <a:solidFill>
                  <a:srgbClr val="000000"/>
                </a:solidFill>
                <a:latin typeface="+mj-ea"/>
              </a:rPr>
              <a:t>()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1CBDB72-6C2A-4DD0-B32E-204D027A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1126"/>
            <a:ext cx="5294313" cy="222918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B1DDF18-FCA0-4F29-910E-D181098A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4486274"/>
          </a:xfrm>
        </p:spPr>
        <p:txBody>
          <a:bodyPr/>
          <a:lstStyle/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fin, </a:t>
            </a:r>
            <a:r>
              <a:rPr lang="en-US" altLang="ko-KR" dirty="0" err="1">
                <a:latin typeface="+mn-ea"/>
              </a:rPr>
              <a:t>fout</a:t>
            </a:r>
            <a:r>
              <a:rPr lang="en-US" altLang="ko-KR" dirty="0">
                <a:latin typeface="+mn-ea"/>
              </a:rPr>
              <a:t> close (close the file)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6589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24118-88D9-453E-8D3F-79D316C6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737373"/>
              </a:buClr>
              <a:buNone/>
            </a:pPr>
            <a:r>
              <a:rPr lang="en-US" altLang="ko-KR" b="1" dirty="0">
                <a:latin typeface="+mj-ea"/>
                <a:ea typeface="+mj-ea"/>
              </a:rPr>
              <a:t>DB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data_base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Clr>
                <a:srgbClr val="737373"/>
              </a:buClr>
              <a:buNone/>
            </a:pPr>
            <a:r>
              <a:rPr lang="en-US" altLang="ko-KR" b="1" dirty="0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menu, search, index, </a:t>
            </a:r>
            <a:r>
              <a:rPr lang="en-US" altLang="ko-KR" b="1" dirty="0" err="1">
                <a:solidFill>
                  <a:srgbClr val="0070C0"/>
                </a:solidFill>
                <a:latin typeface="+mj-ea"/>
                <a:ea typeface="+mj-ea"/>
              </a:rPr>
              <a:t>sort_type</a:t>
            </a:r>
            <a:r>
              <a:rPr lang="en-US" altLang="ko-KR" b="1" dirty="0">
                <a:solidFill>
                  <a:srgbClr val="0070C0"/>
                </a:solidFill>
                <a:latin typeface="+mj-ea"/>
                <a:ea typeface="+mj-ea"/>
              </a:rPr>
              <a:t> = 1, direction = 1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a.cpp(main)</a:t>
            </a:r>
            <a:br>
              <a:rPr lang="en-US" altLang="ko-KR" b="1" dirty="0">
                <a:latin typeface="+mj-ea"/>
              </a:rPr>
            </a:br>
            <a:r>
              <a:rPr lang="en-US" altLang="ko-KR" sz="3200" dirty="0">
                <a:solidFill>
                  <a:srgbClr val="737373"/>
                </a:solidFill>
                <a:latin typeface="+mj-ea"/>
              </a:rPr>
              <a:t>variables :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2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24118-88D9-453E-8D3F-79D316C6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737373"/>
              </a:buClr>
              <a:buAutoNum type="arabicPeriod"/>
            </a:pPr>
            <a:r>
              <a:rPr lang="en-US" altLang="ko-KR" dirty="0" err="1"/>
              <a:t>data_base.init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read information of file1.txt</a:t>
            </a:r>
          </a:p>
          <a:p>
            <a:pPr marL="514350" indent="-514350">
              <a:buClr>
                <a:srgbClr val="737373"/>
              </a:buClr>
              <a:buFont typeface="+mj-lt"/>
              <a:buAutoNum type="arabicPeriod" startAt="2"/>
            </a:pPr>
            <a:r>
              <a:rPr lang="en-US" altLang="ko-KR" dirty="0"/>
              <a:t>while()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/>
              <a:t>automatically execute </a:t>
            </a:r>
            <a:r>
              <a:rPr lang="en-US" altLang="ko-KR" b="1" dirty="0" err="1"/>
              <a:t>sort_DB</a:t>
            </a:r>
            <a:r>
              <a:rPr lang="en-US" altLang="ko-KR" dirty="0"/>
              <a:t>(int </a:t>
            </a:r>
            <a:r>
              <a:rPr lang="en-US" altLang="ko-KR" dirty="0" err="1"/>
              <a:t>sort_type</a:t>
            </a:r>
            <a:r>
              <a:rPr lang="en-US" altLang="ko-KR" dirty="0"/>
              <a:t>, int direction)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display menu and </a:t>
            </a:r>
            <a:r>
              <a:rPr lang="en-US" altLang="ko-KR" b="1" dirty="0"/>
              <a:t>get input(menu)</a:t>
            </a:r>
          </a:p>
          <a:p>
            <a:pPr marL="457200" lvl="1" indent="0">
              <a:buNone/>
            </a:pPr>
            <a:r>
              <a:rPr lang="en-US" altLang="ko-KR" dirty="0"/>
              <a:t>&gt;&gt; if menu==1, execute </a:t>
            </a:r>
            <a:r>
              <a:rPr lang="en-US" altLang="ko-KR" dirty="0" err="1"/>
              <a:t>insert_DB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&gt;&gt; if menu==2, execute </a:t>
            </a:r>
            <a:r>
              <a:rPr lang="en-US" altLang="ko-KR" dirty="0" err="1"/>
              <a:t>search_DB</a:t>
            </a:r>
            <a:r>
              <a:rPr lang="en-US" altLang="ko-KR" dirty="0"/>
              <a:t>(search) + display + modify</a:t>
            </a:r>
          </a:p>
          <a:p>
            <a:pPr marL="457200" lvl="1" indent="0">
              <a:buNone/>
            </a:pPr>
            <a:r>
              <a:rPr lang="en-US" altLang="ko-KR" dirty="0"/>
              <a:t>&gt;&gt; if menu==3, change </a:t>
            </a:r>
            <a:r>
              <a:rPr lang="en-US" altLang="ko-KR" dirty="0" err="1"/>
              <a:t>sort_type</a:t>
            </a:r>
            <a:r>
              <a:rPr lang="en-US" altLang="ko-KR" dirty="0"/>
              <a:t>, direction</a:t>
            </a:r>
          </a:p>
          <a:p>
            <a:pPr marL="457200" lvl="1" indent="0">
              <a:buNone/>
            </a:pPr>
            <a:r>
              <a:rPr lang="en-US" altLang="ko-KR" dirty="0"/>
              <a:t>&gt;&gt; if menu==4, execute </a:t>
            </a:r>
            <a:r>
              <a:rPr lang="en-US" altLang="ko-KR" dirty="0" err="1"/>
              <a:t>exit_DB</a:t>
            </a:r>
            <a:r>
              <a:rPr lang="en-US" altLang="ko-KR" dirty="0"/>
              <a:t>(), End of the program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1BF7183-4EFA-4514-99A8-DD67C738B9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a.cpp(main)</a:t>
            </a:r>
            <a:br>
              <a:rPr lang="en-US" altLang="ko-KR" b="1" dirty="0">
                <a:latin typeface="+mj-ea"/>
              </a:rPr>
            </a:br>
            <a:r>
              <a:rPr lang="en-US" altLang="ko-KR" sz="3200" dirty="0">
                <a:solidFill>
                  <a:srgbClr val="737373"/>
                </a:solidFill>
                <a:latin typeface="+mj-ea"/>
              </a:rPr>
              <a:t>sequence : </a:t>
            </a:r>
            <a:endParaRPr lang="ko-KR" altLang="en-US" sz="3200" dirty="0">
              <a:solidFill>
                <a:srgbClr val="737373"/>
              </a:solidFill>
              <a:latin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6E11C-9318-418A-A2D9-0372F94F2129}"/>
              </a:ext>
            </a:extLst>
          </p:cNvPr>
          <p:cNvCxnSpPr/>
          <p:nvPr/>
        </p:nvCxnSpPr>
        <p:spPr>
          <a:xfrm>
            <a:off x="838200" y="1325563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03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EDF5AB6-3FFA-47AE-83EA-4EC2DF22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26" y="0"/>
            <a:ext cx="8439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67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>
                <a:latin typeface="+mj-ea"/>
              </a:rPr>
              <a:t>OOP concepts in our program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C6C06-7CFD-4F20-BADB-1BDCACD6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4473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We create Student class, Student DB class and DB class use Student class for operation</a:t>
            </a:r>
          </a:p>
          <a:p>
            <a:pPr marL="457200" indent="-457200">
              <a:buAutoNum type="arabicPeriod" startAt="2"/>
            </a:pPr>
            <a:r>
              <a:rPr lang="en-US" altLang="ko-KR" sz="2000" dirty="0">
                <a:latin typeface="+mj-ea"/>
                <a:ea typeface="+mj-ea"/>
              </a:rPr>
              <a:t>By using setter, getter function, we can access to Student class private member variables</a:t>
            </a:r>
          </a:p>
          <a:p>
            <a:pPr marL="457200" indent="-457200">
              <a:buAutoNum type="arabicPeriod" startAt="3"/>
            </a:pPr>
            <a:r>
              <a:rPr lang="en-US" altLang="ko-KR" sz="2000" dirty="0">
                <a:latin typeface="+mj-ea"/>
                <a:ea typeface="+mj-ea"/>
              </a:rPr>
              <a:t>By using ‘friend’, we directly access to Student class member variables using operator(&lt;&lt;)</a:t>
            </a:r>
          </a:p>
          <a:p>
            <a:pPr marL="457200" indent="-457200">
              <a:buAutoNum type="arabicPeriod" startAt="4"/>
            </a:pPr>
            <a:r>
              <a:rPr lang="en-US" altLang="ko-KR" sz="2000" dirty="0">
                <a:latin typeface="+mj-ea"/>
                <a:ea typeface="+mj-ea"/>
              </a:rPr>
              <a:t>In position of users, they do not need to know how our program operate when they use our program. They can just input the menu and value to use our program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737373"/>
                </a:solidFill>
                <a:latin typeface="+mj-ea"/>
                <a:ea typeface="+mj-ea"/>
              </a:rPr>
              <a:t>5.  </a:t>
            </a:r>
            <a:r>
              <a:rPr lang="en-US" altLang="ko-KR" sz="2000" dirty="0">
                <a:latin typeface="+mj-ea"/>
                <a:ea typeface="+mj-ea"/>
              </a:rPr>
              <a:t>By using operator, we give polymorphism to our sorting operation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112A34-8324-45E0-8DB1-73C448F7C8B2}"/>
              </a:ext>
            </a:extLst>
          </p:cNvPr>
          <p:cNvCxnSpPr/>
          <p:nvPr/>
        </p:nvCxnSpPr>
        <p:spPr>
          <a:xfrm>
            <a:off x="838200" y="1043188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36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82464-D7E7-44CC-BE5A-6140F1F7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Execution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A31FE-EC04-4074-9E5F-F986E01DD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35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82464-D7E7-44CC-BE5A-6140F1F7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+mj-ea"/>
              </a:rPr>
              <a:t>Thanks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A31FE-EC04-4074-9E5F-F986E01DD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2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82464-D7E7-44CC-BE5A-6140F1F7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b="1" dirty="0">
                <a:latin typeface="+mj-ea"/>
              </a:rPr>
              <a:t>Project Description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A31FE-EC04-4074-9E5F-F986E01DD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3200" b="1" dirty="0">
                <a:solidFill>
                  <a:srgbClr val="737373"/>
                </a:solidFill>
                <a:latin typeface="+mj-ea"/>
                <a:ea typeface="+mj-ea"/>
              </a:rPr>
              <a:t>Simply</a:t>
            </a:r>
            <a:endParaRPr lang="ko-KR" altLang="en-US" sz="3600" b="1" dirty="0">
              <a:solidFill>
                <a:srgbClr val="73737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68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>
                <a:latin typeface="+mj-ea"/>
              </a:rPr>
              <a:t>Project Description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C6C06-7CFD-4F20-BADB-1BDCACD6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Student Management System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Manage name, department, </a:t>
            </a:r>
            <a:r>
              <a:rPr lang="en-US" altLang="ko-KR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tel</a:t>
            </a:r>
            <a:r>
              <a:rPr lang="en-US" altLang="ko-K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student_id</a:t>
            </a:r>
            <a:r>
              <a:rPr lang="en-US" altLang="ko-K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birth_year</a:t>
            </a:r>
            <a:r>
              <a:rPr lang="en-US" altLang="ko-K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total_credit</a:t>
            </a:r>
            <a:r>
              <a:rPr lang="en-US" altLang="ko-K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total_avg</a:t>
            </a:r>
            <a:r>
              <a:rPr lang="en-US" altLang="ko-K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information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Overview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Student.h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+ Student.cpp - student class definition + function implementation 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Student_DB.h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+ Student_DB.cpp - DB class definition + function implementation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a.cpp - main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file1.txt – txt file for program maintain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Made by Visual Studio Compiler in Windows Environment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</a:b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0DAA96-CC2E-411D-9FEA-9F9471BC861E}"/>
              </a:ext>
            </a:extLst>
          </p:cNvPr>
          <p:cNvCxnSpPr/>
          <p:nvPr/>
        </p:nvCxnSpPr>
        <p:spPr>
          <a:xfrm>
            <a:off x="838200" y="1043188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6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>
                <a:latin typeface="+mj-ea"/>
              </a:rPr>
              <a:t>Main Function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C6C06-7CFD-4F20-BADB-1BDCACD6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Insert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Search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+ Display all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+ Modify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Sort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Exit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DB967B-11E1-4AD0-B61B-BC86518BFBCC}"/>
              </a:ext>
            </a:extLst>
          </p:cNvPr>
          <p:cNvCxnSpPr/>
          <p:nvPr/>
        </p:nvCxnSpPr>
        <p:spPr>
          <a:xfrm>
            <a:off x="838200" y="1043188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5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>
                <a:latin typeface="+mj-ea"/>
              </a:rPr>
              <a:t>Additional Function &amp; Variables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C6C06-7CFD-4F20-BADB-1BDCACD6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using operator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modify function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total_credit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total_avg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variables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total_credit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total_avg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search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total_credit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total_avg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sort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ascending order, descending order</a:t>
            </a:r>
          </a:p>
          <a:p>
            <a:pPr>
              <a:buClr>
                <a:srgbClr val="737373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ACC663-D4A3-4072-AA99-24174BAF02CA}"/>
              </a:ext>
            </a:extLst>
          </p:cNvPr>
          <p:cNvCxnSpPr/>
          <p:nvPr/>
        </p:nvCxnSpPr>
        <p:spPr>
          <a:xfrm>
            <a:off x="838200" y="1043188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82464-D7E7-44CC-BE5A-6140F1F7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sz="6000" b="1" dirty="0">
                <a:latin typeface="+mj-ea"/>
              </a:rPr>
              <a:t>SW System Design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A31FE-EC04-4074-9E5F-F986E01DD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3200" b="1" dirty="0">
                <a:solidFill>
                  <a:srgbClr val="737373"/>
                </a:solidFill>
                <a:latin typeface="+mj-ea"/>
                <a:ea typeface="+mj-ea"/>
              </a:rPr>
              <a:t>(UML Diagram)</a:t>
            </a:r>
            <a:endParaRPr lang="ko-KR" altLang="en-US" sz="3200" b="1" dirty="0">
              <a:solidFill>
                <a:srgbClr val="73737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08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610A-DAA0-47B3-AF17-1EB51FA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b="1" dirty="0">
                <a:latin typeface="+mj-ea"/>
              </a:rPr>
              <a:t>UML Diagram </a:t>
            </a:r>
            <a:r>
              <a:rPr lang="en-US" altLang="ko-KR" b="1" dirty="0">
                <a:solidFill>
                  <a:srgbClr val="737373"/>
                </a:solidFill>
                <a:latin typeface="+mj-ea"/>
              </a:rPr>
              <a:t>(class diagram)</a:t>
            </a:r>
            <a:endParaRPr lang="ko-KR" altLang="en-US" b="1" dirty="0">
              <a:solidFill>
                <a:srgbClr val="737373"/>
              </a:solidFill>
              <a:latin typeface="+mj-ea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963EA94-6FF5-4B74-B762-D16A61BA3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780" y="1325563"/>
            <a:ext cx="7665466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3772E1-E280-4FF0-B906-9D4DE731A6F3}"/>
              </a:ext>
            </a:extLst>
          </p:cNvPr>
          <p:cNvCxnSpPr/>
          <p:nvPr/>
        </p:nvCxnSpPr>
        <p:spPr>
          <a:xfrm>
            <a:off x="838200" y="1043188"/>
            <a:ext cx="10515600" cy="0"/>
          </a:xfrm>
          <a:prstGeom prst="line">
            <a:avLst/>
          </a:prstGeom>
          <a:ln w="3492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1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ED7029AFD4EE84387ED522A8EF5CB6F" ma:contentTypeVersion="2" ma:contentTypeDescription="새 문서를 만듭니다." ma:contentTypeScope="" ma:versionID="f9c8ee9687226c06cd3abbcabb9e66eb">
  <xsd:schema xmlns:xsd="http://www.w3.org/2001/XMLSchema" xmlns:xs="http://www.w3.org/2001/XMLSchema" xmlns:p="http://schemas.microsoft.com/office/2006/metadata/properties" xmlns:ns3="014671a5-8f57-4c0e-a482-8a84d9071558" targetNamespace="http://schemas.microsoft.com/office/2006/metadata/properties" ma:root="true" ma:fieldsID="e6070fa1b2391bf234446b990c93b20a" ns3:_="">
    <xsd:import namespace="014671a5-8f57-4c0e-a482-8a84d90715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671a5-8f57-4c0e-a482-8a84d90715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83767C-4AE8-47AE-A766-B4A280F99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671a5-8f57-4c0e-a482-8a84d9071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7C6FCC-E5C4-428B-AFA0-B393B6F528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3ED0B1-354D-42D3-983B-69D513EB93A0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014671a5-8f57-4c0e-a482-8a84d9071558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1491</Words>
  <Application>Microsoft Office PowerPoint</Application>
  <PresentationFormat>와이드스크린</PresentationFormat>
  <Paragraphs>174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Malgun Gothic</vt:lpstr>
      <vt:lpstr>Malgun Gothic</vt:lpstr>
      <vt:lpstr>Arial</vt:lpstr>
      <vt:lpstr>Calibri</vt:lpstr>
      <vt:lpstr>Calibri Light</vt:lpstr>
      <vt:lpstr>Wingdings</vt:lpstr>
      <vt:lpstr>Office Theme</vt:lpstr>
      <vt:lpstr>OOP_Project #1</vt:lpstr>
      <vt:lpstr>Team Member</vt:lpstr>
      <vt:lpstr>PowerPoint 프레젠테이션</vt:lpstr>
      <vt:lpstr>Project Description</vt:lpstr>
      <vt:lpstr>Project Description</vt:lpstr>
      <vt:lpstr>Main Function</vt:lpstr>
      <vt:lpstr>Additional Function &amp; Variables</vt:lpstr>
      <vt:lpstr>SW System Design</vt:lpstr>
      <vt:lpstr>UML Diagram (class diagram)</vt:lpstr>
      <vt:lpstr>UML Diagram (use-case diagram)</vt:lpstr>
      <vt:lpstr>Project Description</vt:lpstr>
      <vt:lpstr>Additional Function &amp; Variables</vt:lpstr>
      <vt:lpstr>Student.h Student class member variables :</vt:lpstr>
      <vt:lpstr>Student.h constructor</vt:lpstr>
      <vt:lpstr>Student.h getter</vt:lpstr>
      <vt:lpstr>Student.h setter</vt:lpstr>
      <vt:lpstr>Student.cpp ostream&amp; operator&lt;&lt; (ostream&amp; os, Student st)</vt:lpstr>
      <vt:lpstr>Student.cpp bool Student::operator &lt;(Student&amp; st)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OOP concepts in our program</vt:lpstr>
      <vt:lpstr>Execution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OOP_Project#1</dc:title>
  <dc:creator>박효연</dc:creator>
  <cp:lastModifiedBy>박효연</cp:lastModifiedBy>
  <cp:revision>86</cp:revision>
  <dcterms:created xsi:type="dcterms:W3CDTF">2021-10-09T21:19:23Z</dcterms:created>
  <dcterms:modified xsi:type="dcterms:W3CDTF">2021-10-11T10:21:56Z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0x0101002ED7029AFD4EE84387ED522A8EF5CB6F</vt:lpwstr>
  </property>
</Properties>
</file>