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10" autoAdjust="0"/>
  </p:normalViewPr>
  <p:slideViewPr>
    <p:cSldViewPr snapToGrid="0">
      <p:cViewPr varScale="1">
        <p:scale>
          <a:sx n="99" d="100"/>
          <a:sy n="99" d="100"/>
        </p:scale>
        <p:origin x="-9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9027-0EBF-4928-A9F8-7FA427483897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9D869-CE0B-48B6-84CC-5F9302ED3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984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서버를 구동 시키기 위해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사용한다고 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작성한 웹 서버를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파일로 만들어서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사용하여 구동 시키면 간단하게 웹 서비스를 제공할 수가 있습니다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여기서 저희의 웹 서비스가 반응이 좋아 유저수가 증가하여 하나의 </a:t>
            </a:r>
            <a:r>
              <a:rPr lang="ko-KR" altLang="en-US" baseline="0" dirty="0" err="1" smtClean="0"/>
              <a:t>톰캣을</a:t>
            </a:r>
            <a:r>
              <a:rPr lang="ko-KR" altLang="en-US" baseline="0" dirty="0" smtClean="0"/>
              <a:t> 감당하기 힘들어지면 부하를 분산하기 위해 또다른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서버가 필요하게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285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빈스토크는</a:t>
            </a:r>
            <a:r>
              <a:rPr lang="ko-KR" altLang="en-US" dirty="0" smtClean="0"/>
              <a:t> 하나의 웹 서버를 구동하기 위해서 어플리케이션 이라는 단위로 구분을 하고 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어플리케이션은 여러 환경을 가질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예를 들어 특정 웹 사이트를 서비스하기 위한 </a:t>
            </a:r>
            <a:r>
              <a:rPr lang="en-US" altLang="ko-KR" baseline="0" dirty="0" smtClean="0"/>
              <a:t>war</a:t>
            </a:r>
            <a:r>
              <a:rPr lang="ko-KR" altLang="en-US" baseline="0" dirty="0" smtClean="0"/>
              <a:t>파일을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 업로드하고 이 </a:t>
            </a:r>
            <a:r>
              <a:rPr lang="en-US" altLang="ko-KR" baseline="0" dirty="0" smtClean="0"/>
              <a:t>war</a:t>
            </a:r>
            <a:r>
              <a:rPr lang="ko-KR" altLang="en-US" baseline="0" dirty="0" smtClean="0"/>
              <a:t>파일을 구동시키기 위한 환경을 여러 개 가질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ELB </a:t>
            </a:r>
            <a:r>
              <a:rPr lang="ko-KR" altLang="en-US" baseline="0" dirty="0" smtClean="0"/>
              <a:t>정책이나 오토스케일링 정책을 다르게 해서 구동을 해야할 필요성이 있는 경우에는 환경을 여러 개 만들어서 해당 환경에 해당하는 서버를 각각 구동시킬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war</a:t>
            </a:r>
            <a:r>
              <a:rPr lang="ko-KR" altLang="en-US" baseline="0" dirty="0" smtClean="0"/>
              <a:t>파일에 해당하는 </a:t>
            </a:r>
            <a:r>
              <a:rPr lang="ko-KR" altLang="en-US" baseline="0" dirty="0" err="1" smtClean="0"/>
              <a:t>버전관리나</a:t>
            </a:r>
            <a:r>
              <a:rPr lang="ko-KR" altLang="en-US" baseline="0" dirty="0" smtClean="0"/>
              <a:t> 업로드 등은 </a:t>
            </a:r>
            <a:r>
              <a:rPr lang="en-US" altLang="ko-KR" baseline="0" dirty="0" smtClean="0"/>
              <a:t>Application </a:t>
            </a:r>
            <a:r>
              <a:rPr lang="ko-KR" altLang="en-US" baseline="0" dirty="0" smtClean="0"/>
              <a:t>레벨에서 설정하게 되고</a:t>
            </a:r>
            <a:r>
              <a:rPr lang="en-US" altLang="ko-KR" baseline="0" dirty="0" smtClean="0"/>
              <a:t>, ELB</a:t>
            </a:r>
            <a:r>
              <a:rPr lang="ko-KR" altLang="en-US" baseline="0" dirty="0" smtClean="0"/>
              <a:t>나 보안 정책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오토스케일링 정책 등에 해당하는 설정은 </a:t>
            </a:r>
            <a:r>
              <a:rPr lang="en-US" altLang="ko-KR" baseline="0" dirty="0" smtClean="0"/>
              <a:t>Environment</a:t>
            </a:r>
            <a:r>
              <a:rPr lang="ko-KR" altLang="en-US" baseline="0" dirty="0" smtClean="0"/>
              <a:t>에서 하게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519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웹 서버가 구동되는 절차를 살펴보면 먼저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을 생성하고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파일을 업로드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 업로드 시에는 버전 관리를 할 수 있어서 이 그림에서는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을 업로드한다고 표현이 되어있습니다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나서 웹 서버 성격에 맞게 환경을 설정한 후 </a:t>
            </a:r>
            <a:r>
              <a:rPr lang="ko-KR" altLang="en-US" dirty="0" err="1" smtClean="0"/>
              <a:t>런치합니다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후에는 환경을 관리할 수 가 있고 새로운 버전을 업데이트하는 것은 </a:t>
            </a:r>
            <a:r>
              <a:rPr lang="en-US" altLang="ko-KR" dirty="0" smtClean="0"/>
              <a:t>Application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레벨에서 수행할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3646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어떠한 웹 사이트를 운영한다고 가정을 해보면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정보를 받아올 수 있는 웹 서버가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0370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어떠한 웹 사이트를 운영한다고 가정을 해보면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정보를 받아올 수 있는 웹 서버가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037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어떠한 웹 사이트를 운영한다고 가정을 해보면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정보를 받아올 수 있는 웹 서버가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037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여기서 저희의 웹 서비스가 반응이 좋아 유저수가 증가하여 하나의 </a:t>
            </a:r>
            <a:r>
              <a:rPr lang="ko-KR" altLang="en-US" baseline="0" dirty="0" err="1" smtClean="0"/>
              <a:t>톰캣을</a:t>
            </a:r>
            <a:r>
              <a:rPr lang="ko-KR" altLang="en-US" baseline="0" dirty="0" smtClean="0"/>
              <a:t> 감당하기 힘들어지면 부하를 분산하기 위해 또다른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서버가 필요하게 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이 구조에서는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서버가 하나 추가되었다는 정보를 클라이언트에 알려주지 않으면 새로 추가된 서버에 접속이 불가능합니다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서버 리스트를 얻어오는 패킷을 주기적으로 날린다고 가정하고 동적으로 서버를 늘리는 것이 가능하다고 하더라도 이 구조에서는 서버의 기능이 변경되어 이를 적용하려고 하면 적용 하는 과정</a:t>
            </a:r>
            <a:r>
              <a:rPr lang="ko-KR" altLang="en-US" baseline="0" dirty="0" smtClean="0"/>
              <a:t> 중에는 클라이언트의 접속이 불가능하게 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이렇게 클라이언트가 </a:t>
            </a: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서버에 직접적으로 붙게 되면 보안상으로도 좋지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대부분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로 연결이 되는데 </a:t>
            </a: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서버가 </a:t>
            </a:r>
            <a:r>
              <a:rPr lang="ko-KR" altLang="en-US" baseline="0" dirty="0" err="1" smtClean="0"/>
              <a:t>해킹된다면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까지 같이 털릴 위험이 존재하게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567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그래서 일반적으로 </a:t>
            </a:r>
            <a:r>
              <a:rPr lang="ko-KR" altLang="en-US" baseline="0" dirty="0" err="1" smtClean="0"/>
              <a:t>톰캣의</a:t>
            </a:r>
            <a:r>
              <a:rPr lang="ko-KR" altLang="en-US" baseline="0" dirty="0" smtClean="0"/>
              <a:t> 앞 단에 </a:t>
            </a:r>
            <a:r>
              <a:rPr lang="en-US" altLang="ko-KR" baseline="0" dirty="0" err="1" smtClean="0"/>
              <a:t>nignx</a:t>
            </a:r>
            <a:r>
              <a:rPr lang="ko-KR" altLang="en-US" baseline="0" dirty="0" smtClean="0"/>
              <a:t>나 아파치 웹서버와 같은 </a:t>
            </a:r>
            <a:r>
              <a:rPr lang="ko-KR" altLang="en-US" baseline="0" dirty="0" err="1" smtClean="0"/>
              <a:t>리버스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프록시 서버를 두게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이러한 구조에서는 클라이언트는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의 주소만 </a:t>
            </a:r>
            <a:r>
              <a:rPr lang="ko-KR" altLang="en-US" baseline="0" dirty="0" err="1" smtClean="0"/>
              <a:t>알게되고</a:t>
            </a:r>
            <a:r>
              <a:rPr lang="ko-KR" altLang="en-US" baseline="0" dirty="0" smtClean="0"/>
              <a:t> 이를 통해 각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서버에 접근하게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서버는 사내 </a:t>
            </a:r>
            <a:r>
              <a:rPr lang="ko-KR" altLang="en-US" baseline="0" dirty="0" err="1" smtClean="0"/>
              <a:t>내부망에서</a:t>
            </a:r>
            <a:r>
              <a:rPr lang="ko-KR" altLang="en-US" baseline="0" dirty="0" smtClean="0"/>
              <a:t> 구동하고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만 외부로의 통신을 허용하도록 하여 보안을 강화할 수가 있고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가 제공하는 </a:t>
            </a:r>
            <a:r>
              <a:rPr lang="ko-KR" altLang="en-US" baseline="0" dirty="0" err="1" smtClean="0"/>
              <a:t>로드밸런싱에</a:t>
            </a:r>
            <a:r>
              <a:rPr lang="ko-KR" altLang="en-US" baseline="0" dirty="0" smtClean="0"/>
              <a:t> 의해 클라이언트의 요청을 각 </a:t>
            </a:r>
            <a:r>
              <a:rPr lang="ko-KR" altLang="en-US" baseline="0" dirty="0" err="1" smtClean="0"/>
              <a:t>톰캣서버로</a:t>
            </a:r>
            <a:r>
              <a:rPr lang="ko-KR" altLang="en-US" baseline="0" dirty="0" smtClean="0"/>
              <a:t> 적절하게 분산하여 전달할 수가 있게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서버의 기능이 변경되어서 갱신을 하는 경우에도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의 설정을 통해 업데이트가 진행 중인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서버로는 클라이언트의 요청을 전달하지 않도록 해서 클라이언트는 업데이트가 진행 중에도 정상적으로 서비스를 이용할 수 있게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8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 구조에서는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서버를 하나 확장하기 위해서는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서버를 구성하고 </a:t>
            </a:r>
            <a:r>
              <a:rPr lang="en-US" altLang="ko-KR" baseline="0" dirty="0" err="1" smtClean="0"/>
              <a:t>nginx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설정도 변경한 후 </a:t>
            </a:r>
            <a:r>
              <a:rPr lang="en-US" altLang="ko-KR" baseline="0" dirty="0" smtClean="0"/>
              <a:t>reload</a:t>
            </a:r>
            <a:r>
              <a:rPr lang="ko-KR" altLang="en-US" baseline="0" dirty="0" smtClean="0"/>
              <a:t>하는 과정을 개발자가 직접 처리를 해주어야 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과정을 자동화해서 오토스케일링을 구현할 수도 있겠지만 장애에 대한 대응이나 자동화를 만들기까지의 과정에서 개발자의 수고가 들어갈 수밖에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대부분의 스타트업에서는 이러한 처리를 개발자가 </a:t>
            </a:r>
            <a:r>
              <a:rPr lang="ko-KR" altLang="en-US" baseline="0" dirty="0" err="1" smtClean="0"/>
              <a:t>안고가는</a:t>
            </a:r>
            <a:r>
              <a:rPr lang="ko-KR" altLang="en-US" baseline="0" dirty="0" smtClean="0"/>
              <a:t> 위험성과 부담감을 줄이기 위해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서비스를 많이 이용하고 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984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중에 가장 많이 사용되는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서비스가 바로 아마존 웹 서비스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471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직접 구축을 했던 웹 서비스를 아마존 </a:t>
            </a:r>
            <a:r>
              <a:rPr lang="ko-KR" altLang="en-US" dirty="0" err="1" smtClean="0"/>
              <a:t>웹서비스에</a:t>
            </a:r>
            <a:r>
              <a:rPr lang="ko-KR" altLang="en-US" dirty="0" smtClean="0"/>
              <a:t> 그대로 이전하면 다음과 같은 구조가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Nginx</a:t>
            </a:r>
            <a:r>
              <a:rPr lang="ko-KR" altLang="en-US" dirty="0" smtClean="0"/>
              <a:t>가 했던 로드 </a:t>
            </a:r>
            <a:r>
              <a:rPr lang="ko-KR" altLang="en-US" dirty="0" err="1" smtClean="0"/>
              <a:t>밸런싱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로드 </a:t>
            </a:r>
            <a:r>
              <a:rPr lang="ko-KR" altLang="en-US" dirty="0" err="1" smtClean="0"/>
              <a:t>밸런서가</a:t>
            </a:r>
            <a:r>
              <a:rPr lang="ko-KR" altLang="en-US" dirty="0" smtClean="0"/>
              <a:t> 하게 되고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EC2 </a:t>
            </a:r>
            <a:r>
              <a:rPr lang="ko-KR" altLang="en-US" dirty="0" smtClean="0"/>
              <a:t>인스턴스라는 가상 </a:t>
            </a:r>
            <a:r>
              <a:rPr lang="ko-KR" altLang="en-US" dirty="0" err="1" smtClean="0"/>
              <a:t>머신위에서</a:t>
            </a:r>
            <a:r>
              <a:rPr lang="ko-KR" altLang="en-US" dirty="0" smtClean="0"/>
              <a:t> 동작하게 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653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여기서의 장점은 바로 </a:t>
            </a:r>
            <a:r>
              <a:rPr lang="en-US" altLang="ko-KR" dirty="0" smtClean="0"/>
              <a:t>EC2 </a:t>
            </a:r>
            <a:r>
              <a:rPr lang="ko-KR" altLang="en-US" dirty="0" smtClean="0"/>
              <a:t>인스턴스들을 정해 놓은 한계치에 따라 자동으로 확장 또는 축소가 되도록 오토 스케일링 그룹을 지정할 수 있다는 것입니다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85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여기서도 번거로운 부분이 존재하는데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확장을 위해서는 확장에 필요한 </a:t>
            </a:r>
            <a:r>
              <a:rPr lang="ko-KR" altLang="en-US" dirty="0" err="1" smtClean="0"/>
              <a:t>가상머신의</a:t>
            </a:r>
            <a:r>
              <a:rPr lang="ko-KR" altLang="en-US" dirty="0" smtClean="0"/>
              <a:t> 이미지가 만들어져 있어야 한다는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서버의 기능이 변경되어 새로 배포를 해야한다면 해당 버전의 </a:t>
            </a:r>
            <a:r>
              <a:rPr lang="en-US" altLang="ko-KR" dirty="0" smtClean="0"/>
              <a:t>AMI</a:t>
            </a:r>
            <a:r>
              <a:rPr lang="ko-KR" altLang="en-US" dirty="0" smtClean="0"/>
              <a:t>를 만든 후 갱신을 </a:t>
            </a:r>
            <a:r>
              <a:rPr lang="ko-KR" altLang="en-US" dirty="0" err="1" smtClean="0"/>
              <a:t>시켜야하는</a:t>
            </a:r>
            <a:r>
              <a:rPr lang="ko-KR" altLang="en-US" dirty="0" smtClean="0"/>
              <a:t> 불편함이 존재합니다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조차도 간단하게 할 수 있는 기능을 제공하는 것이 바로 아마존 </a:t>
            </a:r>
            <a:r>
              <a:rPr lang="ko-KR" altLang="en-US" baseline="0" dirty="0" err="1" smtClean="0"/>
              <a:t>엘라스틱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빈스토크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630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9D869-CE0B-48B6-84CC-5F9302ED3AF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777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81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525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311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10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39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7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97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16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77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4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EB43-DEB4-4886-861A-2B381B4F41A3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4178-47D1-46C9-A67C-AB5227ED93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82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display/JENKINS/Building+a+software+projec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Amazon Elastic Beanstalk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23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189990" y="920865"/>
            <a:ext cx="1225015" cy="1262204"/>
            <a:chOff x="10232855" y="2131789"/>
            <a:chExt cx="874433" cy="964529"/>
          </a:xfrm>
        </p:grpSpPr>
        <p:pic>
          <p:nvPicPr>
            <p:cNvPr id="33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0232855" y="2861126"/>
              <a:ext cx="874433" cy="23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EC2 Instance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89991" y="3037633"/>
            <a:ext cx="1225015" cy="1262204"/>
            <a:chOff x="10232854" y="2131789"/>
            <a:chExt cx="874433" cy="964529"/>
          </a:xfrm>
        </p:grpSpPr>
        <p:pic>
          <p:nvPicPr>
            <p:cNvPr id="3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232854" y="2861126"/>
              <a:ext cx="874433" cy="23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EC2 Instance</a:t>
              </a:r>
              <a:endParaRPr lang="ko-KR" altLang="en-US" sz="1400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08465" y="672032"/>
            <a:ext cx="2368627" cy="5133857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1311" y="4401424"/>
            <a:ext cx="28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507" y="4682812"/>
            <a:ext cx="853916" cy="8301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5823" y="5490171"/>
            <a:ext cx="20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Auto Scaling Group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33" idx="3"/>
          </p:cNvCxnSpPr>
          <p:nvPr/>
        </p:nvCxnSpPr>
        <p:spPr>
          <a:xfrm flipV="1">
            <a:off x="3242691" y="1322024"/>
            <a:ext cx="3147092" cy="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2576" y="869008"/>
            <a:ext cx="727593" cy="754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0839" y="169062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AMI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9" idx="3"/>
          </p:cNvCxnSpPr>
          <p:nvPr/>
        </p:nvCxnSpPr>
        <p:spPr>
          <a:xfrm flipV="1">
            <a:off x="3242694" y="1623550"/>
            <a:ext cx="3299882" cy="18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838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4" y="390063"/>
            <a:ext cx="11082251" cy="6085551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Amazon Elastic Beanstalk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8542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11970" y="3331509"/>
            <a:ext cx="122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11894" y="2894487"/>
            <a:ext cx="874044" cy="87404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525646" y="2887373"/>
            <a:ext cx="1630010" cy="1382144"/>
            <a:chOff x="3679915" y="2578388"/>
            <a:chExt cx="1630010" cy="1382144"/>
          </a:xfrm>
        </p:grpSpPr>
        <p:pic>
          <p:nvPicPr>
            <p:cNvPr id="9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14122" y="2578388"/>
              <a:ext cx="761597" cy="7914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79915" y="3437312"/>
              <a:ext cx="1630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Elastic 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Load Balancer</a:t>
              </a:r>
              <a:endParaRPr lang="ko-KR" altLang="en-US" sz="1400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 flipV="1">
            <a:off x="3658463" y="1800962"/>
            <a:ext cx="1596773" cy="123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51" idx="1"/>
          </p:cNvCxnSpPr>
          <p:nvPr/>
        </p:nvCxnSpPr>
        <p:spPr>
          <a:xfrm>
            <a:off x="3682793" y="3487454"/>
            <a:ext cx="1608795" cy="141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051201" y="333076"/>
            <a:ext cx="5244029" cy="2733069"/>
            <a:chOff x="5613061" y="24600"/>
            <a:chExt cx="5244029" cy="2733069"/>
          </a:xfrm>
        </p:grpSpPr>
        <p:grpSp>
          <p:nvGrpSpPr>
            <p:cNvPr id="26" name="그룹 25"/>
            <p:cNvGrpSpPr/>
            <p:nvPr/>
          </p:nvGrpSpPr>
          <p:grpSpPr>
            <a:xfrm>
              <a:off x="5840025" y="426449"/>
              <a:ext cx="4451910" cy="2129004"/>
              <a:chOff x="5840025" y="426449"/>
              <a:chExt cx="4451910" cy="2129004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28633" y="815249"/>
                <a:ext cx="1077539" cy="1110038"/>
                <a:chOff x="10185476" y="2131789"/>
                <a:chExt cx="969193" cy="971853"/>
              </a:xfrm>
            </p:grpSpPr>
            <p:pic>
              <p:nvPicPr>
                <p:cNvPr id="12" name="Picture 6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856" y="2131789"/>
                  <a:ext cx="628432" cy="651708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10185476" y="2861126"/>
                  <a:ext cx="969193" cy="242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EC2 Instance</a:t>
                  </a:r>
                  <a:endParaRPr lang="ko-KR" altLang="en-US" sz="1200" dirty="0"/>
                </a:p>
              </p:txBody>
            </p:sp>
          </p:grpSp>
          <p:sp>
            <p:nvSpPr>
              <p:cNvPr id="17" name="모서리가 둥근 직사각형 16"/>
              <p:cNvSpPr/>
              <p:nvPr/>
            </p:nvSpPr>
            <p:spPr>
              <a:xfrm>
                <a:off x="5840025" y="426449"/>
                <a:ext cx="3722616" cy="1732857"/>
              </a:xfrm>
              <a:prstGeom prst="roundRect">
                <a:avLst/>
              </a:prstGeom>
              <a:noFill/>
              <a:ln>
                <a:prstDash val="lgDashDot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23020" y="987380"/>
                <a:ext cx="711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. . .</a:t>
                </a:r>
                <a:endParaRPr lang="ko-KR" altLang="en-US" sz="2000" dirty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8883228" y="1492486"/>
                <a:ext cx="1408707" cy="1062967"/>
                <a:chOff x="6765664" y="4826031"/>
                <a:chExt cx="1559787" cy="1084358"/>
              </a:xfrm>
            </p:grpSpPr>
            <p:pic>
              <p:nvPicPr>
                <p:cNvPr id="19" name="Picture 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3497" y="4826031"/>
                  <a:ext cx="853916" cy="830197"/>
                </a:xfrm>
                <a:prstGeom prst="rect">
                  <a:avLst/>
                </a:prstGeom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765664" y="5633390"/>
                  <a:ext cx="15597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Auto Scaling Group</a:t>
                  </a:r>
                  <a:endParaRPr lang="ko-KR" altLang="en-US" sz="1200" dirty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7131113" y="815249"/>
                <a:ext cx="1077539" cy="1110038"/>
                <a:chOff x="10185476" y="2131789"/>
                <a:chExt cx="969193" cy="971853"/>
              </a:xfrm>
            </p:grpSpPr>
            <p:pic>
              <p:nvPicPr>
                <p:cNvPr id="23" name="Picture 6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856" y="2131789"/>
                  <a:ext cx="628432" cy="651708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10185476" y="2861126"/>
                  <a:ext cx="969193" cy="242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EC2 Instance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45" name="모서리가 둥근 직사각형 44"/>
            <p:cNvSpPr/>
            <p:nvPr/>
          </p:nvSpPr>
          <p:spPr>
            <a:xfrm>
              <a:off x="5613061" y="24600"/>
              <a:ext cx="5244029" cy="273306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64624" y="3637469"/>
            <a:ext cx="5244029" cy="2733069"/>
            <a:chOff x="5613061" y="24600"/>
            <a:chExt cx="5244029" cy="2733069"/>
          </a:xfrm>
        </p:grpSpPr>
        <p:grpSp>
          <p:nvGrpSpPr>
            <p:cNvPr id="48" name="그룹 47"/>
            <p:cNvGrpSpPr/>
            <p:nvPr/>
          </p:nvGrpSpPr>
          <p:grpSpPr>
            <a:xfrm>
              <a:off x="5840025" y="426449"/>
              <a:ext cx="4451910" cy="2129004"/>
              <a:chOff x="5840025" y="426449"/>
              <a:chExt cx="4451910" cy="212900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6028633" y="815249"/>
                <a:ext cx="1077539" cy="1110038"/>
                <a:chOff x="10185476" y="2131789"/>
                <a:chExt cx="969193" cy="971853"/>
              </a:xfrm>
            </p:grpSpPr>
            <p:pic>
              <p:nvPicPr>
                <p:cNvPr id="59" name="Picture 6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856" y="2131789"/>
                  <a:ext cx="628432" cy="651708"/>
                </a:xfrm>
                <a:prstGeom prst="rect">
                  <a:avLst/>
                </a:prstGeom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10185476" y="2861126"/>
                  <a:ext cx="969193" cy="242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EC2 Instance</a:t>
                  </a:r>
                  <a:endParaRPr lang="ko-KR" altLang="en-US" sz="1200" dirty="0"/>
                </a:p>
              </p:txBody>
            </p:sp>
          </p:grpSp>
          <p:sp>
            <p:nvSpPr>
              <p:cNvPr id="51" name="모서리가 둥근 직사각형 50"/>
              <p:cNvSpPr/>
              <p:nvPr/>
            </p:nvSpPr>
            <p:spPr>
              <a:xfrm>
                <a:off x="5840025" y="426449"/>
                <a:ext cx="3722616" cy="1732857"/>
              </a:xfrm>
              <a:prstGeom prst="roundRect">
                <a:avLst/>
              </a:prstGeom>
              <a:noFill/>
              <a:ln>
                <a:prstDash val="lgDashDot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423020" y="987380"/>
                <a:ext cx="711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. . .</a:t>
                </a:r>
                <a:endParaRPr lang="ko-KR" altLang="en-US" sz="2000" dirty="0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8883228" y="1492486"/>
                <a:ext cx="1408707" cy="1062967"/>
                <a:chOff x="6765664" y="4826031"/>
                <a:chExt cx="1559787" cy="1084358"/>
              </a:xfrm>
            </p:grpSpPr>
            <p:pic>
              <p:nvPicPr>
                <p:cNvPr id="57" name="Picture 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3497" y="4826031"/>
                  <a:ext cx="853916" cy="830197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6765664" y="5633390"/>
                  <a:ext cx="15597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Auto Scaling Group</a:t>
                  </a:r>
                  <a:endParaRPr lang="ko-KR" altLang="en-US" sz="1200" dirty="0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7131113" y="815249"/>
                <a:ext cx="1077539" cy="1110038"/>
                <a:chOff x="10185476" y="2131789"/>
                <a:chExt cx="969193" cy="971853"/>
              </a:xfrm>
            </p:grpSpPr>
            <p:pic>
              <p:nvPicPr>
                <p:cNvPr id="55" name="Picture 6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856" y="2131789"/>
                  <a:ext cx="628432" cy="651708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10185476" y="2861126"/>
                  <a:ext cx="969193" cy="242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EC2 Instance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49" name="모서리가 둥근 직사각형 48"/>
            <p:cNvSpPr/>
            <p:nvPr/>
          </p:nvSpPr>
          <p:spPr>
            <a:xfrm>
              <a:off x="5613061" y="24600"/>
              <a:ext cx="5244029" cy="273306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365951" y="3006245"/>
            <a:ext cx="1907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Availability Zone 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9365951" y="6300414"/>
            <a:ext cx="1907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Availability Zone 2</a:t>
            </a:r>
            <a:endParaRPr lang="ko-KR" altLang="en-US" sz="16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357610" y="77118"/>
            <a:ext cx="9529590" cy="667622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2598" y="149791"/>
            <a:ext cx="322832" cy="58513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30530" y="83591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Elastic Beanstalk</a:t>
            </a:r>
          </a:p>
        </p:txBody>
      </p:sp>
    </p:spTree>
    <p:extLst>
      <p:ext uri="{BB962C8B-B14F-4D97-AF65-F5344CB8AC3E}">
        <p14:creationId xmlns:p14="http://schemas.microsoft.com/office/powerpoint/2010/main" xmlns="" val="288194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92365" y="561859"/>
            <a:ext cx="10477041" cy="594910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92855" y="1487276"/>
            <a:ext cx="4268118" cy="41689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17255" y="1487276"/>
            <a:ext cx="4268118" cy="41689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03131" y="19252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Elastic Beanstalk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2527" y="11179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9977" y="11179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109043" y="2065395"/>
            <a:ext cx="1494255" cy="2939015"/>
            <a:chOff x="2109043" y="2065395"/>
            <a:chExt cx="1494255" cy="293901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63896" y="2478796"/>
              <a:ext cx="1372519" cy="2525614"/>
            </a:xfrm>
            <a:prstGeom prst="round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09043" y="2065395"/>
              <a:ext cx="1494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Environment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47732" y="2043361"/>
            <a:ext cx="1494255" cy="2939015"/>
            <a:chOff x="2109043" y="2065395"/>
            <a:chExt cx="1494255" cy="293901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63896" y="2478796"/>
              <a:ext cx="1372519" cy="2525614"/>
            </a:xfrm>
            <a:prstGeom prst="round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09043" y="2065395"/>
              <a:ext cx="1494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Environment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37706" y="2043361"/>
            <a:ext cx="1494255" cy="2939015"/>
            <a:chOff x="2109043" y="2065395"/>
            <a:chExt cx="1494255" cy="293901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163896" y="2478796"/>
              <a:ext cx="1372519" cy="2525614"/>
            </a:xfrm>
            <a:prstGeom prst="round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9043" y="2065395"/>
              <a:ext cx="1494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Environment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678098" y="2061989"/>
            <a:ext cx="1494255" cy="2939015"/>
            <a:chOff x="2109043" y="2065395"/>
            <a:chExt cx="1494255" cy="293901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163896" y="2478796"/>
              <a:ext cx="1372519" cy="2525614"/>
            </a:xfrm>
            <a:prstGeom prst="round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043" y="2065395"/>
              <a:ext cx="1494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Environment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603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8863" y="2192632"/>
            <a:ext cx="7810384" cy="21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854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4" y="390063"/>
            <a:ext cx="11082251" cy="6085551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01909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4" y="390063"/>
            <a:ext cx="11082251" cy="608555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배포 자동화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01909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26px-Jenkin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8584" y="1981601"/>
            <a:ext cx="1855462" cy="2561523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4487" y="702535"/>
            <a:ext cx="974665" cy="1010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8433" y="1771049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S3 Bucket</a:t>
            </a:r>
            <a:endParaRPr lang="ko-KR" altLang="en-US" dirty="0"/>
          </a:p>
        </p:txBody>
      </p:sp>
      <p:pic>
        <p:nvPicPr>
          <p:cNvPr id="8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6125" y="4106255"/>
            <a:ext cx="957715" cy="1264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0955" y="54559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Elastic Beanstalk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9314" y="466825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Jenkins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11604" y="1386038"/>
            <a:ext cx="2541069" cy="104915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12351">
            <a:off x="3907857" y="1482290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war</a:t>
            </a:r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09999" y="3954380"/>
            <a:ext cx="2610052" cy="90637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110626">
            <a:off x="4947384" y="4004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배포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7344076" y="2281187"/>
            <a:ext cx="9625" cy="167479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07706" y="3099335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war </a:t>
            </a:r>
            <a:r>
              <a:rPr lang="ko-KR" altLang="en-US" dirty="0" smtClean="0"/>
              <a:t>파일 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332657"/>
            <a:ext cx="426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Jenkins </a:t>
            </a:r>
            <a:r>
              <a:rPr lang="ko-KR" altLang="en-US" sz="2400" b="1" dirty="0" smtClean="0"/>
              <a:t>서버에 </a:t>
            </a:r>
            <a:r>
              <a:rPr lang="en-US" altLang="ko-KR" sz="2400" b="1" dirty="0" smtClean="0"/>
              <a:t>AWSCLI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436" y="804317"/>
            <a:ext cx="80288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pip</a:t>
            </a:r>
            <a:r>
              <a:rPr lang="ko-KR" altLang="en-US" dirty="0"/>
              <a:t>와 </a:t>
            </a:r>
            <a:r>
              <a:rPr lang="en-US" altLang="ko-KR" dirty="0"/>
              <a:t>python </a:t>
            </a:r>
            <a:r>
              <a:rPr lang="ko-KR" altLang="en-US" dirty="0"/>
              <a:t>설치 확인</a:t>
            </a:r>
          </a:p>
          <a:p>
            <a:r>
              <a:rPr lang="en-US" altLang="ko-KR" dirty="0" smtClean="0"/>
              <a:t>  $ </a:t>
            </a:r>
            <a:r>
              <a:rPr lang="en-US" altLang="ko-KR" dirty="0"/>
              <a:t>pip --version $ python </a:t>
            </a:r>
            <a:r>
              <a:rPr lang="en-US" altLang="ko-KR" dirty="0" smtClean="0"/>
              <a:t>–version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설치되어 </a:t>
            </a:r>
            <a:r>
              <a:rPr lang="ko-KR" altLang="en-US" dirty="0"/>
              <a:t>있지 않은 경우 설치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  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python3.4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Python </a:t>
            </a:r>
            <a:r>
              <a:rPr lang="en-US" altLang="ko-KR" dirty="0"/>
              <a:t>Packaging Authority</a:t>
            </a:r>
            <a:r>
              <a:rPr lang="ko-KR" altLang="en-US" dirty="0"/>
              <a:t>에서 제공하는 스크립트를 사용하여 </a:t>
            </a:r>
            <a:r>
              <a:rPr lang="en-US" altLang="ko-KR" dirty="0"/>
              <a:t>pip </a:t>
            </a:r>
            <a:r>
              <a:rPr lang="ko-KR" altLang="en-US" dirty="0"/>
              <a:t>설치</a:t>
            </a:r>
          </a:p>
          <a:p>
            <a:r>
              <a:rPr lang="en-US" altLang="ko-KR" dirty="0" smtClean="0"/>
              <a:t>  $ </a:t>
            </a:r>
            <a:r>
              <a:rPr lang="en-US" altLang="ko-KR" dirty="0"/>
              <a:t>curl -O https://bootstrap.pypa.io/get-pip.py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$ </a:t>
            </a:r>
            <a:r>
              <a:rPr lang="en-US" altLang="ko-KR" dirty="0"/>
              <a:t>python3 get-pip.py --user</a:t>
            </a:r>
          </a:p>
          <a:p>
            <a:pPr marL="0" lvl="1"/>
            <a:endParaRPr lang="en-US" altLang="ko-KR" dirty="0" smtClean="0"/>
          </a:p>
          <a:p>
            <a:pPr marL="0" lvl="1"/>
            <a:r>
              <a:rPr lang="en-US" altLang="ko-KR" dirty="0" smtClean="0"/>
              <a:t>4. </a:t>
            </a:r>
            <a:r>
              <a:rPr lang="ko-KR" altLang="en-US" dirty="0" smtClean="0"/>
              <a:t>환경 </a:t>
            </a:r>
            <a:r>
              <a:rPr lang="ko-KR" altLang="en-US" dirty="0"/>
              <a:t>변수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, .profile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bash_login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  export </a:t>
            </a:r>
            <a:r>
              <a:rPr lang="en-US" altLang="ko-KR" dirty="0"/>
              <a:t>PATH=~/.local/bin:$</a:t>
            </a:r>
            <a:r>
              <a:rPr lang="en-US" altLang="ko-KR" dirty="0" smtClean="0"/>
              <a:t>PATH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pip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AWS CLI </a:t>
            </a:r>
            <a:r>
              <a:rPr lang="ko-KR" altLang="en-US" dirty="0" smtClean="0"/>
              <a:t>설치</a:t>
            </a:r>
          </a:p>
          <a:p>
            <a:r>
              <a:rPr lang="en-US" altLang="ko-KR" dirty="0" smtClean="0"/>
              <a:t>  $ </a:t>
            </a:r>
            <a:r>
              <a:rPr lang="en-US" altLang="ko-KR" dirty="0"/>
              <a:t>pip install </a:t>
            </a:r>
            <a:r>
              <a:rPr lang="en-US" altLang="ko-KR" dirty="0" err="1"/>
              <a:t>awscli</a:t>
            </a:r>
            <a:r>
              <a:rPr lang="en-US" altLang="ko-KR" dirty="0"/>
              <a:t> --upgrade --user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 AWS </a:t>
            </a:r>
            <a:r>
              <a:rPr lang="en-US" altLang="ko-KR" dirty="0"/>
              <a:t>CLI </a:t>
            </a:r>
            <a:r>
              <a:rPr lang="ko-KR" altLang="en-US" dirty="0"/>
              <a:t>설치 확인</a:t>
            </a:r>
          </a:p>
          <a:p>
            <a:r>
              <a:rPr lang="en-US" altLang="ko-KR" dirty="0" smtClean="0"/>
              <a:t>  $ </a:t>
            </a:r>
            <a:r>
              <a:rPr lang="en-US" altLang="ko-KR" dirty="0" err="1"/>
              <a:t>aws</a:t>
            </a:r>
            <a:r>
              <a:rPr lang="en-US" altLang="ko-KR" dirty="0"/>
              <a:t> --version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최신 </a:t>
            </a:r>
            <a:r>
              <a:rPr lang="ko-KR" altLang="en-US" dirty="0"/>
              <a:t>버전으로 업그레이드 시 아래 명령 수행</a:t>
            </a:r>
          </a:p>
          <a:p>
            <a:r>
              <a:rPr lang="en-US" altLang="ko-KR" dirty="0" smtClean="0"/>
              <a:t>  $ </a:t>
            </a:r>
            <a:r>
              <a:rPr lang="en-US" altLang="ko-KR" dirty="0"/>
              <a:t>pip install </a:t>
            </a:r>
            <a:r>
              <a:rPr lang="en-US" altLang="ko-KR" dirty="0" err="1"/>
              <a:t>awscli</a:t>
            </a:r>
            <a:r>
              <a:rPr lang="en-US" altLang="ko-KR" dirty="0"/>
              <a:t> --upgrade --user​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476673"/>
            <a:ext cx="426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Jenkins </a:t>
            </a:r>
            <a:r>
              <a:rPr lang="ko-KR" altLang="en-US" sz="2400" b="1" dirty="0" smtClean="0"/>
              <a:t>서버에 </a:t>
            </a:r>
            <a:r>
              <a:rPr lang="en-US" altLang="ko-KR" sz="2400" b="1" dirty="0" smtClean="0"/>
              <a:t>AWSCLI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435" y="1412777"/>
            <a:ext cx="10657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AWS </a:t>
            </a:r>
            <a:r>
              <a:rPr lang="ko-KR" altLang="en-US" dirty="0"/>
              <a:t>콘솔에서 </a:t>
            </a:r>
            <a:r>
              <a:rPr lang="en-US" altLang="ko-KR" dirty="0"/>
              <a:t>ACCESS_KEY</a:t>
            </a:r>
            <a:r>
              <a:rPr lang="ko-KR" altLang="en-US" dirty="0"/>
              <a:t>와 </a:t>
            </a:r>
            <a:r>
              <a:rPr lang="en-US" altLang="ko-KR" dirty="0"/>
              <a:t>SECRET_KEY </a:t>
            </a:r>
            <a:r>
              <a:rPr lang="ko-KR" altLang="en-US" dirty="0"/>
              <a:t>발급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IAM </a:t>
            </a:r>
            <a:r>
              <a:rPr lang="en-US" altLang="ko-KR" dirty="0"/>
              <a:t>&gt; Users &gt; </a:t>
            </a:r>
            <a:r>
              <a:rPr lang="ko-KR" altLang="en-US" dirty="0"/>
              <a:t>사용자 선택 </a:t>
            </a:r>
            <a:r>
              <a:rPr lang="en-US" altLang="ko-KR" dirty="0"/>
              <a:t>&gt; Security Credentials </a:t>
            </a:r>
            <a:r>
              <a:rPr lang="ko-KR" altLang="en-US" dirty="0"/>
              <a:t>탭 </a:t>
            </a:r>
            <a:r>
              <a:rPr lang="en-US" altLang="ko-KR" dirty="0"/>
              <a:t>&gt; Create access key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해당 </a:t>
            </a:r>
            <a:r>
              <a:rPr lang="ko-KR" altLang="en-US" dirty="0"/>
              <a:t>키의 </a:t>
            </a:r>
            <a:r>
              <a:rPr lang="en-US" altLang="ko-KR" dirty="0"/>
              <a:t>SECRET_KEY</a:t>
            </a:r>
            <a:r>
              <a:rPr lang="ko-KR" altLang="en-US" dirty="0"/>
              <a:t>는 발급 시에만 확인 가능하므로 잘 저장해둬야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 smtClean="0"/>
              <a:t>2. </a:t>
            </a:r>
            <a:r>
              <a:rPr lang="en-US" altLang="ko-KR" dirty="0" smtClean="0"/>
              <a:t>ACCESS_KEY</a:t>
            </a:r>
            <a:r>
              <a:rPr lang="ko-KR" altLang="en-US" dirty="0"/>
              <a:t>와 </a:t>
            </a:r>
            <a:r>
              <a:rPr lang="en-US" altLang="ko-KR" dirty="0"/>
              <a:t>SECRET_KEY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$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configure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3. ~/.</a:t>
            </a:r>
            <a:r>
              <a:rPr lang="en-US" altLang="ko-KR" dirty="0" err="1"/>
              <a:t>aws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ko-KR" altLang="en-US" dirty="0"/>
              <a:t>에서 </a:t>
            </a:r>
            <a:r>
              <a:rPr lang="en-US" altLang="ko-KR" dirty="0"/>
              <a:t>default region </a:t>
            </a:r>
            <a:r>
              <a:rPr lang="ko-KR" altLang="en-US" dirty="0"/>
              <a:t>설정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추후 </a:t>
            </a:r>
            <a:r>
              <a:rPr lang="ko-KR" altLang="en-US" dirty="0"/>
              <a:t>사용되는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명령은 기본적으로 </a:t>
            </a:r>
            <a:r>
              <a:rPr lang="en-US" altLang="ko-KR" dirty="0"/>
              <a:t>default region</a:t>
            </a:r>
            <a:r>
              <a:rPr lang="ko-KR" altLang="en-US" dirty="0"/>
              <a:t>에 설정한 국가의 리소스에 접근한다</a:t>
            </a:r>
            <a:r>
              <a:rPr lang="en-US" altLang="ko-KR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--</a:t>
            </a:r>
            <a:r>
              <a:rPr lang="en-US" altLang="ko-KR" dirty="0"/>
              <a:t>region </a:t>
            </a:r>
            <a:r>
              <a:rPr lang="ko-KR" altLang="en-US" dirty="0"/>
              <a:t>옵션을 통해 특정 </a:t>
            </a:r>
            <a:r>
              <a:rPr lang="ko-KR" altLang="en-US" dirty="0" err="1"/>
              <a:t>리전을</a:t>
            </a:r>
            <a:r>
              <a:rPr lang="ko-KR" altLang="en-US" dirty="0"/>
              <a:t> 지전 하는 것도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물리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서버 구동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AWS</a:t>
            </a:r>
            <a:r>
              <a:rPr lang="ko-KR" altLang="en-US" dirty="0" smtClean="0"/>
              <a:t>를 사용해서 서버 구동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Amazon Elastic Beanstalk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Jenkins</a:t>
            </a:r>
            <a:r>
              <a:rPr lang="ko-KR" altLang="en-US" dirty="0" smtClean="0"/>
              <a:t>를 통한 배포 자동화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476673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Jenkins </a:t>
            </a:r>
            <a:r>
              <a:rPr lang="ko-KR" altLang="en-US" sz="2400" b="1" dirty="0" err="1" smtClean="0"/>
              <a:t>빌드</a:t>
            </a:r>
            <a:r>
              <a:rPr lang="ko-KR" altLang="en-US" sz="2400" b="1" dirty="0" smtClean="0"/>
              <a:t> 설정 </a:t>
            </a:r>
            <a:r>
              <a:rPr lang="en-US" altLang="ko-KR" sz="2400" b="1" dirty="0" smtClean="0"/>
              <a:t>– war</a:t>
            </a:r>
            <a:r>
              <a:rPr lang="ko-KR" altLang="en-US" sz="2400" b="1" dirty="0" smtClean="0"/>
              <a:t>파일 </a:t>
            </a:r>
            <a:r>
              <a:rPr lang="en-US" altLang="ko-KR" sz="2400" b="1" dirty="0" smtClean="0"/>
              <a:t>S3</a:t>
            </a:r>
            <a:r>
              <a:rPr lang="ko-KR" altLang="en-US" sz="2400" b="1" dirty="0" smtClean="0"/>
              <a:t>에 저장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435" y="1412777"/>
            <a:ext cx="10657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Jenkins</a:t>
            </a:r>
            <a:r>
              <a:rPr lang="ko-KR" altLang="en-US" dirty="0"/>
              <a:t>에서 빌드를 수행하는 </a:t>
            </a:r>
            <a:r>
              <a:rPr lang="en-US" altLang="ko-KR" dirty="0"/>
              <a:t>Item</a:t>
            </a:r>
            <a:r>
              <a:rPr lang="ko-KR" altLang="en-US" dirty="0"/>
              <a:t>의 설정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Add </a:t>
            </a:r>
            <a:r>
              <a:rPr lang="en-US" altLang="ko-KR" dirty="0"/>
              <a:t>build step</a:t>
            </a:r>
            <a:r>
              <a:rPr lang="ko-KR" altLang="en-US" dirty="0"/>
              <a:t>으로 </a:t>
            </a:r>
            <a:r>
              <a:rPr lang="en-US" altLang="ko-KR" dirty="0"/>
              <a:t>Execute shell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스크립트에 </a:t>
            </a:r>
            <a:r>
              <a:rPr lang="ko-KR" altLang="en-US" dirty="0" err="1"/>
              <a:t>빌드를</a:t>
            </a:r>
            <a:r>
              <a:rPr lang="ko-KR" altLang="en-US" dirty="0"/>
              <a:t> 통해 만들어진 </a:t>
            </a:r>
            <a:r>
              <a:rPr lang="en-US" altLang="ko-KR" dirty="0"/>
              <a:t>war</a:t>
            </a:r>
            <a:r>
              <a:rPr lang="ko-KR" altLang="en-US" dirty="0"/>
              <a:t>파일을 </a:t>
            </a:r>
            <a:r>
              <a:rPr lang="en-US" altLang="ko-KR" dirty="0"/>
              <a:t>S3</a:t>
            </a:r>
            <a:r>
              <a:rPr lang="ko-KR" altLang="en-US" dirty="0"/>
              <a:t>로 </a:t>
            </a:r>
            <a:r>
              <a:rPr lang="ko-KR" altLang="en-US" dirty="0" err="1"/>
              <a:t>업로드하는</a:t>
            </a:r>
            <a:r>
              <a:rPr lang="ko-KR" altLang="en-US" dirty="0"/>
              <a:t> 명령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$ </a:t>
            </a:r>
            <a:r>
              <a:rPr lang="en-US" altLang="ko-KR" dirty="0" err="1"/>
              <a:t>aws</a:t>
            </a:r>
            <a:r>
              <a:rPr lang="ko-KR" altLang="en-US" dirty="0"/>
              <a:t> </a:t>
            </a:r>
            <a:r>
              <a:rPr lang="en-US" altLang="ko-KR" dirty="0"/>
              <a:t>s3 cp</a:t>
            </a:r>
            <a:r>
              <a:rPr lang="ko-KR" altLang="en-US" dirty="0"/>
              <a:t> </a:t>
            </a:r>
            <a:r>
              <a:rPr lang="en-US" altLang="ko-KR" dirty="0"/>
              <a:t>$WORKSPACE/build/</a:t>
            </a:r>
            <a:r>
              <a:rPr lang="en-US" altLang="ko-KR" dirty="0" err="1"/>
              <a:t>libs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/>
              <a:t>war s3</a:t>
            </a:r>
            <a:r>
              <a:rPr lang="en-US" altLang="ko-KR" dirty="0" smtClean="0"/>
              <a:t>://</a:t>
            </a:r>
            <a:r>
              <a:rPr lang="ko-KR" altLang="en-US" dirty="0" err="1" smtClean="0"/>
              <a:t>버킷명</a:t>
            </a:r>
            <a:r>
              <a:rPr lang="en-US" altLang="ko-KR" dirty="0" smtClean="0"/>
              <a:t>/$</a:t>
            </a:r>
            <a:r>
              <a:rPr lang="en-US" altLang="ko-KR" dirty="0"/>
              <a:t>BUILD_NUMBER</a:t>
            </a:r>
            <a:r>
              <a:rPr lang="en-US" altLang="ko-KR" dirty="0" smtClean="0"/>
              <a:t>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때 만들어진 </a:t>
            </a:r>
            <a:r>
              <a:rPr lang="en-US" altLang="ko-KR" dirty="0"/>
              <a:t>war</a:t>
            </a:r>
            <a:r>
              <a:rPr lang="ko-KR" altLang="en-US" dirty="0"/>
              <a:t>파일들에 대한 버전관리를 위해 </a:t>
            </a:r>
            <a:r>
              <a:rPr lang="ko-KR" altLang="en-US" dirty="0" err="1"/>
              <a:t>빌드</a:t>
            </a:r>
            <a:r>
              <a:rPr lang="ko-KR" altLang="en-US" dirty="0"/>
              <a:t> 번호로 </a:t>
            </a:r>
            <a:r>
              <a:rPr lang="ko-KR" altLang="en-US" dirty="0" err="1"/>
              <a:t>디렉토리를</a:t>
            </a:r>
            <a:r>
              <a:rPr lang="ko-KR" altLang="en-US" dirty="0"/>
              <a:t> 생성하여 업로드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476673"/>
            <a:ext cx="802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Jenkins </a:t>
            </a:r>
            <a:r>
              <a:rPr lang="ko-KR" altLang="en-US" sz="2400" b="1" dirty="0" smtClean="0"/>
              <a:t>배</a:t>
            </a:r>
            <a:r>
              <a:rPr lang="ko-KR" altLang="en-US" sz="2400" b="1" dirty="0"/>
              <a:t>포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– beanstalk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Application </a:t>
            </a:r>
            <a:r>
              <a:rPr lang="ko-KR" altLang="en-US" sz="2400" b="1" dirty="0" smtClean="0"/>
              <a:t>버전 업로드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435" y="1196752"/>
            <a:ext cx="10657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Jenkins</a:t>
            </a:r>
            <a:r>
              <a:rPr lang="ko-KR" altLang="en-US" dirty="0"/>
              <a:t>에서 배포를 수행하는 </a:t>
            </a:r>
            <a:r>
              <a:rPr lang="en-US" altLang="ko-KR" dirty="0"/>
              <a:t>Item</a:t>
            </a:r>
            <a:r>
              <a:rPr lang="ko-KR" altLang="en-US" dirty="0"/>
              <a:t>의 설정 페이지로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General </a:t>
            </a:r>
            <a:r>
              <a:rPr lang="ko-KR" altLang="en-US" dirty="0"/>
              <a:t>항목에서 이 </a:t>
            </a:r>
            <a:r>
              <a:rPr lang="ko-KR" altLang="en-US" dirty="0" err="1"/>
              <a:t>빌드는</a:t>
            </a:r>
            <a:r>
              <a:rPr lang="ko-KR" altLang="en-US" dirty="0"/>
              <a:t> 매개변수가 있습니다</a:t>
            </a:r>
            <a:r>
              <a:rPr lang="en-US" altLang="ko-KR" dirty="0"/>
              <a:t>.</a:t>
            </a:r>
            <a:r>
              <a:rPr lang="ko-KR" altLang="en-US" dirty="0"/>
              <a:t>체크박스에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아래에서 </a:t>
            </a:r>
            <a:r>
              <a:rPr lang="en-US" altLang="ko-KR" dirty="0"/>
              <a:t>application versions</a:t>
            </a:r>
            <a:r>
              <a:rPr lang="ko-KR" altLang="en-US" dirty="0"/>
              <a:t>에 </a:t>
            </a:r>
            <a:r>
              <a:rPr lang="en-US" altLang="ko-KR" dirty="0"/>
              <a:t>war</a:t>
            </a:r>
            <a:r>
              <a:rPr lang="ko-KR" altLang="en-US" dirty="0"/>
              <a:t>파일을 </a:t>
            </a:r>
            <a:r>
              <a:rPr lang="ko-KR" altLang="en-US" dirty="0" err="1"/>
              <a:t>업로드할</a:t>
            </a:r>
            <a:r>
              <a:rPr lang="ko-KR" altLang="en-US" dirty="0"/>
              <a:t> 때 설명을 넣기 위해 매개변수 추가를 선택하여 </a:t>
            </a:r>
            <a:r>
              <a:rPr lang="en-US" altLang="ko-KR" dirty="0"/>
              <a:t>String Parameter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Add </a:t>
            </a:r>
            <a:r>
              <a:rPr lang="en-US" altLang="ko-KR" dirty="0"/>
              <a:t>build step</a:t>
            </a:r>
            <a:r>
              <a:rPr lang="ko-KR" altLang="en-US" dirty="0"/>
              <a:t>으로 </a:t>
            </a:r>
            <a:r>
              <a:rPr lang="en-US" altLang="ko-KR" dirty="0"/>
              <a:t>Copy artifacts from another project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Project </a:t>
            </a:r>
            <a:r>
              <a:rPr lang="en-US" altLang="ko-KR" dirty="0"/>
              <a:t>name</a:t>
            </a:r>
            <a:r>
              <a:rPr lang="ko-KR" altLang="en-US" dirty="0"/>
              <a:t>에 빌드를 수행하는 </a:t>
            </a:r>
            <a:r>
              <a:rPr lang="en-US" altLang="ko-KR" dirty="0"/>
              <a:t>Jenkins Item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해당 </a:t>
            </a:r>
            <a:r>
              <a:rPr lang="ko-KR" altLang="en-US" dirty="0" err="1"/>
              <a:t>플러그인이</a:t>
            </a:r>
            <a:r>
              <a:rPr lang="ko-KR" altLang="en-US" dirty="0"/>
              <a:t> 존재하지 않을 경우 설치 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Add </a:t>
            </a:r>
            <a:r>
              <a:rPr lang="en-US" altLang="ko-KR" dirty="0"/>
              <a:t>build step</a:t>
            </a:r>
            <a:r>
              <a:rPr lang="ko-KR" altLang="en-US" dirty="0"/>
              <a:t>으로 </a:t>
            </a:r>
            <a:r>
              <a:rPr lang="en-US" altLang="ko-KR" dirty="0"/>
              <a:t>Execute shell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Amazon </a:t>
            </a:r>
            <a:r>
              <a:rPr lang="en-US" altLang="ko-KR" dirty="0"/>
              <a:t>Elastic Beanstalk</a:t>
            </a:r>
            <a:r>
              <a:rPr lang="ko-KR" altLang="en-US" dirty="0"/>
              <a:t>의 </a:t>
            </a:r>
            <a:r>
              <a:rPr lang="en-US" altLang="ko-KR" dirty="0"/>
              <a:t>application versions</a:t>
            </a:r>
            <a:r>
              <a:rPr lang="ko-KR" altLang="en-US" dirty="0"/>
              <a:t>에 </a:t>
            </a:r>
            <a:r>
              <a:rPr lang="en-US" altLang="ko-KR" dirty="0"/>
              <a:t>war </a:t>
            </a:r>
            <a:r>
              <a:rPr lang="en-US" altLang="ko-KR" dirty="0" smtClean="0"/>
              <a:t>upload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elasticbeanstalk</a:t>
            </a:r>
            <a:r>
              <a:rPr lang="en-US" altLang="ko-KR" dirty="0"/>
              <a:t> create-application-version --application-name &lt;</a:t>
            </a:r>
            <a:r>
              <a:rPr lang="ko-KR" altLang="en-US" dirty="0" err="1"/>
              <a:t>어플리케이션명</a:t>
            </a:r>
            <a:r>
              <a:rPr lang="en-US" altLang="ko-KR" dirty="0"/>
              <a:t>&gt; --version-label &lt;</a:t>
            </a:r>
            <a:r>
              <a:rPr lang="ko-KR" altLang="en-US" dirty="0"/>
              <a:t>버전 레이블</a:t>
            </a:r>
            <a:r>
              <a:rPr lang="en-US" altLang="ko-KR" dirty="0"/>
              <a:t>&gt; --description &lt;</a:t>
            </a:r>
            <a:r>
              <a:rPr lang="ko-KR" altLang="en-US" dirty="0"/>
              <a:t>설명</a:t>
            </a:r>
            <a:r>
              <a:rPr lang="en-US" altLang="ko-KR" dirty="0"/>
              <a:t>&gt; --source-bundle S3Bucket="</a:t>
            </a:r>
            <a:r>
              <a:rPr lang="ko-KR" altLang="en-US" dirty="0" err="1"/>
              <a:t>버킷명</a:t>
            </a:r>
            <a:r>
              <a:rPr lang="en-US" altLang="ko-KR" dirty="0"/>
              <a:t>",S3Key="&lt;</a:t>
            </a:r>
            <a:r>
              <a:rPr lang="ko-KR" altLang="en-US" dirty="0"/>
              <a:t>파일 경로</a:t>
            </a:r>
            <a:r>
              <a:rPr lang="en-US" altLang="ko-KR" dirty="0"/>
              <a:t>&gt;"</a:t>
            </a:r>
            <a:r>
              <a:rPr lang="ko-KR" altLang="en-US" dirty="0"/>
              <a:t> </a:t>
            </a:r>
            <a:r>
              <a:rPr lang="en-US" altLang="ko-KR" dirty="0"/>
              <a:t>--</a:t>
            </a:r>
            <a:r>
              <a:rPr lang="en-US" altLang="ko-KR" dirty="0" smtClean="0"/>
              <a:t>auto-create-application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3" y="476673"/>
            <a:ext cx="74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Jenkins </a:t>
            </a:r>
            <a:r>
              <a:rPr lang="ko-KR" altLang="en-US" sz="2400" b="1" dirty="0" smtClean="0"/>
              <a:t>배</a:t>
            </a:r>
            <a:r>
              <a:rPr lang="ko-KR" altLang="en-US" sz="2400" b="1" dirty="0"/>
              <a:t>포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– beanstalk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environment</a:t>
            </a:r>
            <a:r>
              <a:rPr lang="ko-KR" altLang="en-US" sz="2400" b="1" dirty="0" smtClean="0"/>
              <a:t>에 배포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435" y="1556793"/>
            <a:ext cx="10657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어플리케이션과 </a:t>
            </a:r>
            <a:r>
              <a:rPr lang="en-US" altLang="ko-KR" dirty="0" err="1"/>
              <a:t>envoironment</a:t>
            </a:r>
            <a:r>
              <a:rPr lang="ko-KR" altLang="en-US" dirty="0"/>
              <a:t>를 지정하여 </a:t>
            </a:r>
            <a:r>
              <a:rPr lang="en-US" altLang="ko-KR" dirty="0" smtClean="0"/>
              <a:t>deploy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elasticbeanstalk</a:t>
            </a:r>
            <a:r>
              <a:rPr lang="en-US" altLang="ko-KR" dirty="0"/>
              <a:t> update-environment --application-name &lt;</a:t>
            </a:r>
            <a:r>
              <a:rPr lang="ko-KR" altLang="en-US" dirty="0" err="1"/>
              <a:t>어플리케이션명</a:t>
            </a:r>
            <a:r>
              <a:rPr lang="en-US" altLang="ko-KR" dirty="0"/>
              <a:t>&gt; --environment-name &lt;environment</a:t>
            </a:r>
            <a:r>
              <a:rPr lang="ko-KR" altLang="en-US" dirty="0"/>
              <a:t>명</a:t>
            </a:r>
            <a:r>
              <a:rPr lang="en-US" altLang="ko-KR" dirty="0"/>
              <a:t>&gt; --version-label &lt;Application Versions</a:t>
            </a:r>
            <a:r>
              <a:rPr lang="ko-KR" altLang="en-US" dirty="0"/>
              <a:t>에 명시된 버전 레이블</a:t>
            </a:r>
            <a:r>
              <a:rPr lang="en-US" altLang="ko-KR" dirty="0"/>
              <a:t>&gt;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위에서 지정한 </a:t>
            </a:r>
            <a:r>
              <a:rPr lang="en-US" altLang="ko-KR" dirty="0"/>
              <a:t>Jenkins</a:t>
            </a:r>
            <a:r>
              <a:rPr lang="ko-KR" altLang="en-US" dirty="0"/>
              <a:t>의 환경변수들은 </a:t>
            </a:r>
            <a:r>
              <a:rPr lang="en-US" altLang="ko-KR" dirty="0">
                <a:hlinkClick r:id="rId2"/>
              </a:rPr>
              <a:t>Jenkins </a:t>
            </a:r>
            <a:r>
              <a:rPr lang="ko-KR" altLang="en-US" dirty="0">
                <a:hlinkClick r:id="rId2"/>
              </a:rPr>
              <a:t>홈페이지</a:t>
            </a:r>
            <a:r>
              <a:rPr lang="ko-KR" altLang="en-US" dirty="0"/>
              <a:t>를 </a:t>
            </a:r>
            <a:r>
              <a:rPr lang="ko-KR" altLang="en-US" dirty="0" smtClean="0"/>
              <a:t>참고</a:t>
            </a: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4" y="390063"/>
            <a:ext cx="11082251" cy="608555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0190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3498" y="2200794"/>
            <a:ext cx="3238500" cy="2057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412694" y="3229494"/>
            <a:ext cx="241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245480" y="2775781"/>
            <a:ext cx="907426" cy="9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51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4196" y="822539"/>
            <a:ext cx="3238500" cy="2057400"/>
          </a:xfrm>
          <a:prstGeom prst="rect">
            <a:avLst/>
          </a:prstGeom>
        </p:spPr>
      </p:pic>
      <p:cxnSp>
        <p:nvCxnSpPr>
          <p:cNvPr id="7" name="직선 연결선 6"/>
          <p:cNvCxnSpPr>
            <a:endCxn id="4" idx="1"/>
          </p:cNvCxnSpPr>
          <p:nvPr/>
        </p:nvCxnSpPr>
        <p:spPr>
          <a:xfrm flipV="1">
            <a:off x="2412694" y="1851239"/>
            <a:ext cx="3031502" cy="137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4196" y="3763353"/>
            <a:ext cx="3238500" cy="2057400"/>
          </a:xfrm>
          <a:prstGeom prst="rect">
            <a:avLst/>
          </a:prstGeom>
        </p:spPr>
      </p:pic>
      <p:cxnSp>
        <p:nvCxnSpPr>
          <p:cNvPr id="8" name="직선 연결선 7"/>
          <p:cNvCxnSpPr>
            <a:endCxn id="6" idx="1"/>
          </p:cNvCxnSpPr>
          <p:nvPr/>
        </p:nvCxnSpPr>
        <p:spPr>
          <a:xfrm>
            <a:off x="2412694" y="3413799"/>
            <a:ext cx="3031502" cy="137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245480" y="2775781"/>
            <a:ext cx="907426" cy="9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07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0446" y="723387"/>
            <a:ext cx="3238500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0446" y="3763353"/>
            <a:ext cx="3238500" cy="20574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412694" y="3413799"/>
            <a:ext cx="2038120" cy="2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00565" y="2855927"/>
            <a:ext cx="907426" cy="907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6123" y="2544897"/>
            <a:ext cx="1388246" cy="138824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6363839" y="2093205"/>
            <a:ext cx="2038120" cy="104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363839" y="3580482"/>
            <a:ext cx="2038120" cy="936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661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8595" y="501854"/>
            <a:ext cx="2521640" cy="16019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5714" y="2772425"/>
            <a:ext cx="2521640" cy="160198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258458" y="2873973"/>
            <a:ext cx="1101687" cy="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146329" y="2516965"/>
            <a:ext cx="706562" cy="70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4099" y="2333498"/>
            <a:ext cx="1080950" cy="10809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4755377" y="1594205"/>
            <a:ext cx="2038120" cy="104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5545" y="3223527"/>
            <a:ext cx="1927952" cy="50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31253"/>
          <a:stretch/>
        </p:blipFill>
        <p:spPr>
          <a:xfrm>
            <a:off x="9893146" y="5232094"/>
            <a:ext cx="1780142" cy="12237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2475" y="4957127"/>
            <a:ext cx="2521640" cy="1601983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/>
        </p:nvCxnSpPr>
        <p:spPr>
          <a:xfrm>
            <a:off x="4525049" y="3542885"/>
            <a:ext cx="2140156" cy="1822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714342" y="5843989"/>
            <a:ext cx="10025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70546" y="5474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5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4" y="390063"/>
            <a:ext cx="11082251" cy="608555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아마존 웹 서비스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41907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9146" y="1924270"/>
            <a:ext cx="1815686" cy="1153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718" y="3504591"/>
            <a:ext cx="1673362" cy="106307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0330" y="3389716"/>
            <a:ext cx="681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11609" y="3077765"/>
            <a:ext cx="623905" cy="623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6667" y="2894392"/>
            <a:ext cx="954495" cy="95449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3105978" y="2754217"/>
            <a:ext cx="826337" cy="433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05978" y="3652142"/>
            <a:ext cx="920495" cy="38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993176" y="293174"/>
            <a:ext cx="0" cy="642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721606" y="3249541"/>
            <a:ext cx="681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952885" y="2937590"/>
            <a:ext cx="623905" cy="623905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9281164" y="2644488"/>
            <a:ext cx="826337" cy="433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270448" y="3389716"/>
            <a:ext cx="920495" cy="38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2047" y="2967062"/>
            <a:ext cx="543639" cy="56495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46172" y="3570445"/>
            <a:ext cx="116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Elastic </a:t>
            </a:r>
            <a:br>
              <a:rPr lang="en-US" altLang="ko-KR" sz="1200" dirty="0" smtClean="0"/>
            </a:br>
            <a:r>
              <a:rPr lang="en-US" altLang="ko-KR" sz="1200" dirty="0" smtClean="0"/>
              <a:t>Load Balancer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131302" y="2131789"/>
            <a:ext cx="1077539" cy="1006336"/>
            <a:chOff x="10131302" y="2131789"/>
            <a:chExt cx="1077539" cy="1006336"/>
          </a:xfrm>
        </p:grpSpPr>
        <p:pic>
          <p:nvPicPr>
            <p:cNvPr id="33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0131302" y="2861126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EC2 Instance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146295" y="3486441"/>
            <a:ext cx="1077539" cy="1006336"/>
            <a:chOff x="10131302" y="2131789"/>
            <a:chExt cx="1077539" cy="1006336"/>
          </a:xfrm>
        </p:grpSpPr>
        <p:pic>
          <p:nvPicPr>
            <p:cNvPr id="3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131302" y="2861126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EC2 Instance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148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2741984" y="2493264"/>
            <a:ext cx="206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741908" y="2056242"/>
            <a:ext cx="874044" cy="874044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6045493" y="1431548"/>
            <a:ext cx="1831106" cy="8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20071" y="2493264"/>
            <a:ext cx="1907372" cy="10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664308" y="1947609"/>
            <a:ext cx="1630010" cy="1449990"/>
            <a:chOff x="3679915" y="2578388"/>
            <a:chExt cx="1630010" cy="1449990"/>
          </a:xfrm>
        </p:grpSpPr>
        <p:pic>
          <p:nvPicPr>
            <p:cNvPr id="32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14122" y="2578388"/>
              <a:ext cx="761597" cy="79146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679915" y="3505158"/>
              <a:ext cx="1630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Elastic 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Load Balancer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061980" y="1064084"/>
            <a:ext cx="1225015" cy="1262204"/>
            <a:chOff x="10232855" y="2131789"/>
            <a:chExt cx="874433" cy="964529"/>
          </a:xfrm>
        </p:grpSpPr>
        <p:pic>
          <p:nvPicPr>
            <p:cNvPr id="33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0232855" y="2861126"/>
              <a:ext cx="874433" cy="23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EC2 Instance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61981" y="3180852"/>
            <a:ext cx="1225015" cy="1262204"/>
            <a:chOff x="10232854" y="2131789"/>
            <a:chExt cx="874433" cy="964529"/>
          </a:xfrm>
        </p:grpSpPr>
        <p:pic>
          <p:nvPicPr>
            <p:cNvPr id="3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5856" y="2131789"/>
              <a:ext cx="628432" cy="65170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232854" y="2861126"/>
              <a:ext cx="874433" cy="23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EC2 Instance</a:t>
              </a:r>
              <a:endParaRPr lang="ko-KR" altLang="en-US" sz="1400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7480455" y="815251"/>
            <a:ext cx="2368627" cy="5133857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53301" y="4544643"/>
            <a:ext cx="28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3497" y="4826031"/>
            <a:ext cx="853916" cy="8301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37813" y="5633390"/>
            <a:ext cx="20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Auto Scaling Group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8405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1157</Words>
  <Application>Microsoft Office PowerPoint</Application>
  <PresentationFormat>사용자 지정</PresentationFormat>
  <Paragraphs>154</Paragraphs>
  <Slides>23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Amazon Elastic Beanstalk</vt:lpstr>
      <vt:lpstr>알아볼 내용</vt:lpstr>
      <vt:lpstr>슬라이드 3</vt:lpstr>
      <vt:lpstr>슬라이드 4</vt:lpstr>
      <vt:lpstr>슬라이드 5</vt:lpstr>
      <vt:lpstr>슬라이드 6</vt:lpstr>
      <vt:lpstr>아마존 웹 서비스</vt:lpstr>
      <vt:lpstr>슬라이드 8</vt:lpstr>
      <vt:lpstr>슬라이드 9</vt:lpstr>
      <vt:lpstr>슬라이드 10</vt:lpstr>
      <vt:lpstr>Amazon Elastic Beanstalk</vt:lpstr>
      <vt:lpstr>슬라이드 12</vt:lpstr>
      <vt:lpstr>슬라이드 13</vt:lpstr>
      <vt:lpstr>슬라이드 14</vt:lpstr>
      <vt:lpstr>Demo</vt:lpstr>
      <vt:lpstr>배포 자동화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Beanstalk</dc:title>
  <dc:creator>Windows 사용자</dc:creator>
  <cp:lastModifiedBy>yongho</cp:lastModifiedBy>
  <cp:revision>19</cp:revision>
  <dcterms:created xsi:type="dcterms:W3CDTF">2017-07-30T05:27:48Z</dcterms:created>
  <dcterms:modified xsi:type="dcterms:W3CDTF">2017-08-04T11:34:11Z</dcterms:modified>
</cp:coreProperties>
</file>