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0" r:id="rId2"/>
    <p:sldId id="319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289" r:id="rId20"/>
    <p:sldId id="317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6" r:id="rId29"/>
    <p:sldId id="298" r:id="rId30"/>
    <p:sldId id="316" r:id="rId31"/>
    <p:sldId id="306" r:id="rId32"/>
    <p:sldId id="307" r:id="rId33"/>
    <p:sldId id="308" r:id="rId34"/>
    <p:sldId id="310" r:id="rId35"/>
    <p:sldId id="309" r:id="rId36"/>
    <p:sldId id="311" r:id="rId37"/>
    <p:sldId id="312" r:id="rId38"/>
    <p:sldId id="313" r:id="rId39"/>
    <p:sldId id="314" r:id="rId40"/>
    <p:sldId id="315" r:id="rId41"/>
    <p:sldId id="31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86" autoAdjust="0"/>
  </p:normalViewPr>
  <p:slideViewPr>
    <p:cSldViewPr snapToGrid="0">
      <p:cViewPr varScale="1">
        <p:scale>
          <a:sx n="93" d="100"/>
          <a:sy n="93" d="100"/>
        </p:scale>
        <p:origin x="6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85BF-0244-4485-8347-66C12CF523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ECFA-7A57-4425-9E94-65299A8606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처리하는 검색 엔진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루씬에서의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개념과 동일하고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필드들로 구성되어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필드는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주어지고 그에 해당되는 값을 갖는데 필드 타입은 추가하는 만큼 무한대로 늘어날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검색을 수행하게 되면 필드를 포함하는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Terms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아래와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연산자를 사용하거나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연산자를 사용하여 명시된 용어 전부가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벤다이어그램에서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전부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검색 결과에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0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Terms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단항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연산자 없이 용어만 입력하거나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연산자를 사용한 경우 각 용어들 중 하나라도 포함되어 있는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벤다이어그램에서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처럼 각 단어를 포함하고 있는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검색 결과에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Negated Terms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연산자를 사용하여 해당 용어를 포함하고 있지 않은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7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그림은 각각의 연산자를 사용한 경우의 결과를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벤다이어그램으로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8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응용하여 여러 단어들을 함께 사용할 수도 있고 그룹화해서 복잡한 쿼리를 수행할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2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home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쿼리하면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각각에 대해 검색이 수행되고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결과가 반환되면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집합 연산을 수행하여 최종 결과 집합을 반환합니다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68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position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상대적인 위치를 기록한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표를 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째 위치의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위치의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16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시에 사용되는 쿼리가 항상 정확한 값을 입력할 수는 없습니다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Fuzzy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매칭은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이럴 때 특정 접두사로 시작하거나 철자가 다를 경우에 원하는 검색 결과를 반환할 수 있게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Fuzzy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쿼리의 종류로는 와일드 카드 검색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 검색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 거리 검색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근접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142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와일드 카드 검색은 *이나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패턴을 사용하는 검색이고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예제처럼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단어 뒤에 와일드 카드를 사용하면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접두어로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사용하는 용어들을 모두 검색합니다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보면 모든 가능한 변형을 나열하게 되는데 나올 수 있는 모든 단어들을 알고 있어야 하고 쿼리가 굉장히 길어질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번은 와일드 카드를 사용하여 간단한 패턴으로 원하는 용어들을 전부 찾을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번처럼 단어가 구분되어 있는 구문에는 제대로 실행이 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와일드카드 검색은 단일 용어에 대해서만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61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범위 검색은 예제에서 보이는 것과 같이 범위를 지정하여 검색할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예제와 같이 혼합된 형태의 검색도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대한 스키마를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schema.xml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정의 해놓고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field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명확한 필드 정보를 입력할 수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dynamic field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패턴을 사용할 수도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명시되지 않은 필드들은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추측해서 스키마 필드에 자동으로 추가가 되는데 잘못된 필드 타입이 지정될 수 있으므로 미리 정의하는 것이 좋습니다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정의된 스키마를 기반으로 내용이 분석되고 색인됩니다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23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쿼리에 지정한 단어와 비슷한 단어를 찾기 위해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레벤스타인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레벤스타인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알고리즘은 편집거리라고도 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문자열 사이의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확인하는 방법입니다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대부분의 맞춤법 오류 중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이상을 해결할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물결표시를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편집거리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검색을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수행하게되고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아래와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물결표시를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붙여서 쿼리를 하는 경우 글자 삭제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대치 등의 작업을 적용하여 다수의 유사어와 매칭됩니다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예제처럼 편집 거리를 명시할 수 있는데 두개보다 많은 수의 편집 거리를 지정할 경우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레벤스타인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알고리즘이 아닌 더 느린 알고리즘을 사용하게 되므로 주의해야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기본값은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58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편집거리가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글자 단위로 위치를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이동했었다면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근접 검색은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단위로 위치를 이동하여 유사한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검색합니다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예제와 같이 최대 주어진 숫자만큼 떨어져 있는 문자열을 검색합니다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99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54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결과가 고객이 원한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얼마나 관련이 있는지를 나타내는 관련성에 대해 알아보도록 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대부분의 고객들은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입력하고 해당 페이지에서 원하는 것을 찾길 원하고 다음 페이지로 넘어갈 확률이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10%,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페이지로 넘어갈 확률은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1%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관련도 점수를 계산한 다음 높은 점수 순으로 정렬합니다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22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similarity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클래스를 사용하여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벡터 공간 모델을 사용하여 관련도 점수를 쿼리 벡터와 해당 문서의 벡터 사이의 코사인으로 계산합니다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코사인 값이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가까울 수록 관련도가 높고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가까워질 수록 관련도가 떨어지게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1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공식에서 사용되는 용어들은 아래의 정의를 참고하면 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9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검색에 있어서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균형이 중요한데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정확도를 의미하고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 찾고자 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반환되었는지에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대한 측정 값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찾으려는 문서의 수를 총 반환된 결과로 나눈 값을 정확도로 볼 수 있는데 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문서 중 고객이 찾길 원하는 문서가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 반환된 결과가 이 일치하는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문서라면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3/3=1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정확도가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모두 반환되면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28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의미하고 이는 검색 시스템에서 관련된 문서를 얼마나 빼먹지 않고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찾았는지를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찾아낸 문서의 수를 찾아낸 문서와 찾지 못한 문서의 합으로 나눈 값이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재현율이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예제에서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모두 반환될 경우 앞서 설명한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24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적절한 균형을 유지하는 것이 검색에 있어서 궁극적인 목표가 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 까지는 간단한 예제들만 봐왔기 때문에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쉬워보일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있지만 실제로는 굉장히 어려운 문제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이를 유지하기 위해서 전체 결과 리스트에서는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측정하여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가깝게하고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 페이지 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몇페이지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측정하여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가깝게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엔진의 용도에 따라 중요도가 달라질 수 있으므로 올바른 균형을 찾기 위해 끊임없이 노력해야합니다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0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책에 나와있는 책 검색 예제를 살펴보겠습니다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10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핵심은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비정규화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된다는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필드 값이 여러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중첩되는 데이터이더라도 각각의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자체에 필드로 포함된다는 것을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45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내용을 보면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회사 정보가 중복된 채로 포함되어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 어떠한 관계도 존재하지 않는데 이는 독립적이라는 것을 의미합니다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각각의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여러 서버에 분산이 가능하고 쿼리를 병렬로 수행할 수 있어서 성능을 향상시킬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97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서버로 처리하기에는 양이 너무 많은 경우 검색 서버의 부하를 줄이기 위해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색인을 분할하고 검색 요청을 받게 되면 분할된 서버들로 전송되며 각각의 결과가 집계되어 반환됩니다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지정해서 각각의 코어에 쿼리를 전달합니다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54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코어 중 하나가 다운이 되었다면 각 서버는 상호 의존적이기 때문에 검색에 실패하게 되고 왼쪽의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표시됩니다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이러한 서버들 간의 관리를 위해 아파치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주키퍼와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클러스터 관리 기능이 필요합니다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38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 서버에서의 문제와 같이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수행하기 힘든 것들도 몇가지 존재합니다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간에 어떠한 관계도 존재하지 않기 때문에 서로 다른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 필드 데이터를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결합하는데는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적합하지 않습니다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관계형 데이터베이스와 비교하면 이러한 점은 분명 한계이지만 이를 통해 위에서 본 것 처럼 확장을 할 수 있다는 장점이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앞서 봤던 것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비정규화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특성 때문에 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데이터가 중복되어 들어갈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중복된 데이터에 변경이 일어날 경우에 참조하고 있는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수정해야 할 수도 있어서 문제가 될 소지가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8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매커니즘을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주로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필드에 비해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삽입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업데이트하는 것이 쉽고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필드가 추가되거나 기존 필드의 내용이 변경될 때마다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색인의 모든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재 처리 되어야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 조건이 적은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검색어에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최적화 되어 있기 때문에 긴 쿼리의 경우 성능이 떨어질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 자동 추가 및 제거 기능과 컨텐츠를 배포하여 부하를 처리하는 탄력적인 확장성은 제공되지 않기 때문에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Zookeeper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SolrCloud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있긴 하지만 아직까진 해결해야할 사항들이 많습니다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예제에서는 고객이 새로운 주택을 구입하기 위해서 검색할 책을 찾고 있다고 가정하겠습니다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여기에는 불필요한 책들도 포함되어 있어서 원하는 책들만 필터링하는 것이 목적입니다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0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쿼리 할 경우 첫번쨰 방법으로는 정확한 텍스트로 쿼리를 하는 것입니다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정확한 책의 제목을 알아야만 검색이 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4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사용해서 명시된 단어를 포함하는 책을 검색하는데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사용했기 때문에 명시된 단어 전부를 포함하고 있어야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아래와 같이 필요한 책들 중 하나만 검색 결과에 포함되었습니다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다음으로는 이전과 동일하게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 수행하고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일반적으로 많이 사용되는 단어가 포함되어 너무 많은 책들이 검색 결과에 포함되었습니다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9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사용했을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떄의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문제점으로는 부분 문자열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일치만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수행하고 단어를 구분할 수가 없고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buy, buying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언어적 변이를 이해하지 못합니다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buying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purchasing, home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동의어를 이해하지 못하고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중요하지 않은 단어를 제거할 수 없으며 관련된 순으로 정렬도 불가능합니다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8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해결하기 위해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루씬에서는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 색인 방식을 사용하는데 책 뒤에 인덱스와 동일하게 각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해당 용어가 포함된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리스트를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용어들은 하나 이상의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매핑되고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용어는 오름차순으로 정렬됩니다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슬라이드에서 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루씬의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 색인에는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용어별로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리스트를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ECFA-7A57-4425-9E94-65299A8606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0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2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BE67-6223-48AF-BE51-4AFEC355F9AD}" type="datetimeFigureOut">
              <a:rPr lang="ko-KR" altLang="en-US" smtClean="0"/>
              <a:pPr/>
              <a:t>2017-02-24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706A-2A11-4289-8C51-C2E1112107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6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 smtClean="0"/>
              <a:t>Solr</a:t>
            </a:r>
            <a:r>
              <a:rPr lang="ko-KR" altLang="en-US" sz="5400" dirty="0"/>
              <a:t> </a:t>
            </a:r>
            <a:r>
              <a:rPr lang="ko-KR" altLang="en-US" sz="5400" dirty="0" smtClean="0"/>
              <a:t>기본 개념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0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사용할 경우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801" y="2088176"/>
            <a:ext cx="4432568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Like</a:t>
            </a:r>
            <a:r>
              <a:rPr lang="ko-KR" altLang="en-US" sz="2400" dirty="0" smtClean="0"/>
              <a:t>문에 </a:t>
            </a:r>
            <a:r>
              <a:rPr lang="en-US" altLang="ko-KR" sz="2400" dirty="0" smtClean="0"/>
              <a:t>OR </a:t>
            </a:r>
            <a:r>
              <a:rPr lang="ko-KR" altLang="en-US" sz="2400" dirty="0" smtClean="0"/>
              <a:t>연산 사용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SELECT * FROM Books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WHERE Name LIKE '%buying%'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OR Name LIKE '%a%'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OR Name LIKE '%home%';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 smtClean="0"/>
              <a:t>a</a:t>
            </a:r>
            <a:r>
              <a:rPr lang="ko-KR" altLang="en-US" sz="2000" dirty="0" smtClean="0"/>
              <a:t>와 같이 많이 사용되는 단어가 포함되어 너무 많은 결과에 매칭됨</a:t>
            </a:r>
            <a:r>
              <a:rPr lang="en-US" altLang="ko-KR" sz="2000" dirty="0" smtClean="0"/>
              <a:t>	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69" y="1846576"/>
            <a:ext cx="75152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619"/>
            <a:ext cx="10683949" cy="45927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부분 </a:t>
            </a:r>
            <a:r>
              <a:rPr lang="ko-KR" altLang="en-US" dirty="0"/>
              <a:t>문자열 </a:t>
            </a:r>
            <a:r>
              <a:rPr lang="ko-KR" altLang="en-US" dirty="0" err="1"/>
              <a:t>일치만</a:t>
            </a:r>
            <a:r>
              <a:rPr lang="ko-KR" altLang="en-US" dirty="0"/>
              <a:t> 수행하고 단어를 구분할 수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＂buy＂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＂buying＂</a:t>
            </a:r>
            <a:r>
              <a:rPr lang="ko-KR" altLang="en-US" dirty="0" smtClean="0"/>
              <a:t>과 </a:t>
            </a:r>
            <a:r>
              <a:rPr lang="ko-KR" altLang="en-US" dirty="0"/>
              <a:t>같은 언어적 변이를 이해하지 </a:t>
            </a:r>
            <a:r>
              <a:rPr lang="ko-KR" altLang="en-US" dirty="0" smtClean="0"/>
              <a:t>못한다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"</a:t>
            </a:r>
            <a:r>
              <a:rPr lang="en-US" altLang="ko-KR" dirty="0"/>
              <a:t>buying"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en-US" altLang="ko-KR" dirty="0" smtClean="0"/>
              <a:t>purchasing“, "</a:t>
            </a:r>
            <a:r>
              <a:rPr lang="en-US" altLang="ko-KR" dirty="0"/>
              <a:t>home"</a:t>
            </a:r>
            <a:r>
              <a:rPr lang="ko-KR" altLang="en-US" dirty="0"/>
              <a:t>과 </a:t>
            </a:r>
            <a:r>
              <a:rPr lang="en-US" altLang="ko-KR" dirty="0"/>
              <a:t>"house" </a:t>
            </a:r>
            <a:r>
              <a:rPr lang="ko-KR" altLang="en-US" dirty="0"/>
              <a:t>같은 단어의 동의어를 </a:t>
            </a:r>
            <a:r>
              <a:rPr lang="ko-KR" altLang="en-US" dirty="0" smtClean="0"/>
              <a:t>이해하지 못한다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＂a＂</a:t>
            </a:r>
            <a:r>
              <a:rPr lang="ko-KR" altLang="en-US" dirty="0" smtClean="0"/>
              <a:t>와 </a:t>
            </a:r>
            <a:r>
              <a:rPr lang="ko-KR" altLang="en-US" dirty="0"/>
              <a:t>같이 중요하지 않은 </a:t>
            </a:r>
            <a:r>
              <a:rPr lang="ko-KR" altLang="en-US" dirty="0" smtClean="0"/>
              <a:t>단어를 제거할 수 없다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결과를 관련된 순으로 정렬할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 색인 </a:t>
            </a:r>
            <a:r>
              <a:rPr lang="en-US" altLang="ko-KR" dirty="0" smtClean="0"/>
              <a:t>(Inverted index)</a:t>
            </a:r>
            <a:endParaRPr lang="ko-KR" altLang="en-US" dirty="0"/>
          </a:p>
        </p:txBody>
      </p:sp>
      <p:pic>
        <p:nvPicPr>
          <p:cNvPr id="4" name="내용 개체 틀 3" descr="chap3_6.png"/>
          <p:cNvPicPr>
            <a:picLocks noGrp="1" noChangeAspect="1"/>
          </p:cNvPicPr>
          <p:nvPr>
            <p:ph idx="1"/>
          </p:nvPr>
        </p:nvPicPr>
        <p:blipFill>
          <a:blip r:embed="rId3"/>
          <a:srcRect t="15996"/>
          <a:stretch>
            <a:fillRect/>
          </a:stretch>
        </p:blipFill>
        <p:spPr>
          <a:xfrm>
            <a:off x="283483" y="1844841"/>
            <a:ext cx="7325748" cy="3425065"/>
          </a:xfrm>
        </p:spPr>
      </p:pic>
      <p:sp>
        <p:nvSpPr>
          <p:cNvPr id="5" name="TextBox 4"/>
          <p:cNvSpPr txBox="1"/>
          <p:nvPr/>
        </p:nvSpPr>
        <p:spPr>
          <a:xfrm>
            <a:off x="7764379" y="2566737"/>
            <a:ext cx="4186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색인의 모든 용어</a:t>
            </a:r>
            <a:r>
              <a:rPr lang="en-US" altLang="ko-KR" dirty="0" smtClean="0"/>
              <a:t>(term)</a:t>
            </a:r>
            <a:r>
              <a:rPr lang="ko-KR" altLang="en-US" dirty="0" smtClean="0"/>
              <a:t>는 하나 이상의 문서에 매핑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역 색인의 용어는 오름차순으로 정렬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Required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+new +house</a:t>
            </a:r>
          </a:p>
          <a:p>
            <a:pPr lvl="1"/>
            <a:r>
              <a:rPr lang="ko-KR" altLang="en-US" dirty="0" err="1" smtClean="0"/>
              <a:t>단항</a:t>
            </a:r>
            <a:r>
              <a:rPr lang="ko-KR" altLang="en-US" dirty="0" smtClean="0"/>
              <a:t> 연산자인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뒤의 용어가 모두 존재하는 문서 검색</a:t>
            </a:r>
            <a:endParaRPr lang="en-US" altLang="ko-KR" dirty="0" smtClean="0"/>
          </a:p>
          <a:p>
            <a:r>
              <a:rPr lang="en-US" altLang="ko-KR" dirty="0" smtClean="0"/>
              <a:t>new AND house</a:t>
            </a:r>
          </a:p>
          <a:p>
            <a:pPr lvl="1"/>
            <a:r>
              <a:rPr lang="en-US" altLang="ko-KR" dirty="0" smtClean="0"/>
              <a:t>AND </a:t>
            </a:r>
            <a:r>
              <a:rPr lang="ko-KR" altLang="en-US" dirty="0" smtClean="0"/>
              <a:t>키워드 앞 뒤의 용어가 모두 존재하는 문서 검색</a:t>
            </a:r>
            <a:endParaRPr lang="ko-KR" altLang="en-US" dirty="0"/>
          </a:p>
        </p:txBody>
      </p:sp>
      <p:pic>
        <p:nvPicPr>
          <p:cNvPr id="4" name="그림 3" descr="chap3_12.png"/>
          <p:cNvPicPr>
            <a:picLocks noChangeAspect="1"/>
          </p:cNvPicPr>
          <p:nvPr/>
        </p:nvPicPr>
        <p:blipFill>
          <a:blip r:embed="rId3"/>
          <a:srcRect r="48457"/>
          <a:stretch>
            <a:fillRect/>
          </a:stretch>
        </p:blipFill>
        <p:spPr>
          <a:xfrm>
            <a:off x="4096424" y="3629061"/>
            <a:ext cx="4247898" cy="2945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Optional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new house</a:t>
            </a:r>
          </a:p>
          <a:p>
            <a:r>
              <a:rPr lang="en-US" altLang="ko-KR" dirty="0" smtClean="0"/>
              <a:t>new OR house</a:t>
            </a:r>
          </a:p>
          <a:p>
            <a:pPr lvl="1"/>
            <a:r>
              <a:rPr lang="en-US" altLang="ko-KR" dirty="0" smtClean="0"/>
              <a:t>new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house</a:t>
            </a:r>
            <a:r>
              <a:rPr lang="ko-KR" altLang="en-US" dirty="0" smtClean="0"/>
              <a:t>가 존재하는 문서 검색</a:t>
            </a:r>
            <a:endParaRPr lang="ko-KR" altLang="en-US" dirty="0"/>
          </a:p>
        </p:txBody>
      </p:sp>
      <p:pic>
        <p:nvPicPr>
          <p:cNvPr id="4" name="그림 3" descr="chap3_11.png"/>
          <p:cNvPicPr>
            <a:picLocks noChangeAspect="1"/>
          </p:cNvPicPr>
          <p:nvPr/>
        </p:nvPicPr>
        <p:blipFill>
          <a:blip r:embed="rId3"/>
          <a:srcRect r="47929"/>
          <a:stretch>
            <a:fillRect/>
          </a:stretch>
        </p:blipFill>
        <p:spPr>
          <a:xfrm>
            <a:off x="4132956" y="3558110"/>
            <a:ext cx="4169215" cy="2878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Negated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house -rental</a:t>
            </a:r>
          </a:p>
          <a:p>
            <a:r>
              <a:rPr lang="en-US" dirty="0" smtClean="0"/>
              <a:t>new house NOT rental</a:t>
            </a:r>
          </a:p>
          <a:p>
            <a:pPr lvl="1"/>
            <a:r>
              <a:rPr lang="en-US" altLang="ko-KR" dirty="0" smtClean="0"/>
              <a:t>new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house</a:t>
            </a:r>
            <a:r>
              <a:rPr lang="ko-KR" altLang="en-US" dirty="0" smtClean="0"/>
              <a:t>와 일치하고 </a:t>
            </a:r>
            <a:r>
              <a:rPr lang="en-US" altLang="ko-KR" dirty="0" smtClean="0"/>
              <a:t>rental</a:t>
            </a:r>
            <a:r>
              <a:rPr lang="ko-KR" altLang="en-US" dirty="0" smtClean="0"/>
              <a:t>이라는 단어가 포함되지 않은 문서 반환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hap3_13.png"/>
          <p:cNvPicPr>
            <a:picLocks noChangeAspect="1"/>
          </p:cNvPicPr>
          <p:nvPr/>
        </p:nvPicPr>
        <p:blipFill>
          <a:blip r:embed="rId3"/>
          <a:srcRect b="6032"/>
          <a:stretch>
            <a:fillRect/>
          </a:stretch>
        </p:blipFill>
        <p:spPr>
          <a:xfrm>
            <a:off x="3214612" y="203196"/>
            <a:ext cx="5769727" cy="6444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단어를 함께 사용</a:t>
            </a:r>
            <a:endParaRPr lang="en-US" dirty="0" smtClean="0"/>
          </a:p>
          <a:p>
            <a:pPr lvl="1"/>
            <a:r>
              <a:rPr lang="en-US" dirty="0" smtClean="0"/>
              <a:t>"new home" OR "new house“</a:t>
            </a:r>
          </a:p>
          <a:p>
            <a:pPr lvl="1"/>
            <a:r>
              <a:rPr lang="en-US" dirty="0" smtClean="0"/>
              <a:t>"3 bedrooms" AND "walk in closet" AND "granite countertops“</a:t>
            </a:r>
          </a:p>
          <a:p>
            <a:endParaRPr lang="en-US" dirty="0" smtClean="0"/>
          </a:p>
          <a:p>
            <a:r>
              <a:rPr lang="ko-KR" altLang="en-US" dirty="0" smtClean="0"/>
              <a:t>그룹화 하여 복잡한 쿼리 사용</a:t>
            </a:r>
            <a:endParaRPr lang="en-US" dirty="0" smtClean="0"/>
          </a:p>
          <a:p>
            <a:pPr lvl="1"/>
            <a:r>
              <a:rPr lang="en-US" dirty="0" smtClean="0"/>
              <a:t>new AND (home OR (home NOT improvement NOT depot NOT grown))</a:t>
            </a:r>
          </a:p>
          <a:p>
            <a:pPr lvl="1"/>
            <a:r>
              <a:rPr lang="en-US" dirty="0" smtClean="0"/>
              <a:t>(+(buying purchasing -renting) +(home house residence –(+property -bedroom)))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 색인 동작 방식</a:t>
            </a:r>
            <a:endParaRPr lang="ko-KR" altLang="en-US" dirty="0"/>
          </a:p>
        </p:txBody>
      </p:sp>
      <p:pic>
        <p:nvPicPr>
          <p:cNvPr id="4" name="그림 3" descr="chap3_8_9.png"/>
          <p:cNvPicPr>
            <a:picLocks noChangeAspect="1"/>
          </p:cNvPicPr>
          <p:nvPr/>
        </p:nvPicPr>
        <p:blipFill>
          <a:blip r:embed="rId3"/>
          <a:srcRect t="5791"/>
          <a:stretch>
            <a:fillRect/>
          </a:stretch>
        </p:blipFill>
        <p:spPr>
          <a:xfrm>
            <a:off x="657020" y="1727200"/>
            <a:ext cx="5507676" cy="4461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7886" y="2075531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home </a:t>
            </a:r>
            <a:r>
              <a:rPr lang="ko-KR" altLang="en-US" dirty="0" smtClean="0"/>
              <a:t>을 쿼리하면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에 대해 </a:t>
            </a:r>
            <a:r>
              <a:rPr lang="en-US" altLang="ko-KR" dirty="0" err="1" smtClean="0"/>
              <a:t>Lucene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색인에서 따로 찾아야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chap3_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701" y="2814540"/>
            <a:ext cx="2257740" cy="12288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60457" y="4426847"/>
            <a:ext cx="494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 와 같이 각 용어에 대한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가 발견되면 </a:t>
            </a:r>
            <a:r>
              <a:rPr lang="en-US" altLang="ko-KR" dirty="0" err="1" smtClean="0"/>
              <a:t>Lucene</a:t>
            </a:r>
            <a:r>
              <a:rPr lang="ko-KR" altLang="en-US" dirty="0" smtClean="0"/>
              <a:t>은 집한 연산</a:t>
            </a:r>
            <a:r>
              <a:rPr lang="en-US" altLang="ko-KR" dirty="0" smtClean="0"/>
              <a:t>(AND,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수행하여 최종 결과 집합을 도출한다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hap3_14.png"/>
          <p:cNvPicPr>
            <a:picLocks noChangeAspect="1"/>
          </p:cNvPicPr>
          <p:nvPr/>
        </p:nvPicPr>
        <p:blipFill>
          <a:blip r:embed="rId3"/>
          <a:srcRect t="4456"/>
          <a:stretch>
            <a:fillRect/>
          </a:stretch>
        </p:blipFill>
        <p:spPr>
          <a:xfrm>
            <a:off x="3811758" y="1180927"/>
            <a:ext cx="7297169" cy="5488388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51114" y="219982"/>
            <a:ext cx="10279743" cy="85407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Term position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8682" y="2656116"/>
            <a:ext cx="3526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쿼리에 입력된 구문은 분석기를 통해 용어들로 분할되고 각 용어들은 </a:t>
            </a:r>
            <a:r>
              <a:rPr lang="en-US" altLang="ko-KR" dirty="0" err="1" smtClean="0"/>
              <a:t>Lucene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색인에서 개별적으로 조회된다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Term position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term</a:t>
            </a:r>
            <a:r>
              <a:rPr lang="ko-KR" altLang="en-US" dirty="0" smtClean="0"/>
              <a:t>의 상대적 위치를 기록한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다룰 내용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830651" y="1875623"/>
            <a:ext cx="4506884" cy="418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Document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검색 예제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Fuzzy matching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Relevancy (</a:t>
            </a:r>
            <a:r>
              <a:rPr lang="ko-KR" altLang="en-US" dirty="0" smtClean="0"/>
              <a:t>관련성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대규모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79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3915" y="2770219"/>
            <a:ext cx="5922346" cy="1325563"/>
          </a:xfrm>
        </p:spPr>
        <p:txBody>
          <a:bodyPr>
            <a:normAutofit fontScale="90000"/>
          </a:bodyPr>
          <a:lstStyle/>
          <a:p>
            <a:r>
              <a:rPr lang="en-US" altLang="ko-KR" sz="6600" dirty="0" smtClean="0"/>
              <a:t>Fuzzy matching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9349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Fuzzy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를 통해 검색을 수행할 때 항상 정확한 용어를 입력할 수는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접두사로 시작하는 단어나 철자의 변형이 있는 경우 등등에도 쿼리를 수행할 수 있도록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와일드 카드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편집 거리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근접 검색 등의 </a:t>
            </a:r>
            <a:r>
              <a:rPr lang="en-US" altLang="ko-KR" dirty="0" smtClean="0"/>
              <a:t>fuzzy </a:t>
            </a:r>
            <a:r>
              <a:rPr lang="ko-KR" altLang="en-US" dirty="0" smtClean="0"/>
              <a:t>쿼리 기능을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와일드 카드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/>
          <a:lstStyle/>
          <a:p>
            <a:r>
              <a:rPr lang="en-US" altLang="ko-KR" dirty="0" err="1" smtClean="0"/>
              <a:t>Offic</a:t>
            </a:r>
            <a:r>
              <a:rPr lang="ko-KR" altLang="en-US" dirty="0" smtClean="0"/>
              <a:t>이라는 단어로 시작하는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찾고 싶은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 1</a:t>
            </a:r>
          </a:p>
          <a:p>
            <a:pPr lvl="2"/>
            <a:r>
              <a:rPr lang="en-US" dirty="0" smtClean="0"/>
              <a:t>Query : office OR officer OR official OR officiate OR ...</a:t>
            </a:r>
          </a:p>
          <a:p>
            <a:pPr lvl="2"/>
            <a:r>
              <a:rPr lang="ko-KR" altLang="en-US" dirty="0" smtClean="0"/>
              <a:t>모든 가능한 변형을 나열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Example 2</a:t>
            </a:r>
          </a:p>
          <a:p>
            <a:pPr lvl="2"/>
            <a:r>
              <a:rPr lang="en-US" dirty="0" smtClean="0"/>
              <a:t>Query : </a:t>
            </a:r>
            <a:r>
              <a:rPr lang="en-US" dirty="0" err="1" smtClean="0"/>
              <a:t>offic</a:t>
            </a:r>
            <a:r>
              <a:rPr lang="en-US" dirty="0" smtClean="0"/>
              <a:t>*</a:t>
            </a:r>
          </a:p>
          <a:p>
            <a:pPr lvl="2"/>
            <a:r>
              <a:rPr lang="ko-KR" altLang="en-US" dirty="0" smtClean="0"/>
              <a:t>와일드 카드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“*”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0</a:t>
            </a:r>
            <a:r>
              <a:rPr lang="ko-KR" altLang="en-US" dirty="0" smtClean="0"/>
              <a:t>개 이상의 문자와 일치 시킴</a:t>
            </a:r>
            <a:r>
              <a:rPr lang="en-US" altLang="ko-KR" dirty="0" smtClean="0"/>
              <a:t>. “?”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단일 문자만 일치 시킴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Query : </a:t>
            </a:r>
            <a:r>
              <a:rPr lang="en-US" altLang="ko-KR" dirty="0" err="1" smtClean="0"/>
              <a:t>off?r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offer</a:t>
            </a:r>
            <a:r>
              <a:rPr lang="ko-KR" altLang="en-US" dirty="0" smtClean="0"/>
              <a:t>에는 매치 되지만 </a:t>
            </a:r>
            <a:r>
              <a:rPr lang="en-US" altLang="ko-KR" dirty="0" smtClean="0"/>
              <a:t>officer</a:t>
            </a:r>
            <a:r>
              <a:rPr lang="ko-KR" altLang="en-US" dirty="0" smtClean="0"/>
              <a:t>에는 매치되지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Example 3</a:t>
            </a:r>
          </a:p>
          <a:p>
            <a:pPr lvl="2"/>
            <a:r>
              <a:rPr lang="en-US" dirty="0" smtClean="0"/>
              <a:t>Query : </a:t>
            </a:r>
            <a:r>
              <a:rPr lang="en-US" dirty="0" err="1" smtClean="0"/>
              <a:t>softwar</a:t>
            </a:r>
            <a:r>
              <a:rPr lang="en-US" dirty="0" smtClean="0"/>
              <a:t>* </a:t>
            </a:r>
            <a:r>
              <a:rPr lang="en-US" dirty="0" err="1" smtClean="0"/>
              <a:t>eng?neering</a:t>
            </a:r>
            <a:endParaRPr lang="en-US" dirty="0" smtClean="0"/>
          </a:p>
          <a:p>
            <a:pPr lvl="3"/>
            <a:r>
              <a:rPr lang="ko-KR" altLang="en-US" dirty="0" smtClean="0"/>
              <a:t>실행 되지 않는다</a:t>
            </a:r>
            <a:r>
              <a:rPr lang="en-US" altLang="ko-KR" dirty="0" smtClean="0"/>
              <a:t>.  (</a:t>
            </a:r>
            <a:r>
              <a:rPr lang="en-US" altLang="ko-KR" dirty="0" err="1" smtClean="0"/>
              <a:t>softwar</a:t>
            </a:r>
            <a:r>
              <a:rPr lang="en-US" altLang="ko-KR" dirty="0" smtClean="0"/>
              <a:t>* </a:t>
            </a:r>
            <a:r>
              <a:rPr lang="ko-KR" altLang="en-US" dirty="0" smtClean="0"/>
              <a:t>다음에 공백이 포함됨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와일드 카드는 구문 검색이 아닌 단일 용어에 대해서만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범위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created:[2012-02-01T00:00.0Z TO 2012-08-02T00:00.0Z] – </a:t>
            </a:r>
            <a:r>
              <a:rPr lang="ko-KR" altLang="en-US" dirty="0" smtClean="0"/>
              <a:t>날짜 범위 검색</a:t>
            </a:r>
            <a:endParaRPr lang="en-US" dirty="0" smtClean="0"/>
          </a:p>
          <a:p>
            <a:r>
              <a:rPr lang="en-US" dirty="0" err="1" smtClean="0"/>
              <a:t>yearsOld</a:t>
            </a:r>
            <a:r>
              <a:rPr lang="en-US" dirty="0" smtClean="0"/>
              <a:t>:[18 TO 21] -</a:t>
            </a:r>
            <a:r>
              <a:rPr lang="ko-KR" altLang="en-US" dirty="0" smtClean="0"/>
              <a:t> </a:t>
            </a:r>
            <a:r>
              <a:rPr lang="en-US" altLang="ko-KR" dirty="0" smtClean="0"/>
              <a:t>18, 19, 20, 21</a:t>
            </a:r>
            <a:r>
              <a:rPr lang="ko-KR" altLang="en-US" dirty="0" smtClean="0"/>
              <a:t>과 매치</a:t>
            </a:r>
            <a:endParaRPr lang="en-US" altLang="ko-KR" dirty="0" smtClean="0"/>
          </a:p>
          <a:p>
            <a:r>
              <a:rPr lang="en-US" dirty="0" smtClean="0"/>
              <a:t>title:[boat TO boulder] -</a:t>
            </a:r>
            <a:r>
              <a:rPr lang="ko-KR" altLang="en-US" dirty="0" smtClean="0"/>
              <a:t> </a:t>
            </a:r>
            <a:r>
              <a:rPr lang="en-US" dirty="0" smtClean="0"/>
              <a:t>boat, boil, book, boulder </a:t>
            </a:r>
            <a:r>
              <a:rPr lang="ko-KR" altLang="en-US" dirty="0" smtClean="0"/>
              <a:t>등과 매치</a:t>
            </a:r>
            <a:endParaRPr lang="en-US" altLang="ko-KR" dirty="0" smtClean="0"/>
          </a:p>
          <a:p>
            <a:r>
              <a:rPr lang="en-US" dirty="0" smtClean="0"/>
              <a:t>price:[12.99 TO 14.99] -</a:t>
            </a:r>
            <a:r>
              <a:rPr lang="ko-KR" altLang="en-US" dirty="0" smtClean="0"/>
              <a:t> </a:t>
            </a:r>
            <a:r>
              <a:rPr lang="en-US" altLang="ko-KR" dirty="0" smtClean="0"/>
              <a:t>12.99, 13.000009, 14.99 </a:t>
            </a:r>
            <a:r>
              <a:rPr lang="ko-KR" altLang="en-US" dirty="0" smtClean="0"/>
              <a:t>등과 매치</a:t>
            </a:r>
            <a:endParaRPr lang="en-US" altLang="ko-KR" dirty="0" smtClean="0"/>
          </a:p>
          <a:p>
            <a:r>
              <a:rPr lang="en-US" altLang="ko-KR" dirty="0" err="1" smtClean="0"/>
              <a:t>yearsOld</a:t>
            </a:r>
            <a:r>
              <a:rPr lang="en-US" altLang="ko-KR" dirty="0" smtClean="0"/>
              <a:t>:{18 TO 21} -</a:t>
            </a:r>
            <a:r>
              <a:rPr lang="ko-KR" altLang="en-US" dirty="0" smtClean="0"/>
              <a:t>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에 매치되지만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은 매치되 않음</a:t>
            </a:r>
            <a:endParaRPr lang="en-US" altLang="ko-KR" dirty="0" smtClean="0"/>
          </a:p>
          <a:p>
            <a:r>
              <a:rPr lang="en-US" altLang="ko-KR" dirty="0" err="1" smtClean="0"/>
              <a:t>yearsOld</a:t>
            </a:r>
            <a:r>
              <a:rPr lang="en-US" altLang="ko-KR" dirty="0" smtClean="0"/>
              <a:t>:[18 TO 21} -18, 19, 20</a:t>
            </a:r>
            <a:r>
              <a:rPr lang="ko-KR" altLang="en-US" dirty="0" smtClean="0"/>
              <a:t>과 매치되지만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에는 매치되지 않음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 거리</a:t>
            </a:r>
            <a:r>
              <a:rPr lang="en-US" altLang="ko-KR" dirty="0" smtClean="0"/>
              <a:t>(Edit-Distance)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맞춤법 오류를 보정하기 위해 </a:t>
            </a:r>
            <a:r>
              <a:rPr lang="en-US" altLang="ko-KR" dirty="0" err="1" smtClean="0"/>
              <a:t>Solr</a:t>
            </a:r>
            <a:r>
              <a:rPr lang="ko-KR" altLang="en-US" dirty="0" smtClean="0"/>
              <a:t>는 </a:t>
            </a:r>
            <a:r>
              <a:rPr lang="en-US" dirty="0" err="1" smtClean="0"/>
              <a:t>Levenshtein</a:t>
            </a:r>
            <a:r>
              <a:rPr lang="en-US" dirty="0" smtClean="0"/>
              <a:t> </a:t>
            </a:r>
            <a:r>
              <a:rPr lang="ko-KR" altLang="en-US" dirty="0" smtClean="0"/>
              <a:t>알고리즘으로 편집 거리를 측정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맞춤법 오류 중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이상 해결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물결표 </a:t>
            </a:r>
            <a:r>
              <a:rPr lang="en-US" altLang="ko-KR" dirty="0" smtClean="0"/>
              <a:t>(~)</a:t>
            </a:r>
            <a:r>
              <a:rPr lang="ko-KR" altLang="en-US" dirty="0" smtClean="0"/>
              <a:t>를 사용하여 편집 거리 검색 수행</a:t>
            </a:r>
            <a:endParaRPr lang="en-US" altLang="ko-KR" dirty="0" smtClean="0"/>
          </a:p>
          <a:p>
            <a:pPr lvl="1"/>
            <a:r>
              <a:rPr lang="en-US" dirty="0" smtClean="0"/>
              <a:t>Query: administrator~</a:t>
            </a:r>
          </a:p>
          <a:p>
            <a:pPr lvl="1"/>
            <a:r>
              <a:rPr lang="ko-KR" altLang="en-US" dirty="0" smtClean="0"/>
              <a:t>일치 항목들</a:t>
            </a:r>
            <a:r>
              <a:rPr lang="en-US" dirty="0" smtClean="0"/>
              <a:t>: </a:t>
            </a:r>
            <a:r>
              <a:rPr lang="en-US" dirty="0" err="1" smtClean="0"/>
              <a:t>adminstrator</a:t>
            </a:r>
            <a:r>
              <a:rPr lang="en-US" dirty="0" smtClean="0"/>
              <a:t>, </a:t>
            </a:r>
            <a:r>
              <a:rPr lang="en-US" dirty="0" err="1" smtClean="0"/>
              <a:t>administrater</a:t>
            </a:r>
            <a:r>
              <a:rPr lang="en-US" dirty="0" smtClean="0"/>
              <a:t>, </a:t>
            </a:r>
            <a:r>
              <a:rPr lang="en-US" dirty="0" err="1" smtClean="0"/>
              <a:t>administratior</a:t>
            </a:r>
            <a:r>
              <a:rPr lang="en-US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편집 거리</a:t>
            </a:r>
            <a:r>
              <a:rPr lang="en-US" altLang="ko-KR" dirty="0" smtClean="0"/>
              <a:t>(Edit-Distance)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233"/>
          </a:xfrm>
        </p:spPr>
        <p:txBody>
          <a:bodyPr>
            <a:normAutofit/>
          </a:bodyPr>
          <a:lstStyle/>
          <a:p>
            <a:r>
              <a:rPr lang="en-US" dirty="0" err="1" smtClean="0"/>
              <a:t>i</a:t>
            </a:r>
            <a:r>
              <a:rPr lang="ko-KR" altLang="en-US" dirty="0" smtClean="0"/>
              <a:t>가 빠진 </a:t>
            </a:r>
            <a:r>
              <a:rPr lang="en-US" altLang="ko-KR" dirty="0" err="1" smtClean="0"/>
              <a:t>a</a:t>
            </a:r>
            <a:r>
              <a:rPr lang="en-US" dirty="0" err="1" smtClean="0"/>
              <a:t>dminstrator</a:t>
            </a:r>
            <a:r>
              <a:rPr lang="ko-KR" altLang="en-US" dirty="0" smtClean="0"/>
              <a:t>는</a:t>
            </a:r>
            <a:r>
              <a:rPr lang="en-US" dirty="0" smtClean="0"/>
              <a:t> </a:t>
            </a:r>
            <a:r>
              <a:rPr lang="en-US" altLang="ko-KR" dirty="0" smtClean="0"/>
              <a:t>administrator</a:t>
            </a:r>
            <a:r>
              <a:rPr lang="ko-KR" altLang="en-US" dirty="0" smtClean="0"/>
              <a:t>와 편집 거리가 하나</a:t>
            </a:r>
            <a:endParaRPr lang="en-US" altLang="ko-KR" dirty="0" smtClean="0"/>
          </a:p>
          <a:p>
            <a:r>
              <a:rPr lang="en-US" dirty="0" err="1" smtClean="0"/>
              <a:t>sadministrator</a:t>
            </a:r>
            <a:r>
              <a:rPr lang="ko-KR" altLang="en-US" dirty="0" smtClean="0"/>
              <a:t>는 앞에 문자하나가 추가 되어 편집 거리가 하나</a:t>
            </a:r>
            <a:endParaRPr lang="en-US" altLang="ko-KR" dirty="0" smtClean="0"/>
          </a:p>
          <a:p>
            <a:r>
              <a:rPr lang="ko-KR" altLang="en-US" dirty="0" smtClean="0"/>
              <a:t>편집거리 명시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administrator ~ 1, </a:t>
            </a:r>
            <a:r>
              <a:rPr lang="ko-KR" altLang="en-US" dirty="0" smtClean="0"/>
              <a:t>하나의 편집 거리 내에서 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administrator ~ 2, </a:t>
            </a:r>
            <a:r>
              <a:rPr lang="ko-KR" altLang="en-US" dirty="0" smtClean="0"/>
              <a:t>두 편집 거리 내에서 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값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administrator ~ N, N </a:t>
            </a:r>
            <a:r>
              <a:rPr lang="ko-KR" altLang="en-US" dirty="0" smtClean="0"/>
              <a:t>편집 거리 내에서 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 또는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편집 거리 내에서는 </a:t>
            </a:r>
            <a:r>
              <a:rPr lang="en-US" altLang="ko-KR" dirty="0" err="1" smtClean="0"/>
              <a:t>Levenshtein</a:t>
            </a:r>
            <a:r>
              <a:rPr lang="ko-KR" altLang="en-US" dirty="0" smtClean="0"/>
              <a:t>을 사용하여 수해되지만 그 이상은 더 느린 알고리즘을 사용하게 되므로 주의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PROXIMITY SEARCHING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"chief officer"~1</a:t>
            </a:r>
          </a:p>
          <a:p>
            <a:pPr lvl="1"/>
            <a:r>
              <a:rPr lang="en-US" dirty="0" smtClean="0"/>
              <a:t>Meaning: chief</a:t>
            </a:r>
            <a:r>
              <a:rPr lang="ko-KR" altLang="en-US" dirty="0" smtClean="0"/>
              <a:t>와 </a:t>
            </a:r>
            <a:r>
              <a:rPr lang="en-US" dirty="0" smtClean="0"/>
              <a:t>officer</a:t>
            </a:r>
            <a:r>
              <a:rPr lang="ko-KR" altLang="en-US" dirty="0" smtClean="0"/>
              <a:t>는 최대 한자리는 떨어져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Examples: "chief executive officer", "chief financial officer"</a:t>
            </a:r>
          </a:p>
          <a:p>
            <a:r>
              <a:rPr lang="en-US" dirty="0" smtClean="0"/>
              <a:t>Query: "chief officer"~2</a:t>
            </a:r>
          </a:p>
          <a:p>
            <a:pPr lvl="1"/>
            <a:r>
              <a:rPr lang="en-US" dirty="0" smtClean="0"/>
              <a:t>Meaning: chief</a:t>
            </a:r>
            <a:r>
              <a:rPr lang="ko-KR" altLang="en-US" dirty="0" smtClean="0"/>
              <a:t>와 </a:t>
            </a:r>
            <a:r>
              <a:rPr lang="en-US" dirty="0" smtClean="0"/>
              <a:t>officer </a:t>
            </a:r>
            <a:r>
              <a:rPr lang="ko-KR" altLang="en-US" dirty="0" smtClean="0"/>
              <a:t>최대 두 편집 거리가 되어야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dirty="0" smtClean="0"/>
              <a:t>Examples: "chief business development officer", "officer chief"</a:t>
            </a:r>
          </a:p>
          <a:p>
            <a:r>
              <a:rPr lang="en-US" dirty="0" smtClean="0"/>
              <a:t>Query: "chief officer"~N</a:t>
            </a:r>
          </a:p>
          <a:p>
            <a:pPr lvl="1"/>
            <a:r>
              <a:rPr lang="en-US" dirty="0" smtClean="0"/>
              <a:t>Meaning: officer</a:t>
            </a:r>
            <a:r>
              <a:rPr lang="ko-KR" altLang="en-US" dirty="0" smtClean="0"/>
              <a:t>의 </a:t>
            </a:r>
            <a:r>
              <a:rPr lang="en-US" dirty="0" smtClean="0"/>
              <a:t>N </a:t>
            </a:r>
            <a:r>
              <a:rPr lang="ko-KR" altLang="en-US" dirty="0" smtClean="0"/>
              <a:t>위치에서 </a:t>
            </a:r>
            <a:r>
              <a:rPr lang="en-US" dirty="0" smtClean="0"/>
              <a:t>chief</a:t>
            </a:r>
            <a:r>
              <a:rPr lang="ko-KR" altLang="en-US" dirty="0" smtClean="0"/>
              <a:t>를 찾습니다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74267" y="2909292"/>
            <a:ext cx="6926076" cy="1325563"/>
          </a:xfrm>
        </p:spPr>
        <p:txBody>
          <a:bodyPr>
            <a:normAutofit fontScale="90000"/>
          </a:bodyPr>
          <a:lstStyle/>
          <a:p>
            <a:r>
              <a:rPr lang="en-US" altLang="ko-KR" sz="6600" dirty="0" smtClean="0"/>
              <a:t>Relevancy (</a:t>
            </a:r>
            <a:r>
              <a:rPr lang="ko-KR" altLang="en-US" sz="6600" dirty="0" smtClean="0"/>
              <a:t>관련성</a:t>
            </a:r>
            <a:r>
              <a:rPr lang="en-US" altLang="ko-KR" sz="6600" dirty="0" smtClean="0"/>
              <a:t>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63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Relevancy (</a:t>
            </a:r>
            <a:r>
              <a:rPr lang="ko-KR" altLang="en-US" dirty="0" smtClean="0"/>
              <a:t>관련성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고객은 원하는 결과를 첫 페이지에서 찾길 원함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페이지로 넘어갈 확률이 </a:t>
            </a:r>
            <a:r>
              <a:rPr lang="en-US" altLang="ko-KR" dirty="0" smtClean="0"/>
              <a:t>10%</a:t>
            </a:r>
          </a:p>
          <a:p>
            <a:pPr lvl="1"/>
            <a:r>
              <a:rPr lang="ko-KR" altLang="en-US" dirty="0" smtClean="0"/>
              <a:t>그 다음 페이지로 넘어갈 확률은 </a:t>
            </a:r>
            <a:r>
              <a:rPr lang="en-US" altLang="ko-KR" dirty="0" smtClean="0"/>
              <a:t>1%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각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 대한 관련도 점수를 계산한 다음 높은 점수 순으로 정렬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Similarity </a:t>
            </a:r>
            <a:r>
              <a:rPr lang="ko-KR" altLang="en-US" dirty="0" smtClean="0"/>
              <a:t>클래스를 사용하여 관련도 점수 계산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similarity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기본적으로 </a:t>
            </a:r>
            <a:r>
              <a:rPr lang="en-US" altLang="ko-KR" dirty="0" err="1" smtClean="0"/>
              <a:t>Lucene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DefaultSimilarity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사용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Two-pass </a:t>
            </a:r>
            <a:r>
              <a:rPr lang="ko-KR" altLang="en-US" dirty="0" smtClean="0"/>
              <a:t>모델을 사용하여 유사성 계산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Boolean </a:t>
            </a:r>
            <a:r>
              <a:rPr lang="ko-KR" altLang="en-US" dirty="0" smtClean="0"/>
              <a:t>모델을 사용하여 쿼리와 일치하지 않는 문서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쿼리를 벡터로 채점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벡터 공간 모델과 각 문서에 대한 추가 벡터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문서의 관련도 점수는 쿼리 벡터와 해당 문서의 벡터 사이의 코사인으로 계산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코사인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가까울 수록 관련도가 높고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에 가까워질수록 관련도가 떨어짐</a:t>
            </a:r>
            <a:endParaRPr lang="en-US" altLang="ko-KR" dirty="0" smtClean="0"/>
          </a:p>
        </p:txBody>
      </p:sp>
      <p:pic>
        <p:nvPicPr>
          <p:cNvPr id="4" name="그림 3" descr="chap3_16.png"/>
          <p:cNvPicPr>
            <a:picLocks noChangeAspect="1"/>
          </p:cNvPicPr>
          <p:nvPr/>
        </p:nvPicPr>
        <p:blipFill>
          <a:blip r:embed="rId3"/>
          <a:srcRect r="49597"/>
          <a:stretch>
            <a:fillRect/>
          </a:stretch>
        </p:blipFill>
        <p:spPr>
          <a:xfrm>
            <a:off x="1795463" y="4484914"/>
            <a:ext cx="2878137" cy="2097046"/>
          </a:xfrm>
          <a:prstGeom prst="rect">
            <a:avLst/>
          </a:prstGeom>
        </p:spPr>
      </p:pic>
      <p:pic>
        <p:nvPicPr>
          <p:cNvPr id="5" name="그림 4" descr="chap3_17.png"/>
          <p:cNvPicPr>
            <a:picLocks noChangeAspect="1"/>
          </p:cNvPicPr>
          <p:nvPr/>
        </p:nvPicPr>
        <p:blipFill>
          <a:blip r:embed="rId4"/>
          <a:srcRect b="71702"/>
          <a:stretch>
            <a:fillRect/>
          </a:stretch>
        </p:blipFill>
        <p:spPr>
          <a:xfrm>
            <a:off x="4920816" y="4878783"/>
            <a:ext cx="6211167" cy="1159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1239" y="2836721"/>
            <a:ext cx="4702516" cy="1325563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Document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801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</a:t>
            </a:r>
            <a:r>
              <a:rPr lang="ko-KR" altLang="en-US" dirty="0" smtClean="0"/>
              <a:t>계산 공식의 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468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tf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문서</a:t>
            </a:r>
            <a:r>
              <a:rPr lang="en-US" altLang="ko-KR" sz="2000" dirty="0" smtClean="0"/>
              <a:t>(d)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텀</a:t>
            </a:r>
            <a:r>
              <a:rPr lang="en-US" altLang="ko-KR" sz="2000" dirty="0" smtClean="0"/>
              <a:t>(t)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대한 </a:t>
            </a:r>
            <a:r>
              <a:rPr lang="ko-KR" altLang="en-US" sz="2000" dirty="0" err="1" smtClean="0"/>
              <a:t>텀</a:t>
            </a:r>
            <a:r>
              <a:rPr lang="ko-KR" altLang="en-US" sz="2000" dirty="0" smtClean="0"/>
              <a:t> 빈도수</a:t>
            </a:r>
            <a:r>
              <a:rPr lang="en-US" altLang="ko-KR" sz="2000" dirty="0" smtClean="0"/>
              <a:t>(Term Frequency).</a:t>
            </a:r>
          </a:p>
          <a:p>
            <a:pPr lvl="1"/>
            <a:r>
              <a:rPr lang="ko-KR" altLang="en-US" sz="1800" dirty="0" smtClean="0"/>
              <a:t>해당 문서에서 </a:t>
            </a:r>
            <a:r>
              <a:rPr lang="ko-KR" altLang="en-US" sz="1800" dirty="0" err="1" smtClean="0"/>
              <a:t>텀이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몇번이나</a:t>
            </a:r>
            <a:r>
              <a:rPr lang="ko-KR" altLang="en-US" sz="1800" dirty="0" smtClean="0"/>
              <a:t> 나타나는지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많이 나타날 수록 더 관련성이 있다고 간주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err="1" smtClean="0"/>
              <a:t>idf</a:t>
            </a:r>
            <a:r>
              <a:rPr lang="en-US" altLang="ko-KR" sz="2000" dirty="0" smtClean="0"/>
              <a:t>(t) :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텀의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역문서</a:t>
            </a:r>
            <a:r>
              <a:rPr lang="ko-KR" altLang="en-US" sz="2000" dirty="0" smtClean="0"/>
              <a:t> 빈도수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텀이</a:t>
            </a:r>
            <a:r>
              <a:rPr lang="ko-KR" altLang="en-US" sz="2000" dirty="0" smtClean="0"/>
              <a:t> 얼마나 독보적인지를 나타낸다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1800" dirty="0" smtClean="0"/>
              <a:t>흔한 단어일 수록 </a:t>
            </a:r>
            <a:r>
              <a:rPr lang="en-US" altLang="ko-KR" sz="1800" dirty="0" err="1" smtClean="0"/>
              <a:t>idf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값은 낮아지고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드문 단어 일 수록 </a:t>
            </a:r>
            <a:r>
              <a:rPr lang="en-US" altLang="ko-KR" sz="1800" dirty="0" err="1" smtClean="0"/>
              <a:t>idf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값이 높다</a:t>
            </a:r>
            <a:endParaRPr lang="en-US" altLang="ko-KR" sz="1800" dirty="0" smtClean="0"/>
          </a:p>
          <a:p>
            <a:r>
              <a:rPr lang="en-US" altLang="ko-KR" sz="2000" dirty="0" smtClean="0"/>
              <a:t>boost : </a:t>
            </a:r>
            <a:r>
              <a:rPr lang="ko-KR" altLang="en-US" sz="2000" dirty="0" err="1" smtClean="0"/>
              <a:t>색인할</a:t>
            </a:r>
            <a:r>
              <a:rPr lang="ko-KR" altLang="en-US" sz="2000" dirty="0" smtClean="0"/>
              <a:t> 때 지정했던 필드와 문서의 중요도 값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smtClean="0"/>
              <a:t>중요도를 지정하면 다른 문서나 필드에 비해 더 높은 유사도 점수를 받는다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err="1" smtClean="0"/>
              <a:t>lengthNorm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필드 안에 속한 </a:t>
            </a:r>
            <a:r>
              <a:rPr lang="ko-KR" altLang="en-US" sz="2000" dirty="0" err="1" smtClean="0"/>
              <a:t>텀의</a:t>
            </a:r>
            <a:r>
              <a:rPr lang="ko-KR" altLang="en-US" sz="2000" dirty="0" smtClean="0"/>
              <a:t> 개수를 </a:t>
            </a:r>
            <a:r>
              <a:rPr lang="ko-KR" altLang="en-US" sz="2000" dirty="0" err="1" smtClean="0"/>
              <a:t>정규화한</a:t>
            </a:r>
            <a:r>
              <a:rPr lang="ko-KR" altLang="en-US" sz="2000" dirty="0" smtClean="0"/>
              <a:t> 값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/>
              <a:t>색인 과정에서 계산하여 문서와 함께 색인에 </a:t>
            </a:r>
            <a:r>
              <a:rPr lang="ko-KR" altLang="en-US" sz="1800" dirty="0" smtClean="0"/>
              <a:t>보관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필드 원문의 길이가 짧은 문서가 더 높은 유사도 점수를 얻는다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dirty="0" err="1" smtClean="0"/>
              <a:t>coord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쿼리에 지정된 </a:t>
            </a:r>
            <a:r>
              <a:rPr lang="ko-KR" altLang="en-US" sz="2000" dirty="0" err="1" smtClean="0"/>
              <a:t>텀</a:t>
            </a:r>
            <a:r>
              <a:rPr lang="ko-KR" altLang="en-US" sz="2000" dirty="0" smtClean="0"/>
              <a:t> 중 특정 문서에 포함된 </a:t>
            </a:r>
            <a:r>
              <a:rPr lang="ko-KR" altLang="en-US" sz="2000" dirty="0" err="1" smtClean="0"/>
              <a:t>텀의</a:t>
            </a:r>
            <a:r>
              <a:rPr lang="ko-KR" altLang="en-US" sz="2000" dirty="0" smtClean="0"/>
              <a:t> 개수에 따라 정해지는 조율</a:t>
            </a:r>
            <a:r>
              <a:rPr lang="en-US" altLang="ko-KR" sz="2000" dirty="0" smtClean="0"/>
              <a:t>(coordination) </a:t>
            </a:r>
            <a:r>
              <a:rPr lang="ko-KR" altLang="en-US" sz="2000" dirty="0" smtClean="0"/>
              <a:t>항목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상대적으로 쿼리에 해당하는 </a:t>
            </a:r>
            <a:r>
              <a:rPr lang="ko-KR" altLang="en-US" sz="1600" dirty="0" err="1" smtClean="0"/>
              <a:t>텀을</a:t>
            </a:r>
            <a:r>
              <a:rPr lang="ko-KR" altLang="en-US" sz="1600" dirty="0" smtClean="0"/>
              <a:t> 더 많이 포함하고 있는 문서가 더 높은 유사도 점수를 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err="1" smtClean="0"/>
              <a:t>queryNorm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쿼리의 각 </a:t>
            </a:r>
            <a:r>
              <a:rPr lang="ko-KR" altLang="en-US" sz="2000" dirty="0" err="1" smtClean="0"/>
              <a:t>텀에서</a:t>
            </a:r>
            <a:r>
              <a:rPr lang="ko-KR" altLang="en-US" sz="2000" dirty="0" smtClean="0"/>
              <a:t> 중요도의 제곱 합을 </a:t>
            </a:r>
            <a:r>
              <a:rPr lang="ko-KR" altLang="en-US" sz="2000" dirty="0" err="1" smtClean="0"/>
              <a:t>정규화한</a:t>
            </a:r>
            <a:r>
              <a:rPr lang="ko-KR" altLang="en-US" sz="2000" dirty="0" smtClean="0"/>
              <a:t> 값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251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 (</a:t>
            </a:r>
            <a:r>
              <a:rPr lang="ko-KR" altLang="en-US" dirty="0" smtClean="0"/>
              <a:t>정확도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고객이 찾고자 하는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가 반환되었는지에 대한 측정 값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Correct Matches / # Total Results Returned</a:t>
            </a:r>
            <a:endParaRPr lang="ko-KR" altLang="en-US" dirty="0"/>
          </a:p>
        </p:txBody>
      </p:sp>
      <p:pic>
        <p:nvPicPr>
          <p:cNvPr id="4" name="그림 3" descr="chap3_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84" y="3604531"/>
            <a:ext cx="7038975" cy="200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42514" y="3614057"/>
            <a:ext cx="384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관련있는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1,2,3</a:t>
            </a:r>
            <a:r>
              <a:rPr lang="ko-KR" altLang="en-US" dirty="0" smtClean="0"/>
              <a:t>이 반환된 경우 쿼리 정밀도는 </a:t>
            </a:r>
            <a:r>
              <a:rPr lang="en-US" altLang="ko-KR" dirty="0" smtClean="0"/>
              <a:t>1.0(3</a:t>
            </a:r>
            <a:r>
              <a:rPr lang="ko-KR" altLang="en-US" dirty="0" smtClean="0"/>
              <a:t>개의 정확한 일치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일치</a:t>
            </a:r>
            <a:r>
              <a:rPr lang="en-US" altLang="ko-KR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6</a:t>
            </a:r>
            <a:r>
              <a:rPr lang="ko-KR" altLang="en-US" dirty="0" smtClean="0"/>
              <a:t>개가 모두 반환되면 절반이 올바르지 않기 때문에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0.5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Recall (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결과가 얼마나 빼먹지 않고 </a:t>
            </a:r>
            <a:r>
              <a:rPr lang="ko-KR" altLang="en-US" dirty="0" err="1" smtClean="0"/>
              <a:t>찾아내었는지를</a:t>
            </a:r>
            <a:r>
              <a:rPr lang="ko-KR" altLang="en-US" dirty="0" smtClean="0"/>
              <a:t> 나타내는 측정 값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# Correct Matches / (# Correct Matches + # Missed Matches)</a:t>
            </a:r>
          </a:p>
          <a:p>
            <a:endParaRPr lang="en-US" altLang="ko-KR" dirty="0" smtClean="0"/>
          </a:p>
        </p:txBody>
      </p:sp>
      <p:pic>
        <p:nvPicPr>
          <p:cNvPr id="4" name="그림 3" descr="chap3_20.png"/>
          <p:cNvPicPr>
            <a:picLocks noChangeAspect="1"/>
          </p:cNvPicPr>
          <p:nvPr/>
        </p:nvPicPr>
        <p:blipFill>
          <a:blip r:embed="rId3"/>
          <a:srcRect t="14263"/>
          <a:stretch>
            <a:fillRect/>
          </a:stretch>
        </p:blipFill>
        <p:spPr>
          <a:xfrm>
            <a:off x="776741" y="3701142"/>
            <a:ext cx="7038975" cy="1714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9314" y="3889829"/>
            <a:ext cx="3846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err="1" smtClean="0"/>
              <a:t>여섯개의</a:t>
            </a:r>
            <a:r>
              <a:rPr lang="ko-KR" altLang="en-US" dirty="0" smtClean="0"/>
              <a:t> 문서가 모두 반환된 경우 누락된 일치 항목이 없기 때문에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Precision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0.5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858" y="5892800"/>
            <a:ext cx="110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반환 된 결과가 정확하면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이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문서들을 빼먹지 않고 나타나면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이 높음을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Precision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의 적절한 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완벽한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을 유지하는 것이 검색에 있어서 궁극적인 목표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예제만 봐서는 </a:t>
            </a:r>
            <a:r>
              <a:rPr lang="ko-KR" altLang="en-US" dirty="0" err="1" smtClean="0"/>
              <a:t>쉬워보이지만</a:t>
            </a:r>
            <a:r>
              <a:rPr lang="ko-KR" altLang="en-US" dirty="0" smtClean="0"/>
              <a:t> 실제로는 굉장히 어려운 문제</a:t>
            </a:r>
            <a:endParaRPr lang="en-US" altLang="ko-KR" dirty="0" smtClean="0"/>
          </a:p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에서 이를 유지하기 위한 일반적인 방법은 전체 결과 리스트에서 </a:t>
            </a:r>
            <a:r>
              <a:rPr lang="en-US" altLang="ko-KR" dirty="0" smtClean="0"/>
              <a:t>Recall</a:t>
            </a:r>
            <a:r>
              <a:rPr lang="ko-KR" altLang="en-US" dirty="0" smtClean="0"/>
              <a:t>을 측정하고 첫 페이지 또는 몇 페이지 내에서만 </a:t>
            </a:r>
            <a:r>
              <a:rPr lang="en-US" altLang="ko-KR" dirty="0" smtClean="0"/>
              <a:t>Precision</a:t>
            </a:r>
            <a:r>
              <a:rPr lang="ko-KR" altLang="en-US" dirty="0" smtClean="0"/>
              <a:t>을 측정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관련성 점수 계산을 얼마나 잘 조율했는지에 따라 검색 결과 상단에 더 나은 검색 결과가 표시됨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용도에 따라 균형을 유지하는 방법이 달라질 수 있기 때문에 정답은 없지만 올바른 균형을 찾기 위한 것은 끊임없는 도전 과제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8114" y="2909292"/>
            <a:ext cx="827314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대규모 검색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63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Denormalized</a:t>
            </a:r>
            <a:r>
              <a:rPr lang="en-US" altLang="ko-KR" dirty="0" smtClean="0"/>
              <a:t> document (</a:t>
            </a:r>
            <a:r>
              <a:rPr lang="ko-KR" altLang="en-US" dirty="0" smtClean="0"/>
              <a:t>비정규화 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의 핵심은 모든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가 비정규화 된다는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비정규화 된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의 필드 값이 여러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 중첩되는 데이터이더라도 각각의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자체에 필드로 포함된다는 것을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기술에 공통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Denormalized</a:t>
            </a:r>
            <a:r>
              <a:rPr lang="en-US" altLang="ko-KR" dirty="0" smtClean="0"/>
              <a:t> document (</a:t>
            </a:r>
            <a:r>
              <a:rPr lang="ko-KR" altLang="en-US" dirty="0" smtClean="0"/>
              <a:t>비정규화 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chap3_22.png"/>
          <p:cNvPicPr>
            <a:picLocks noGrp="1" noChangeAspect="1"/>
          </p:cNvPicPr>
          <p:nvPr>
            <p:ph idx="1"/>
          </p:nvPr>
        </p:nvPicPr>
        <p:blipFill>
          <a:blip r:embed="rId3"/>
          <a:srcRect t="8412"/>
          <a:stretch>
            <a:fillRect/>
          </a:stretch>
        </p:blipFill>
        <p:spPr>
          <a:xfrm>
            <a:off x="605172" y="1827165"/>
            <a:ext cx="6361685" cy="4494941"/>
          </a:xfrm>
        </p:spPr>
      </p:pic>
      <p:sp>
        <p:nvSpPr>
          <p:cNvPr id="6" name="TextBox 5"/>
          <p:cNvSpPr txBox="1"/>
          <p:nvPr/>
        </p:nvSpPr>
        <p:spPr>
          <a:xfrm>
            <a:off x="7199087" y="1973943"/>
            <a:ext cx="44849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왼쪽의 </a:t>
            </a: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의 내용을 보면 </a:t>
            </a:r>
            <a:r>
              <a:rPr lang="en-US" altLang="ko-KR" sz="2000" dirty="0" smtClean="0"/>
              <a:t>1,2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에 회사 정보가 중복된 채로 포함되어 있다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ko-KR" sz="2000" dirty="0" err="1" smtClean="0"/>
              <a:t>Solr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간에 어떠한 관계도 존재하지 않는다</a:t>
            </a:r>
            <a:r>
              <a:rPr lang="en-US" altLang="ko-K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각 </a:t>
            </a: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는 독립적이라서 여러 서버에 분산이 가능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쿼리를 병렬로 수행하여 성능을 향상 시킬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단일 서버로 처리하기에는 양이 너무 많은 경우 검색 서버의 부하를 줄이기 위해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색인을 분할하고</a:t>
            </a:r>
            <a:r>
              <a:rPr lang="en-US" altLang="ko-KR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검색 요청을 받게 되면 분할된 두 서버로 전송되며</a:t>
            </a:r>
            <a:r>
              <a:rPr lang="en-US" altLang="ko-KR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각각의 결과가 집계되어 반환된다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http://box1:8983/solr/core1/select?q=*:*&amp;</a:t>
            </a:r>
            <a:r>
              <a:rPr lang="en-US" altLang="ko-KR" dirty="0" smtClean="0">
                <a:solidFill>
                  <a:srgbClr val="FF0000"/>
                </a:solidFill>
              </a:rPr>
              <a:t>shards</a:t>
            </a:r>
            <a:r>
              <a:rPr lang="en-US" altLang="ko-KR" dirty="0" smtClean="0"/>
              <a:t>=box1:8983/solr/core1, box2:8983/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/core2,box2:8983/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/core3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Shards : </a:t>
            </a:r>
            <a:r>
              <a:rPr lang="ko-KR" altLang="en-US" dirty="0" smtClean="0"/>
              <a:t>하나 이상의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코어의 위치 지정</a:t>
            </a:r>
            <a:endParaRPr lang="en-US" altLang="ko-KR" dirty="0" smtClean="0"/>
          </a:p>
          <a:p>
            <a:pPr marL="514350" indent="-514350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0" y="292554"/>
            <a:ext cx="8567057" cy="897618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분산 검색 시 하나의 서버가 다운된 경우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543" y="1506311"/>
            <a:ext cx="10515600" cy="975632"/>
          </a:xfrm>
        </p:spPr>
        <p:txBody>
          <a:bodyPr/>
          <a:lstStyle/>
          <a:p>
            <a:pPr lvl="1"/>
            <a:r>
              <a:rPr lang="en-US" altLang="ko-KR" dirty="0" smtClean="0"/>
              <a:t>http://box1:8983/solr/core1/select?q=*:*&amp;shards=box1:8983/solr/core1,box2:8983/solr/core2</a:t>
            </a:r>
            <a:endParaRPr lang="ko-KR" altLang="en-US" dirty="0"/>
          </a:p>
        </p:txBody>
      </p:sp>
      <p:pic>
        <p:nvPicPr>
          <p:cNvPr id="4" name="그림 3" descr="chap3_23.png"/>
          <p:cNvPicPr>
            <a:picLocks noChangeAspect="1"/>
          </p:cNvPicPr>
          <p:nvPr/>
        </p:nvPicPr>
        <p:blipFill>
          <a:blip r:embed="rId3"/>
          <a:srcRect t="10130"/>
          <a:stretch>
            <a:fillRect/>
          </a:stretch>
        </p:blipFill>
        <p:spPr>
          <a:xfrm>
            <a:off x="1186543" y="2583542"/>
            <a:ext cx="7467600" cy="4100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400" y="2946400"/>
            <a:ext cx="3686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각 서버는 상호 의존적 이기 때문에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서버에서 에러가 발생하더라도 검색은 실패하게 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Apache Zookeeper</a:t>
            </a:r>
            <a:r>
              <a:rPr lang="ko-KR" altLang="en-US" dirty="0" smtClean="0"/>
              <a:t>와 같은 내장 클러스터 관리 기능이 필요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간에는 어떠한 관계도 존재하지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서로 다른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field </a:t>
            </a:r>
            <a:r>
              <a:rPr lang="ko-KR" altLang="en-US" dirty="0" smtClean="0"/>
              <a:t>데이터를 </a:t>
            </a:r>
            <a:r>
              <a:rPr lang="ko-KR" altLang="en-US" dirty="0" err="1" smtClean="0"/>
              <a:t>결합하는데는</a:t>
            </a:r>
            <a:r>
              <a:rPr lang="ko-KR" altLang="en-US" dirty="0" smtClean="0"/>
              <a:t> 적합하지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여러 서버에서 조인 작업을 수행할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데이터베이스와 비교해서 이러한 점은 한계이지만 이를 통해 확장을 할 수 있다는 장점이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비정규화 특성 때문에 각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에는 데이터가 중복되어 들어갈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중복되는 데이터에 변경이 일어날 경우 참조하고 있는 모든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수정해야 할 수도 있으므로 문제가 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처리하는 검색 엔진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는 분석기를 거쳐 특정 필드 타입으로 모델링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아래와 같이 필드 타입은 무한대로 늘어날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검색을 수행하면 일치하는 필드를 포함하는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를 반환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763" y="3675707"/>
            <a:ext cx="7302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&lt;doc&gt;</a:t>
            </a:r>
          </a:p>
          <a:p>
            <a:r>
              <a:rPr lang="en-US" altLang="ko-KR" dirty="0" smtClean="0"/>
              <a:t>  &lt;field name="id"&gt;company123&lt;/field&gt;</a:t>
            </a:r>
          </a:p>
          <a:p>
            <a:r>
              <a:rPr lang="en-US" altLang="ko-KR" dirty="0" smtClean="0"/>
              <a:t>  &lt;field name="</a:t>
            </a:r>
            <a:r>
              <a:rPr lang="en-US" altLang="ko-KR" dirty="0" err="1" smtClean="0"/>
              <a:t>companycity</a:t>
            </a:r>
            <a:r>
              <a:rPr lang="en-US" altLang="ko-KR" dirty="0" smtClean="0"/>
              <a:t>"&gt;Atlanta&lt;/field&gt;</a:t>
            </a:r>
          </a:p>
          <a:p>
            <a:r>
              <a:rPr lang="en-US" altLang="ko-KR" dirty="0" smtClean="0"/>
              <a:t>  &lt;field name="</a:t>
            </a:r>
            <a:r>
              <a:rPr lang="en-US" altLang="ko-KR" dirty="0" err="1" smtClean="0"/>
              <a:t>companystate</a:t>
            </a:r>
            <a:r>
              <a:rPr lang="en-US" altLang="ko-KR" dirty="0" smtClean="0"/>
              <a:t>"&gt;Georgia&lt;/field&gt;</a:t>
            </a:r>
          </a:p>
          <a:p>
            <a:r>
              <a:rPr lang="en-US" altLang="ko-KR" dirty="0" smtClean="0"/>
              <a:t>  &lt;field name="</a:t>
            </a:r>
            <a:r>
              <a:rPr lang="en-US" altLang="ko-KR" dirty="0" err="1" smtClean="0"/>
              <a:t>companyname</a:t>
            </a:r>
            <a:r>
              <a:rPr lang="en-US" altLang="ko-KR" dirty="0" smtClean="0"/>
              <a:t>"&gt;Code Monkeys R Us, LLC&lt;/field&gt;</a:t>
            </a:r>
          </a:p>
          <a:p>
            <a:r>
              <a:rPr lang="en-US" altLang="ko-KR" dirty="0" smtClean="0"/>
              <a:t>  &lt;field name="</a:t>
            </a:r>
            <a:r>
              <a:rPr lang="en-US" altLang="ko-KR" dirty="0" err="1" smtClean="0"/>
              <a:t>companydescription</a:t>
            </a:r>
            <a:r>
              <a:rPr lang="en-US" altLang="ko-KR" dirty="0" smtClean="0"/>
              <a:t>"&gt;we write lots of code&lt;/field&gt;</a:t>
            </a:r>
          </a:p>
          <a:p>
            <a:r>
              <a:rPr lang="en-US" altLang="ko-KR" dirty="0" smtClean="0"/>
              <a:t>  &lt;field name="</a:t>
            </a:r>
            <a:r>
              <a:rPr lang="en-US" altLang="ko-KR" dirty="0" err="1" smtClean="0"/>
              <a:t>lastmodified</a:t>
            </a:r>
            <a:r>
              <a:rPr lang="en-US" altLang="ko-KR" dirty="0" smtClean="0"/>
              <a:t>"&gt;2013-06-01T15:26:37Z&lt;/field&gt;</a:t>
            </a:r>
          </a:p>
          <a:p>
            <a:r>
              <a:rPr lang="en-US" altLang="ko-KR" dirty="0" smtClean="0"/>
              <a:t>&lt;/doc&gt;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8172"/>
            <a:ext cx="10515600" cy="4891314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저장 메커니즘을 주로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Document</a:t>
            </a:r>
            <a:r>
              <a:rPr lang="ko-KR" altLang="en-US" dirty="0" smtClean="0"/>
              <a:t>를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업데이트 하는 것에 비해 단일 필드에 대한 부분은 쉽게 할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새 필드가 추가되거나 기존 필드의 내용이 변경될 때마다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색인의 모든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에서 재 처리되어야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검색 조건이 적은 </a:t>
            </a:r>
            <a:r>
              <a:rPr lang="ko-KR" altLang="en-US" dirty="0" err="1" smtClean="0"/>
              <a:t>검색어에</a:t>
            </a:r>
            <a:r>
              <a:rPr lang="ko-KR" altLang="en-US" dirty="0" smtClean="0"/>
              <a:t> 대해 최적화 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쿼리가 긴 경우 성능이 좋지 않을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서버의 자동 추가 및 제거 기능과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재배포하여</a:t>
            </a:r>
            <a:r>
              <a:rPr lang="ko-KR" altLang="en-US" dirty="0" smtClean="0"/>
              <a:t> 부하를 처리하는 탄력적인 확장성은 제공되지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Apache Zookeeper</a:t>
            </a:r>
            <a:r>
              <a:rPr lang="ko-KR" altLang="en-US" dirty="0" smtClean="0"/>
              <a:t>를 사용하는 </a:t>
            </a:r>
            <a:r>
              <a:rPr lang="en-US" altLang="ko-KR" dirty="0" err="1" smtClean="0"/>
              <a:t>SolrCloud</a:t>
            </a:r>
            <a:r>
              <a:rPr lang="ko-KR" altLang="en-US" dirty="0" smtClean="0"/>
              <a:t>가 있지만 해결해야할 사항들이 많음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8150" y="2933758"/>
            <a:ext cx="525626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760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Schema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Solr</a:t>
            </a:r>
            <a:r>
              <a:rPr lang="ko-KR" altLang="en-US" dirty="0" smtClean="0"/>
              <a:t>는 각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에 대한 유연한 스키마를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schema.xml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field</a:t>
            </a:r>
            <a:r>
              <a:rPr lang="ko-KR" altLang="en-US" dirty="0" smtClean="0"/>
              <a:t>를 지정하거나 </a:t>
            </a:r>
            <a:r>
              <a:rPr lang="en-US" altLang="ko-KR" dirty="0" smtClean="0"/>
              <a:t>dynamic field</a:t>
            </a:r>
            <a:r>
              <a:rPr lang="ko-KR" altLang="en-US" dirty="0" smtClean="0"/>
              <a:t>로 패턴을 사용하여 지정할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명시되지 않은 필드 타입은 </a:t>
            </a:r>
            <a:r>
              <a:rPr lang="en-US" altLang="ko-KR" dirty="0" err="1" smtClean="0"/>
              <a:t>Solr</a:t>
            </a:r>
            <a:r>
              <a:rPr lang="ko-KR" altLang="en-US" dirty="0" smtClean="0"/>
              <a:t>가 추측하여 스키마 필드에 자동으로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잘못된 필드 타입으로 지정할 수 있으므로 미리 정의하는 것이 좋음</a:t>
            </a:r>
            <a:endParaRPr lang="en-US" altLang="ko-KR" dirty="0" smtClean="0"/>
          </a:p>
          <a:p>
            <a:r>
              <a:rPr lang="en-US" altLang="ko-KR" dirty="0" smtClean="0"/>
              <a:t>document</a:t>
            </a:r>
            <a:r>
              <a:rPr lang="ko-KR" altLang="en-US" dirty="0" smtClean="0"/>
              <a:t>의 각 필드 타입에 따라 내용이 분석되고 색인된다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68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1239" y="2836721"/>
            <a:ext cx="4702516" cy="1325563"/>
          </a:xfrm>
        </p:spPr>
        <p:txBody>
          <a:bodyPr>
            <a:normAutofit/>
          </a:bodyPr>
          <a:lstStyle/>
          <a:p>
            <a:r>
              <a:rPr lang="ko-KR" altLang="en-US" sz="6600" dirty="0" smtClean="0"/>
              <a:t>검색 예제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630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책 검색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4" y="1819793"/>
            <a:ext cx="4914900" cy="3381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8416" y="2408222"/>
            <a:ext cx="6147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고객이 새로운 주택을 구입하기 위해 검색할 책을 찾고 있다고 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검색된 결과에는 고객에게 불필요한 것들도 포함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원하는 책만 필터링하는 것이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8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사용할 경우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722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사용자가 입력하는 정확한 텍스트를 쿼리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SELECT * FROM Books</a:t>
            </a:r>
          </a:p>
          <a:p>
            <a:pPr marL="457200" lvl="1" indent="0">
              <a:buNone/>
            </a:pPr>
            <a:r>
              <a:rPr lang="en-US" altLang="ko-KR" dirty="0" smtClean="0"/>
              <a:t>WHERE Name = 'buying a new home';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정확하게 일치하는 결과만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9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사용할 경우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801" y="2088176"/>
            <a:ext cx="4432568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Like</a:t>
            </a:r>
            <a:r>
              <a:rPr lang="ko-KR" altLang="en-US" sz="2400" dirty="0" smtClean="0"/>
              <a:t>문 사용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2000" dirty="0" smtClean="0"/>
              <a:t>SELECT * FROM Books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WHERE Name LIKE '%buying%'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AND Name LIKE '%a%'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    AND Name LIKE '%home%';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smtClean="0"/>
              <a:t>	</a:t>
            </a:r>
          </a:p>
          <a:p>
            <a:pPr lvl="1"/>
            <a:r>
              <a:rPr lang="en-US" altLang="ko-KR" sz="2000" dirty="0" smtClean="0"/>
              <a:t>AND </a:t>
            </a:r>
            <a:r>
              <a:rPr lang="ko-KR" altLang="en-US" sz="2000" dirty="0" smtClean="0"/>
              <a:t>연산으로 인해 해당 단어들이 모두 포함되어 있는 경우에만 매칭됨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68" y="2157743"/>
            <a:ext cx="7400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3285</Words>
  <Application>Microsoft Office PowerPoint</Application>
  <PresentationFormat>와이드스크린</PresentationFormat>
  <Paragraphs>315</Paragraphs>
  <Slides>41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Solr 기본 개념</vt:lpstr>
      <vt:lpstr>다룰 내용</vt:lpstr>
      <vt:lpstr>Document</vt:lpstr>
      <vt:lpstr>Document</vt:lpstr>
      <vt:lpstr>Schema</vt:lpstr>
      <vt:lpstr>검색 예제</vt:lpstr>
      <vt:lpstr>책 검색</vt:lpstr>
      <vt:lpstr>전통적인 SQL문을 사용할 경우 1</vt:lpstr>
      <vt:lpstr>전통적인 SQL문을 사용할 경우 2</vt:lpstr>
      <vt:lpstr>전통적인 SQL문을 사용할 경우 3</vt:lpstr>
      <vt:lpstr>문제점</vt:lpstr>
      <vt:lpstr>역 색인 (Inverted index)</vt:lpstr>
      <vt:lpstr>Required Terms</vt:lpstr>
      <vt:lpstr>Optional Terms</vt:lpstr>
      <vt:lpstr>Negated Terms</vt:lpstr>
      <vt:lpstr>PowerPoint 프레젠테이션</vt:lpstr>
      <vt:lpstr>응용</vt:lpstr>
      <vt:lpstr>역 색인 동작 방식</vt:lpstr>
      <vt:lpstr>Term position</vt:lpstr>
      <vt:lpstr>Fuzzy matching</vt:lpstr>
      <vt:lpstr>Fuzzy matching</vt:lpstr>
      <vt:lpstr>와일드 카드 검색</vt:lpstr>
      <vt:lpstr>범위 검색</vt:lpstr>
      <vt:lpstr>편집 거리(Edit-Distance) 검색</vt:lpstr>
      <vt:lpstr>편집 거리(Edit-Distance) 검색</vt:lpstr>
      <vt:lpstr>PROXIMITY SEARCHING</vt:lpstr>
      <vt:lpstr>Relevancy (관련성)</vt:lpstr>
      <vt:lpstr>Relevancy (관련성)</vt:lpstr>
      <vt:lpstr>Default similarity</vt:lpstr>
      <vt:lpstr>similarity 계산 공식의 항목</vt:lpstr>
      <vt:lpstr>Precision (정확도)</vt:lpstr>
      <vt:lpstr>Recall (재현율)</vt:lpstr>
      <vt:lpstr>Precision과 Recall의 적절한 균형</vt:lpstr>
      <vt:lpstr>대규모 검색</vt:lpstr>
      <vt:lpstr>Denormalized document (비정규화 문서)</vt:lpstr>
      <vt:lpstr>Denormalized document (비정규화 문서)</vt:lpstr>
      <vt:lpstr>분산 검색</vt:lpstr>
      <vt:lpstr>분산 검색 시 하나의 서버가 다운된 경우</vt:lpstr>
      <vt:lpstr>Solr의 한계</vt:lpstr>
      <vt:lpstr>Solr의 한계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in action</dc:title>
  <dc:creator>최용호</dc:creator>
  <cp:lastModifiedBy>최용호</cp:lastModifiedBy>
  <cp:revision>94</cp:revision>
  <dcterms:created xsi:type="dcterms:W3CDTF">2017-02-14T13:38:27Z</dcterms:created>
  <dcterms:modified xsi:type="dcterms:W3CDTF">2017-02-23T16:09:37Z</dcterms:modified>
</cp:coreProperties>
</file>