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5" r:id="rId12"/>
    <p:sldId id="29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7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7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요청 파라미터들을 적용하는 방법에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defaults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요청에 명시적으로 지정하지 파라미터들을 기본 값으로 사용하도록 하고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invariants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요청 시 인자가 지정되어 있더라도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설정된 값을 사용하도록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이는 클라이언트가 요청에 사용하면 안되는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파라미터에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대해 사용하지 못하도록 잠그는 용도로 사용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마지막으로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appends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클라이언트가 제공한 매개변수에 더해서 추가적으로 값을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59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요청 처리의 주 컴포넌트들에 대해 알아보겠습니다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그림에 나와있는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가지의 검색 컴포넌트들은 기본적으로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내장되어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쿼리 컴포넌트는 쿼리를 처리하는 이 파이프라인에서 핵심이 되는 컴포넌트입니다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컴포넌트는 쿼리와 일치하는 모든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찾아냅니다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찾아낸 결과는 파이프라인을 통해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패싯으로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전달됩니다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패싯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컴포넌트를 통해 필드 단위로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패싯을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계산하게 되는데 이에 대해서는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장에서 자세히 다루고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뒤에 컴포넌트들도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체이닝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방식으로 수행이 되고 각 항목들은 이전에 살펴본 내용이므로 넘어가도록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컴포넌트들은 주 검색 컴포넌트들을 처리하기 전이나 후에 수행할 컴포넌트들을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방식으로 제공하고 있어서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위와 같이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last-component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spellcheck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지정하게 되면 검색 컴포넌트들을 수행하고 난 뒤에 맞춤법 검사를 수행하게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52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생성되는 과정에 대해 살펴보도록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솔라의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색인에 새 문서가 추가되면 현재의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바로 반영이 되지 않습니다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클라이언트에게 새롭게 갱신된 문서를 반환하도록 하려면 현재 열려있는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닫고 업데이트 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새로 생성해야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기존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닫고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생성하기까지는 일정 시간이 필요하기 때문에 이 과정 중에는 클라이언트의 요청 처리를 제대로 수행할 수가 없습니다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그래서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준비작업을 백그라운드에서 수행하고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준비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될때까지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기존의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준비되더라도 실행 중인 쿼리가 있는 경우에는 쿼리가 완료될때까지 대기를 했다가 교체를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이처럼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쿼리 성능이 느려지는 것보다는 차라리 문서 갱신 시간이 다소 느리더라도 빠른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시간내에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결과를 반환하는 것을 우선으로 하고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과정 중에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수행할 쿼리 목록이 많을 수록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준비하는데 많은 시간이 소요되기 때문에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쿼리 목록을 적게 유지하는 것이 좋습니다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방법으로는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cache-warming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autowarming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존재합니다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cache-warming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그림과 같이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수행할 쿼리를 미리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등록해놓는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것입니다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그래서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new Searcher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이벤트가 발생할 때마다 그림에 설정된 쿼리가 수행되고 결과가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캐싱됩니다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과정은 쿼리를 수행하는 비용이 들기 때문에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설정에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주석처리가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된 것처럼 이를 수행할지 말지에 대한 여부는 개발자의 몫으로 남겨두었습니다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조금 전 설명에서 색인에 변경이 발생할 경우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백그라운드에서 준비를 시킨다고 했었는데 이 준비과정 중에 색인에 또다른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커밋이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발생할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이는 이 변경에 대해 또 다른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준비시켜야 한다는 것을 의미하기 때문에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너무 많아질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준비 중인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많아질수록 성능은 점점 떨어지기 때문에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동시에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수행할 수 있는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치를 설정할 수 있게 하였습니다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autowarming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현재 사용 중인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캐시 일부를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업데이트를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이를 통해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warming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시간을 단축할 수 있지만 갱신된 내용을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100%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사용하지 못할 수도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기존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캐시에 대한 비율을 백분율로 설정할 수 있는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autowarmCount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제공합니다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캐싱된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모든 객체를 메모리에 유지하기 때문에 캐시가 너무 커질 경우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JVM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메모리를 모두 차지할 수도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그렇기 때문에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LRU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LFU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방식으로 관리가 필요합니다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LRU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캐시에서 마지막으로 요청된 시간을 기반으로 캐시가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치에 도달할 경우 객체를 제거하고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LFU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캐시에 요청되는 빈도에 따라 객체를 제거합니다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기본 캐시 크기를 너무 크게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잡게되면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JVM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가비지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컬렉션 시간이 길어지기 때문에 성능에 영향을 줄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이번 발표에서 다룰 내용은 먼저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 대해서 살펴보고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어떻게 생성되는 지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색인이 어떻게 관리되는지 알아보고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 필드 타입을 정의하는 방법과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추가하는데 사용되는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이제 색인을 생성하는 과정에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텍스트로 된 문서를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색인화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하기 위해서는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같은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지원하는 형식으로 변환해야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클라이언트에서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추가하는데는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일반적으로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 POST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같은 인터페이스를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앞서 살펴 본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new 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같이 변경된 색인을 적용합니다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색인에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추가하려면 클라이언트에서 그림과 같이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지원하는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형식으로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내용을 전달합니다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코어에서는 추가될 문서 정보를 받아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처리되고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이는 분석과정을 거쳐서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루씬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색인 파일에 적용됩니다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때 각 필드에 대한 타입 정보는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참조합니다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파일의 요소들은 이전에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살펴봤으므로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넘어가고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 특정 필드들에 대해 추가적으로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다중 값 필드는 하나의 필드가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여러개의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값을 가져야할 경우에 사용됩니다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예를 들어 하나의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참조해야할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여러개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있다면 필드 하나만으로는 원하는 결과를 얻지 못할 것입니다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때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다중값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사용하면 해당 필드의 이름을 가진 모든 필드에서 일치하는 값을 검색하도록 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field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정의 부분에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multiValuued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설정하면 그림에서와 같이 같은 이름을 가진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여러개의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사용할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복사 필드는 사본을 만들어서 여러 개의 필드 타입을 적용할 수 있도록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대부분의 검색 프로그램에서는 쿼리를 입력할 단일 검색 상자가 제공되는데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해당 검색 상자가 검색할 필드가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가정하면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주소를 입력할 경우 원하는 결과를 얻지 못할 것입니다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복사 필드를 사용하면 사본에 여러 필드의 내용이 복사되어 더해지므로 하나의 필드를 통해 여러 타입의 값을 검색할 수 있게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일반적으로 클라이언트가 쿼리할 필드를 지정하지 않은 경우 기본 쿼리 필드로 사용하기 위해 사용됩니다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이는 색인 파일의 크기를 증가시키기 때문에 디스크 공간을 고려해야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색인 생성 중에 중복을 피하기 위해서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고유키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고유키가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존재하지 않는다면 동일한 내용의 문서가 존재하더라도 계속해서 색인데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추가될 것입니다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고유키를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지정하게 되면 동일한 키를 갖는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해당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덮어쓰게됩니다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여러 서버에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색인을 배포하려는 경우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고유키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제공해야 하므로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애초에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고유키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정의해두는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것이 좋습니다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55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색인에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추가하기 위해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전달하는 방법에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앞서 설명했던 것과 같이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문서를 사용해서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다이나믹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사용하면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변경하지 않아도 되므로 편의상 많이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자바 기반의 라이브러리인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SolrJ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연결해서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추가하거나 쿼리를 실행할 수 있도록 해줍니다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내부적으로는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HttpComponents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라이브러리를 사용하여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통신을 하고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기본적으로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javabin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이라는 내부 바이너리 프로토콜을 사용하고 있는데 이는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효율적인 통신 방법입니다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외에도 대규모 인덱싱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인스턴스 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로드밸런싱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SolrCloud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서버의 위치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자동발견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기능 등 다양하게 사용할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SolrJ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외에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전달하기 위한 툴로는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Import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ExtractingRequestHandler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Nutch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Import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관계형 데이터베이스에서 데이터를 가져오는 기능을 제공합니다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ExtractingRequestHandler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Tika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PDF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MS Office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같은 이진 파일을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전달하고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텍스트를 추출하여 색인을 생성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마지막으로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Nutch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기반 오픈소스 웹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크롤러로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웹페이지를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수집하여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전달하여 색인을 생성합니다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이제 이번 발표의 마지막 주제로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추가 요청을 처리하는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클라이언트로부터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추가해달라는 요청이 들어오면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이를 처리합니다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설명한바와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같이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XML, JSON, CSV,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javabin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등의 형식을 지원합니다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파일의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updateHandler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설정을 보면 로그가 어느 경로에 저장될지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이벤트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리스너는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어떠한 방법으로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수행할지에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대한 설정을 정의 할 수가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하드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커밋이라고도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하는데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커밋되지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않은 모든 문서를 디스크에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플러시하고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내부 구성 요소를 새로 고친 후에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문서를 검색할 수 있도록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생성하기 때문에 쿼리 성능에 영향을 줄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커밋이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성공하면 새로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문서는 영구 저장 장치에 안전하게 보존이 되지만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디스크 장애가 발생할 수 있으므로 이에 대한 조치를 수행할 수 있는 솔루션이 필요합니다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디스크로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플러시하는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절차가 없기 때문에 하드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비해서 비용이 낮습니다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그러므로 수시로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커밋이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가능하고 실시간에 근접한 검색을 지원합니다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이 또한 일정 시점에서는 디스크와 같은 내구성 있는 저장소로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플러시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되는 것을 보장하기 위해서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하드커밋을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수행해야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세가지 타입으로 분류해볼 수가 있는데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지정된 시간 내에 각 문서들을 커밋하거나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커밋되지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않은 문서의 수가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인계치에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도달하면 모든 문서를 커밋하거나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분 간격과 같이 주기적으로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수행합니다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예시에 나와있는 것처럼 시간 주기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커밋되지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않은 문서 수에 따른 자동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커밋기능을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설정할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자동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수행하면 새로운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생성되는데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openSearcher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해서 비활성화 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이 경우 문서를 검색하기 위해서는 소프트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커밋이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필요합니다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솔라에서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수락한 업데이트 요청은 색인에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커밋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될 때까지 영구 저장소에 저장됩니다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때 업데이트 요청 처리 도중 문제가 발생할 경우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Transaction Log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없다면 문서가 손실됩니다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코어를 발견하는 과정을 살펴보면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SOLR_HOME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지정된 경로의 하위 디렉토리에서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core.properties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검색합니다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core.properties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발견하면 파일에 작성된 정보를 통해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찾아내고 해당 코어의 하위디렉토리에서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 정의된 내용대로 초기화를 수행합니다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업데이트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핸들러가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처리되는 전반적인 과정을 살펴보면 먼저 클라이언트가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서버로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 POST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사용하여 업데이트 요청을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 요청이 라우팅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요청 받은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솔라의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코어에서는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명시된 이름으로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 등록 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검색합니다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 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문서를 추가하거나 갱신하기 위해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schema.xml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사용하고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앞서 봤던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체이닝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방식으로 요청을 처리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요청이 트랜잭션 로그에 기록이 되고 업데이트 요청은 디스크의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루씬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색인파일로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안전하게 저장됩니다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정상적으로 처리가 완료되면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response writer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사용해서 클라이언트 응용 프로그램에 응답을 전송합니다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데이터베이스는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단위로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수행할 수 있는 반면에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필드를 업데이트 하기 위해서는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전체를 갱신해야 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아토믹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업데이트는 내부적으로는 업데이트를 위해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제거하고 생성하는 것은 같지만 </a:t>
            </a:r>
            <a:endParaRPr lang="en-US" altLang="ko-KR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클라이언트는 필드만 업데이트 되는 것처럼 느껴지도록 이러한 과정을 감춥니다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68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파일에는 이전 시간에 살펴보았던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루씬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버전이나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확장 라이브러리들이 위치한 경로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색인 파일이 저장될 위치를 지정할 수가 있고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이번시간에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알아볼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updateHandler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캐시에 대한 설정도 정의할 수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requestDispacher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요청을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파싱하는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방법을 정의하고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쿼리를 어떤 과정을 통해 분석할지 정의할 수가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외의 설정 들은 이번 발표에서는 다루지 않으므로 건너뛰도록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기본적으로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항상 감시하고 있지는 않기 때문에 변경사항을 자동으로 감지할 수는 없습니다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그래서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솔라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콘솔 에서는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Reload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버튼을 통해 변경된 파일을 적용하도록 기능을 제공하고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클라이언트가 요청한 쿼리를 처리하는 방법을 살펴보면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 GET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요청으로 쿼리를 수행합니다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난 후 서버에서는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요청을 받아들이고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요청 경로에 포함된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컨텍스트를 사용해서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requestDispacher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라우팅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requestDispacher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매핑되는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필터를 의미합니다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 오는 부분을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코어명으로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인식해서 해당 코어의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파일을 통해 요청을 처리하게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collection1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이라는 코어의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사용하여 요청을 처리하게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뒤에서 알아보겠지만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정의된 파이프라인을 통해 요청을 처리합니다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처리된 결과는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response writer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컴포넌트로 처리되어서 클라이언트에게 반환됩니다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앞서 클라이언트의 요청을 처리하는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알아보도록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예제에서 사용된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 handler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앞서 봤던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solrconfig.xml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라는 이름으로 정의가 되어 있고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solr.SearchHandler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클래스를 사용합니다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SearchHandler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클래스는 그림과 같은 과정을 통해 요청을 처리합니다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요청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파라미터를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적용하는데 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전달된 값에 따라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defaults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사용할지 아니면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appends, invariants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사용할지 결정하게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다음으로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components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등록된 </a:t>
            </a:r>
            <a:r>
              <a:rPr lang="en-US" altLang="ko-KR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conponent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들을 처리하게 되는데 이는 선택 사항이므로 존재하지 않을 수도 있습니다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 주 컴포넌트들이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체이닝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방식으로 수행이 되는데 쿼리 같은 경우에는 필수적으로 존재해야 하는 컴포넌트입니다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그림에서처럼 쿼리를 수행한 뒤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패싯을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처리하고 순차적으로 처리가 됩니다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다음으로는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last-components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등록된 컴포넌트들이 수행되고 이 또한 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first-components</a:t>
            </a: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마찬가지로 </a:t>
            </a:r>
            <a:r>
              <a:rPr lang="ko-KR" alt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선택사항입니다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이제 각 컴포넌트들에 대해 하나씩 살펴보도록 하겠습니다</a:t>
            </a:r>
            <a:r>
              <a:rPr lang="en-US" altLang="ko-KR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983/solr/collection1/select?q=...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설정, 색인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Javacafe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최용호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0318" y="1070658"/>
            <a:ext cx="1012168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Unicode MS"/>
                <a:ea typeface="courier"/>
              </a:rPr>
              <a:t>&lt;</a:t>
            </a:r>
            <a:r>
              <a:rPr lang="en-US" altLang="ko-KR" dirty="0" err="1">
                <a:latin typeface="Arial Unicode MS"/>
                <a:ea typeface="courier"/>
              </a:rPr>
              <a:t>requestHandler</a:t>
            </a:r>
            <a:r>
              <a:rPr lang="en-US" altLang="ko-KR" dirty="0">
                <a:latin typeface="Arial Unicode MS"/>
                <a:ea typeface="courier"/>
              </a:rPr>
              <a:t> name</a:t>
            </a:r>
            <a:r>
              <a:rPr lang="en-US" altLang="ko-KR" dirty="0" smtClean="0">
                <a:latin typeface="Arial Unicode MS"/>
                <a:ea typeface="courier"/>
              </a:rPr>
              <a:t>=“select" </a:t>
            </a:r>
            <a:r>
              <a:rPr lang="en-US" altLang="ko-KR" dirty="0">
                <a:latin typeface="Arial Unicode MS"/>
                <a:ea typeface="courier"/>
              </a:rPr>
              <a:t>class="</a:t>
            </a:r>
            <a:r>
              <a:rPr lang="en-US" altLang="ko-KR" dirty="0" err="1" smtClean="0">
                <a:latin typeface="Arial Unicode MS"/>
                <a:ea typeface="courier"/>
              </a:rPr>
              <a:t>solr.SearchHandler</a:t>
            </a:r>
            <a:r>
              <a:rPr lang="en-US" altLang="ko-KR" dirty="0" smtClean="0">
                <a:latin typeface="Arial Unicode MS"/>
                <a:ea typeface="courier"/>
              </a:rPr>
              <a:t>"&gt;</a:t>
            </a:r>
            <a:endParaRPr lang="en-US" altLang="ko-KR" dirty="0">
              <a:latin typeface="Arial Unicode MS"/>
              <a:ea typeface="courier"/>
            </a:endParaRP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name="defaults"&gt;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&lt;!-- assume they want 50 rows unless they tell us otherwise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int</a:t>
            </a:r>
            <a:r>
              <a:rPr lang="en-US" altLang="ko-KR" dirty="0">
                <a:latin typeface="Arial Unicode MS"/>
                <a:ea typeface="courier"/>
              </a:rPr>
              <a:t> name="rows"&gt;50&lt;/</a:t>
            </a:r>
            <a:r>
              <a:rPr lang="en-US" altLang="ko-KR" dirty="0" err="1">
                <a:latin typeface="Arial Unicode MS"/>
                <a:ea typeface="courier"/>
              </a:rPr>
              <a:t>int</a:t>
            </a:r>
            <a:r>
              <a:rPr lang="en-US" altLang="ko-KR" dirty="0">
                <a:latin typeface="Arial Unicode MS"/>
                <a:ea typeface="courier"/>
              </a:rPr>
              <a:t>&gt; &lt;!-- assume they only want popular products unless they provide a different 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 name="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"&gt;popularity:[1 TO *]&lt;/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name="appends"&gt; &lt;!-- no matter what other 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 are also used, always restrict to only </a:t>
            </a:r>
            <a:r>
              <a:rPr lang="en-US" altLang="ko-KR" dirty="0" err="1">
                <a:latin typeface="Arial Unicode MS"/>
                <a:ea typeface="courier"/>
              </a:rPr>
              <a:t>inStock</a:t>
            </a:r>
            <a:r>
              <a:rPr lang="en-US" altLang="ko-KR" dirty="0">
                <a:latin typeface="Arial Unicode MS"/>
                <a:ea typeface="courier"/>
              </a:rPr>
              <a:t> products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 name="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"&gt;</a:t>
            </a:r>
            <a:r>
              <a:rPr lang="en-US" altLang="ko-KR" dirty="0" err="1">
                <a:latin typeface="Arial Unicode MS"/>
                <a:ea typeface="courier"/>
              </a:rPr>
              <a:t>inStock:true</a:t>
            </a:r>
            <a:r>
              <a:rPr lang="en-US" altLang="ko-KR" dirty="0">
                <a:latin typeface="Arial Unicode MS"/>
                <a:ea typeface="courier"/>
              </a:rPr>
              <a:t>&lt;/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name="invariants"&gt; &lt;!-- don't let them turn on faceting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&lt;bool name="facet"&gt;false&lt;/bool&gt;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&lt;/</a:t>
            </a:r>
            <a:r>
              <a:rPr lang="en-US" altLang="ko-KR" dirty="0" err="1">
                <a:latin typeface="Arial Unicode MS"/>
                <a:ea typeface="courier"/>
              </a:rPr>
              <a:t>requestHandler</a:t>
            </a:r>
            <a:r>
              <a:rPr lang="en-US" altLang="ko-KR" dirty="0">
                <a:latin typeface="Arial Unicode MS"/>
                <a:ea typeface="courier"/>
              </a:rPr>
              <a:t>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026" y="4404250"/>
            <a:ext cx="10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defaults- </a:t>
            </a:r>
            <a:r>
              <a:rPr lang="ko-KR" altLang="en-US" sz="2000" dirty="0">
                <a:solidFill>
                  <a:srgbClr val="333333"/>
                </a:solidFill>
              </a:rPr>
              <a:t>요청에 인자가 지정되지 않은 경우 기본값 사용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invariants- </a:t>
            </a:r>
            <a:r>
              <a:rPr lang="ko-KR" altLang="en-US" sz="2000" dirty="0">
                <a:solidFill>
                  <a:srgbClr val="333333"/>
                </a:solidFill>
              </a:rPr>
              <a:t>요청 시 인자가 지정되어 </a:t>
            </a:r>
            <a:r>
              <a:rPr lang="ko-KR" altLang="en-US" sz="2000" dirty="0" smtClean="0">
                <a:solidFill>
                  <a:srgbClr val="333333"/>
                </a:solidFill>
              </a:rPr>
              <a:t>있더라도 정의된 내용으로 덮어씀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  <a:br>
              <a:rPr lang="en-US" altLang="ko-KR" sz="2000" dirty="0" smtClean="0">
                <a:solidFill>
                  <a:srgbClr val="333333"/>
                </a:solidFill>
              </a:rPr>
            </a:b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</a:rPr>
              <a:t>클라이언트가 사용할 수 있는 인자를 잠그는 용도로 사용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appends </a:t>
            </a:r>
            <a:r>
              <a:rPr lang="en-US" altLang="ko-KR" sz="2000" dirty="0" smtClean="0">
                <a:solidFill>
                  <a:srgbClr val="333333"/>
                </a:solidFill>
              </a:rPr>
              <a:t>–</a:t>
            </a:r>
            <a:r>
              <a:rPr lang="ko-KR" altLang="en-US" sz="2000" dirty="0" smtClean="0">
                <a:solidFill>
                  <a:srgbClr val="333333"/>
                </a:solidFill>
              </a:rPr>
              <a:t>제공되는 인자에 더해 추가적인 인자 사용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9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512" r="77305" b="53782"/>
          <a:stretch/>
        </p:blipFill>
        <p:spPr>
          <a:xfrm>
            <a:off x="448408" y="1222652"/>
            <a:ext cx="1160585" cy="2232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7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7351"/>
          <a:stretch/>
        </p:blipFill>
        <p:spPr>
          <a:xfrm>
            <a:off x="2458115" y="887283"/>
            <a:ext cx="7105650" cy="93088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57199" y="2488017"/>
            <a:ext cx="11376837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색인에서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일치하는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Facet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그룹핑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Like This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관련성이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부분을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표준편차와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간단한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 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결과의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방식에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first/last-components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9485" y="2377327"/>
            <a:ext cx="4334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name="last-components"&gt;</a:t>
            </a:r>
          </a:p>
          <a:p>
            <a:r>
              <a:rPr lang="en-US" altLang="ko-KR" sz="2000" dirty="0"/>
              <a:t>   &lt;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&gt;spellcheck&lt;/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66092" y="4079631"/>
            <a:ext cx="9091246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주 검색 컴포넌트들을 처리하기 전이나 후에 수행할 컴포넌트들을 </a:t>
            </a:r>
            <a:r>
              <a:rPr lang="en-US" altLang="ko-KR" sz="1800" dirty="0" smtClean="0"/>
              <a:t>array </a:t>
            </a:r>
            <a:r>
              <a:rPr lang="ko-KR" altLang="en-US" sz="1800" dirty="0" smtClean="0"/>
              <a:t>형식으로 정의</a:t>
            </a:r>
            <a:endParaRPr lang="en-US" altLang="ko-KR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위 예제에서는 검색 컴포넌트들을 처리하고 난 후 맞춤법 검사를 수행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601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5400" dirty="0" smtClean="0"/>
              <a:t>새로운</a:t>
            </a:r>
            <a:r>
              <a:rPr lang="en-US" sz="5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Searcher </a:t>
            </a:r>
            <a:r>
              <a:rPr lang="ko-KR" altLang="en-US" sz="5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lang="en-US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색인에 새 문서가 추가되면 현재의 searcher에 바로 반영되지 않음.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검색에 반영되도록 하기 위해서는 현재의 searcher를 닫고 업데이트 된 색인의 searcher를 새로 생성해야 함.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searcher를 닫고 새로운 searcher를 열게되면 갱신된 색인을 반영하기 위한 시간이 필요.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searcher가 준비되는 동안 검색을 수행할 수 없게 됨.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그러므로 Solr는 새로운 searcher의 준비작업을 백그라운드에서 수행하고 준비 될때까지는 기존의 searcher를 사용.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searcher로 교체 시에 실행 중인 쿼리가 있는 경우 쿼리가 완료될때까지 대기.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 warming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쿼리 성능이 느려지는 것 보다는 다소 부족하더라도 빠른 시간내에 결과를 반환하는 것을 우선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그러므로 새로운 searcher가 warming되어 최적의 성능으로 쿼리를 실행할 준비가 될때까지 기존의 searcher를 사용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쿼리 목록이 많아지면 새로운 searcher가 준비되는데 많은 시간이 소요되므로 warming 쿼리 목록은 적게 유지하는 것이 좋음.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방법으로는 cache-warming과 autowarming가 존재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cache-warming</a:t>
            </a:r>
          </a:p>
        </p:txBody>
      </p:sp>
      <p:pic>
        <p:nvPicPr>
          <p:cNvPr id="166" name="Shape 1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1355"/>
            <a:ext cx="10515599" cy="233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7320" y="4657060"/>
            <a:ext cx="11249246" cy="1285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Solr에서 new Searcher 이벤트가 발생할 때마다 위에 설정된 쿼리가 수행되어 결과가 캐싱됨.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 수행하는 비용이 들기 때문에 이를 수행할지 여부는 개발자의 몫.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설정에는 주석으로 처리되어 있음.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warming searchers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searche의 warming이 완료되기 전에 색인에 새로운 커밋이 발생할 수 있다.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이는 warming 중인 searcher 외에 새로운 searcher를 warming 해야한다는 것을 의미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작업은 성능에 영향을 주기 때문에 warmin해야할 searche가 많아질 수록 성능이 떨어지게 된다.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위해 동시에 warming 할 수 있는 최대 searcher 수를 지정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&lt;maxWarmingSearcher&gt;최대 searcher수&lt;/maxWarmingSearcher&gt;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Autowarming</a:t>
            </a:r>
            <a:endParaRPr lang="en-US"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곧 </a:t>
            </a:r>
            <a:r>
              <a:rPr lang="en-US" dirty="0" err="1"/>
              <a:t>닫히게</a:t>
            </a:r>
            <a:r>
              <a:rPr lang="en-US" dirty="0"/>
              <a:t> 될 </a:t>
            </a:r>
            <a:r>
              <a:rPr lang="en-US" dirty="0" err="1"/>
              <a:t>searcher의</a:t>
            </a:r>
            <a:r>
              <a:rPr lang="en-US" dirty="0"/>
              <a:t> </a:t>
            </a:r>
            <a:r>
              <a:rPr lang="en-US" dirty="0" err="1"/>
              <a:t>캐시에서</a:t>
            </a:r>
            <a:r>
              <a:rPr lang="en-US" dirty="0"/>
              <a:t> </a:t>
            </a:r>
            <a:r>
              <a:rPr lang="en-US" dirty="0" err="1" smtClean="0"/>
              <a:t>일부를</a:t>
            </a:r>
            <a:r>
              <a:rPr lang="en-US" dirty="0" smtClean="0"/>
              <a:t> </a:t>
            </a:r>
            <a:r>
              <a:rPr lang="en-US" dirty="0" err="1"/>
              <a:t>새로운</a:t>
            </a:r>
            <a:r>
              <a:rPr lang="en-US" dirty="0"/>
              <a:t> </a:t>
            </a:r>
            <a:r>
              <a:rPr lang="en-US" dirty="0" err="1"/>
              <a:t>searcher에</a:t>
            </a:r>
            <a:r>
              <a:rPr lang="en-US" dirty="0"/>
              <a:t> </a:t>
            </a:r>
            <a:r>
              <a:rPr lang="en-US" dirty="0" err="1" smtClean="0"/>
              <a:t>업데이트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autowarmCount</a:t>
            </a:r>
            <a:r>
              <a:rPr lang="en-US" dirty="0"/>
              <a:t> </a:t>
            </a:r>
            <a:r>
              <a:rPr lang="en-US" dirty="0" err="1"/>
              <a:t>속성으로</a:t>
            </a:r>
            <a:r>
              <a:rPr lang="en-US" dirty="0"/>
              <a:t> </a:t>
            </a:r>
            <a:r>
              <a:rPr lang="en-US" dirty="0" err="1"/>
              <a:t>최대</a:t>
            </a:r>
            <a:r>
              <a:rPr lang="en-US" dirty="0"/>
              <a:t> </a:t>
            </a:r>
            <a:r>
              <a:rPr lang="en-US" dirty="0" err="1"/>
              <a:t>오브젝트</a:t>
            </a:r>
            <a:r>
              <a:rPr lang="en-US" dirty="0"/>
              <a:t> 수 </a:t>
            </a:r>
            <a:r>
              <a:rPr lang="en-US" dirty="0" err="1"/>
              <a:t>또는</a:t>
            </a:r>
            <a:r>
              <a:rPr lang="en-US" dirty="0"/>
              <a:t> </a:t>
            </a:r>
            <a:r>
              <a:rPr lang="en-US" dirty="0" err="1"/>
              <a:t>이전</a:t>
            </a:r>
            <a:r>
              <a:rPr lang="en-US" dirty="0"/>
              <a:t> </a:t>
            </a:r>
            <a:r>
              <a:rPr lang="en-US" dirty="0" err="1"/>
              <a:t>캐시를</a:t>
            </a:r>
            <a:r>
              <a:rPr lang="en-US" dirty="0"/>
              <a:t> </a:t>
            </a:r>
            <a:r>
              <a:rPr lang="en-US" dirty="0" err="1"/>
              <a:t>가져오는</a:t>
            </a:r>
            <a:r>
              <a:rPr lang="en-US" dirty="0"/>
              <a:t> </a:t>
            </a:r>
            <a:r>
              <a:rPr lang="en-US" dirty="0" err="1"/>
              <a:t>백분율을</a:t>
            </a:r>
            <a:r>
              <a:rPr lang="en-US" dirty="0"/>
              <a:t> </a:t>
            </a:r>
            <a:r>
              <a:rPr lang="en-US" dirty="0" err="1"/>
              <a:t>설정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관리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캐싱 된 모든 객체를 메모리에 유지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캐시가 너무 커져서 JVM 메모리를 모두 사용하는 경우가 없어야 하기 때문에 관리가 필요.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LRU(Least Recently Used) : 캐시에서 마지막으로 요청된 시간을 기반으로 캐시가 max치에 도달할 경우 객체를 제거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LFU(Least Frequently Used) : 캐시에서 요청되는 빈도에 따라 객체를 제거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캐시 크기를 너무 크게 잡을 경우 JVM에서 가비지 컬렉션에 의해 수집해야 할 객체가 너무 많아짐.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89074" y="2062716"/>
            <a:ext cx="6051697" cy="2977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dirty="0" smtClean="0"/>
              <a:t>새로운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Searcher 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다룰 내용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(색인)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 생성 프로세스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지원하는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형식으로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변환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인터페이스들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일반적으로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 POST) 중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변경된 색인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색인에 document 추가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423" y="1919177"/>
            <a:ext cx="10058399" cy="353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11162"/>
          <a:stretch/>
        </p:blipFill>
        <p:spPr>
          <a:xfrm>
            <a:off x="259746" y="350873"/>
            <a:ext cx="7121769" cy="60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644809" y="1010092"/>
            <a:ext cx="4295554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documen를 추가하기 위한 XML 파일에는 필드 이름과 값만 지정하면 됨.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타입에 대한 부분은 schema.xml 문서에서 정의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1070" y="1056003"/>
            <a:ext cx="9707329" cy="42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Multivalued fields (다중 값 필드)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199" y="3430074"/>
            <a:ext cx="10515599" cy="5348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&lt;field name="link" type="string" indexed="true“ stored="true"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multiValued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="true"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594" y="3964877"/>
            <a:ext cx="8373644" cy="25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11115" y="1964705"/>
            <a:ext cx="96099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필드가 여러 개의 값을 가져야 하는 경우에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하나의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참조해야할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가 여러 개 존재해야 한다면 필드 하나만으로는 표현이 불가능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값 필드를 사용하면 해당 필드의 이름을 가진 모든 필드에서 일치하는 값을 검색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fields (복사 필드)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38200" y="1737704"/>
            <a:ext cx="10515599" cy="4926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Copy </a:t>
            </a:r>
            <a:r>
              <a:rPr lang="en-US" altLang="ko-KR" dirty="0" err="1"/>
              <a:t>fields는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필드의</a:t>
            </a:r>
            <a:r>
              <a:rPr lang="en-US" altLang="ko-KR" dirty="0"/>
              <a:t> </a:t>
            </a:r>
            <a:r>
              <a:rPr lang="en-US" altLang="ko-KR" dirty="0" err="1"/>
              <a:t>내용을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필드로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r>
              <a:rPr lang="en-US" altLang="ko-KR" dirty="0" smtClean="0"/>
              <a:t>.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프로그램에서는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상자가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검색폼에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얻지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dirty="0" smtClean="0"/>
              <a:t>복사 필드를 사용할 경우 사본에 여러 필드의 내용이 더해지므로 하나의 필드를 통해 여러 타입의 값을 검색할 수 </a:t>
            </a:r>
            <a:r>
              <a:rPr lang="ko-KR" altLang="en-US" dirty="0" err="1" smtClean="0"/>
              <a:t>있게됨</a:t>
            </a:r>
            <a:r>
              <a:rPr lang="en-US" altLang="ko-KR" dirty="0" smtClean="0"/>
              <a:t>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834" y="1310595"/>
            <a:ext cx="7983063" cy="12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1360" y="3426205"/>
            <a:ext cx="8335538" cy="3019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991571" y="2913321"/>
            <a:ext cx="98351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복사할 필드를 아래와 같이 명시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1571" y="610256"/>
            <a:ext cx="98351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CopyField는 여러 필드들이 결합되므로 다중값으로 지정해야함.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key field (고유 키 필드)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 생성 중에 중복을 피하기 위해 고유키 필드 사용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서버에 Solr 색인을 배포하려는 경우 고유키 필드를 제공해야 함.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애초에 고유키 필드를 정의해 놓는 것을 권장.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document를 추가하는 경우 고유키 필드의 값이 같을 경우 해당 document를 덮어씀.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757" y="4796110"/>
            <a:ext cx="8316485" cy="83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dirty="0"/>
              <a:t>s</a:t>
            </a:r>
            <a:r>
              <a:rPr lang="en-US" sz="5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olrconfig.xml</a:t>
            </a:r>
            <a:endParaRPr lang="en-US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412228" y="1983114"/>
            <a:ext cx="7316971" cy="2685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5400" dirty="0" smtClean="0"/>
              <a:t>document </a:t>
            </a:r>
            <a:r>
              <a:rPr lang="ko-KR" altLang="en-US" sz="5400" dirty="0" smtClean="0"/>
              <a:t>전달</a:t>
            </a:r>
            <a:endParaRPr lang="en-US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91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653" y="996284"/>
            <a:ext cx="674620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7051226" y="1428853"/>
            <a:ext cx="4986668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document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사용해도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동작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변경하지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않아도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되므로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편의상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dynamic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SolrJ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서버와 통신하기 위한 Java 기반 클라이언트 라이브러리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 쉽게 연결하여 document를 추가하거나 쿼리를 실행하여 결과를 가져올 수 있음.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서버와 통신하기 위해 Apache HttpComponents 라이브러리 사용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기본적으로 javabin이라는 내부 바이너리 프로토콜을 사용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javabin은 XML이나 JSON보다 효율적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대규모 인덱싱, Solr 인스턴스 간 로드밸런싱, SolrCloud에서 Solr 서버의 위치 자동발견 등의 기능을 제공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document를 Solr로 import하기 위한 툴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Import Handler 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가져오는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MySQL, MS SQL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JDBC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제공하는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작동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ExtractingRequestHandler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Tika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MS Office,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OpenOffice와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솔라로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전달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Nutch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Java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웹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크롤러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11302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 문서를 추가하라는 요청은 Solr의 Update Handler에서 처리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XML, JSON, CSV, javabin등의 형식 지원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593" y="2955850"/>
            <a:ext cx="8907106" cy="361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Commit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커밋되지 않은 모든 문서를 디스크에 플러시하고 searcher 내부 구성 요소를 새로 고친 후 커밋된 문서를 검색할 수 있도록 함.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searcher를 생성해야 하기 때문에 쿼리 성능에 영향을 줄 수 있음.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커밋이 성공하면 새로 커밋된 문서는 영구 저장 장치에 안전하게 보존.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디스크 장애가 발생해도 다른 서버로 장애 조치를 수행하는 솔루션이 필요 (13장에서 다룸)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Commit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영구 저장 장치로 플러시 하지 않기 때문에 커밋 비용이 낮음.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수시로 커밋이 가능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실시간에 근접한 (NRT) 검색 지원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Commit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시간 내에 각 문서를 커밋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커밋되지 않은 문서가 지정한 임계치에 도달하면 모든 문서를 커밋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10분 간격과 같이 주기적으로 커밋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81" y="4380517"/>
            <a:ext cx="7525799" cy="137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Solr가 수락한 업데이트 요청이 색인에 커밋 될 때까지 영구 저장소에 저장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업데이트 요청 처리 도중 Solr에 문제가 발생할 경우 Transaction Log가 없다면 커밋되지 않은 문서는 손실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109" y="4413676"/>
            <a:ext cx="7392431" cy="75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0090"/>
          <a:stretch/>
        </p:blipFill>
        <p:spPr>
          <a:xfrm>
            <a:off x="338830" y="461702"/>
            <a:ext cx="7324725" cy="55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7922028" y="2265564"/>
            <a:ext cx="402336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Solr의 코어 자동 발견 기능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SOLR_HOME 하위 디렉토리에서 core.properties 검색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core.properties에 설정된 core의 하위 디렉토리에서 solrconfig.xml 검색 (conf/solrconfig.xml)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solrconfig.xml에 설정된 내용에 따라 core 초기화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8983"/>
          <a:stretch/>
        </p:blipFill>
        <p:spPr>
          <a:xfrm>
            <a:off x="331578" y="1166405"/>
            <a:ext cx="5857453" cy="4309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6485452" y="1166405"/>
            <a:ext cx="5337544" cy="5166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POST를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JSON, XML,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javabin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형식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ko-KR" altLang="en-US" sz="18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의</a:t>
            </a:r>
            <a:r>
              <a:rPr lang="en-US" altLang="ko-KR" sz="1800" dirty="0">
                <a:solidFill>
                  <a:srgbClr val="333333"/>
                </a:solidFill>
              </a:rPr>
              <a:t> </a:t>
            </a:r>
            <a:r>
              <a:rPr lang="ko-KR" altLang="en-US" sz="1800" dirty="0" err="1" smtClean="0">
                <a:solidFill>
                  <a:srgbClr val="333333"/>
                </a:solidFill>
              </a:rPr>
              <a:t>서블릿을</a:t>
            </a:r>
            <a:r>
              <a:rPr lang="ko-KR" altLang="en-US" sz="1800" dirty="0" smtClean="0">
                <a:solidFill>
                  <a:srgbClr val="333333"/>
                </a:solidFill>
              </a:rPr>
              <a:t> 통해 라우팅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Solr의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request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dispatcher는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경로의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"collection1"부분을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코어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이름을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결정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그런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디스패처는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collection1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코어에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solrconfig.xml에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된 /update 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update request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handler가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갱신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하기 위해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update 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processor를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연속적으로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호출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트랜잭션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로그에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기록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영구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저장소에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안전하게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저장되면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response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writer를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응용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프로그램에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응답이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전송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Updates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데이터베이스는 row 단위로 update를 수행할 수 있는 반면 Solr는 필드를 update하기 위해 document 전체를 갱신해야 한다.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필드를 update하든 전체 필드를 update하든 기존 document를 삭제하고 새 document를 생성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Update는 내부적으로는 document를 제거하고 새로 생성하지만 클라이언트 관점에서는 필드에 대한 updat를 수행하도록 하고 내부는 블랙박스.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335" y="4914787"/>
            <a:ext cx="8621327" cy="160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en-US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513" y="757324"/>
            <a:ext cx="10058399" cy="520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345" y="914486"/>
            <a:ext cx="10058399" cy="515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8761"/>
          <a:stretch/>
        </p:blipFill>
        <p:spPr>
          <a:xfrm>
            <a:off x="609514" y="899766"/>
            <a:ext cx="6345665" cy="4353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423265" y="1995053"/>
            <a:ext cx="423949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solrconfig.xml 파일에 대한 변경 여부를 감지하기 위해 항상 체크하지는 않기 때문에 자동으로 적용되지 않음.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Reload 버튼을 클릭하여 설정 갱신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request-handling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624" y="1466074"/>
            <a:ext cx="8227385" cy="302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84887" y="4572587"/>
            <a:ext cx="11578855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183C4"/>
              </a:buClr>
              <a:buSzPct val="1000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http://localhost:8983/solr/collection1/select?q=....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에 HTTP GET 요청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Jetty로 요청을 받아들이고 요청 경로의 /solr 컨텍스트를 사용하여 Solr의 통합 요청 디스패처로 라우팅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통합 요청 디스패처 : Solr 웹 애플리케이션의 /*에 매핑되는 Java 서블릿 필터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Request Dispatcher는 요청 경로의 collection1 부분을 사용하여 코어 이름을 결정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collection1 코어에 대해 solrconfig.xml에 등록 된 /select request handler 검색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/select request handler는 파이프 라인을 통해 요청 처리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결과는 response writer 컴포넌트로 처리되어 클라이언트에 반환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Handler</a:t>
            </a: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1303"/>
          <a:stretch/>
        </p:blipFill>
        <p:spPr>
          <a:xfrm>
            <a:off x="306290" y="1882074"/>
            <a:ext cx="6049977" cy="42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935675" y="2574213"/>
            <a:ext cx="49691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-KR" altLang="en-US" sz="1600" dirty="0" smtClean="0">
                <a:solidFill>
                  <a:srgbClr val="333333"/>
                </a:solidFill>
              </a:rPr>
              <a:t>요청 </a:t>
            </a:r>
            <a:r>
              <a:rPr lang="ko-KR" altLang="en-US" sz="1600" dirty="0" err="1" smtClean="0">
                <a:solidFill>
                  <a:srgbClr val="333333"/>
                </a:solidFill>
              </a:rPr>
              <a:t>파라미터</a:t>
            </a:r>
            <a:r>
              <a:rPr lang="ko-KR" altLang="en-US" sz="1600" dirty="0" smtClean="0">
                <a:solidFill>
                  <a:srgbClr val="333333"/>
                </a:solidFill>
              </a:rPr>
              <a:t> 적용</a:t>
            </a:r>
            <a:endParaRPr lang="en-US" altLang="ko-KR" sz="1600" dirty="0" smtClean="0">
              <a:solidFill>
                <a:srgbClr val="333333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first-components</a:t>
            </a:r>
            <a:r>
              <a:rPr lang="en-US" sz="16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사전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components -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요소의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주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체인</a:t>
            </a:r>
            <a:endParaRPr lang="en-US" sz="16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last-components- 후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3365</Words>
  <Application>Microsoft Office PowerPoint</Application>
  <PresentationFormat>와이드스크린</PresentationFormat>
  <Paragraphs>315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Arial Unicode MS</vt:lpstr>
      <vt:lpstr>courier</vt:lpstr>
      <vt:lpstr>Arial</vt:lpstr>
      <vt:lpstr>Office 테마</vt:lpstr>
      <vt:lpstr>Solr 설정, 색인</vt:lpstr>
      <vt:lpstr>다룰 내용</vt:lpstr>
      <vt:lpstr>solrconfig.xml</vt:lpstr>
      <vt:lpstr>PowerPoint 프레젠테이션</vt:lpstr>
      <vt:lpstr>PowerPoint 프레젠테이션</vt:lpstr>
      <vt:lpstr>PowerPoint 프레젠테이션</vt:lpstr>
      <vt:lpstr>PowerPoint 프레젠테이션</vt:lpstr>
      <vt:lpstr>request-handling</vt:lpstr>
      <vt:lpstr>Search Handler</vt:lpstr>
      <vt:lpstr>PowerPoint 프레젠테이션</vt:lpstr>
      <vt:lpstr>PowerPoint 프레젠테이션</vt:lpstr>
      <vt:lpstr>first/last-components</vt:lpstr>
      <vt:lpstr>새로운 Searcher 생성</vt:lpstr>
      <vt:lpstr>New searcher</vt:lpstr>
      <vt:lpstr>새로운 searcher warming</vt:lpstr>
      <vt:lpstr>cache-warming</vt:lpstr>
      <vt:lpstr>max warming searchers</vt:lpstr>
      <vt:lpstr>Autowarming</vt:lpstr>
      <vt:lpstr>Cache 관리</vt:lpstr>
      <vt:lpstr>Indexing (색인)</vt:lpstr>
      <vt:lpstr>색인 생성 프로세스</vt:lpstr>
      <vt:lpstr>색인에 document 추가</vt:lpstr>
      <vt:lpstr>PowerPoint 프레젠테이션</vt:lpstr>
      <vt:lpstr>schema.xml</vt:lpstr>
      <vt:lpstr>PowerPoint 프레젠테이션</vt:lpstr>
      <vt:lpstr>Multivalued fields (다중 값 필드)</vt:lpstr>
      <vt:lpstr>Copy fields (복사 필드)</vt:lpstr>
      <vt:lpstr>PowerPoint 프레젠테이션</vt:lpstr>
      <vt:lpstr>Unique key field (고유 키 필드)</vt:lpstr>
      <vt:lpstr>document 전달</vt:lpstr>
      <vt:lpstr>PowerPoint 프레젠테이션</vt:lpstr>
      <vt:lpstr>SolrJ</vt:lpstr>
      <vt:lpstr>document를 Solr로 import하기 위한 툴</vt:lpstr>
      <vt:lpstr>Update Handler</vt:lpstr>
      <vt:lpstr>Update Handler</vt:lpstr>
      <vt:lpstr>Normal Commit</vt:lpstr>
      <vt:lpstr>Soft Commit</vt:lpstr>
      <vt:lpstr>Auto Commit</vt:lpstr>
      <vt:lpstr>Transaction Log</vt:lpstr>
      <vt:lpstr>PowerPoint 프레젠테이션</vt:lpstr>
      <vt:lpstr>Atomic Updates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설정, 색인</dc:title>
  <cp:lastModifiedBy>최용호</cp:lastModifiedBy>
  <cp:revision>21</cp:revision>
  <dcterms:modified xsi:type="dcterms:W3CDTF">2017-03-09T14:52:00Z</dcterms:modified>
</cp:coreProperties>
</file>