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57" r:id="rId4"/>
    <p:sldId id="258" r:id="rId5"/>
    <p:sldId id="259" r:id="rId6"/>
    <p:sldId id="275" r:id="rId7"/>
    <p:sldId id="267" r:id="rId8"/>
    <p:sldId id="277" r:id="rId9"/>
    <p:sldId id="278" r:id="rId10"/>
    <p:sldId id="274" r:id="rId11"/>
    <p:sldId id="279" r:id="rId12"/>
    <p:sldId id="310" r:id="rId13"/>
    <p:sldId id="281" r:id="rId14"/>
    <p:sldId id="280" r:id="rId15"/>
    <p:sldId id="260" r:id="rId16"/>
    <p:sldId id="302" r:id="rId17"/>
    <p:sldId id="303" r:id="rId18"/>
    <p:sldId id="304" r:id="rId19"/>
    <p:sldId id="285" r:id="rId20"/>
    <p:sldId id="263" r:id="rId21"/>
    <p:sldId id="264" r:id="rId22"/>
    <p:sldId id="266" r:id="rId23"/>
    <p:sldId id="265" r:id="rId24"/>
    <p:sldId id="268" r:id="rId25"/>
    <p:sldId id="286" r:id="rId26"/>
    <p:sldId id="308" r:id="rId27"/>
    <p:sldId id="311" r:id="rId28"/>
    <p:sldId id="287" r:id="rId29"/>
    <p:sldId id="312" r:id="rId30"/>
    <p:sldId id="305" r:id="rId31"/>
    <p:sldId id="306" r:id="rId32"/>
    <p:sldId id="313" r:id="rId33"/>
    <p:sldId id="270" r:id="rId34"/>
    <p:sldId id="290" r:id="rId35"/>
    <p:sldId id="291" r:id="rId36"/>
    <p:sldId id="314" r:id="rId37"/>
    <p:sldId id="271" r:id="rId38"/>
    <p:sldId id="292" r:id="rId39"/>
    <p:sldId id="315" r:id="rId40"/>
    <p:sldId id="273" r:id="rId41"/>
    <p:sldId id="297" r:id="rId42"/>
    <p:sldId id="298" r:id="rId43"/>
    <p:sldId id="299" r:id="rId44"/>
    <p:sldId id="300" r:id="rId45"/>
    <p:sldId id="301" r:id="rId46"/>
    <p:sldId id="316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000"/>
    <a:srgbClr val="FE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1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9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3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4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0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7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0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3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3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E824-5845-48A5-8EAA-E1DA87E9BD8F}" type="datetimeFigureOut">
              <a:rPr lang="ko-KR" altLang="en-US" smtClean="0"/>
              <a:pPr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0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객체지향 기본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Javacafe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최용호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3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new </a:t>
            </a:r>
            <a:r>
              <a:rPr lang="ko-KR" altLang="en-US" dirty="0"/>
              <a:t>연산자로 호출되며</a:t>
            </a:r>
            <a:r>
              <a:rPr lang="en-US" altLang="ko-KR" dirty="0"/>
              <a:t>, </a:t>
            </a:r>
            <a:r>
              <a:rPr lang="ko-KR" altLang="en-US" dirty="0"/>
              <a:t>객체 생성 시 초기화를 담당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메서드와 비슷하게 생겼지만 클래스 이름으로 되어 있고 </a:t>
            </a:r>
            <a:r>
              <a:rPr lang="ko-KR" altLang="en-US" dirty="0" err="1"/>
              <a:t>리턴타입이</a:t>
            </a:r>
            <a:r>
              <a:rPr lang="ko-KR" altLang="en-US" dirty="0"/>
              <a:t>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명시 하지 않으면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기본 생성자 생성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하위 클래스의 경우 </a:t>
            </a:r>
            <a:r>
              <a:rPr lang="en-US" altLang="ko-KR" dirty="0" smtClean="0"/>
              <a:t>super </a:t>
            </a:r>
            <a:r>
              <a:rPr lang="ko-KR" altLang="en-US" dirty="0" smtClean="0"/>
              <a:t>키워드를 통해 상위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r>
              <a:rPr lang="ko-KR" altLang="en-US" dirty="0" smtClean="0"/>
              <a:t>상속 관계에서 객체 생성은 상위클래스가 먼저 초기화 되고 하위 클래스가 초기화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동작에 해당하며 해당 객체의 필드를 읽고 수정하는 역할과 객체간의 상호작용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r>
              <a:rPr lang="ko-KR" altLang="en-US" dirty="0"/>
              <a:t>외부로부터 값을 받을 수도 있고 실행 후 외부로 값을 </a:t>
            </a:r>
            <a:r>
              <a:rPr lang="ko-KR" altLang="en-US" dirty="0" err="1"/>
              <a:t>리턴할</a:t>
            </a:r>
            <a:r>
              <a:rPr lang="ko-KR" altLang="en-US" dirty="0"/>
              <a:t> 수도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선언부와</a:t>
            </a:r>
            <a:r>
              <a:rPr lang="ko-KR" altLang="en-US" dirty="0" smtClean="0"/>
              <a:t> 실행 블록으로 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선언부를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시그너처라고도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시그너처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리턴타입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4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904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객체간의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2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객체간의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하나는 완성품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하나는 부품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사용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간의 상호 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객체가 다른 객체의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원하는 결과를 얻어냄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객체를 기반으로 하위 객체를 생성하는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객체는 종류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하위 객체는 구체적인 사물에 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7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캡슐화 </a:t>
            </a:r>
            <a:r>
              <a:rPr lang="en-US" altLang="ko-KR" dirty="0" smtClean="0"/>
              <a:t>(Encapsulation)</a:t>
            </a:r>
          </a:p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</a:p>
          <a:p>
            <a:r>
              <a:rPr lang="ko-KR" altLang="en-US" dirty="0" smtClean="0"/>
              <a:t>추상화</a:t>
            </a:r>
            <a:r>
              <a:rPr lang="en-US" altLang="ko-KR" dirty="0" smtClean="0"/>
              <a:t>(Abstraction)</a:t>
            </a:r>
          </a:p>
          <a:p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68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외부의 잘못된 사용으로 인해 객체가 손상되지 않도록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 은닉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변화에 유연한 대응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3050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</a:t>
            </a:r>
            <a:r>
              <a:rPr lang="en-US" altLang="ko-KR" dirty="0"/>
              <a:t> </a:t>
            </a:r>
            <a:r>
              <a:rPr lang="ko-KR" altLang="en-US" dirty="0" err="1" smtClean="0"/>
              <a:t>제한자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Private</a:t>
            </a:r>
          </a:p>
          <a:p>
            <a:r>
              <a:rPr lang="en-US" altLang="ko-KR" dirty="0"/>
              <a:t>Protected</a:t>
            </a:r>
          </a:p>
          <a:p>
            <a:r>
              <a:rPr lang="en-US" altLang="ko-KR" dirty="0"/>
              <a:t>Default</a:t>
            </a:r>
          </a:p>
          <a:p>
            <a:r>
              <a:rPr lang="en-US" altLang="ko-KR" dirty="0"/>
              <a:t>Public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246323" y="1690688"/>
            <a:ext cx="6789107" cy="4020040"/>
            <a:chOff x="5160723" y="1077238"/>
            <a:chExt cx="6789107" cy="4020040"/>
          </a:xfrm>
        </p:grpSpPr>
        <p:sp>
          <p:nvSpPr>
            <p:cNvPr id="5" name="타원 4"/>
            <p:cNvSpPr/>
            <p:nvPr/>
          </p:nvSpPr>
          <p:spPr>
            <a:xfrm>
              <a:off x="5160723" y="1077238"/>
              <a:ext cx="6789107" cy="402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public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5636712" y="1665961"/>
              <a:ext cx="6004159" cy="320793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protected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6230656" y="2417523"/>
              <a:ext cx="4816269" cy="23430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default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6884102" y="3163451"/>
              <a:ext cx="3509375" cy="140418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private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3062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Getter / Setter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ko-KR" altLang="en-US" dirty="0"/>
              <a:t>데이터를 외부에서 마음대로 읽고 변경할 경우 객체의 무결성이 깨어질 수 있기 때문에 외부에서 직접적으로 접근하는 것을 막는다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데이터는 </a:t>
            </a:r>
            <a:r>
              <a:rPr lang="ko-KR" altLang="en-US" dirty="0"/>
              <a:t>외부에서 접근할 수 없도록 막고 </a:t>
            </a:r>
            <a:r>
              <a:rPr lang="ko-KR" altLang="en-US" dirty="0" err="1"/>
              <a:t>메소드는</a:t>
            </a:r>
            <a:r>
              <a:rPr lang="ko-KR" altLang="en-US" dirty="0"/>
              <a:t> 공개해서 외부에서 메서드를 통해 데이터에 접근하도록 유도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필드 </a:t>
            </a:r>
            <a:r>
              <a:rPr lang="ko-KR" altLang="en-US" dirty="0"/>
              <a:t>타입이 </a:t>
            </a:r>
            <a:r>
              <a:rPr lang="en-US" altLang="ko-KR" dirty="0" err="1"/>
              <a:t>boolean</a:t>
            </a:r>
            <a:r>
              <a:rPr lang="ko-KR" altLang="en-US" dirty="0"/>
              <a:t>일 경우 </a:t>
            </a:r>
            <a:r>
              <a:rPr lang="en-US" altLang="ko-KR" dirty="0"/>
              <a:t>is</a:t>
            </a:r>
            <a:r>
              <a:rPr lang="ko-KR" altLang="en-US" dirty="0"/>
              <a:t>로 시작하는 것이 관례</a:t>
            </a:r>
          </a:p>
        </p:txBody>
      </p:sp>
    </p:spTree>
    <p:extLst>
      <p:ext uri="{BB962C8B-B14F-4D97-AF65-F5344CB8AC3E}">
        <p14:creationId xmlns:p14="http://schemas.microsoft.com/office/powerpoint/2010/main" val="3000531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재사용과 확장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상위 객체를 재사용해서 하위 객체를 쉽고 빨리 설계할 수 있도록 도와준다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이미 잘 개발된 객체를 재사용해서 새로운 객체를 만들기 때문에 중복 코드를 줄여준다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8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알아볼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1" y="1825625"/>
            <a:ext cx="3767051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객체지향 프로그래밍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88132" y="1825625"/>
            <a:ext cx="36686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dirty="0" smtClean="0"/>
              <a:t>객체지향의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특성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캡슐화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접근제한자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getter/setter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상속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다중 상속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인터페이스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추상화</a:t>
            </a:r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추상클래스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ko-KR" altLang="en-US" dirty="0" err="1" smtClean="0"/>
              <a:t>다형성</a:t>
            </a:r>
            <a:endParaRPr lang="ko-KR" altLang="en-US" dirty="0" smtClean="0"/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오버라이딩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706197" y="1825625"/>
            <a:ext cx="34927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ko-KR" dirty="0" smtClean="0"/>
              <a:t>static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final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package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522121" y="1690688"/>
            <a:ext cx="0" cy="448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756073" y="1690688"/>
            <a:ext cx="0" cy="448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43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객체지향에서의 상속은 계층도 또는 </a:t>
            </a:r>
            <a:r>
              <a:rPr lang="ko-KR" altLang="en-US" dirty="0" err="1" smtClean="0"/>
              <a:t>조직도가</a:t>
            </a:r>
            <a:r>
              <a:rPr lang="ko-KR" altLang="en-US" dirty="0" smtClean="0"/>
              <a:t> 아니다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분류도로</a:t>
            </a:r>
            <a:r>
              <a:rPr lang="ko-KR" altLang="en-US" dirty="0" smtClean="0"/>
              <a:t> 생각해야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분류도를</a:t>
            </a:r>
            <a:r>
              <a:rPr lang="ko-KR" altLang="en-US" dirty="0" smtClean="0"/>
              <a:t> 영어로 하면 </a:t>
            </a:r>
            <a:r>
              <a:rPr lang="en-US" altLang="ko-KR" dirty="0" err="1" smtClean="0"/>
              <a:t>classfication</a:t>
            </a:r>
            <a:endParaRPr lang="en-US" altLang="ko-KR" dirty="0" smtClean="0"/>
          </a:p>
          <a:p>
            <a:r>
              <a:rPr lang="ko-KR" altLang="en-US" dirty="0" smtClean="0"/>
              <a:t>객체지향에서의 상속은 </a:t>
            </a:r>
            <a:r>
              <a:rPr lang="ko-KR" altLang="en-US" dirty="0" smtClean="0">
                <a:solidFill>
                  <a:schemeClr val="accent2"/>
                </a:solidFill>
              </a:rPr>
              <a:t>확장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자바에서의 상속에 해당하는 키워드는 </a:t>
            </a:r>
            <a:r>
              <a:rPr lang="en-US" altLang="ko-KR" dirty="0" smtClean="0"/>
              <a:t>extends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2023544" y="4289026"/>
            <a:ext cx="8144912" cy="2188194"/>
            <a:chOff x="1343120" y="1319184"/>
            <a:chExt cx="10293559" cy="3531318"/>
          </a:xfrm>
        </p:grpSpPr>
        <p:sp>
          <p:nvSpPr>
            <p:cNvPr id="83" name="직사각형 82"/>
            <p:cNvSpPr/>
            <p:nvPr/>
          </p:nvSpPr>
          <p:spPr>
            <a:xfrm>
              <a:off x="5586818" y="1503375"/>
              <a:ext cx="1471352" cy="673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동물</a:t>
              </a:r>
              <a:endParaRPr lang="ko-KR" altLang="en-US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874453" y="2756448"/>
              <a:ext cx="1471352" cy="673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포유류</a:t>
              </a:r>
              <a:endParaRPr lang="en-US" altLang="ko-KR" dirty="0" smtClean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38336" y="2756447"/>
              <a:ext cx="1471352" cy="673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조류</a:t>
              </a:r>
              <a:endParaRPr lang="ko-KR" altLang="en-US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152628" y="4006126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고래</a:t>
              </a:r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759752" y="4006126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박쥐</a:t>
              </a:r>
              <a:endParaRPr lang="ko-KR" alt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537293" y="4006125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참새</a:t>
              </a:r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181827" y="4006126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펭귄</a:t>
              </a:r>
              <a:endParaRPr lang="en-US" altLang="ko-KR" dirty="0" smtClean="0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6226882" y="2199155"/>
              <a:ext cx="191224" cy="360925"/>
              <a:chOff x="7263935" y="251927"/>
              <a:chExt cx="191224" cy="360925"/>
            </a:xfrm>
          </p:grpSpPr>
          <p:sp>
            <p:nvSpPr>
              <p:cNvPr id="112" name="이등변 삼각형 111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3" name="직선 연결선 112"/>
              <p:cNvCxnSpPr>
                <a:stCxn id="112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직선 연결선 90"/>
            <p:cNvCxnSpPr/>
            <p:nvPr/>
          </p:nvCxnSpPr>
          <p:spPr>
            <a:xfrm flipV="1">
              <a:off x="4610129" y="2560080"/>
              <a:ext cx="3389607" cy="3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84" idx="0"/>
            </p:cNvCxnSpPr>
            <p:nvPr/>
          </p:nvCxnSpPr>
          <p:spPr>
            <a:xfrm flipV="1">
              <a:off x="4610129" y="2563472"/>
              <a:ext cx="0" cy="192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V="1">
              <a:off x="7990405" y="2563472"/>
              <a:ext cx="0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그룹 93"/>
            <p:cNvGrpSpPr/>
            <p:nvPr/>
          </p:nvGrpSpPr>
          <p:grpSpPr>
            <a:xfrm>
              <a:off x="3839813" y="3452226"/>
              <a:ext cx="2292264" cy="1029889"/>
              <a:chOff x="1547550" y="2976237"/>
              <a:chExt cx="2292264" cy="1029889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2222254" y="2976237"/>
                <a:ext cx="191224" cy="360925"/>
                <a:chOff x="7263935" y="251927"/>
                <a:chExt cx="191224" cy="360925"/>
              </a:xfrm>
            </p:grpSpPr>
            <p:sp>
              <p:nvSpPr>
                <p:cNvPr id="110" name="이등변 삼각형 109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1" name="직선 연결선 110"/>
                <p:cNvCxnSpPr>
                  <a:stCxn id="110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직선 연결선 106"/>
              <p:cNvCxnSpPr/>
              <p:nvPr/>
            </p:nvCxnSpPr>
            <p:spPr>
              <a:xfrm>
                <a:off x="1547550" y="3337162"/>
                <a:ext cx="16071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>
                <a:stCxn id="86" idx="0"/>
              </p:cNvCxnSpPr>
              <p:nvPr/>
            </p:nvCxnSpPr>
            <p:spPr>
              <a:xfrm flipH="1" flipV="1">
                <a:off x="3839813" y="3813151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flipH="1" flipV="1">
                <a:off x="3158568" y="3331005"/>
                <a:ext cx="1" cy="192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/>
            <p:cNvGrpSpPr/>
            <p:nvPr/>
          </p:nvGrpSpPr>
          <p:grpSpPr>
            <a:xfrm>
              <a:off x="7229420" y="3452226"/>
              <a:ext cx="1607125" cy="553900"/>
              <a:chOff x="1547550" y="2976237"/>
              <a:chExt cx="1607125" cy="553900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2222254" y="2976237"/>
                <a:ext cx="191224" cy="360925"/>
                <a:chOff x="7263935" y="251927"/>
                <a:chExt cx="191224" cy="360925"/>
              </a:xfrm>
            </p:grpSpPr>
            <p:sp>
              <p:nvSpPr>
                <p:cNvPr id="104" name="이등변 삼각형 103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연결선 104"/>
                <p:cNvCxnSpPr>
                  <a:stCxn id="104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직선 연결선 100"/>
              <p:cNvCxnSpPr/>
              <p:nvPr/>
            </p:nvCxnSpPr>
            <p:spPr>
              <a:xfrm>
                <a:off x="1547550" y="3337162"/>
                <a:ext cx="16071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 flipV="1">
                <a:off x="1547550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flipH="1" flipV="1">
                <a:off x="3154674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아래쪽 화살표 95"/>
            <p:cNvSpPr/>
            <p:nvPr/>
          </p:nvSpPr>
          <p:spPr>
            <a:xfrm>
              <a:off x="9807712" y="1319184"/>
              <a:ext cx="428448" cy="3321482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아래쪽 화살표 96"/>
            <p:cNvSpPr/>
            <p:nvPr/>
          </p:nvSpPr>
          <p:spPr>
            <a:xfrm rot="10800000">
              <a:off x="2545619" y="1319184"/>
              <a:ext cx="428448" cy="3321482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34181" y="4006127"/>
              <a:ext cx="1202498" cy="84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2"/>
                  </a:solidFill>
                </a:rPr>
                <a:t>구체화</a:t>
              </a:r>
              <a:endParaRPr lang="en-US" altLang="ko-KR" sz="1400" dirty="0" smtClean="0">
                <a:solidFill>
                  <a:schemeClr val="accent2"/>
                </a:solidFill>
              </a:endParaRPr>
            </a:p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Concrete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343120" y="1319184"/>
              <a:ext cx="1202498" cy="84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2"/>
                  </a:solidFill>
                </a:rPr>
                <a:t>추상화</a:t>
              </a:r>
              <a:endParaRPr lang="en-US" altLang="ko-KR" sz="1400" dirty="0" smtClean="0">
                <a:solidFill>
                  <a:schemeClr val="accent2"/>
                </a:solidFill>
              </a:endParaRPr>
            </a:p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Abstract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2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418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is a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129461"/>
            <a:ext cx="10515600" cy="2995757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계층도로</a:t>
            </a:r>
            <a:r>
              <a:rPr lang="ko-KR" altLang="en-US" sz="2400" dirty="0" smtClean="0"/>
              <a:t> 생각해보면 </a:t>
            </a:r>
            <a:r>
              <a:rPr lang="en-US" altLang="ko-KR" sz="2400" dirty="0" smtClean="0"/>
              <a:t>is a </a:t>
            </a:r>
            <a:r>
              <a:rPr lang="ko-KR" altLang="en-US" sz="2400" dirty="0" smtClean="0"/>
              <a:t>관계가 성립하지 않는다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ko-KR" altLang="en-US" sz="2000" dirty="0" smtClean="0"/>
              <a:t>나는 아버지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아버지는 할아버지</a:t>
            </a:r>
            <a:r>
              <a:rPr lang="en-US" altLang="ko-KR" sz="2000" dirty="0" smtClean="0"/>
              <a:t>?</a:t>
            </a:r>
          </a:p>
          <a:p>
            <a:r>
              <a:rPr lang="ko-KR" altLang="en-US" sz="2400" dirty="0" err="1" smtClean="0"/>
              <a:t>분류도로</a:t>
            </a:r>
            <a:r>
              <a:rPr lang="ko-KR" altLang="en-US" sz="2400" dirty="0" smtClean="0"/>
              <a:t> 생각해보면 </a:t>
            </a:r>
            <a:r>
              <a:rPr lang="en-US" altLang="ko-KR" sz="2400" dirty="0" smtClean="0"/>
              <a:t>is a </a:t>
            </a:r>
            <a:r>
              <a:rPr lang="ko-KR" altLang="en-US" sz="2400" dirty="0" smtClean="0"/>
              <a:t>관계가 성립한다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smtClean="0"/>
              <a:t>고래는 포유류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포유류는 동물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하위클래스는 상위클래스이다</a:t>
            </a:r>
            <a:r>
              <a:rPr lang="en-US" altLang="ko-KR" sz="2400" dirty="0" smtClean="0"/>
              <a:t>. (LSP – </a:t>
            </a:r>
            <a:r>
              <a:rPr lang="ko-KR" altLang="en-US" sz="2400" dirty="0" err="1" smtClean="0"/>
              <a:t>리스코프</a:t>
            </a:r>
            <a:r>
              <a:rPr lang="ko-KR" altLang="en-US" sz="2400" dirty="0" smtClean="0"/>
              <a:t> 치환 원칙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3731812" y="3040631"/>
            <a:ext cx="1" cy="119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/>
          <p:cNvGrpSpPr/>
          <p:nvPr/>
        </p:nvGrpSpPr>
        <p:grpSpPr>
          <a:xfrm>
            <a:off x="702552" y="1422566"/>
            <a:ext cx="9949414" cy="2611316"/>
            <a:chOff x="702552" y="1332036"/>
            <a:chExt cx="9949414" cy="2611316"/>
          </a:xfrm>
        </p:grpSpPr>
        <p:grpSp>
          <p:nvGrpSpPr>
            <p:cNvPr id="39" name="그룹 38"/>
            <p:cNvGrpSpPr/>
            <p:nvPr/>
          </p:nvGrpSpPr>
          <p:grpSpPr>
            <a:xfrm>
              <a:off x="6532639" y="1438788"/>
              <a:ext cx="4119327" cy="2011504"/>
              <a:chOff x="860365" y="1027386"/>
              <a:chExt cx="6403570" cy="3137291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3294555" y="1027386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동물</a:t>
                </a:r>
                <a:endParaRPr lang="ko-KR" altLang="en-US" sz="1600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1582190" y="2280459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포유류</a:t>
                </a:r>
                <a:endParaRPr lang="en-US" altLang="ko-KR" sz="1600" dirty="0" smtClean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946073" y="2280458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조류</a:t>
                </a:r>
                <a:endParaRPr lang="ko-KR" altLang="en-US" sz="1600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860365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고래</a:t>
                </a:r>
                <a:endParaRPr lang="ko-KR" altLang="en-US" sz="16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467489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박쥐</a:t>
                </a:r>
                <a:endParaRPr lang="ko-KR" altLang="en-US" sz="16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245030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참새</a:t>
                </a:r>
                <a:endParaRPr lang="ko-KR" altLang="en-US" sz="16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889564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펭귄</a:t>
                </a:r>
                <a:endParaRPr lang="en-US" altLang="ko-KR" sz="1600" dirty="0" smtClean="0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3934619" y="1723166"/>
                <a:ext cx="191224" cy="360925"/>
                <a:chOff x="7263935" y="251927"/>
                <a:chExt cx="191224" cy="360925"/>
              </a:xfrm>
            </p:grpSpPr>
            <p:sp>
              <p:nvSpPr>
                <p:cNvPr id="65" name="이등변 삼각형 64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66" name="직선 연결선 65"/>
                <p:cNvCxnSpPr>
                  <a:stCxn id="65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>
              <a:xfrm flipV="1">
                <a:off x="2317866" y="2084091"/>
                <a:ext cx="3389607" cy="3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stCxn id="41" idx="0"/>
              </p:cNvCxnSpPr>
              <p:nvPr/>
            </p:nvCxnSpPr>
            <p:spPr>
              <a:xfrm flipV="1">
                <a:off x="2317866" y="2087483"/>
                <a:ext cx="0" cy="192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V="1">
                <a:off x="5698142" y="2087483"/>
                <a:ext cx="0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그룹 50"/>
              <p:cNvGrpSpPr/>
              <p:nvPr/>
            </p:nvGrpSpPr>
            <p:grpSpPr>
              <a:xfrm>
                <a:off x="1547550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63" name="이등변 삼각형 62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64" name="직선 연결선 63"/>
                  <p:cNvCxnSpPr>
                    <a:stCxn id="63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직선 연결선 59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/>
                <p:cNvCxnSpPr>
                  <a:stCxn id="43" idx="0"/>
                </p:cNvCxnSpPr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>
                  <a:stCxn id="44" idx="0"/>
                </p:cNvCxnSpPr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그룹 51"/>
              <p:cNvGrpSpPr/>
              <p:nvPr/>
            </p:nvGrpSpPr>
            <p:grpSpPr>
              <a:xfrm>
                <a:off x="4937157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53" name="그룹 52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57" name="이등변 삼각형 56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58" name="직선 연결선 57"/>
                  <p:cNvCxnSpPr>
                    <a:stCxn id="57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직선 연결선 53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그룹 66"/>
            <p:cNvGrpSpPr/>
            <p:nvPr/>
          </p:nvGrpSpPr>
          <p:grpSpPr>
            <a:xfrm>
              <a:off x="702552" y="1332036"/>
              <a:ext cx="4676963" cy="2118256"/>
              <a:chOff x="860365" y="1027386"/>
              <a:chExt cx="6403570" cy="3137291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294555" y="1027386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할아버지</a:t>
                </a:r>
                <a:endParaRPr lang="ko-KR" altLang="en-US" sz="1600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582190" y="2280459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아버지</a:t>
                </a:r>
                <a:endParaRPr lang="en-US" altLang="ko-KR" sz="1600" dirty="0" smtClean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946073" y="2280458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고모</a:t>
                </a:r>
                <a:endParaRPr lang="ko-KR" altLang="en-US" sz="1600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60365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아들</a:t>
                </a:r>
                <a:endParaRPr lang="ko-KR" altLang="en-US" sz="1600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467489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딸</a:t>
                </a:r>
                <a:endParaRPr lang="ko-KR" altLang="en-US" sz="1600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245030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 smtClean="0"/>
                  <a:t>사촌형</a:t>
                </a:r>
                <a:endParaRPr lang="ko-KR" altLang="en-US" sz="1600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889564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사촌누나</a:t>
                </a:r>
                <a:endParaRPr lang="en-US" altLang="ko-KR" sz="1600" dirty="0" smtClean="0"/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3934619" y="1723166"/>
                <a:ext cx="191224" cy="360925"/>
                <a:chOff x="7263935" y="251927"/>
                <a:chExt cx="191224" cy="360925"/>
              </a:xfrm>
            </p:grpSpPr>
            <p:sp>
              <p:nvSpPr>
                <p:cNvPr id="93" name="이등변 삼각형 92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94" name="직선 연결선 93"/>
                <p:cNvCxnSpPr>
                  <a:stCxn id="93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직선 연결선 75"/>
              <p:cNvCxnSpPr/>
              <p:nvPr/>
            </p:nvCxnSpPr>
            <p:spPr>
              <a:xfrm flipV="1">
                <a:off x="2317866" y="2084091"/>
                <a:ext cx="3389607" cy="3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stCxn id="69" idx="0"/>
              </p:cNvCxnSpPr>
              <p:nvPr/>
            </p:nvCxnSpPr>
            <p:spPr>
              <a:xfrm flipV="1">
                <a:off x="2317866" y="2087483"/>
                <a:ext cx="0" cy="192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V="1">
                <a:off x="5698142" y="2087483"/>
                <a:ext cx="0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그룹 78"/>
              <p:cNvGrpSpPr/>
              <p:nvPr/>
            </p:nvGrpSpPr>
            <p:grpSpPr>
              <a:xfrm>
                <a:off x="1547550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91" name="이등변 삼각형 90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92" name="직선 연결선 91"/>
                  <p:cNvCxnSpPr>
                    <a:stCxn id="91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직선 연결선 87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>
                  <a:stCxn id="71" idx="0"/>
                </p:cNvCxnSpPr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>
                  <a:stCxn id="72" idx="0"/>
                </p:cNvCxnSpPr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그룹 79"/>
              <p:cNvGrpSpPr/>
              <p:nvPr/>
            </p:nvGrpSpPr>
            <p:grpSpPr>
              <a:xfrm>
                <a:off x="4937157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85" name="이등변 삼각형 84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86" name="직선 연결선 85"/>
                  <p:cNvCxnSpPr>
                    <a:stCxn id="85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직선 연결선 81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/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/>
                <p:cNvCxnSpPr/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5" name="TextBox 94"/>
            <p:cNvSpPr txBox="1"/>
            <p:nvPr/>
          </p:nvSpPr>
          <p:spPr>
            <a:xfrm>
              <a:off x="2479864" y="3548250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조직도 </a:t>
              </a:r>
              <a:r>
                <a:rPr lang="en-US" altLang="ko-KR" dirty="0" smtClean="0"/>
                <a:t>(x)</a:t>
              </a:r>
              <a:endParaRPr lang="ko-KR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040884" y="3574020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분류도 </a:t>
              </a:r>
              <a:r>
                <a:rPr lang="en-US" altLang="ko-KR" dirty="0" smtClean="0"/>
                <a:t>(o)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73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상속에서의 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하위 클래스를 생성하면 메모리에 상위클래스도 함께 적재된다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4449" y="2653374"/>
            <a:ext cx="7816242" cy="1753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84449" y="4418088"/>
            <a:ext cx="3757808" cy="196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스택 영역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042257" y="4418087"/>
            <a:ext cx="4058434" cy="196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힙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74038"/>
              </p:ext>
            </p:extLst>
          </p:nvPr>
        </p:nvGraphicFramePr>
        <p:xfrm>
          <a:off x="2875957" y="3260306"/>
          <a:ext cx="1793312" cy="96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31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main(</a:t>
                      </a:r>
                      <a:r>
                        <a:rPr lang="en-US" altLang="ko-KR" sz="1400" dirty="0" err="1" smtClean="0"/>
                        <a:t>args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String[])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03687"/>
              </p:ext>
            </p:extLst>
          </p:nvPr>
        </p:nvGraphicFramePr>
        <p:xfrm>
          <a:off x="5191879" y="3260306"/>
          <a:ext cx="1860771" cy="96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771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name: 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showName</a:t>
                      </a:r>
                      <a:r>
                        <a:rPr lang="en-US" altLang="ko-KR" sz="1400" dirty="0" smtClean="0"/>
                        <a:t>() : 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626179"/>
              </p:ext>
            </p:extLst>
          </p:nvPr>
        </p:nvGraphicFramePr>
        <p:xfrm>
          <a:off x="7644893" y="3260306"/>
          <a:ext cx="2076188" cy="96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188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펭귄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habitat: 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showHabitat</a:t>
                      </a:r>
                      <a:r>
                        <a:rPr lang="en-US" altLang="ko-KR" sz="1400" dirty="0" smtClean="0"/>
                        <a:t>() : 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286245"/>
              </p:ext>
            </p:extLst>
          </p:nvPr>
        </p:nvGraphicFramePr>
        <p:xfrm>
          <a:off x="3156399" y="4993318"/>
          <a:ext cx="20139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07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Main() </a:t>
                      </a:r>
                      <a:r>
                        <a:rPr lang="ko-KR" altLang="en-US" sz="1400" dirty="0" smtClean="0"/>
                        <a:t>스택 프레임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pororo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args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50074"/>
              </p:ext>
            </p:extLst>
          </p:nvPr>
        </p:nvGraphicFramePr>
        <p:xfrm>
          <a:off x="6523640" y="4879808"/>
          <a:ext cx="1560360" cy="133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360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펭귄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Habitat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showHabitat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65146"/>
              </p:ext>
            </p:extLst>
          </p:nvPr>
        </p:nvGraphicFramePr>
        <p:xfrm>
          <a:off x="8134625" y="4879808"/>
          <a:ext cx="1586455" cy="133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55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showName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213982" y="5463131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16070" y="5815947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95906" y="5391093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2"/>
                </a:solidFill>
              </a:rPr>
              <a:t>null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8362" y="5391093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2"/>
                </a:solidFill>
              </a:rPr>
              <a:t>null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669268" y="4922193"/>
            <a:ext cx="1803747" cy="7010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자바에서는 다중 상속을 지원하지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다이아몬드 상속 문제 때문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사람과 물고기를 확장하고 있는 인어에게 수영을 해보라고 한다면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en-US" dirty="0" smtClean="0"/>
              <a:t>사람처럼 다리로 해야할지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물고기처럼 지느러미로 해야할지 알 수 없음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이를 위해 다이아몬드 상속 문제를 일으키지 않는 인터페이스를 제공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073529" y="2838787"/>
            <a:ext cx="2009585" cy="1298646"/>
            <a:chOff x="860365" y="3530137"/>
            <a:chExt cx="2981495" cy="1903807"/>
          </a:xfrm>
        </p:grpSpPr>
        <p:sp>
          <p:nvSpPr>
            <p:cNvPr id="6" name="직사각형 5"/>
            <p:cNvSpPr/>
            <p:nvPr/>
          </p:nvSpPr>
          <p:spPr>
            <a:xfrm>
              <a:off x="1615436" y="4760613"/>
              <a:ext cx="1471352" cy="673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인어</a:t>
              </a:r>
              <a:endParaRPr lang="en-US" altLang="ko-KR" sz="1600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0365" y="3530137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사람</a:t>
              </a:r>
              <a:endParaRPr lang="ko-KR" altLang="en-US" sz="16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67489" y="3530137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물고기</a:t>
              </a:r>
              <a:endParaRPr lang="ko-KR" altLang="en-US" sz="1600" dirty="0"/>
            </a:p>
          </p:txBody>
        </p:sp>
        <p:grpSp>
          <p:nvGrpSpPr>
            <p:cNvPr id="9" name="그룹 8"/>
            <p:cNvGrpSpPr/>
            <p:nvPr/>
          </p:nvGrpSpPr>
          <p:grpSpPr>
            <a:xfrm rot="10800000">
              <a:off x="1547549" y="4374664"/>
              <a:ext cx="1607125" cy="385949"/>
              <a:chOff x="1547550" y="3144188"/>
              <a:chExt cx="1607125" cy="385949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2317866" y="314418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1547550" y="3337162"/>
                <a:ext cx="16071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>
                <a:stCxn id="7" idx="0"/>
              </p:cNvCxnSpPr>
              <p:nvPr/>
            </p:nvCxnSpPr>
            <p:spPr>
              <a:xfrm flipH="1" flipV="1">
                <a:off x="1547550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8" idx="0"/>
              </p:cNvCxnSpPr>
              <p:nvPr/>
            </p:nvCxnSpPr>
            <p:spPr>
              <a:xfrm flipH="1" flipV="1">
                <a:off x="3154674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이등변 삼각형 9"/>
            <p:cNvSpPr/>
            <p:nvPr/>
          </p:nvSpPr>
          <p:spPr>
            <a:xfrm>
              <a:off x="1458109" y="4164677"/>
              <a:ext cx="207432" cy="222462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3050956" y="4166947"/>
              <a:ext cx="207432" cy="222462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8996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상속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인터페이스의 메서드들은 전부 추상 메서드</a:t>
            </a:r>
            <a:endParaRPr lang="en-US" altLang="ko-KR" dirty="0" smtClean="0"/>
          </a:p>
          <a:p>
            <a:r>
              <a:rPr lang="ko-KR" altLang="en-US" dirty="0"/>
              <a:t>모든 메서드는 기본적으로 </a:t>
            </a:r>
            <a:r>
              <a:rPr lang="en-US" altLang="ko-KR" dirty="0"/>
              <a:t>public </a:t>
            </a:r>
            <a:r>
              <a:rPr lang="ko-KR" altLang="en-US" dirty="0"/>
              <a:t>접근 제한</a:t>
            </a:r>
            <a:endParaRPr lang="en-US" altLang="ko-KR" dirty="0" smtClean="0"/>
          </a:p>
          <a:p>
            <a:r>
              <a:rPr lang="ko-KR" altLang="en-US" dirty="0"/>
              <a:t>하위 클래스에서는 </a:t>
            </a:r>
            <a:r>
              <a:rPr lang="en-US" altLang="ko-KR" dirty="0"/>
              <a:t>implements </a:t>
            </a:r>
            <a:r>
              <a:rPr lang="ko-KR" altLang="en-US" dirty="0"/>
              <a:t>키워드를 사용하여 인터페이스를 구현</a:t>
            </a:r>
            <a:endParaRPr lang="en-US" altLang="ko-KR" dirty="0" smtClean="0"/>
          </a:p>
          <a:p>
            <a:r>
              <a:rPr lang="ko-KR" altLang="en-US" dirty="0" smtClean="0"/>
              <a:t>일반 클래스처럼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키워드로 생성될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인터페이스들끼리의 </a:t>
            </a:r>
            <a:r>
              <a:rPr lang="ko-KR" altLang="en-US" dirty="0"/>
              <a:t>상속 가능</a:t>
            </a:r>
            <a:endParaRPr lang="en-US" altLang="ko-KR" dirty="0" smtClean="0"/>
          </a:p>
          <a:p>
            <a:r>
              <a:rPr lang="ko-KR" altLang="en-US" dirty="0"/>
              <a:t>인터페이스도 결국에는 컴파일러를 통해 </a:t>
            </a:r>
            <a:r>
              <a:rPr lang="en-US" altLang="ko-KR" dirty="0"/>
              <a:t>.class </a:t>
            </a:r>
            <a:r>
              <a:rPr lang="ko-KR" altLang="en-US" dirty="0"/>
              <a:t>파일로 생성되기 때문에 물리적인 형태는 클래스와 동일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4763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상수 필드</a:t>
            </a:r>
            <a:r>
              <a:rPr lang="en-US" altLang="ko-KR" sz="2400" dirty="0"/>
              <a:t>(Constant Field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추상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(Abstract Method)</a:t>
            </a:r>
          </a:p>
          <a:p>
            <a:pPr lvl="1"/>
            <a:r>
              <a:rPr lang="ko-KR" altLang="en-US" sz="2000" dirty="0" smtClean="0"/>
              <a:t>인터페이스에 </a:t>
            </a:r>
            <a:r>
              <a:rPr lang="ko-KR" altLang="en-US" sz="2000" dirty="0"/>
              <a:t>선언된 메서드는 모두 </a:t>
            </a:r>
            <a:r>
              <a:rPr lang="en-US" altLang="ko-KR" sz="2000" dirty="0"/>
              <a:t>public abstract</a:t>
            </a:r>
            <a:r>
              <a:rPr lang="ko-KR" altLang="en-US" sz="2000" dirty="0"/>
              <a:t>를 붙인 것과 같기 때문에 생략해도 컴파일 과정에서 </a:t>
            </a:r>
            <a:r>
              <a:rPr lang="ko-KR" altLang="en-US" sz="2000" dirty="0" err="1"/>
              <a:t>붙게됨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디폴트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(Default Method)</a:t>
            </a:r>
          </a:p>
          <a:p>
            <a:pPr lvl="1"/>
            <a:r>
              <a:rPr lang="ko-KR" altLang="en-US" sz="2000" dirty="0" smtClean="0"/>
              <a:t>자바</a:t>
            </a:r>
            <a:r>
              <a:rPr lang="en-US" altLang="ko-KR" sz="2000" dirty="0"/>
              <a:t>8</a:t>
            </a:r>
          </a:p>
          <a:p>
            <a:pPr lvl="1"/>
            <a:r>
              <a:rPr lang="ko-KR" altLang="en-US" sz="2000" dirty="0" smtClean="0"/>
              <a:t>기존 </a:t>
            </a:r>
            <a:r>
              <a:rPr lang="ko-KR" altLang="en-US" sz="2000" dirty="0"/>
              <a:t>인터페이스를 확장해서 새로운 기능을 추가하기 위해서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  <a:p>
            <a:r>
              <a:rPr lang="ko-KR" altLang="en-US" sz="2400" dirty="0" smtClean="0"/>
              <a:t>정적 </a:t>
            </a:r>
            <a:r>
              <a:rPr lang="ko-KR" altLang="en-US" sz="2400" dirty="0"/>
              <a:t>메서드</a:t>
            </a:r>
            <a:r>
              <a:rPr lang="en-US" altLang="ko-KR" sz="2400" dirty="0"/>
              <a:t>(Static Method)</a:t>
            </a:r>
          </a:p>
          <a:p>
            <a:pPr lvl="1"/>
            <a:r>
              <a:rPr lang="ko-KR" altLang="en-US" sz="2000" dirty="0" smtClean="0"/>
              <a:t>자바</a:t>
            </a:r>
            <a:r>
              <a:rPr lang="en-US" altLang="ko-KR" sz="2000" dirty="0"/>
              <a:t>8</a:t>
            </a:r>
          </a:p>
          <a:p>
            <a:pPr lvl="1"/>
            <a:r>
              <a:rPr lang="ko-KR" altLang="en-US" sz="2000" dirty="0" smtClean="0"/>
              <a:t>인터페이스만으로 </a:t>
            </a:r>
            <a:r>
              <a:rPr lang="ko-KR" altLang="en-US" sz="2000" dirty="0"/>
              <a:t>호출 가능</a:t>
            </a:r>
          </a:p>
        </p:txBody>
      </p:sp>
    </p:spTree>
    <p:extLst>
      <p:ext uri="{BB962C8B-B14F-4D97-AF65-F5344CB8AC3E}">
        <p14:creationId xmlns:p14="http://schemas.microsoft.com/office/powerpoint/2010/main" val="2597014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13478" y="1434792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01113" y="2687865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포유류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964996" y="2687864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79288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86412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박쥐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63953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참새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08487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펭귄</a:t>
            </a:r>
            <a:endParaRPr lang="en-US" altLang="ko-KR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5953542" y="2130572"/>
            <a:ext cx="191224" cy="360925"/>
            <a:chOff x="7263935" y="251927"/>
            <a:chExt cx="191224" cy="360925"/>
          </a:xfrm>
        </p:grpSpPr>
        <p:sp>
          <p:nvSpPr>
            <p:cNvPr id="12" name="이등변 삼각형 11"/>
            <p:cNvSpPr/>
            <p:nvPr/>
          </p:nvSpPr>
          <p:spPr>
            <a:xfrm>
              <a:off x="7263935" y="251927"/>
              <a:ext cx="191224" cy="1679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12" idx="3"/>
            </p:cNvCxnSpPr>
            <p:nvPr/>
          </p:nvCxnSpPr>
          <p:spPr>
            <a:xfrm>
              <a:off x="7359547" y="419878"/>
              <a:ext cx="0" cy="19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 flipV="1">
            <a:off x="4336789" y="2491497"/>
            <a:ext cx="3389607" cy="3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0"/>
          </p:cNvCxnSpPr>
          <p:nvPr/>
        </p:nvCxnSpPr>
        <p:spPr>
          <a:xfrm flipV="1">
            <a:off x="4336789" y="2494889"/>
            <a:ext cx="0" cy="19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7717065" y="2494889"/>
            <a:ext cx="0" cy="1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566337" y="3383643"/>
            <a:ext cx="1607260" cy="558512"/>
            <a:chOff x="1547414" y="2976237"/>
            <a:chExt cx="1607260" cy="558512"/>
          </a:xfrm>
        </p:grpSpPr>
        <p:grpSp>
          <p:nvGrpSpPr>
            <p:cNvPr id="18" name="그룹 17"/>
            <p:cNvGrpSpPr/>
            <p:nvPr/>
          </p:nvGrpSpPr>
          <p:grpSpPr>
            <a:xfrm>
              <a:off x="2222254" y="2976237"/>
              <a:ext cx="191224" cy="360925"/>
              <a:chOff x="7263935" y="251927"/>
              <a:chExt cx="191224" cy="360925"/>
            </a:xfrm>
          </p:grpSpPr>
          <p:sp>
            <p:nvSpPr>
              <p:cNvPr id="22" name="이등변 삼각형 21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2"/>
              <p:cNvCxnSpPr>
                <a:stCxn id="22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/>
            <p:cNvCxnSpPr/>
            <p:nvPr/>
          </p:nvCxnSpPr>
          <p:spPr>
            <a:xfrm>
              <a:off x="1547550" y="3337162"/>
              <a:ext cx="1607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3154537" y="3341774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1547414" y="3336845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6956080" y="3383643"/>
            <a:ext cx="1607125" cy="553900"/>
            <a:chOff x="1547550" y="2976237"/>
            <a:chExt cx="1607125" cy="553900"/>
          </a:xfrm>
        </p:grpSpPr>
        <p:grpSp>
          <p:nvGrpSpPr>
            <p:cNvPr id="25" name="그룹 24"/>
            <p:cNvGrpSpPr/>
            <p:nvPr/>
          </p:nvGrpSpPr>
          <p:grpSpPr>
            <a:xfrm>
              <a:off x="2222254" y="2976237"/>
              <a:ext cx="191224" cy="360925"/>
              <a:chOff x="7263935" y="251927"/>
              <a:chExt cx="191224" cy="360925"/>
            </a:xfrm>
          </p:grpSpPr>
          <p:sp>
            <p:nvSpPr>
              <p:cNvPr id="29" name="이등변 삼각형 28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/>
              <p:cNvCxnSpPr>
                <a:stCxn id="29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직선 연결선 25"/>
            <p:cNvCxnSpPr/>
            <p:nvPr/>
          </p:nvCxnSpPr>
          <p:spPr>
            <a:xfrm>
              <a:off x="1547550" y="3337162"/>
              <a:ext cx="1607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 flipV="1">
              <a:off x="1547550" y="3337162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 flipV="1">
              <a:off x="3154674" y="3337162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/>
          <p:nvPr/>
        </p:nvCxnSpPr>
        <p:spPr>
          <a:xfrm>
            <a:off x="5182513" y="5181441"/>
            <a:ext cx="178248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8" idx="2"/>
          </p:cNvCxnSpPr>
          <p:nvPr/>
        </p:nvCxnSpPr>
        <p:spPr>
          <a:xfrm>
            <a:off x="5173598" y="4572083"/>
            <a:ext cx="8915" cy="6093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9" idx="2"/>
          </p:cNvCxnSpPr>
          <p:nvPr/>
        </p:nvCxnSpPr>
        <p:spPr>
          <a:xfrm flipH="1">
            <a:off x="6951138" y="4572083"/>
            <a:ext cx="1" cy="6151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566473" y="6218398"/>
            <a:ext cx="502919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" idx="2"/>
          </p:cNvCxnSpPr>
          <p:nvPr/>
        </p:nvCxnSpPr>
        <p:spPr>
          <a:xfrm>
            <a:off x="3566474" y="4572083"/>
            <a:ext cx="0" cy="16463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" idx="2"/>
          </p:cNvCxnSpPr>
          <p:nvPr/>
        </p:nvCxnSpPr>
        <p:spPr>
          <a:xfrm flipH="1">
            <a:off x="8595672" y="4572083"/>
            <a:ext cx="1" cy="16463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556442" y="4948982"/>
            <a:ext cx="1138335" cy="4649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날 수 있는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324393" y="5917188"/>
            <a:ext cx="1602434" cy="4649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헤엄칠 수 있는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620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043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익명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일회성의 구현 객체를 만들기 위해서 클래스를 새로 선언하는 것은 비효율적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소스 </a:t>
            </a:r>
            <a:r>
              <a:rPr lang="ko-KR" altLang="en-US" dirty="0"/>
              <a:t>파일을 만들지 않고도 구현 객체를 </a:t>
            </a:r>
            <a:r>
              <a:rPr lang="ko-KR" altLang="en-US" dirty="0" smtClean="0"/>
              <a:t>만들 수 </a:t>
            </a:r>
            <a:r>
              <a:rPr lang="ko-KR" altLang="en-US" dirty="0"/>
              <a:t>있는 방법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익명 </a:t>
            </a:r>
            <a:r>
              <a:rPr lang="ko-KR" altLang="en-US" dirty="0"/>
              <a:t>클래스는 람다로 전환 가능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익명 </a:t>
            </a:r>
            <a:r>
              <a:rPr lang="ko-KR" altLang="en-US" dirty="0"/>
              <a:t>클래스 역시 물리적으로는 컴파일러에 의해 </a:t>
            </a:r>
            <a:r>
              <a:rPr lang="en-US" altLang="ko-KR" dirty="0"/>
              <a:t>.class </a:t>
            </a:r>
            <a:r>
              <a:rPr lang="ko-KR" altLang="en-US" dirty="0"/>
              <a:t>파일로 생성된다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Classfile1.class </a:t>
            </a:r>
            <a:r>
              <a:rPr lang="ko-KR" altLang="en-US" dirty="0"/>
              <a:t>와 같이 뒤에 증가되는 숫자 값으로 파일 생성</a:t>
            </a:r>
          </a:p>
        </p:txBody>
      </p:sp>
    </p:spTree>
    <p:extLst>
      <p:ext uri="{BB962C8B-B14F-4D97-AF65-F5344CB8AC3E}">
        <p14:creationId xmlns:p14="http://schemas.microsoft.com/office/powerpoint/2010/main" val="1225909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5224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68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객체 지향 프로그래밍</a:t>
            </a:r>
            <a:r>
              <a:rPr lang="en-US" altLang="ko-KR" dirty="0"/>
              <a:t>(</a:t>
            </a:r>
            <a:r>
              <a:rPr lang="ko-KR" altLang="en-US" dirty="0"/>
              <a:t>영어</a:t>
            </a:r>
            <a:r>
              <a:rPr lang="en-US" altLang="ko-KR" dirty="0"/>
              <a:t>: Object-Oriented Programming, OOP)</a:t>
            </a:r>
            <a:r>
              <a:rPr lang="ko-KR" altLang="en-US" dirty="0"/>
              <a:t>은 컴퓨터 프로그래밍의 패러다임의 하나이다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컴퓨터 </a:t>
            </a:r>
            <a:r>
              <a:rPr lang="ko-KR" altLang="en-US" dirty="0"/>
              <a:t>프로그램을 명령어의 목록으로 보는 시각에서 벗어나 여러 개의 독립된 단위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"</a:t>
            </a:r>
            <a:r>
              <a:rPr lang="ko-KR" altLang="en-US" dirty="0"/>
              <a:t>객체</a:t>
            </a:r>
            <a:r>
              <a:rPr lang="en-US" altLang="ko-KR" dirty="0"/>
              <a:t>"</a:t>
            </a:r>
            <a:r>
              <a:rPr lang="ko-KR" altLang="en-US" dirty="0"/>
              <a:t>들의 모임으로 파악하고자 하는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각각의 </a:t>
            </a:r>
            <a:r>
              <a:rPr lang="ko-KR" altLang="en-US" dirty="0"/>
              <a:t>객체는 메시지를 주고받고</a:t>
            </a:r>
            <a:r>
              <a:rPr lang="en-US" altLang="ko-KR" dirty="0"/>
              <a:t>, </a:t>
            </a:r>
            <a:r>
              <a:rPr lang="ko-KR" altLang="en-US" dirty="0"/>
              <a:t>데이터를 처리할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1783" y="5005763"/>
            <a:ext cx="19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위키피디아</a:t>
            </a:r>
            <a:endParaRPr lang="ko-KR" altLang="en-US" sz="2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객체지향 프로그래밍이란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5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추상화 </a:t>
            </a:r>
            <a:r>
              <a:rPr lang="en-US" altLang="ko-KR" dirty="0" smtClean="0"/>
              <a:t>(Abstraction)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07519"/>
            <a:ext cx="10759289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구체적인 것을 분해해서 관심 영역에 대한 특성만을 가지고 재조합 하는 것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err="1" smtClean="0"/>
              <a:t>관심영역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어플리케이션 경계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도메인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컨텍스트</a:t>
            </a:r>
            <a:endParaRPr lang="en-US" altLang="ko-KR" sz="2000" dirty="0" smtClean="0"/>
          </a:p>
          <a:p>
            <a:r>
              <a:rPr lang="ko-KR" altLang="en-US" sz="2400" dirty="0" smtClean="0"/>
              <a:t>추상화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모델링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클래스 설계</a:t>
            </a:r>
            <a:endParaRPr lang="en-US" altLang="ko-KR" sz="24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17025" y="4634547"/>
            <a:ext cx="2768139" cy="83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2846" y="419774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관심영역에</a:t>
            </a:r>
            <a:r>
              <a:rPr lang="ko-KR" altLang="en-US" dirty="0" smtClean="0"/>
              <a:t> 따른 모델링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55977"/>
              </p:ext>
            </p:extLst>
          </p:nvPr>
        </p:nvGraphicFramePr>
        <p:xfrm>
          <a:off x="1666166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사람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몸무게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혈액형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키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직업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연봉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먹다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자다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일하다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운전하다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입금하다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출금하다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이체하다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대출하다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운동하다</a:t>
                      </a:r>
                      <a:r>
                        <a:rPr lang="en-US" altLang="ko-K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103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37201"/>
              </p:ext>
            </p:extLst>
          </p:nvPr>
        </p:nvGraphicFramePr>
        <p:xfrm>
          <a:off x="6842478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환자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몸무게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혈액형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키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직업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연봉</a:t>
                      </a:r>
                      <a:endParaRPr lang="ko-KR" altLang="en-US" sz="1100" strike="sngStrik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먹다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자다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일하다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운전하다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입금하다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출금하다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이체하다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대출하다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운동하다</a:t>
                      </a:r>
                      <a:r>
                        <a:rPr lang="en-US" altLang="ko-K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103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961"/>
              </p:ext>
            </p:extLst>
          </p:nvPr>
        </p:nvGraphicFramePr>
        <p:xfrm>
          <a:off x="8751868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은행 고객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시력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몸무게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혈액형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키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직업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연봉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먹다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자다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일하다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운전하다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입금하다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출금하다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이체하다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대출하다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운동하다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7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(abstract)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하나 이상 포함된 클래스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키워드를 붙여서 표현</a:t>
            </a:r>
            <a:endParaRPr lang="en-US" altLang="ko-KR" dirty="0" smtClean="0"/>
          </a:p>
          <a:p>
            <a:r>
              <a:rPr lang="en-US" altLang="ko-KR" dirty="0" smtClean="0"/>
              <a:t>Abstract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키워드는 함께 사용할 수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Abstract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하위 클래스에서 반드시 구현해야 함</a:t>
            </a:r>
            <a:endParaRPr lang="en-US" altLang="ko-KR" dirty="0" smtClean="0"/>
          </a:p>
          <a:p>
            <a:r>
              <a:rPr lang="ko-KR" altLang="en-US" dirty="0" smtClean="0"/>
              <a:t>일반 클래스처럼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키워드를 사용하여 생성할 수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1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346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추상클래스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</a:t>
            </a:r>
            <a:r>
              <a:rPr lang="en-US" altLang="ko-KR" sz="2400" dirty="0" smtClean="0"/>
              <a:t>extends, </a:t>
            </a:r>
            <a:r>
              <a:rPr lang="ko-KR" altLang="en-US" sz="2400" dirty="0" smtClean="0"/>
              <a:t>인터페이스는 </a:t>
            </a:r>
            <a:r>
              <a:rPr lang="en-US" altLang="ko-KR" sz="2400" dirty="0" smtClean="0"/>
              <a:t>implements </a:t>
            </a:r>
            <a:r>
              <a:rPr lang="ko-KR" altLang="en-US" sz="2400" dirty="0" smtClean="0"/>
              <a:t>키워드 사용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필드를 가질 수 있지만 인터페이스는 불가능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Static </a:t>
            </a:r>
            <a:r>
              <a:rPr lang="ko-KR" altLang="en-US" sz="2000" dirty="0" smtClean="0"/>
              <a:t>변수는 가질 수 있음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클래스도 클래스이기 때문에 다중 상속이 불가능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다중 상속이 불가능한 제약을 인터페이스로 해결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인터페이스는 메서드의 </a:t>
            </a:r>
            <a:r>
              <a:rPr lang="ko-KR" altLang="en-US" sz="2000" dirty="0" err="1" smtClean="0"/>
              <a:t>구현부분과</a:t>
            </a:r>
            <a:r>
              <a:rPr lang="ko-KR" altLang="en-US" sz="2000" dirty="0" smtClean="0"/>
              <a:t> 필드가 없기 때문에 다중상속 가능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클래스를 상속 받아서 기능을 이용하거나 확장하는 목적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인터페이스는 </a:t>
            </a:r>
            <a:r>
              <a:rPr lang="ko-KR" altLang="en-US" sz="2400" dirty="0" err="1" smtClean="0"/>
              <a:t>메서드</a:t>
            </a:r>
            <a:r>
              <a:rPr lang="ko-KR" altLang="en-US" sz="2400" dirty="0" smtClean="0"/>
              <a:t> 구현을 강제하여 하위 클래스에게 같은 동작을 행하도록 함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vs</a:t>
            </a:r>
            <a:r>
              <a:rPr lang="ko-KR" altLang="en-US" dirty="0" smtClean="0"/>
              <a:t>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것을 사용할 것인가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메소드만으로</a:t>
            </a:r>
            <a:r>
              <a:rPr lang="ko-KR" altLang="en-US" dirty="0" smtClean="0"/>
              <a:t> 가능한 경우에는 인터페이스를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공통된 구현 부분이나 필드가 필요한 경우에는 추상클래스를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803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같은 타입이지만 실행 결과가 다양한 객체를 이용할 수 있는 </a:t>
            </a:r>
            <a:r>
              <a:rPr lang="ko-KR" altLang="en-US" dirty="0" smtClean="0"/>
              <a:t>성질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하위 </a:t>
            </a:r>
            <a:r>
              <a:rPr lang="ko-KR" altLang="en-US" dirty="0"/>
              <a:t>클래스는 상위 클래스나 인터페이스로 자동 타입 변환이 가능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하위 </a:t>
            </a:r>
            <a:r>
              <a:rPr lang="ko-KR" altLang="en-US" dirty="0"/>
              <a:t>클래스로 생성된 인스턴스는 하위클래스의 객체 </a:t>
            </a:r>
            <a:r>
              <a:rPr lang="ko-KR" altLang="en-US" dirty="0" err="1"/>
              <a:t>참조변수에</a:t>
            </a:r>
            <a:r>
              <a:rPr lang="ko-KR" altLang="en-US" dirty="0"/>
              <a:t> 대입되나 상위 클래스의 객체참조변수에 대입되나 같은 주소를 가리킨다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sub </a:t>
            </a:r>
            <a:r>
              <a:rPr lang="en-US" altLang="ko-KR" dirty="0"/>
              <a:t>== super (</a:t>
            </a:r>
            <a:r>
              <a:rPr lang="ko-KR" altLang="en-US" dirty="0"/>
              <a:t>객체간 </a:t>
            </a:r>
            <a:r>
              <a:rPr lang="en-US" altLang="ko-KR" dirty="0"/>
              <a:t>== </a:t>
            </a:r>
            <a:r>
              <a:rPr lang="ko-KR" altLang="en-US" dirty="0"/>
              <a:t>연산자는 주소 비교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상위 </a:t>
            </a:r>
            <a:r>
              <a:rPr lang="ko-KR" altLang="en-US" dirty="0"/>
              <a:t>클래스로 변환된 경우 상위 클래스에 선언된 필드와 메서드에만 접근 가능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강제 </a:t>
            </a:r>
            <a:r>
              <a:rPr lang="ko-KR" altLang="en-US" dirty="0"/>
              <a:t>타입 변환</a:t>
            </a:r>
            <a:r>
              <a:rPr lang="en-US" altLang="ko-KR" dirty="0"/>
              <a:t>(Casting)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상위 </a:t>
            </a:r>
            <a:r>
              <a:rPr lang="ko-KR" altLang="en-US" dirty="0"/>
              <a:t>클래스를 하위 클래스로 강제 변환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 smtClean="0"/>
              <a:t>instanceof</a:t>
            </a:r>
            <a:r>
              <a:rPr lang="ko-KR" altLang="en-US" dirty="0"/>
              <a:t>로 상속관계가 맞는지 확인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확인 </a:t>
            </a:r>
            <a:r>
              <a:rPr lang="ko-KR" altLang="en-US" dirty="0"/>
              <a:t>없이 다른 </a:t>
            </a:r>
            <a:r>
              <a:rPr lang="ko-KR" altLang="en-US" dirty="0" smtClean="0"/>
              <a:t>클래스로 </a:t>
            </a:r>
            <a:r>
              <a:rPr lang="ko-KR" altLang="en-US" dirty="0"/>
              <a:t>캐스팅 하면 </a:t>
            </a:r>
            <a:r>
              <a:rPr lang="en-US" altLang="ko-KR" dirty="0" err="1"/>
              <a:t>ClassCastException</a:t>
            </a:r>
            <a:r>
              <a:rPr lang="en-US" altLang="ko-KR" dirty="0"/>
              <a:t>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955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575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오버라이딩과 </a:t>
            </a:r>
            <a:r>
              <a:rPr lang="ko-KR" altLang="en-US" dirty="0" err="1"/>
              <a:t>오버로딩의</a:t>
            </a:r>
            <a:r>
              <a:rPr lang="ko-KR" altLang="en-US" dirty="0"/>
              <a:t> 혼돈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라이딩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타다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로딩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적재하다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올라타서 아랫부분이 보이지 않으므로 재정의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적재해서 뒤로 계속 늘어나므로 동일한 이름의 메서드가 늘어나는 것을 연상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오버라이딩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상속된 </a:t>
            </a:r>
            <a:r>
              <a:rPr lang="ko-KR" altLang="en-US" dirty="0" err="1"/>
              <a:t>메소드의</a:t>
            </a:r>
            <a:r>
              <a:rPr lang="ko-KR" altLang="en-US" dirty="0"/>
              <a:t> 내용이 </a:t>
            </a:r>
            <a:r>
              <a:rPr lang="ko-KR" altLang="en-US" dirty="0" smtClean="0"/>
              <a:t>하위 </a:t>
            </a:r>
            <a:r>
              <a:rPr lang="ko-KR" altLang="en-US" dirty="0"/>
              <a:t>클래스에 맞지 않을 경우</a:t>
            </a:r>
            <a:r>
              <a:rPr lang="en-US" altLang="ko-KR" dirty="0"/>
              <a:t>, </a:t>
            </a:r>
            <a:r>
              <a:rPr lang="ko-KR" altLang="en-US" dirty="0" smtClean="0"/>
              <a:t>하위 </a:t>
            </a:r>
            <a:r>
              <a:rPr lang="ko-KR" altLang="en-US" dirty="0"/>
              <a:t>클래스에서 동일한 </a:t>
            </a:r>
            <a:r>
              <a:rPr lang="ko-KR" altLang="en-US" dirty="0" err="1"/>
              <a:t>메소드를</a:t>
            </a:r>
            <a:r>
              <a:rPr lang="ko-KR" altLang="en-US" dirty="0"/>
              <a:t> 재정의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상위 </a:t>
            </a:r>
            <a:r>
              <a:rPr lang="ko-KR" altLang="en-US" dirty="0" smtClean="0"/>
              <a:t>클래스의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숨겨지기</a:t>
            </a:r>
            <a:r>
              <a:rPr lang="ko-KR" altLang="en-US" dirty="0"/>
              <a:t> 때문에 메서드 호출 시 하위 클래스의 메서드가 호출된다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상위 클래스의 </a:t>
            </a:r>
            <a:r>
              <a:rPr lang="ko-KR" altLang="en-US" dirty="0"/>
              <a:t>메서드와 동일한 </a:t>
            </a:r>
            <a:r>
              <a:rPr lang="ko-KR" altLang="en-US" dirty="0" err="1"/>
              <a:t>시그너처를</a:t>
            </a:r>
            <a:r>
              <a:rPr lang="ko-KR" altLang="en-US" dirty="0"/>
              <a:t> 가져야한다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접근 </a:t>
            </a:r>
            <a:r>
              <a:rPr lang="ko-KR" altLang="en-US" dirty="0"/>
              <a:t>제한을 더 강하게 </a:t>
            </a:r>
            <a:r>
              <a:rPr lang="ko-KR" altLang="en-US" dirty="0" err="1"/>
              <a:t>오버라이딩</a:t>
            </a:r>
            <a:r>
              <a:rPr lang="ko-KR" altLang="en-US" dirty="0"/>
              <a:t> 할 수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새로운 </a:t>
            </a:r>
            <a:r>
              <a:rPr lang="ko-KR" altLang="en-US" dirty="0"/>
              <a:t>예외를 </a:t>
            </a:r>
            <a:r>
              <a:rPr lang="en-US" altLang="ko-KR" dirty="0"/>
              <a:t>throws</a:t>
            </a:r>
            <a:r>
              <a:rPr lang="ko-KR" altLang="en-US" dirty="0"/>
              <a:t>할 수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4146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536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실세계와</a:t>
            </a:r>
            <a:r>
              <a:rPr lang="ko-KR" altLang="en-US" dirty="0" smtClean="0"/>
              <a:t> 비교하자면 세상에 존재하는 모든 사물이 객체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저장 공간에 할당된 공간</a:t>
            </a:r>
            <a:endParaRPr lang="en-US" altLang="ko-KR" dirty="0"/>
          </a:p>
          <a:p>
            <a:pPr lvl="1"/>
            <a:r>
              <a:rPr lang="ko-KR" altLang="en-US" dirty="0" smtClean="0"/>
              <a:t>객체 참조 변수를 통해 해당 공간에 접근</a:t>
            </a:r>
            <a:endParaRPr lang="en-US" altLang="ko-KR" dirty="0" smtClean="0"/>
          </a:p>
          <a:p>
            <a:r>
              <a:rPr lang="ko-KR" altLang="en-US" dirty="0" smtClean="0"/>
              <a:t>하나의 클래스를 통해 다수의 객체가 생성되지만 각각의 객체는 고유함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속성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행위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370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By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Call By Value : </a:t>
            </a:r>
            <a:r>
              <a:rPr lang="ko-KR" altLang="en-US" dirty="0" smtClean="0"/>
              <a:t>값에 의한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저장하고 있는 값이 전달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대입문</a:t>
            </a:r>
            <a:r>
              <a:rPr lang="ko-KR" altLang="en-US" dirty="0" smtClean="0"/>
              <a:t> 사용시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인자 전달 시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리턴 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Call By Reference :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주소에 의한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객체참조변수에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대입하여 </a:t>
            </a:r>
            <a:r>
              <a:rPr lang="ko-KR" altLang="en-US" dirty="0" err="1" smtClean="0"/>
              <a:t>힙영역에</a:t>
            </a:r>
            <a:r>
              <a:rPr lang="ko-KR" altLang="en-US" dirty="0" smtClean="0"/>
              <a:t> 존재하는 객체 참조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</a:t>
            </a:r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클래스에 고정된 멤버로서 객체를 생성하지 않고 사용할 수 있는 필드와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static </a:t>
            </a:r>
            <a:r>
              <a:rPr lang="ko-KR" altLang="en-US" dirty="0"/>
              <a:t>필드와 메서드는 클래스에 고정된 멤버이므로 클래스 </a:t>
            </a:r>
            <a:r>
              <a:rPr lang="ko-KR" altLang="en-US" dirty="0" err="1"/>
              <a:t>로더가</a:t>
            </a:r>
            <a:r>
              <a:rPr lang="ko-KR" altLang="en-US" dirty="0"/>
              <a:t> 클래스</a:t>
            </a:r>
            <a:r>
              <a:rPr lang="en-US" altLang="ko-KR" dirty="0"/>
              <a:t>(</a:t>
            </a:r>
            <a:r>
              <a:rPr lang="ko-KR" altLang="en-US" dirty="0"/>
              <a:t>바이트 코드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로딩해서</a:t>
            </a:r>
            <a:r>
              <a:rPr lang="ko-KR" altLang="en-US" dirty="0"/>
              <a:t> 메서드 메모리영역에 적재할 때 </a:t>
            </a:r>
            <a:r>
              <a:rPr lang="ko-KR" altLang="en-US" dirty="0" err="1"/>
              <a:t>클래스별로</a:t>
            </a:r>
            <a:r>
              <a:rPr lang="ko-KR" altLang="en-US" dirty="0"/>
              <a:t> 관리된다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클래스 </a:t>
            </a:r>
            <a:r>
              <a:rPr lang="ko-KR" altLang="en-US" dirty="0"/>
              <a:t>로딩이 끝나면 바로 사용 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9588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요소들은 클래스 이름으로 접근하는 것이 좋다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인스턴스를 통해 접근할 경우 인스턴스를 먼저 </a:t>
            </a:r>
            <a:r>
              <a:rPr lang="ko-KR" altLang="en-US" dirty="0" err="1"/>
              <a:t>훑고나서</a:t>
            </a:r>
            <a:r>
              <a:rPr lang="ko-KR" altLang="en-US" dirty="0"/>
              <a:t> 없는 걸 확인한 후 클래스를 참조하기 때문에 하나의 스텝이 더 생긴다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static </a:t>
            </a:r>
            <a:r>
              <a:rPr lang="ko-KR" altLang="en-US" dirty="0"/>
              <a:t>필드는 선언과 동시에 초기값을 주는 것이 보통이지만 초기화 과정이 복잡한 경우 </a:t>
            </a:r>
            <a:r>
              <a:rPr lang="en-US" altLang="ko-KR" dirty="0"/>
              <a:t>static </a:t>
            </a:r>
            <a:r>
              <a:rPr lang="ko-KR" altLang="en-US" dirty="0" err="1"/>
              <a:t>블럭을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클래스가 메모리로 로딩 될 때 자동으로 수행된다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인스턴스가 없어도 실행되기 때문에 인스턴스 필드나 </a:t>
            </a:r>
            <a:r>
              <a:rPr lang="ko-KR" altLang="en-US" dirty="0" err="1"/>
              <a:t>메소드</a:t>
            </a:r>
            <a:r>
              <a:rPr lang="en-US" altLang="ko-KR" dirty="0"/>
              <a:t>, this </a:t>
            </a:r>
            <a:r>
              <a:rPr lang="ko-KR" altLang="en-US" dirty="0"/>
              <a:t>키워드를 사용할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462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인스턴스 </a:t>
            </a:r>
            <a:r>
              <a:rPr lang="en-US" altLang="ko-KR" dirty="0" smtClean="0"/>
              <a:t>vs 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인스턴스 필드 </a:t>
            </a:r>
            <a:r>
              <a:rPr lang="en-US" altLang="ko-KR" dirty="0" smtClean="0"/>
              <a:t>vs static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lvl="1"/>
            <a:r>
              <a:rPr lang="ko-KR" altLang="en-US" dirty="0" err="1"/>
              <a:t>객체마다</a:t>
            </a:r>
            <a:r>
              <a:rPr lang="ko-KR" altLang="en-US" dirty="0"/>
              <a:t> 가지고 </a:t>
            </a:r>
            <a:r>
              <a:rPr lang="ko-KR" altLang="en-US" dirty="0" smtClean="0"/>
              <a:t>있어야 할 </a:t>
            </a:r>
            <a:r>
              <a:rPr lang="ko-KR" altLang="en-US" dirty="0"/>
              <a:t>데이터라면 인스턴스 필드로 선언</a:t>
            </a:r>
          </a:p>
          <a:p>
            <a:pPr lvl="1"/>
            <a:r>
              <a:rPr lang="ko-KR" altLang="en-US" dirty="0" err="1" smtClean="0"/>
              <a:t>객체마다</a:t>
            </a:r>
            <a:r>
              <a:rPr lang="ko-KR" altLang="en-US" dirty="0" smtClean="0"/>
              <a:t> </a:t>
            </a:r>
            <a:r>
              <a:rPr lang="ko-KR" altLang="en-US" dirty="0"/>
              <a:t>가지고 있을 필요성이 없는 </a:t>
            </a:r>
            <a:r>
              <a:rPr lang="ko-KR" altLang="en-US" dirty="0" err="1"/>
              <a:t>공용적인</a:t>
            </a:r>
            <a:r>
              <a:rPr lang="ko-KR" altLang="en-US" dirty="0"/>
              <a:t> 데이터라면 </a:t>
            </a:r>
            <a:r>
              <a:rPr lang="ko-KR" altLang="en-US" dirty="0" err="1"/>
              <a:t>정적필드로</a:t>
            </a:r>
            <a:r>
              <a:rPr lang="ko-KR" altLang="en-US" dirty="0"/>
              <a:t> 선언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인스턴스 </a:t>
            </a:r>
            <a:r>
              <a:rPr lang="ko-KR" altLang="en-US" dirty="0"/>
              <a:t>메서드 </a:t>
            </a:r>
            <a:r>
              <a:rPr lang="en-US" altLang="ko-KR" dirty="0"/>
              <a:t>vs static </a:t>
            </a:r>
            <a:r>
              <a:rPr lang="ko-KR" altLang="en-US" dirty="0"/>
              <a:t>메서드</a:t>
            </a:r>
          </a:p>
          <a:p>
            <a:pPr lvl="1"/>
            <a:r>
              <a:rPr lang="ko-KR" altLang="en-US" dirty="0" smtClean="0"/>
              <a:t>인스턴스 </a:t>
            </a:r>
            <a:r>
              <a:rPr lang="ko-KR" altLang="en-US" dirty="0"/>
              <a:t>필드를 이용해서 실행해야 한다면 인스턴스 메서드로 선언</a:t>
            </a:r>
          </a:p>
          <a:p>
            <a:pPr lvl="1"/>
            <a:r>
              <a:rPr lang="ko-KR" altLang="en-US" dirty="0" smtClean="0"/>
              <a:t>인스턴스 </a:t>
            </a:r>
            <a:r>
              <a:rPr lang="ko-KR" altLang="en-US" dirty="0"/>
              <a:t>필드를 이용하지 않는 다면 정적 메서드로 선언</a:t>
            </a:r>
          </a:p>
        </p:txBody>
      </p:sp>
    </p:spTree>
    <p:extLst>
      <p:ext uri="{BB962C8B-B14F-4D97-AF65-F5344CB8AC3E}">
        <p14:creationId xmlns:p14="http://schemas.microsoft.com/office/powerpoint/2010/main" val="1458691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초기값이 </a:t>
            </a:r>
            <a:r>
              <a:rPr lang="ko-KR" altLang="en-US" dirty="0"/>
              <a:t>저장되면 프로그램 실행 도중 수정할 수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필드 </a:t>
            </a:r>
            <a:r>
              <a:rPr lang="ko-KR" altLang="en-US" dirty="0" err="1"/>
              <a:t>선언시</a:t>
            </a:r>
            <a:r>
              <a:rPr lang="ko-KR" altLang="en-US" dirty="0"/>
              <a:t> 초기화를 하거나 </a:t>
            </a:r>
            <a:r>
              <a:rPr lang="ko-KR" altLang="en-US" dirty="0" err="1"/>
              <a:t>생성자에서</a:t>
            </a:r>
            <a:r>
              <a:rPr lang="ko-KR" altLang="en-US" dirty="0"/>
              <a:t> 초기화를 수행해야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그렇지 </a:t>
            </a:r>
            <a:r>
              <a:rPr lang="ko-KR" altLang="en-US" dirty="0"/>
              <a:t>않으면 컴파일 에러</a:t>
            </a:r>
          </a:p>
          <a:p>
            <a:r>
              <a:rPr lang="en-US" altLang="ko-KR" dirty="0" smtClean="0"/>
              <a:t>static </a:t>
            </a:r>
            <a:r>
              <a:rPr lang="en-US" altLang="ko-KR" dirty="0"/>
              <a:t>final</a:t>
            </a:r>
            <a:r>
              <a:rPr lang="ko-KR" altLang="en-US" dirty="0"/>
              <a:t>로 상수 선언</a:t>
            </a:r>
          </a:p>
          <a:p>
            <a:pPr lvl="1"/>
            <a:r>
              <a:rPr lang="ko-KR" altLang="en-US" dirty="0" smtClean="0"/>
              <a:t>클래스에만 </a:t>
            </a:r>
            <a:r>
              <a:rPr lang="ko-KR" altLang="en-US" dirty="0"/>
              <a:t>포함되며 값을 변경할 수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필드 </a:t>
            </a:r>
            <a:r>
              <a:rPr lang="ko-KR" altLang="en-US" dirty="0" err="1"/>
              <a:t>선언시</a:t>
            </a:r>
            <a:r>
              <a:rPr lang="ko-KR" altLang="en-US" dirty="0"/>
              <a:t> 초기화를 하거나 </a:t>
            </a:r>
            <a:r>
              <a:rPr lang="en-US" altLang="ko-KR" dirty="0"/>
              <a:t>static </a:t>
            </a:r>
            <a:r>
              <a:rPr lang="ko-KR" altLang="en-US" dirty="0" err="1"/>
              <a:t>블럭에서</a:t>
            </a:r>
            <a:r>
              <a:rPr lang="ko-KR" altLang="en-US" dirty="0"/>
              <a:t> 초기화를 수행해야 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상수 </a:t>
            </a:r>
            <a:r>
              <a:rPr lang="ko-KR" altLang="en-US" dirty="0"/>
              <a:t>이름은 모두 대문자로 하는 것이 관례</a:t>
            </a:r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/>
              <a:t>: </a:t>
            </a:r>
            <a:r>
              <a:rPr lang="en-US" altLang="ko-KR" dirty="0" err="1"/>
              <a:t>Math.PI</a:t>
            </a:r>
            <a:endParaRPr lang="en-US" altLang="ko-KR" dirty="0"/>
          </a:p>
          <a:p>
            <a:r>
              <a:rPr lang="en-US" altLang="ko-KR" dirty="0" smtClean="0"/>
              <a:t>final </a:t>
            </a:r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dirty="0" err="1"/>
              <a:t>오버라이딩</a:t>
            </a:r>
            <a:r>
              <a:rPr lang="ko-KR" altLang="en-US" dirty="0"/>
              <a:t> 불가능</a:t>
            </a:r>
          </a:p>
          <a:p>
            <a:r>
              <a:rPr lang="en-US" altLang="ko-KR" dirty="0" smtClean="0"/>
              <a:t>final </a:t>
            </a:r>
            <a:r>
              <a:rPr lang="en-US" altLang="ko-KR" dirty="0"/>
              <a:t>class : </a:t>
            </a:r>
            <a:r>
              <a:rPr lang="ko-KR" altLang="en-US" dirty="0"/>
              <a:t>상속 불가능</a:t>
            </a:r>
          </a:p>
        </p:txBody>
      </p:sp>
    </p:spTree>
    <p:extLst>
      <p:ext uri="{BB962C8B-B14F-4D97-AF65-F5344CB8AC3E}">
        <p14:creationId xmlns:p14="http://schemas.microsoft.com/office/powerpoint/2010/main" val="641337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클래스를 </a:t>
            </a:r>
            <a:r>
              <a:rPr lang="ko-KR" altLang="en-US" dirty="0"/>
              <a:t>체계적으로 관리하기 위해 사용</a:t>
            </a:r>
          </a:p>
          <a:p>
            <a:r>
              <a:rPr lang="ko-KR" altLang="en-US" dirty="0" smtClean="0"/>
              <a:t>클래스를 </a:t>
            </a:r>
            <a:r>
              <a:rPr lang="ko-KR" altLang="en-US" dirty="0"/>
              <a:t>유일하게 만들어주는 </a:t>
            </a:r>
            <a:r>
              <a:rPr lang="ko-KR" altLang="en-US" dirty="0" err="1"/>
              <a:t>식별자</a:t>
            </a:r>
            <a:r>
              <a:rPr lang="ko-KR" altLang="en-US" dirty="0"/>
              <a:t> 역할</a:t>
            </a:r>
          </a:p>
          <a:p>
            <a:r>
              <a:rPr lang="ko-KR" altLang="en-US" dirty="0" smtClean="0"/>
              <a:t>컴파일러는 </a:t>
            </a:r>
            <a:r>
              <a:rPr lang="ko-KR" altLang="en-US" dirty="0"/>
              <a:t>클래스에 포함되어 있는 패키지 선언을 보고 파일 시스템의 폴더를 자동 생성</a:t>
            </a:r>
          </a:p>
          <a:p>
            <a:r>
              <a:rPr lang="ko-KR" altLang="en-US" dirty="0" smtClean="0"/>
              <a:t>모두 </a:t>
            </a:r>
            <a:r>
              <a:rPr lang="ko-KR" altLang="en-US" dirty="0"/>
              <a:t>소문자로 하는 것이 관례</a:t>
            </a:r>
          </a:p>
          <a:p>
            <a:r>
              <a:rPr lang="ko-KR" altLang="en-US" dirty="0" smtClean="0"/>
              <a:t>숫자로 </a:t>
            </a:r>
            <a:r>
              <a:rPr lang="ko-KR" altLang="en-US" dirty="0"/>
              <a:t>시작하면 안되고 </a:t>
            </a:r>
            <a:r>
              <a:rPr lang="en-US" altLang="ko-KR" dirty="0"/>
              <a:t>_,$</a:t>
            </a:r>
            <a:r>
              <a:rPr lang="ko-KR" altLang="en-US" dirty="0"/>
              <a:t>를 제외한 특수문자 사용 불가능</a:t>
            </a:r>
          </a:p>
          <a:p>
            <a:r>
              <a:rPr lang="en-US" altLang="ko-KR" dirty="0" smtClean="0"/>
              <a:t>java</a:t>
            </a:r>
            <a:r>
              <a:rPr lang="ko-KR" altLang="en-US" dirty="0"/>
              <a:t>로 시작하는 패키지는 자바 표준 </a:t>
            </a:r>
            <a:r>
              <a:rPr lang="en-US" altLang="ko-KR" dirty="0"/>
              <a:t>API</a:t>
            </a:r>
            <a:r>
              <a:rPr lang="ko-KR" altLang="en-US" dirty="0"/>
              <a:t>에서만 사용하므로 사용 불가</a:t>
            </a:r>
          </a:p>
          <a:p>
            <a:r>
              <a:rPr lang="ko-KR" altLang="en-US" dirty="0" smtClean="0"/>
              <a:t>보통 </a:t>
            </a:r>
            <a:r>
              <a:rPr lang="ko-KR" altLang="en-US" dirty="0"/>
              <a:t>회사들 간에 패키지 중복을 피하기 위해 회사 도메인 이름으로 패키지를 만든다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포괄적인 </a:t>
            </a:r>
            <a:r>
              <a:rPr lang="ko-KR" altLang="en-US" dirty="0"/>
              <a:t>이름이 상위 패키지가 되도록 도메인의 역순으로 이름을 짓는다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마지막에는 </a:t>
            </a:r>
            <a:r>
              <a:rPr lang="ko-KR" altLang="en-US" dirty="0"/>
              <a:t>프로젝트 이름을 붙여주는 것이 관례</a:t>
            </a:r>
          </a:p>
          <a:p>
            <a:pPr lvl="1"/>
            <a:r>
              <a:rPr lang="en-US" altLang="ko-KR" dirty="0" smtClean="0"/>
              <a:t>ex</a:t>
            </a:r>
            <a:r>
              <a:rPr lang="en-US" altLang="ko-KR" dirty="0"/>
              <a:t>) </a:t>
            </a:r>
            <a:r>
              <a:rPr lang="en-US" altLang="ko-KR" dirty="0" err="1"/>
              <a:t>com.javacafe.javastudy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2935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872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클래스는 같은 속성들과 기능들을 가진 객체들을 총칭하는 개념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이 개념적인 클래스를 통해 실체화 된 것이 객체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인스턴스</a:t>
            </a:r>
            <a:r>
              <a:rPr lang="en-US" altLang="ko-KR" sz="20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클래스에는 </a:t>
            </a:r>
            <a:r>
              <a:rPr lang="ko-KR" altLang="en-US" sz="2400" dirty="0"/>
              <a:t>객체를 생성하기 위한 필드와 </a:t>
            </a:r>
            <a:r>
              <a:rPr lang="ko-KR" altLang="en-US" sz="2400" dirty="0" err="1"/>
              <a:t>메소드가</a:t>
            </a:r>
            <a:r>
              <a:rPr lang="ko-KR" altLang="en-US" sz="2400" dirty="0"/>
              <a:t> 정의되어 있다</a:t>
            </a:r>
            <a:r>
              <a:rPr lang="en-US" altLang="ko-KR" sz="2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클래스를 통해 실체화된 객체는 고유한 속성을 가진다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 smtClean="0">
                <a:solidFill>
                  <a:schemeClr val="accent5"/>
                </a:solidFill>
              </a:rPr>
              <a:t>클래스</a:t>
            </a:r>
            <a:r>
              <a:rPr lang="ko-KR" altLang="en-US" sz="2400" dirty="0" smtClean="0"/>
              <a:t> 객체참조변수명 </a:t>
            </a:r>
            <a:r>
              <a:rPr lang="en-US" altLang="ko-KR" sz="2400" dirty="0" smtClean="0"/>
              <a:t>= </a:t>
            </a:r>
            <a:r>
              <a:rPr lang="en-US" altLang="ko-KR" sz="2400" u="sng" dirty="0" smtClean="0">
                <a:solidFill>
                  <a:schemeClr val="accent2"/>
                </a:solidFill>
              </a:rPr>
              <a:t>new</a:t>
            </a:r>
            <a:r>
              <a:rPr lang="en-US" altLang="ko-KR" sz="2400" dirty="0" smtClean="0"/>
              <a:t> </a:t>
            </a:r>
            <a:r>
              <a:rPr lang="ko-KR" altLang="en-US" sz="2400" dirty="0" smtClean="0">
                <a:solidFill>
                  <a:schemeClr val="accent5"/>
                </a:solidFill>
              </a:rPr>
              <a:t>클래스</a:t>
            </a:r>
            <a:r>
              <a:rPr lang="en-US" altLang="ko-KR" sz="2400" dirty="0" smtClean="0"/>
              <a:t>();</a:t>
            </a:r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366" y="5558828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new </a:t>
            </a:r>
            <a:r>
              <a:rPr lang="ko-KR" altLang="en-US" sz="1400" dirty="0" smtClean="0"/>
              <a:t>연산자를 통해 객체가 메모리에 할당되고</a:t>
            </a:r>
            <a:endParaRPr lang="en-US" altLang="ko-KR" sz="1400" dirty="0" smtClean="0"/>
          </a:p>
          <a:p>
            <a:r>
              <a:rPr lang="ko-KR" altLang="en-US" sz="1400" dirty="0" smtClean="0"/>
              <a:t>해당 객체의 생성자가 호출된다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97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26416" y="5119857"/>
            <a:ext cx="3342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myCar</a:t>
            </a:r>
            <a:r>
              <a:rPr lang="ko-KR" altLang="en-US" dirty="0" smtClean="0"/>
              <a:t>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en-US" altLang="ko-KR" dirty="0" smtClean="0"/>
              <a:t>();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34675" y="3194610"/>
            <a:ext cx="409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String name;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40" idx="1"/>
          </p:cNvCxnSpPr>
          <p:nvPr/>
        </p:nvCxnSpPr>
        <p:spPr>
          <a:xfrm flipH="1" flipV="1">
            <a:off x="4336610" y="3615064"/>
            <a:ext cx="3398065" cy="41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6875684" y="4004367"/>
            <a:ext cx="1973655" cy="12290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4228533" y="5574149"/>
            <a:ext cx="5712172" cy="4464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587538" cy="4351338"/>
          </a:xfrm>
        </p:spPr>
        <p:txBody>
          <a:bodyPr/>
          <a:lstStyle/>
          <a:p>
            <a:r>
              <a:rPr lang="ko-KR" altLang="en-US" dirty="0" smtClean="0"/>
              <a:t>클래스는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영역에</a:t>
            </a:r>
            <a:endParaRPr lang="en-US" altLang="ko-KR" dirty="0" smtClean="0"/>
          </a:p>
          <a:p>
            <a:r>
              <a:rPr lang="ko-KR" altLang="en-US" dirty="0" smtClean="0"/>
              <a:t>객체는 </a:t>
            </a:r>
            <a:r>
              <a:rPr lang="ko-KR" altLang="en-US" dirty="0" err="1"/>
              <a:t>힙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영역에</a:t>
            </a:r>
            <a:endParaRPr lang="en-US" altLang="ko-KR" dirty="0" smtClean="0"/>
          </a:p>
          <a:p>
            <a:r>
              <a:rPr lang="ko-KR" altLang="en-US" dirty="0" smtClean="0"/>
              <a:t>객체의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수행되면 스택 프레임이 생성</a:t>
            </a:r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내의 지역변수들은 스택 프레임의 스택에 쌓임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051838" y="1825625"/>
            <a:ext cx="5058721" cy="3683934"/>
            <a:chOff x="2492679" y="1114815"/>
            <a:chExt cx="7816242" cy="4593922"/>
          </a:xfrm>
        </p:grpSpPr>
        <p:sp>
          <p:nvSpPr>
            <p:cNvPr id="6" name="직사각형 5"/>
            <p:cNvSpPr/>
            <p:nvPr/>
          </p:nvSpPr>
          <p:spPr>
            <a:xfrm>
              <a:off x="2492679" y="1114815"/>
              <a:ext cx="7816242" cy="20793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메소드</a:t>
              </a:r>
              <a:r>
                <a:rPr lang="ko-KR" altLang="en-US" sz="1600" dirty="0" smtClean="0"/>
                <a:t>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92679" y="3194136"/>
              <a:ext cx="3757808" cy="2514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스택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250487" y="3194135"/>
              <a:ext cx="4058434" cy="2514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힙</a:t>
              </a:r>
              <a:r>
                <a:rPr lang="ko-KR" altLang="en-US" sz="1600" dirty="0" smtClean="0"/>
                <a:t>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ko-KR" altLang="en-US" sz="1600" dirty="0"/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76898"/>
              </p:ext>
            </p:extLst>
          </p:nvPr>
        </p:nvGraphicFramePr>
        <p:xfrm>
          <a:off x="8213618" y="2362914"/>
          <a:ext cx="1464732" cy="95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236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236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01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main(</a:t>
                      </a:r>
                      <a:r>
                        <a:rPr lang="en-US" altLang="ko-KR" sz="1200" dirty="0" err="1" smtClean="0"/>
                        <a:t>args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en-US" altLang="ko-KR" sz="1200" baseline="0" dirty="0" smtClean="0"/>
                        <a:t> String[])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47824"/>
              </p:ext>
            </p:extLst>
          </p:nvPr>
        </p:nvGraphicFramePr>
        <p:xfrm>
          <a:off x="9824198" y="2343901"/>
          <a:ext cx="1464732" cy="9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262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자동차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262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name: String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4509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84571"/>
              </p:ext>
            </p:extLst>
          </p:nvPr>
        </p:nvGraphicFramePr>
        <p:xfrm>
          <a:off x="7540720" y="4162600"/>
          <a:ext cx="1464732" cy="1063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488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Main() </a:t>
                      </a:r>
                      <a:r>
                        <a:rPr lang="ko-KR" altLang="en-US" sz="1100" dirty="0" smtClean="0"/>
                        <a:t>스택 프레임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28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myCar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28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args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02629"/>
              </p:ext>
            </p:extLst>
          </p:nvPr>
        </p:nvGraphicFramePr>
        <p:xfrm>
          <a:off x="10211395" y="4162600"/>
          <a:ext cx="1171684" cy="1006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684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35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자동차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35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3564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 flipV="1">
            <a:off x="8763754" y="4282289"/>
            <a:ext cx="1447641" cy="5069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구성 멤버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9898" y="1825625"/>
            <a:ext cx="4879817" cy="37782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String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public 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public void </a:t>
            </a:r>
            <a:r>
              <a:rPr lang="ko-KR" altLang="en-US" dirty="0" err="1" smtClean="0"/>
              <a:t>시동켜기</a:t>
            </a:r>
            <a:r>
              <a:rPr lang="en-US" altLang="ko-KR" dirty="0" smtClean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390115" y="2055137"/>
            <a:ext cx="3494637" cy="4707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408221" y="3048612"/>
            <a:ext cx="3476531" cy="2322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90114" y="4116050"/>
            <a:ext cx="3494637" cy="4707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생성자와</a:t>
            </a:r>
            <a:r>
              <a:rPr lang="ko-KR" altLang="en-US" dirty="0"/>
              <a:t> 메서드 전체에서 사용되며 객체가 소멸되지 않는 한 객체와 함께 존재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변수와는 다름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/>
              <a:t>변수는 </a:t>
            </a:r>
            <a:r>
              <a:rPr lang="ko-KR" altLang="en-US" dirty="0" err="1"/>
              <a:t>생성자와</a:t>
            </a:r>
            <a:r>
              <a:rPr lang="ko-KR" altLang="en-US" dirty="0"/>
              <a:t> 메서드 내에서만 사용되고 </a:t>
            </a:r>
            <a:r>
              <a:rPr lang="ko-KR" altLang="en-US" dirty="0" err="1"/>
              <a:t>생성자와</a:t>
            </a:r>
            <a:r>
              <a:rPr lang="ko-KR" altLang="en-US" dirty="0"/>
              <a:t> 메서드가 실행 종료되면 자동 </a:t>
            </a:r>
            <a:r>
              <a:rPr lang="ko-KR" altLang="en-US" dirty="0" smtClean="0"/>
              <a:t>소멸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/>
              <a:t>필드의 초기 값이 </a:t>
            </a:r>
            <a:r>
              <a:rPr lang="ko-KR" altLang="en-US" dirty="0" smtClean="0"/>
              <a:t>모든 객체에 대해 동일한 </a:t>
            </a:r>
            <a:r>
              <a:rPr lang="ko-KR" altLang="en-US" dirty="0"/>
              <a:t>경우 필드 선언 시 초기값 </a:t>
            </a:r>
            <a:r>
              <a:rPr lang="ko-KR" altLang="en-US" dirty="0" smtClean="0"/>
              <a:t>대입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/>
              <a:t>객체 생성 시점에 외부의 값으로 대입이 필요하다면 </a:t>
            </a:r>
            <a:r>
              <a:rPr lang="ko-KR" altLang="en-US" dirty="0" err="1"/>
              <a:t>생성자에서</a:t>
            </a:r>
            <a:r>
              <a:rPr lang="ko-KR" altLang="en-US" dirty="0"/>
              <a:t> 초기화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0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1684</Words>
  <Application>Microsoft Office PowerPoint</Application>
  <PresentationFormat>와이드스크린</PresentationFormat>
  <Paragraphs>445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9" baseType="lpstr">
      <vt:lpstr>맑은 고딕</vt:lpstr>
      <vt:lpstr>Arial</vt:lpstr>
      <vt:lpstr>Office 테마</vt:lpstr>
      <vt:lpstr>객체지향 기본(초안)</vt:lpstr>
      <vt:lpstr>알아볼 내용</vt:lpstr>
      <vt:lpstr>객체지향 프로그래밍이란?</vt:lpstr>
      <vt:lpstr>객체란?</vt:lpstr>
      <vt:lpstr>객체 vs 클래스</vt:lpstr>
      <vt:lpstr>메모리 영역</vt:lpstr>
      <vt:lpstr>객체 vs 클래스</vt:lpstr>
      <vt:lpstr>클래스 구성 멤버</vt:lpstr>
      <vt:lpstr>필드</vt:lpstr>
      <vt:lpstr>생성자</vt:lpstr>
      <vt:lpstr>메소드</vt:lpstr>
      <vt:lpstr>Demo</vt:lpstr>
      <vt:lpstr>객체간의 관계</vt:lpstr>
      <vt:lpstr>객체간의 관계</vt:lpstr>
      <vt:lpstr>객체지향의 4대 특성</vt:lpstr>
      <vt:lpstr>캡슐화</vt:lpstr>
      <vt:lpstr>접근 제한자</vt:lpstr>
      <vt:lpstr>Getter / Setter</vt:lpstr>
      <vt:lpstr>상속의 목적</vt:lpstr>
      <vt:lpstr>상속(inheritance)</vt:lpstr>
      <vt:lpstr>is a 관계</vt:lpstr>
      <vt:lpstr>상속에서의 메모리</vt:lpstr>
      <vt:lpstr>다중 상속</vt:lpstr>
      <vt:lpstr>인터페이스</vt:lpstr>
      <vt:lpstr>인터페이스 구성 요소</vt:lpstr>
      <vt:lpstr>인터페이스</vt:lpstr>
      <vt:lpstr>Demo</vt:lpstr>
      <vt:lpstr>익명 클래스</vt:lpstr>
      <vt:lpstr>Demo</vt:lpstr>
      <vt:lpstr>추상화 (Abstraction)</vt:lpstr>
      <vt:lpstr>추상 클래스 (abstract)</vt:lpstr>
      <vt:lpstr>Demo</vt:lpstr>
      <vt:lpstr>추상클래스 vs 인터페이스</vt:lpstr>
      <vt:lpstr>추상 클래스 vs 인터페이스</vt:lpstr>
      <vt:lpstr>다형성</vt:lpstr>
      <vt:lpstr>Demo</vt:lpstr>
      <vt:lpstr>오버라이딩과 오버로딩의 혼돈</vt:lpstr>
      <vt:lpstr>오버라이딩</vt:lpstr>
      <vt:lpstr>Demo</vt:lpstr>
      <vt:lpstr>Call By</vt:lpstr>
      <vt:lpstr>static</vt:lpstr>
      <vt:lpstr>static</vt:lpstr>
      <vt:lpstr>인스턴스 vs static</vt:lpstr>
      <vt:lpstr>final</vt:lpstr>
      <vt:lpstr>package</vt:lpstr>
      <vt:lpstr>감사합니다.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기본</dc:title>
  <dc:creator>최용호</dc:creator>
  <cp:lastModifiedBy>최용호</cp:lastModifiedBy>
  <cp:revision>46</cp:revision>
  <dcterms:created xsi:type="dcterms:W3CDTF">2017-03-27T01:34:40Z</dcterms:created>
  <dcterms:modified xsi:type="dcterms:W3CDTF">2017-03-31T11:35:15Z</dcterms:modified>
</cp:coreProperties>
</file>