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6" r:id="rId4"/>
    <p:sldId id="309" r:id="rId5"/>
    <p:sldId id="332" r:id="rId6"/>
    <p:sldId id="257" r:id="rId7"/>
    <p:sldId id="258" r:id="rId8"/>
    <p:sldId id="259" r:id="rId9"/>
    <p:sldId id="327" r:id="rId10"/>
    <p:sldId id="328" r:id="rId11"/>
    <p:sldId id="329" r:id="rId12"/>
    <p:sldId id="330" r:id="rId13"/>
    <p:sldId id="331" r:id="rId14"/>
    <p:sldId id="275" r:id="rId15"/>
    <p:sldId id="317" r:id="rId16"/>
    <p:sldId id="318" r:id="rId17"/>
    <p:sldId id="319" r:id="rId18"/>
    <p:sldId id="267" r:id="rId19"/>
    <p:sldId id="281" r:id="rId20"/>
    <p:sldId id="280" r:id="rId21"/>
    <p:sldId id="333" r:id="rId22"/>
    <p:sldId id="260" r:id="rId23"/>
    <p:sldId id="348" r:id="rId24"/>
    <p:sldId id="302" r:id="rId25"/>
    <p:sldId id="303" r:id="rId26"/>
    <p:sldId id="304" r:id="rId27"/>
    <p:sldId id="323" r:id="rId28"/>
    <p:sldId id="349" r:id="rId29"/>
    <p:sldId id="285" r:id="rId30"/>
    <p:sldId id="263" r:id="rId31"/>
    <p:sldId id="334" r:id="rId32"/>
    <p:sldId id="264" r:id="rId33"/>
    <p:sldId id="335" r:id="rId34"/>
    <p:sldId id="266" r:id="rId35"/>
    <p:sldId id="265" r:id="rId36"/>
    <p:sldId id="268" r:id="rId37"/>
    <p:sldId id="286" r:id="rId38"/>
    <p:sldId id="340" r:id="rId39"/>
    <p:sldId id="308" r:id="rId40"/>
    <p:sldId id="336" r:id="rId41"/>
    <p:sldId id="287" r:id="rId42"/>
    <p:sldId id="337" r:id="rId43"/>
    <p:sldId id="350" r:id="rId44"/>
    <p:sldId id="305" r:id="rId45"/>
    <p:sldId id="306" r:id="rId46"/>
    <p:sldId id="341" r:id="rId47"/>
    <p:sldId id="270" r:id="rId48"/>
    <p:sldId id="290" r:id="rId49"/>
    <p:sldId id="351" r:id="rId50"/>
    <p:sldId id="291" r:id="rId51"/>
    <p:sldId id="338" r:id="rId52"/>
    <p:sldId id="292" r:id="rId53"/>
    <p:sldId id="320" r:id="rId54"/>
    <p:sldId id="271" r:id="rId55"/>
    <p:sldId id="339" r:id="rId56"/>
    <p:sldId id="342" r:id="rId57"/>
    <p:sldId id="273" r:id="rId58"/>
    <p:sldId id="343" r:id="rId59"/>
    <p:sldId id="297" r:id="rId60"/>
    <p:sldId id="298" r:id="rId61"/>
    <p:sldId id="299" r:id="rId62"/>
    <p:sldId id="344" r:id="rId63"/>
    <p:sldId id="300" r:id="rId64"/>
    <p:sldId id="345" r:id="rId65"/>
    <p:sldId id="301" r:id="rId66"/>
    <p:sldId id="352" r:id="rId67"/>
    <p:sldId id="316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ngho1037.tistory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라이프 </a:t>
            </a:r>
            <a:r>
              <a:rPr lang="ko-KR" altLang="en-US" dirty="0" err="1" smtClean="0"/>
              <a:t>싸이클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필드는 객체 소멸 시 함께 소멸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메서드 수행이 종료되면 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 선언 시 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필드의 </a:t>
            </a:r>
            <a:r>
              <a:rPr lang="ko-KR" altLang="en-US" dirty="0"/>
              <a:t>초기 값이 </a:t>
            </a:r>
            <a:r>
              <a:rPr lang="ko-KR" altLang="en-US" dirty="0" smtClean="0"/>
              <a:t>모든 객체에 대해 동일한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생성자에서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</a:t>
            </a:r>
            <a:r>
              <a:rPr lang="ko-KR" altLang="en-US" dirty="0"/>
              <a:t>생성 시점에 외부의 값으로 대입이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044248" y="1825625"/>
            <a:ext cx="2963693" cy="3000821"/>
            <a:chOff x="9044248" y="1825625"/>
            <a:chExt cx="2963693" cy="3000821"/>
          </a:xfrm>
        </p:grpSpPr>
        <p:sp>
          <p:nvSpPr>
            <p:cNvPr id="4" name="TextBox 3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</a:t>
              </a:r>
              <a:r>
                <a:rPr lang="ko-KR" altLang="en-US" sz="1400" dirty="0" smtClean="0"/>
                <a:t>자동차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52314" y="2310938"/>
              <a:ext cx="1886989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String </a:t>
              </a:r>
              <a:r>
                <a:rPr lang="ko-KR" altLang="en-US" sz="1400" dirty="0"/>
                <a:t>이름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객체 </a:t>
            </a:r>
            <a:r>
              <a:rPr lang="ko-KR" altLang="en-US" dirty="0"/>
              <a:t>생성 시 </a:t>
            </a:r>
            <a:r>
              <a:rPr lang="ko-KR" altLang="en-US" dirty="0">
                <a:solidFill>
                  <a:srgbClr val="FF0000"/>
                </a:solidFill>
              </a:rPr>
              <a:t>초기화를 담당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9137" y="1323638"/>
            <a:ext cx="2963693" cy="2677656"/>
            <a:chOff x="9044248" y="1825625"/>
            <a:chExt cx="2963693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9044248" y="1825625"/>
              <a:ext cx="2963693" cy="2677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61644" y="2662088"/>
              <a:ext cx="1886989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smtClean="0"/>
              <a:t>반환 할 </a:t>
            </a:r>
            <a:r>
              <a:rPr lang="ko-KR" altLang="en-US" dirty="0"/>
              <a:t>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5" y="3715789"/>
            <a:ext cx="8079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public void pay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money 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(money + “</a:t>
            </a:r>
            <a:r>
              <a:rPr lang="ko-KR" altLang="en-US" dirty="0" smtClean="0"/>
              <a:t>원을 지불하였습니다</a:t>
            </a:r>
            <a:r>
              <a:rPr lang="en-US" altLang="ko-KR" dirty="0" smtClean="0"/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86495" y="4139738"/>
            <a:ext cx="44057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12968" y="4134196"/>
            <a:ext cx="3629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4379" y="4134196"/>
            <a:ext cx="1108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9541" y="3211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</a:rPr>
              <a:t>반환타입</a:t>
            </a:r>
            <a:endParaRPr lang="en-US" altLang="ko-KR" sz="14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237" y="3236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4690" y="3561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매개변수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27069" y="3518848"/>
            <a:ext cx="773085" cy="3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28195" y="3506408"/>
            <a:ext cx="1278045" cy="3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199839" y="3715789"/>
            <a:ext cx="604851" cy="2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476006" y="3506408"/>
            <a:ext cx="2963693" cy="3000821"/>
            <a:chOff x="9044248" y="1825625"/>
            <a:chExt cx="2963693" cy="3000821"/>
          </a:xfrm>
        </p:grpSpPr>
        <p:sp>
          <p:nvSpPr>
            <p:cNvPr id="18" name="TextBox 17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8297" y="3584748"/>
              <a:ext cx="2276761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void </a:t>
              </a:r>
              <a:r>
                <a:rPr lang="ko-KR" altLang="en-US" sz="1400" dirty="0" err="1"/>
                <a:t>시동켜기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/>
              <a:t>oop.object.Example1~2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63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13312" y="1838630"/>
            <a:ext cx="8365375" cy="4330280"/>
            <a:chOff x="1030778" y="1801307"/>
            <a:chExt cx="8365375" cy="43302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30778" y="2926080"/>
              <a:ext cx="1413164" cy="10141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사람</a:t>
              </a: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82836" y="2926079"/>
              <a:ext cx="1413164" cy="101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자동차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982989" y="1801307"/>
              <a:ext cx="1413164" cy="10141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기계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563090" y="5117434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2836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타이어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802582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핸들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 flipV="1">
              <a:off x="2443942" y="3433156"/>
              <a:ext cx="223889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0"/>
            </p:cNvCxnSpPr>
            <p:nvPr/>
          </p:nvCxnSpPr>
          <p:spPr>
            <a:xfrm flipV="1">
              <a:off x="3269672" y="4729942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411585" y="3940232"/>
              <a:ext cx="0" cy="1177201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7509164" y="4729941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9672" y="4729941"/>
              <a:ext cx="42394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7" idx="1"/>
            </p:cNvCxnSpPr>
            <p:nvPr/>
          </p:nvCxnSpPr>
          <p:spPr>
            <a:xfrm flipV="1">
              <a:off x="6096000" y="2308384"/>
              <a:ext cx="1886989" cy="112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74835" y="309460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사용 관계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1585" y="427803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집합 관계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40387" y="303641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상속 관계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email : yongho1037@gmail.com</a:t>
            </a:r>
          </a:p>
          <a:p>
            <a:r>
              <a:rPr lang="en-US" altLang="ko-KR" dirty="0" smtClean="0"/>
              <a:t>twitter : yongho42</a:t>
            </a:r>
          </a:p>
          <a:p>
            <a:r>
              <a:rPr lang="en-US" altLang="ko-KR" dirty="0" smtClean="0"/>
              <a:t>blog : </a:t>
            </a:r>
            <a:r>
              <a:rPr lang="en-US" altLang="ko-KR" dirty="0" smtClean="0">
                <a:hlinkClick r:id="rId2"/>
              </a:rPr>
              <a:t>http://yongho1037.tistory.com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발표 예제 </a:t>
            </a:r>
            <a:r>
              <a:rPr lang="en-US" altLang="ko-KR" dirty="0"/>
              <a:t>: https://github.com/YonghoChoi/javacafe-javastudy-2017.git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79" y="884322"/>
            <a:ext cx="2839804" cy="27596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19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객체지향의 </a:t>
            </a:r>
            <a:r>
              <a:rPr lang="en-US" altLang="ko-KR" sz="6000" dirty="0" smtClean="0"/>
              <a:t>4</a:t>
            </a:r>
            <a:r>
              <a:rPr lang="ko-KR" altLang="en-US" sz="6000" dirty="0" smtClean="0"/>
              <a:t>대 특성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캡슐화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/>
              <a:t>(Encapsulation)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1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정보 은닉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</a:t>
            </a:r>
            <a:r>
              <a:rPr lang="ko-KR" altLang="en-US" dirty="0">
                <a:solidFill>
                  <a:srgbClr val="FF0000"/>
                </a:solidFill>
              </a:rPr>
              <a:t>무결성</a:t>
            </a:r>
            <a:r>
              <a:rPr lang="ko-KR" altLang="en-US" dirty="0"/>
              <a:t>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oop.encapsulation.Example1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9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상속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inheritance</a:t>
            </a:r>
            <a:r>
              <a:rPr lang="en-US" altLang="ko-KR" dirty="0" smtClean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547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상속의 목적은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참여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(2016~2017)</a:t>
            </a:r>
          </a:p>
          <a:p>
            <a:r>
              <a:rPr lang="ko-KR" altLang="en-US" dirty="0" err="1" smtClean="0"/>
              <a:t>화이트데이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(2016)</a:t>
            </a:r>
          </a:p>
          <a:p>
            <a:r>
              <a:rPr lang="ko-KR" altLang="en-US" dirty="0" smtClean="0"/>
              <a:t>클럽 </a:t>
            </a:r>
            <a:r>
              <a:rPr lang="ko-KR" altLang="en-US" dirty="0" err="1" smtClean="0"/>
              <a:t>엠스타</a:t>
            </a:r>
            <a:r>
              <a:rPr lang="ko-KR" altLang="en-US" dirty="0" smtClean="0"/>
              <a:t> 온라인 </a:t>
            </a:r>
            <a:r>
              <a:rPr lang="en-US" altLang="ko-KR" dirty="0" smtClean="0"/>
              <a:t>(2015~2016)</a:t>
            </a:r>
          </a:p>
          <a:p>
            <a:r>
              <a:rPr lang="ko-KR" altLang="en-US" dirty="0" err="1" smtClean="0"/>
              <a:t>와리가리</a:t>
            </a:r>
            <a:r>
              <a:rPr lang="ko-KR" altLang="en-US" dirty="0" smtClean="0"/>
              <a:t> 삼총사 </a:t>
            </a:r>
            <a:r>
              <a:rPr lang="en-US" altLang="ko-KR" dirty="0" smtClean="0"/>
              <a:t>(2014~2015)</a:t>
            </a:r>
          </a:p>
          <a:p>
            <a:r>
              <a:rPr lang="ko-KR" altLang="en-US" dirty="0" smtClean="0"/>
              <a:t>어스토니시아 </a:t>
            </a:r>
            <a:r>
              <a:rPr lang="en-US" altLang="ko-KR" dirty="0" smtClean="0"/>
              <a:t>VS (2013~2014)</a:t>
            </a:r>
          </a:p>
          <a:p>
            <a:r>
              <a:rPr lang="ko-KR" altLang="en-US" dirty="0" err="1" smtClean="0"/>
              <a:t>다함께</a:t>
            </a:r>
            <a:r>
              <a:rPr lang="ko-KR" altLang="en-US" dirty="0" smtClean="0"/>
              <a:t> 차차차 </a:t>
            </a:r>
            <a:r>
              <a:rPr lang="en-US" altLang="ko-KR" dirty="0" smtClean="0"/>
              <a:t>(2013)</a:t>
            </a:r>
          </a:p>
          <a:p>
            <a:r>
              <a:rPr lang="ko-KR" altLang="en-US" dirty="0" smtClean="0"/>
              <a:t>어스토니시아 스토리 온라인 </a:t>
            </a:r>
            <a:r>
              <a:rPr lang="en-US" altLang="ko-KR" dirty="0" smtClean="0"/>
              <a:t>(2012~2013)</a:t>
            </a:r>
          </a:p>
          <a:p>
            <a:r>
              <a:rPr lang="ko-KR" altLang="en-US" dirty="0" smtClean="0"/>
              <a:t>열혈강호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온라인 </a:t>
            </a:r>
            <a:r>
              <a:rPr lang="en-US" altLang="ko-KR" dirty="0" smtClean="0"/>
              <a:t>(2010~2012)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6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23544" y="3382939"/>
            <a:ext cx="8144912" cy="2188194"/>
            <a:chOff x="2023544" y="3382939"/>
            <a:chExt cx="8144912" cy="2188194"/>
          </a:xfrm>
        </p:grpSpPr>
        <p:sp>
          <p:nvSpPr>
            <p:cNvPr id="83" name="직사각형 82"/>
            <p:cNvSpPr/>
            <p:nvPr/>
          </p:nvSpPr>
          <p:spPr>
            <a:xfrm>
              <a:off x="5381425" y="349707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26494" y="4273545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8210" y="427354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5534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29363" y="5047911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3350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434760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887884" y="3928216"/>
              <a:ext cx="151308" cy="223648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08607" y="4151865"/>
              <a:ext cx="2682070" cy="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08607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283294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4532953" y="4704686"/>
              <a:ext cx="151309" cy="223648"/>
              <a:chOff x="7263935" y="251927"/>
              <a:chExt cx="191224" cy="360925"/>
            </a:xfrm>
          </p:grpSpPr>
          <p:sp>
            <p:nvSpPr>
              <p:cNvPr id="110" name="이등변 삼각형 109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>
                <a:stCxn id="110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>
              <a:off x="3999085" y="4928334"/>
              <a:ext cx="1271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 flipV="1">
              <a:off x="3996003" y="4922306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 flipV="1">
              <a:off x="5273824" y="4924519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6681155" y="4704686"/>
              <a:ext cx="1271658" cy="343226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8721262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975037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16964" y="5047913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23544" y="3382939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oop.inheritance1.Example1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6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2"/>
            <a:ext cx="10515600" cy="252326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계층도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4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/>
              <a:t>자바에서는 다중 상속을 지원하지 않는다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</a:t>
            </a:r>
            <a:r>
              <a:rPr lang="ko-KR" altLang="en-US" dirty="0" smtClean="0">
                <a:solidFill>
                  <a:srgbClr val="FF0000"/>
                </a:solidFill>
              </a:rPr>
              <a:t>인터페이스</a:t>
            </a:r>
            <a:r>
              <a:rPr lang="ko-KR" altLang="en-US" dirty="0" smtClean="0"/>
              <a:t>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</a:t>
            </a:r>
            <a:r>
              <a:rPr lang="ko-KR" altLang="en-US" dirty="0" smtClean="0">
                <a:solidFill>
                  <a:srgbClr val="FF0000"/>
                </a:solidFill>
              </a:rPr>
              <a:t>전부 추상 메서드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</a:t>
            </a:r>
            <a:r>
              <a:rPr lang="ko-KR" altLang="en-US" sz="2000" dirty="0" smtClean="0"/>
              <a:t>같음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java8</a:t>
            </a:r>
            <a:r>
              <a:rPr lang="ko-KR" altLang="en-US" sz="2400" dirty="0" smtClean="0"/>
              <a:t>에서 함수형 프로그래밍 요소들이 들어오면서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하위호환성</a:t>
            </a:r>
            <a:r>
              <a:rPr lang="ko-KR" altLang="en-US" sz="2400" dirty="0" smtClean="0"/>
              <a:t>을 위해 불가피하게 추가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ex) List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에도 구현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가짐으로써 </a:t>
            </a:r>
            <a:r>
              <a:rPr lang="ko-KR" altLang="en-US" sz="2400" dirty="0" smtClean="0">
                <a:solidFill>
                  <a:srgbClr val="FF0000"/>
                </a:solidFill>
              </a:rPr>
              <a:t>다중 상속의 문제점</a:t>
            </a:r>
            <a:r>
              <a:rPr lang="ko-KR" altLang="en-US" sz="2400" dirty="0" smtClean="0"/>
              <a:t>이 다시 불거짐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다이아몬드 상속 문제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 smtClean="0"/>
              <a:t>다중 상속 시 명확한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호출을 위해 상위 인터페이스의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명시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5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oop.interfaces.Example1~2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3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</a:t>
            </a:r>
            <a:r>
              <a:rPr lang="en-US" altLang="ko-KR" dirty="0" smtClean="0"/>
              <a:t>(Anonymous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메서드를 가진 익명 </a:t>
            </a:r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FC0000"/>
                </a:solidFill>
              </a:rPr>
              <a:t>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oop.anonymous_class.Example1~2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추상화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(Abstraction)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2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</a:t>
            </a:r>
            <a:r>
              <a:rPr lang="ko-KR" altLang="en-US" sz="2400" dirty="0" smtClean="0">
                <a:solidFill>
                  <a:srgbClr val="FC0000"/>
                </a:solidFill>
              </a:rPr>
              <a:t>관심 영역</a:t>
            </a:r>
            <a:r>
              <a:rPr lang="ko-KR" altLang="en-US" sz="2400" dirty="0" smtClean="0"/>
              <a:t>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5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err="1" smtClean="0"/>
              <a:t>다형성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Polymorphysm</a:t>
            </a:r>
            <a:r>
              <a:rPr lang="en-US" altLang="ko-KR" dirty="0" smtClean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 프로그래밍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(OOP : Object-Oriented Programming)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72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Polymorphysm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</a:t>
            </a:r>
            <a:r>
              <a:rPr lang="ko-KR" altLang="en-US" dirty="0">
                <a:solidFill>
                  <a:srgbClr val="FF0000"/>
                </a:solidFill>
              </a:rPr>
              <a:t>다양한 객체를 이용</a:t>
            </a:r>
            <a:r>
              <a:rPr lang="ko-KR" altLang="en-US" dirty="0"/>
              <a:t>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</a:t>
            </a:r>
            <a:r>
              <a:rPr lang="ko-KR" altLang="en-US" dirty="0">
                <a:solidFill>
                  <a:srgbClr val="FF0000"/>
                </a:solidFill>
              </a:rPr>
              <a:t>같은 주소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6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재정의</a:t>
            </a:r>
            <a:r>
              <a:rPr lang="ko-KR" altLang="en-US" dirty="0"/>
              <a:t>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같은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여러 개 선언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r>
              <a:rPr lang="ko-KR" altLang="en-US" dirty="0" smtClean="0"/>
              <a:t>오버로딩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매개값의</a:t>
            </a:r>
            <a:r>
              <a:rPr lang="ko-KR" altLang="en-US" dirty="0" smtClean="0"/>
              <a:t> 타입을 보고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타입이 일치하지 않을 경우 타입 변환이 가능한지 검사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08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19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그 외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call by value/reference, static, final, package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463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C0000"/>
                </a:solidFill>
              </a:rPr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객체참조변수에 </a:t>
            </a:r>
            <a:r>
              <a:rPr lang="ko-KR" altLang="en-US" dirty="0" err="1" smtClean="0">
                <a:solidFill>
                  <a:srgbClr val="FC0000"/>
                </a:solidFill>
              </a:rPr>
              <a:t>주소값을</a:t>
            </a:r>
            <a:r>
              <a:rPr lang="ko-KR" altLang="en-US" dirty="0" smtClean="0">
                <a:solidFill>
                  <a:srgbClr val="FC0000"/>
                </a:solidFill>
              </a:rPr>
              <a:t> 대입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41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C0000"/>
                </a:solidFill>
              </a:rPr>
              <a:t>클래스에 고정된 멤버</a:t>
            </a:r>
            <a:r>
              <a:rPr lang="ko-KR" altLang="en-US" dirty="0"/>
              <a:t>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</a:t>
            </a:r>
            <a:r>
              <a:rPr lang="ko-KR" altLang="en-US" dirty="0">
                <a:solidFill>
                  <a:srgbClr val="FF0000"/>
                </a:solidFill>
              </a:rPr>
              <a:t>패러다임</a:t>
            </a:r>
            <a:r>
              <a:rPr lang="ko-KR" altLang="en-US" dirty="0"/>
              <a:t>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요소들은 </a:t>
            </a:r>
            <a:r>
              <a:rPr lang="ko-KR" altLang="en-US" dirty="0">
                <a:solidFill>
                  <a:srgbClr val="FC0000"/>
                </a:solidFill>
              </a:rPr>
              <a:t>클래스 이름으로 접근</a:t>
            </a:r>
            <a:r>
              <a:rPr lang="ko-KR" altLang="en-US" dirty="0"/>
              <a:t>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>
                <a:solidFill>
                  <a:srgbClr val="FC0000"/>
                </a:solidFill>
              </a:rPr>
              <a:t>static </a:t>
            </a:r>
            <a:r>
              <a:rPr lang="ko-KR" altLang="en-US" dirty="0" err="1">
                <a:solidFill>
                  <a:srgbClr val="FC0000"/>
                </a:solidFill>
              </a:rPr>
              <a:t>블럭</a:t>
            </a:r>
            <a:r>
              <a:rPr lang="ko-KR" altLang="en-US" dirty="0" err="1"/>
              <a:t>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필드로 </a:t>
            </a:r>
            <a:r>
              <a:rPr lang="ko-KR" altLang="en-US" dirty="0"/>
              <a:t>선언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ko-KR" altLang="en-US" dirty="0"/>
              <a:t>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821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</a:t>
            </a:r>
            <a:r>
              <a:rPr lang="ko-KR" altLang="en-US" dirty="0">
                <a:solidFill>
                  <a:srgbClr val="FC0000"/>
                </a:solidFill>
              </a:rPr>
              <a:t>수정할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FC0000"/>
                </a:solidFill>
              </a:rPr>
              <a:t>오버라이딩</a:t>
            </a:r>
            <a:r>
              <a:rPr lang="ko-KR" altLang="en-US" dirty="0">
                <a:solidFill>
                  <a:srgbClr val="FC0000"/>
                </a:solidFill>
              </a:rPr>
              <a:t> 불가능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>
                <a:solidFill>
                  <a:srgbClr val="FC0000"/>
                </a:solidFill>
              </a:rPr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2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유일하게 </a:t>
            </a:r>
            <a:r>
              <a:rPr lang="ko-KR" altLang="en-US" dirty="0" smtClean="0"/>
              <a:t>만들어주는 </a:t>
            </a:r>
            <a:r>
              <a:rPr lang="ko-KR" altLang="en-US" dirty="0" err="1">
                <a:solidFill>
                  <a:srgbClr val="FC0000"/>
                </a:solidFill>
              </a:rPr>
              <a:t>식별자</a:t>
            </a:r>
            <a:r>
              <a:rPr lang="ko-KR" altLang="en-US" dirty="0"/>
              <a:t> 역할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입문을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 객체지향의 원리와 이해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ko-KR" altLang="en-US" dirty="0" smtClean="0"/>
              <a:t>저자 김종민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99" y="2715208"/>
            <a:ext cx="5523723" cy="4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3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같은 속성들과 기능들을 가진 객체들을 총칭하는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객체는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dirty="0" smtClean="0">
                <a:solidFill>
                  <a:srgbClr val="FF0000"/>
                </a:solidFill>
              </a:rPr>
              <a:t>(Field)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dirty="0" smtClean="0">
                <a:solidFill>
                  <a:srgbClr val="FF0000"/>
                </a:solidFill>
              </a:rPr>
              <a:t>(Method)</a:t>
            </a:r>
            <a:r>
              <a:rPr lang="ko-KR" altLang="en-US" sz="2400" dirty="0" smtClean="0"/>
              <a:t>를 가진다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필드를 통해 고유한 속성을 가지고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행위를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1949</Words>
  <Application>Microsoft Office PowerPoint</Application>
  <PresentationFormat>와이드스크린</PresentationFormat>
  <Paragraphs>548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0" baseType="lpstr">
      <vt:lpstr>맑은 고딕</vt:lpstr>
      <vt:lpstr>Arial</vt:lpstr>
      <vt:lpstr>Office 테마</vt:lpstr>
      <vt:lpstr>객체 지향 프로그래밍</vt:lpstr>
      <vt:lpstr>소개</vt:lpstr>
      <vt:lpstr>참여 프로젝트</vt:lpstr>
      <vt:lpstr>알아볼 내용</vt:lpstr>
      <vt:lpstr>객체지향 프로그래밍 (OOP : Object-Oriented Programming)</vt:lpstr>
      <vt:lpstr>객체지향 프로그래밍이란?</vt:lpstr>
      <vt:lpstr>객체(Object)란?</vt:lpstr>
      <vt:lpstr>클래스(Class) 란?</vt:lpstr>
      <vt:lpstr>클래스 구성 멤버</vt:lpstr>
      <vt:lpstr>필드(Field)</vt:lpstr>
      <vt:lpstr>생성자</vt:lpstr>
      <vt:lpstr>메소드 (Method)</vt:lpstr>
      <vt:lpstr>Demo oop.object.Example1~2</vt:lpstr>
      <vt:lpstr>메모리 영역</vt:lpstr>
      <vt:lpstr>메모리 영역</vt:lpstr>
      <vt:lpstr>메모리 영역</vt:lpstr>
      <vt:lpstr>메모리 영역</vt:lpstr>
      <vt:lpstr>객체 vs 클래스</vt:lpstr>
      <vt:lpstr>객체간의 관계</vt:lpstr>
      <vt:lpstr>객체간의 관계</vt:lpstr>
      <vt:lpstr>객체지향의 4대 특성</vt:lpstr>
      <vt:lpstr>객체지향의 4대 특성</vt:lpstr>
      <vt:lpstr>캡슐화 (Encapsulation)</vt:lpstr>
      <vt:lpstr>캡슐화 (Encapsulation)</vt:lpstr>
      <vt:lpstr>접근 제한자</vt:lpstr>
      <vt:lpstr>Getter / Setter</vt:lpstr>
      <vt:lpstr>Demo oop.encapsulation.Example1</vt:lpstr>
      <vt:lpstr>상속 (inheritance)</vt:lpstr>
      <vt:lpstr>상속 (inheritance)</vt:lpstr>
      <vt:lpstr>상속(inheritance)</vt:lpstr>
      <vt:lpstr>Demo oop.inheritance1.Example1</vt:lpstr>
      <vt:lpstr>is a 관계</vt:lpstr>
      <vt:lpstr>Demo oop.inheritance.Example2</vt:lpstr>
      <vt:lpstr>상속에서의 메모리</vt:lpstr>
      <vt:lpstr>다중 상속</vt:lpstr>
      <vt:lpstr>인터페이스 (interface)</vt:lpstr>
      <vt:lpstr>인터페이스 구성 요소</vt:lpstr>
      <vt:lpstr>인터페이스의 default 메소드</vt:lpstr>
      <vt:lpstr>인터페이스</vt:lpstr>
      <vt:lpstr>Demo oop.interfaces.Example1~2</vt:lpstr>
      <vt:lpstr>익명 클래스 (Anonymous Class)</vt:lpstr>
      <vt:lpstr>Demo oop.anonymous_class.Example1~2</vt:lpstr>
      <vt:lpstr>추상화 (Abstraction)</vt:lpstr>
      <vt:lpstr>추상화 (Abstraction)</vt:lpstr>
      <vt:lpstr>추상 클래스 (Abstract Class)</vt:lpstr>
      <vt:lpstr>Demo oop.inheritance.Example3</vt:lpstr>
      <vt:lpstr>추상클래스 vs 인터페이스</vt:lpstr>
      <vt:lpstr>추상 클래스 vs 인터페이스</vt:lpstr>
      <vt:lpstr>다형성 (Polymorphysm)</vt:lpstr>
      <vt:lpstr>다형성 (Polymorphysm)</vt:lpstr>
      <vt:lpstr>Demo oop.polymorphysm.Example1~2</vt:lpstr>
      <vt:lpstr>오버라이딩 (Overriding)</vt:lpstr>
      <vt:lpstr>오버 로딩 (Overloading)</vt:lpstr>
      <vt:lpstr>오버라이딩과 오버로딩의 혼돈</vt:lpstr>
      <vt:lpstr>Demo oop.polymorphysm.Example2</vt:lpstr>
      <vt:lpstr>그 외 call by value/reference, static, final, package</vt:lpstr>
      <vt:lpstr>Call By</vt:lpstr>
      <vt:lpstr>Demo oop.etc.Example1</vt:lpstr>
      <vt:lpstr>static</vt:lpstr>
      <vt:lpstr>static</vt:lpstr>
      <vt:lpstr>인스턴스 vs static</vt:lpstr>
      <vt:lpstr>Demo oop.etc.Example2</vt:lpstr>
      <vt:lpstr>final</vt:lpstr>
      <vt:lpstr>Demo oop.etc.Example3</vt:lpstr>
      <vt:lpstr>package</vt:lpstr>
      <vt:lpstr>참고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103</cp:revision>
  <dcterms:created xsi:type="dcterms:W3CDTF">2017-03-27T01:34:40Z</dcterms:created>
  <dcterms:modified xsi:type="dcterms:W3CDTF">2017-04-14T15:05:54Z</dcterms:modified>
</cp:coreProperties>
</file>