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4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6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5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1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0D613909-70FB-44C2-8ECE-0C7B38B25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1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9735D-A063-44EF-A33D-C23E9C32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Hands-On Machine Learning</a:t>
            </a:r>
            <a:br>
              <a:rPr lang="en-US" altLang="ko-KR" sz="3600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Decision Tree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799B2-32EC-45A2-9F4B-E505495E6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4430238" cy="1741404"/>
          </a:xfrm>
        </p:spPr>
        <p:txBody>
          <a:bodyPr anchor="t">
            <a:normAutofit/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소프트웨어학과 </a:t>
            </a:r>
            <a:r>
              <a:rPr lang="en-US" altLang="ko-KR" sz="2000" dirty="0">
                <a:solidFill>
                  <a:schemeClr val="bg1"/>
                </a:solidFill>
              </a:rPr>
              <a:t>202020994 </a:t>
            </a:r>
            <a:r>
              <a:rPr lang="ko-KR" altLang="en-US" sz="2000" dirty="0">
                <a:solidFill>
                  <a:schemeClr val="bg1"/>
                </a:solidFill>
              </a:rPr>
              <a:t>추재훈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D7BB7C-7048-44AF-AE55-4A5BC780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CART loss 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9D66D-B876-4DF6-B4DE-C0BDE447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k : </a:t>
            </a:r>
            <a:r>
              <a:rPr lang="ko-KR" altLang="en-US" dirty="0"/>
              <a:t>특성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baseline="-25000" dirty="0"/>
              <a:t>k </a:t>
            </a:r>
            <a:r>
              <a:rPr lang="en-US" altLang="ko-KR" dirty="0"/>
              <a:t>: </a:t>
            </a:r>
            <a:r>
              <a:rPr lang="ko-KR" altLang="en-US" dirty="0" err="1"/>
              <a:t>임계값</a:t>
            </a:r>
            <a:endParaRPr lang="en-US" altLang="ko-KR" dirty="0"/>
          </a:p>
          <a:p>
            <a:r>
              <a:rPr lang="en-US" altLang="ko-KR" dirty="0"/>
              <a:t>G : </a:t>
            </a:r>
            <a:r>
              <a:rPr lang="ko-KR" altLang="en-US" dirty="0"/>
              <a:t>서브셋의 </a:t>
            </a:r>
            <a:r>
              <a:rPr lang="en-US" altLang="ko-KR" dirty="0"/>
              <a:t>impurity</a:t>
            </a:r>
          </a:p>
          <a:p>
            <a:r>
              <a:rPr lang="en-US" altLang="ko-KR" dirty="0"/>
              <a:t>m : </a:t>
            </a:r>
            <a:r>
              <a:rPr lang="ko-KR" altLang="en-US" dirty="0"/>
              <a:t>샘플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364B3-AB7C-44A5-A7FF-1DFE583A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59" y="3140998"/>
            <a:ext cx="5220044" cy="19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CC553-EDAD-46B8-A934-294DAFCB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Entropy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B427A-C527-4FAA-B639-BB156EED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Entropy   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Max Entropy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Gini impurity </a:t>
            </a:r>
            <a:r>
              <a:rPr lang="en-US" altLang="ko-KR" dirty="0"/>
              <a:t>vs </a:t>
            </a:r>
            <a:r>
              <a:rPr lang="en-US" altLang="ko-KR" b="1" dirty="0"/>
              <a:t>Entropy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F15AD-0473-46E1-A917-0628C0BBFEA6}"/>
              </a:ext>
            </a:extLst>
          </p:cNvPr>
          <p:cNvCxnSpPr/>
          <p:nvPr/>
        </p:nvCxnSpPr>
        <p:spPr>
          <a:xfrm flipV="1">
            <a:off x="3094992" y="2773345"/>
            <a:ext cx="0" cy="3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447FC4-A2D1-4269-BA96-F8D6A591BE08}"/>
              </a:ext>
            </a:extLst>
          </p:cNvPr>
          <p:cNvCxnSpPr/>
          <p:nvPr/>
        </p:nvCxnSpPr>
        <p:spPr>
          <a:xfrm flipV="1">
            <a:off x="4412803" y="2773345"/>
            <a:ext cx="0" cy="3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59CBD3D-99DF-48BA-8707-BF1E507D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4" y="2702255"/>
            <a:ext cx="3057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96D752-CAF7-4CC9-AEFB-A06DEB58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Control Parameter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C6FC7-500E-434B-BBC7-03CFA725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규제 </a:t>
            </a:r>
            <a:r>
              <a:rPr lang="en-US" altLang="ko-KR" dirty="0"/>
              <a:t>: decision tree</a:t>
            </a:r>
            <a:r>
              <a:rPr lang="ko-KR" altLang="en-US" dirty="0"/>
              <a:t>의 자유도 제한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min_ </a:t>
            </a:r>
            <a:r>
              <a:rPr lang="ko-KR" altLang="en-US" dirty="0"/>
              <a:t>으로 시작하는 변수 증가 </a:t>
            </a:r>
            <a:r>
              <a:rPr lang="en-US" altLang="ko-KR" dirty="0"/>
              <a:t>or max_</a:t>
            </a:r>
            <a:r>
              <a:rPr lang="ko-KR" altLang="en-US" dirty="0"/>
              <a:t>로 시작하는 변수 감소 </a:t>
            </a:r>
            <a:r>
              <a:rPr lang="en-US" altLang="ko-KR" dirty="0"/>
              <a:t>-&gt; </a:t>
            </a:r>
            <a:r>
              <a:rPr lang="ko-KR" altLang="en-US" dirty="0"/>
              <a:t>모델 규제가 커짐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max_depth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en-US" altLang="ko-KR" dirty="0"/>
              <a:t>decision tree</a:t>
            </a:r>
            <a:r>
              <a:rPr lang="ko-KR" altLang="en-US" dirty="0"/>
              <a:t>의 최대 깊이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min_samples_split</a:t>
            </a:r>
            <a:r>
              <a:rPr lang="en-US" altLang="ko-KR" dirty="0"/>
              <a:t> : </a:t>
            </a:r>
            <a:r>
              <a:rPr lang="ko-KR" altLang="en-US" dirty="0"/>
              <a:t>분할되기 위해 노드가 가져야 하는 최소 샘플 개수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min_samples_leaf</a:t>
            </a:r>
            <a:r>
              <a:rPr lang="en-US" altLang="ko-KR" dirty="0"/>
              <a:t> : </a:t>
            </a:r>
            <a:r>
              <a:rPr lang="ko-KR" altLang="en-US" dirty="0"/>
              <a:t>리프 노드가 가지고 있어야 할 최소 샘플 개수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min_weight_fraction_leaf</a:t>
            </a:r>
            <a:r>
              <a:rPr lang="en-US" altLang="ko-KR" dirty="0"/>
              <a:t> : </a:t>
            </a:r>
            <a:r>
              <a:rPr lang="en-US" altLang="ko-KR" dirty="0" err="1"/>
              <a:t>min_samples_leaf</a:t>
            </a:r>
            <a:r>
              <a:rPr lang="ko-KR" altLang="en-US" dirty="0"/>
              <a:t>와 같지만</a:t>
            </a:r>
            <a:r>
              <a:rPr lang="en-US" altLang="ko-KR" dirty="0"/>
              <a:t>, </a:t>
            </a:r>
            <a:r>
              <a:rPr lang="ko-KR" altLang="en-US" dirty="0"/>
              <a:t>가중치가 부여된 전체 샘플 수에서의 비율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max_leaf_nodes</a:t>
            </a:r>
            <a:r>
              <a:rPr lang="en-US" altLang="ko-KR" dirty="0"/>
              <a:t> : </a:t>
            </a:r>
            <a:r>
              <a:rPr lang="ko-KR" altLang="en-US" dirty="0"/>
              <a:t>리프 노드의 최대 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max_features</a:t>
            </a:r>
            <a:r>
              <a:rPr lang="en-US" altLang="ko-KR" dirty="0"/>
              <a:t> : </a:t>
            </a:r>
            <a:r>
              <a:rPr lang="ko-KR" altLang="en-US" dirty="0"/>
              <a:t>각 노드에서 분할에 사용할 특성의 최대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73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CFEC1-BAE8-4E81-B062-BF2384E8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29E58-13C4-4069-8CBC-F306CE8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94" y="2816897"/>
            <a:ext cx="4999835" cy="2467785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987355D4-F3BF-41F4-BBD6-11C48008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62" y="2621916"/>
            <a:ext cx="5113463" cy="2857748"/>
          </a:xfrm>
        </p:spPr>
      </p:pic>
    </p:spTree>
    <p:extLst>
      <p:ext uri="{BB962C8B-B14F-4D97-AF65-F5344CB8AC3E}">
        <p14:creationId xmlns:p14="http://schemas.microsoft.com/office/powerpoint/2010/main" val="367701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05C61-CD3B-4C8E-A0F0-3504B2FA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Regression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A27408C-2B59-4FCF-A3A5-B784956F5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67" y="5316142"/>
            <a:ext cx="7712108" cy="138696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4EACBA-03B6-4975-A71D-D2E7408A2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67" y="2391770"/>
            <a:ext cx="663759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D9E3E6-C981-4D37-98F1-0DD8D7B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b="0" cap="all" spc="1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6" descr="Smiling Face with No Fill">
            <a:extLst>
              <a:ext uri="{FF2B5EF4-FFF2-40B4-BE49-F238E27FC236}">
                <a16:creationId xmlns:a16="http://schemas.microsoft.com/office/drawing/2014/main" id="{7A7F8FE5-81C7-47A6-AFB2-9FEE5991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DCDE-2436-4340-816A-E796A75E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B0991-66B1-42F5-A980-0B7C0D8A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Estimation of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Regression with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2490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628E6-64AF-4ED8-ADC0-63A6614A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Decision 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E0DA-E860-47CF-B7F6-691D4201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의사 결정 규칙과 그 결과들을 트리 구조로 도식화한 의사 결정 지원 도구의 일종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운용 과학</a:t>
            </a:r>
            <a:r>
              <a:rPr lang="en-US" altLang="ko-KR" dirty="0"/>
              <a:t>, </a:t>
            </a:r>
            <a:r>
              <a:rPr lang="ko-KR" altLang="en-US" dirty="0"/>
              <a:t>그 중에서도 의사 결정 분석에서 목표에 가장 가까운 결과를 내는 전략을 찾기 위해 사용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이해 하기 쉬움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분류 예측 유용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빠름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F77C1-34EA-47ED-AAE8-115D05E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BD835C-FA0B-4E21-A90C-AD710F057749}"/>
              </a:ext>
            </a:extLst>
          </p:cNvPr>
          <p:cNvSpPr/>
          <p:nvPr/>
        </p:nvSpPr>
        <p:spPr>
          <a:xfrm>
            <a:off x="5853952" y="2420471"/>
            <a:ext cx="950259" cy="88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Wing?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372549-612E-47A5-B030-F9FF902C6C37}"/>
              </a:ext>
            </a:extLst>
          </p:cNvPr>
          <p:cNvCxnSpPr/>
          <p:nvPr/>
        </p:nvCxnSpPr>
        <p:spPr>
          <a:xfrm flipH="1">
            <a:off x="5643270" y="3213482"/>
            <a:ext cx="389363" cy="5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2B467E-D875-4CE8-A9E4-240D7D4F81DC}"/>
              </a:ext>
            </a:extLst>
          </p:cNvPr>
          <p:cNvCxnSpPr>
            <a:cxnSpLocks/>
          </p:cNvCxnSpPr>
          <p:nvPr/>
        </p:nvCxnSpPr>
        <p:spPr>
          <a:xfrm>
            <a:off x="6615383" y="3200035"/>
            <a:ext cx="448805" cy="50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A848FE-F725-42E0-9FD1-336F5979174B}"/>
              </a:ext>
            </a:extLst>
          </p:cNvPr>
          <p:cNvSpPr txBox="1"/>
          <p:nvPr/>
        </p:nvSpPr>
        <p:spPr>
          <a:xfrm>
            <a:off x="5513294" y="32134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421F5-0C28-4020-A3A3-7E749C4B7F13}"/>
              </a:ext>
            </a:extLst>
          </p:cNvPr>
          <p:cNvSpPr txBox="1"/>
          <p:nvPr/>
        </p:nvSpPr>
        <p:spPr>
          <a:xfrm>
            <a:off x="6940930" y="3213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AB99A05-2A2F-4F98-91E7-2F1AD5FF002E}"/>
              </a:ext>
            </a:extLst>
          </p:cNvPr>
          <p:cNvSpPr/>
          <p:nvPr/>
        </p:nvSpPr>
        <p:spPr>
          <a:xfrm>
            <a:off x="4459842" y="3838714"/>
            <a:ext cx="950259" cy="88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Fly?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66A6BA-1C87-4E97-BC0B-290F7074D846}"/>
              </a:ext>
            </a:extLst>
          </p:cNvPr>
          <p:cNvCxnSpPr/>
          <p:nvPr/>
        </p:nvCxnSpPr>
        <p:spPr>
          <a:xfrm flipH="1">
            <a:off x="4249160" y="4631725"/>
            <a:ext cx="389363" cy="5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104FFA-CC32-41EE-B958-F26F84C7C11D}"/>
              </a:ext>
            </a:extLst>
          </p:cNvPr>
          <p:cNvCxnSpPr>
            <a:cxnSpLocks/>
          </p:cNvCxnSpPr>
          <p:nvPr/>
        </p:nvCxnSpPr>
        <p:spPr>
          <a:xfrm>
            <a:off x="5221273" y="4618278"/>
            <a:ext cx="448805" cy="50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44780D-4D08-41F5-A9F0-DAED94845196}"/>
              </a:ext>
            </a:extLst>
          </p:cNvPr>
          <p:cNvSpPr txBox="1"/>
          <p:nvPr/>
        </p:nvSpPr>
        <p:spPr>
          <a:xfrm>
            <a:off x="4119184" y="46317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D765A-154E-4CEC-94B8-411DBE508CCB}"/>
              </a:ext>
            </a:extLst>
          </p:cNvPr>
          <p:cNvSpPr txBox="1"/>
          <p:nvPr/>
        </p:nvSpPr>
        <p:spPr>
          <a:xfrm>
            <a:off x="5546820" y="4631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3F0EC74-44FD-481B-A413-124DBFC3E317}"/>
              </a:ext>
            </a:extLst>
          </p:cNvPr>
          <p:cNvSpPr/>
          <p:nvPr/>
        </p:nvSpPr>
        <p:spPr>
          <a:xfrm>
            <a:off x="7303329" y="3838078"/>
            <a:ext cx="950259" cy="88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Fin?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885D07-D7EC-4CAD-BEBC-627EF750B497}"/>
              </a:ext>
            </a:extLst>
          </p:cNvPr>
          <p:cNvCxnSpPr/>
          <p:nvPr/>
        </p:nvCxnSpPr>
        <p:spPr>
          <a:xfrm flipH="1">
            <a:off x="7092647" y="4631089"/>
            <a:ext cx="389363" cy="5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1641BF-407E-4344-B3D2-734A3B9FA23E}"/>
              </a:ext>
            </a:extLst>
          </p:cNvPr>
          <p:cNvCxnSpPr>
            <a:cxnSpLocks/>
          </p:cNvCxnSpPr>
          <p:nvPr/>
        </p:nvCxnSpPr>
        <p:spPr>
          <a:xfrm>
            <a:off x="8064760" y="4617642"/>
            <a:ext cx="448805" cy="50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FCF693-D246-4128-8507-F1F9915BA366}"/>
              </a:ext>
            </a:extLst>
          </p:cNvPr>
          <p:cNvSpPr txBox="1"/>
          <p:nvPr/>
        </p:nvSpPr>
        <p:spPr>
          <a:xfrm>
            <a:off x="6962671" y="46310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917E6-BA50-4834-B7FB-B8FEBD627110}"/>
              </a:ext>
            </a:extLst>
          </p:cNvPr>
          <p:cNvSpPr txBox="1"/>
          <p:nvPr/>
        </p:nvSpPr>
        <p:spPr>
          <a:xfrm>
            <a:off x="8390307" y="4631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7908B-CD5F-431F-907E-782A946939EE}"/>
              </a:ext>
            </a:extLst>
          </p:cNvPr>
          <p:cNvSpPr txBox="1"/>
          <p:nvPr/>
        </p:nvSpPr>
        <p:spPr>
          <a:xfrm>
            <a:off x="3839245" y="528537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Eagle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54E9E5-D4F5-4B12-8D89-3CD01B1CF371}"/>
              </a:ext>
            </a:extLst>
          </p:cNvPr>
          <p:cNvSpPr txBox="1"/>
          <p:nvPr/>
        </p:nvSpPr>
        <p:spPr>
          <a:xfrm>
            <a:off x="5391886" y="528537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Penguin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796F5-25F0-45B2-BF44-3D8420743187}"/>
              </a:ext>
            </a:extLst>
          </p:cNvPr>
          <p:cNvSpPr txBox="1"/>
          <p:nvPr/>
        </p:nvSpPr>
        <p:spPr>
          <a:xfrm>
            <a:off x="6778252" y="528537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Dolphin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CC375-65DA-436A-916A-14E40BE818BE}"/>
              </a:ext>
            </a:extLst>
          </p:cNvPr>
          <p:cNvSpPr txBox="1"/>
          <p:nvPr/>
        </p:nvSpPr>
        <p:spPr>
          <a:xfrm>
            <a:off x="8330893" y="528537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  <p:bldP spid="32" grpId="0"/>
      <p:bldP spid="33" grpId="0" animBg="1"/>
      <p:bldP spid="36" grpId="0"/>
      <p:bldP spid="37" grpId="0"/>
      <p:bldP spid="38" grpId="0" animBg="1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6D1891-1F3D-42A6-96B5-AF248B8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Impurity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1E48F-3BDB-434D-A095-85D50DCA0BAE}"/>
              </a:ext>
            </a:extLst>
          </p:cNvPr>
          <p:cNvSpPr/>
          <p:nvPr/>
        </p:nvSpPr>
        <p:spPr>
          <a:xfrm>
            <a:off x="4514356" y="2420471"/>
            <a:ext cx="3548767" cy="404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C71A77-649D-4A8A-97D8-5AE8EA8C123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514356" y="4442012"/>
            <a:ext cx="354876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6314F31-C783-440A-A823-3F9DB7A14946}"/>
              </a:ext>
            </a:extLst>
          </p:cNvPr>
          <p:cNvSpPr/>
          <p:nvPr/>
        </p:nvSpPr>
        <p:spPr>
          <a:xfrm>
            <a:off x="4912660" y="2846201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3F2185-4894-403B-A2F8-CA60E52D7283}"/>
              </a:ext>
            </a:extLst>
          </p:cNvPr>
          <p:cNvSpPr/>
          <p:nvPr/>
        </p:nvSpPr>
        <p:spPr>
          <a:xfrm>
            <a:off x="5477437" y="3343185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C04FF3-2F45-4217-A28A-16978E429E15}"/>
              </a:ext>
            </a:extLst>
          </p:cNvPr>
          <p:cNvSpPr/>
          <p:nvPr/>
        </p:nvSpPr>
        <p:spPr>
          <a:xfrm>
            <a:off x="6096000" y="2676258"/>
            <a:ext cx="331694" cy="331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9247E0-882D-46DC-80B6-FC12FE06FC33}"/>
              </a:ext>
            </a:extLst>
          </p:cNvPr>
          <p:cNvSpPr/>
          <p:nvPr/>
        </p:nvSpPr>
        <p:spPr>
          <a:xfrm>
            <a:off x="4746813" y="3691310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76502C-A5F0-498D-A4F2-DE436C1EB453}"/>
              </a:ext>
            </a:extLst>
          </p:cNvPr>
          <p:cNvSpPr/>
          <p:nvPr/>
        </p:nvSpPr>
        <p:spPr>
          <a:xfrm>
            <a:off x="6645404" y="3559135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84F606B-4AF0-492C-836C-882119D7B973}"/>
              </a:ext>
            </a:extLst>
          </p:cNvPr>
          <p:cNvSpPr/>
          <p:nvPr/>
        </p:nvSpPr>
        <p:spPr>
          <a:xfrm>
            <a:off x="7376028" y="3045586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0B717E8-7AFC-4698-A1B7-1758C458024C}"/>
              </a:ext>
            </a:extLst>
          </p:cNvPr>
          <p:cNvSpPr/>
          <p:nvPr/>
        </p:nvSpPr>
        <p:spPr>
          <a:xfrm>
            <a:off x="7502161" y="4047565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5982DD-AEB9-42B3-9527-199698D98BC5}"/>
              </a:ext>
            </a:extLst>
          </p:cNvPr>
          <p:cNvSpPr/>
          <p:nvPr/>
        </p:nvSpPr>
        <p:spPr>
          <a:xfrm>
            <a:off x="5141888" y="4739611"/>
            <a:ext cx="331694" cy="331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785C7E-9DE4-4278-AA2D-D068CCE041E1}"/>
              </a:ext>
            </a:extLst>
          </p:cNvPr>
          <p:cNvSpPr/>
          <p:nvPr/>
        </p:nvSpPr>
        <p:spPr>
          <a:xfrm>
            <a:off x="5992905" y="4861393"/>
            <a:ext cx="331694" cy="331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EA280-F1ED-484D-8BFA-5A40D0236DF1}"/>
              </a:ext>
            </a:extLst>
          </p:cNvPr>
          <p:cNvSpPr/>
          <p:nvPr/>
        </p:nvSpPr>
        <p:spPr>
          <a:xfrm>
            <a:off x="7413181" y="5648285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6BF144-5E4C-4EEF-A85E-6190BA789329}"/>
              </a:ext>
            </a:extLst>
          </p:cNvPr>
          <p:cNvSpPr/>
          <p:nvPr/>
        </p:nvSpPr>
        <p:spPr>
          <a:xfrm>
            <a:off x="5925668" y="4022647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A007AC-1AFB-4FF4-98B3-7FB304A8FAA5}"/>
              </a:ext>
            </a:extLst>
          </p:cNvPr>
          <p:cNvSpPr/>
          <p:nvPr/>
        </p:nvSpPr>
        <p:spPr>
          <a:xfrm>
            <a:off x="6888747" y="4624239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B5E889C-5369-40F8-841C-ACD99649B9BB}"/>
              </a:ext>
            </a:extLst>
          </p:cNvPr>
          <p:cNvSpPr/>
          <p:nvPr/>
        </p:nvSpPr>
        <p:spPr>
          <a:xfrm>
            <a:off x="4612973" y="5404222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28A888-8A10-488F-A08D-B391C2152C50}"/>
              </a:ext>
            </a:extLst>
          </p:cNvPr>
          <p:cNvSpPr/>
          <p:nvPr/>
        </p:nvSpPr>
        <p:spPr>
          <a:xfrm>
            <a:off x="4947556" y="5966571"/>
            <a:ext cx="331694" cy="331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AB11738-BE35-4A7D-B573-A1BF34FC7F89}"/>
              </a:ext>
            </a:extLst>
          </p:cNvPr>
          <p:cNvSpPr/>
          <p:nvPr/>
        </p:nvSpPr>
        <p:spPr>
          <a:xfrm>
            <a:off x="5797922" y="5545123"/>
            <a:ext cx="331694" cy="331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36FA372-73F4-4279-A0B4-A7A7119D2AB7}"/>
              </a:ext>
            </a:extLst>
          </p:cNvPr>
          <p:cNvSpPr/>
          <p:nvPr/>
        </p:nvSpPr>
        <p:spPr>
          <a:xfrm>
            <a:off x="6505339" y="5813946"/>
            <a:ext cx="331694" cy="331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4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67E0E5-FEFF-404F-9747-F4471ECB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Gini impurity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E2E8F-B0F2-43D0-B0E5-E55B2925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Samples : </a:t>
            </a:r>
            <a:r>
              <a:rPr lang="ko-KR" altLang="en-US" dirty="0"/>
              <a:t>훈련 샘플이 얼마나 많이 적용</a:t>
            </a:r>
            <a:endParaRPr lang="en-US" altLang="ko-KR" dirty="0"/>
          </a:p>
          <a:p>
            <a:r>
              <a:rPr lang="en-US" altLang="ko-KR" dirty="0"/>
              <a:t>Value : </a:t>
            </a:r>
            <a:r>
              <a:rPr lang="ko-KR" altLang="en-US" dirty="0"/>
              <a:t>노드에서 각 클래스에 얼마나 많은 샘플</a:t>
            </a:r>
            <a:endParaRPr lang="en-US" altLang="ko-KR" dirty="0"/>
          </a:p>
          <a:p>
            <a:r>
              <a:rPr lang="en-US" altLang="ko-KR" dirty="0"/>
              <a:t>Gini : </a:t>
            </a:r>
            <a:r>
              <a:rPr lang="ko-KR" altLang="en-US" dirty="0"/>
              <a:t>노드 별 불순도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F146-E308-4024-895C-639B3EC7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00" y="4457027"/>
            <a:ext cx="3000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A9F885-5EE9-43A2-BFAA-2B329F5D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Pruning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3C7ED-59D7-4D2B-9803-C1D5E89C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Full tree?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Leaf </a:t>
            </a:r>
            <a:r>
              <a:rPr lang="ko-KR" altLang="en-US" dirty="0"/>
              <a:t>결합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(Pre pruning Post pruning)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79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2F9228-9029-457F-BD93-DC2D02A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Estimation of Probability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93169-78CF-4BAD-B575-00519500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D3E16-ADFB-4C21-9BAB-E2302F8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92" y="2961704"/>
            <a:ext cx="6111904" cy="21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49C0E8-F752-43AD-8C05-12BD3953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CART Algorithm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2C063-A8EA-4B1D-81E5-6C772683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Classification and Regression tree</a:t>
            </a:r>
            <a:r>
              <a:rPr lang="ko-KR" altLang="en-US" dirty="0"/>
              <a:t>의 약자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CART Algorithm Idea..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훈련 세트 중 하나의 특성과 그에 대한 </a:t>
            </a:r>
            <a:r>
              <a:rPr lang="ko-KR" altLang="en-US" dirty="0" err="1"/>
              <a:t>임계값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특성과 </a:t>
            </a:r>
            <a:r>
              <a:rPr lang="ko-KR" altLang="en-US" dirty="0" err="1"/>
              <a:t>임계값을</a:t>
            </a:r>
            <a:r>
              <a:rPr lang="ko-KR" altLang="en-US" dirty="0"/>
              <a:t> 고를 때 가장 </a:t>
            </a:r>
            <a:r>
              <a:rPr lang="en-US" altLang="ko-KR" dirty="0"/>
              <a:t>pure</a:t>
            </a:r>
            <a:r>
              <a:rPr lang="ko-KR" altLang="en-US" dirty="0"/>
              <a:t>한 서브셋으로 나눌 수 있는 짝을 찾음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max depth </a:t>
            </a:r>
            <a:r>
              <a:rPr lang="ko-KR" altLang="en-US" dirty="0"/>
              <a:t>까지 </a:t>
            </a:r>
            <a:r>
              <a:rPr lang="en-US" altLang="ko-KR" dirty="0"/>
              <a:t>or impurity</a:t>
            </a:r>
          </a:p>
        </p:txBody>
      </p:sp>
    </p:spTree>
    <p:extLst>
      <p:ext uri="{BB962C8B-B14F-4D97-AF65-F5344CB8AC3E}">
        <p14:creationId xmlns:p14="http://schemas.microsoft.com/office/powerpoint/2010/main" val="221192000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304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Microsoft GothicNeo</vt:lpstr>
      <vt:lpstr>Arial</vt:lpstr>
      <vt:lpstr>Corbel</vt:lpstr>
      <vt:lpstr>ShojiVTI</vt:lpstr>
      <vt:lpstr>Hands-On Machine Learning Decision Tree</vt:lpstr>
      <vt:lpstr>Contents</vt:lpstr>
      <vt:lpstr>Decision Tree</vt:lpstr>
      <vt:lpstr>Ex)</vt:lpstr>
      <vt:lpstr>Impurity</vt:lpstr>
      <vt:lpstr>Gini impurity</vt:lpstr>
      <vt:lpstr>Pruning</vt:lpstr>
      <vt:lpstr>Estimation of Probability</vt:lpstr>
      <vt:lpstr>CART Algorithm</vt:lpstr>
      <vt:lpstr>CART loss function</vt:lpstr>
      <vt:lpstr>Entropy</vt:lpstr>
      <vt:lpstr>Control Parameter</vt:lpstr>
      <vt:lpstr>Regression</vt:lpstr>
      <vt:lpstr>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Decision Tree</dc:title>
  <dc:creator>재훈 추</dc:creator>
  <cp:lastModifiedBy>재훈 추</cp:lastModifiedBy>
  <cp:revision>14</cp:revision>
  <dcterms:created xsi:type="dcterms:W3CDTF">2021-07-16T06:31:32Z</dcterms:created>
  <dcterms:modified xsi:type="dcterms:W3CDTF">2021-07-19T06:43:36Z</dcterms:modified>
</cp:coreProperties>
</file>