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63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0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16" y="12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221" y="1764733"/>
            <a:ext cx="7793355" cy="16642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900">
                <a:latin typeface="나눔스퀘어 ExtraBold"/>
                <a:ea typeface="나눔스퀘어 ExtraBold"/>
              </a:rPr>
              <a:t>Hands on machine learning</a:t>
            </a:r>
            <a:endParaRPr lang="en-US" altLang="ko-KR" sz="5500">
              <a:latin typeface="나눔스퀘어 ExtraBold"/>
              <a:ea typeface="나눔스퀘어 ExtraBold"/>
            </a:endParaRPr>
          </a:p>
          <a:p>
            <a:pPr algn="r">
              <a:defRPr/>
            </a:pPr>
            <a:r>
              <a:rPr lang="en-US" altLang="ko-KR" sz="5500">
                <a:latin typeface="나눔스퀘어 ExtraBold"/>
                <a:ea typeface="나눔스퀘어 ExtraBold"/>
              </a:rPr>
              <a:t>Chapter 05. SVM</a:t>
            </a:r>
            <a:endParaRPr lang="en-US" altLang="ko-KR" sz="5500">
              <a:latin typeface="나눔스퀘어 ExtraBold"/>
              <a:ea typeface="나눔스퀘어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237" y="5917840"/>
            <a:ext cx="31328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>202021019</a:t>
            </a:r>
            <a:r>
              <a:rPr lang="ko-KR" altLang="en-US" sz="2800">
                <a:latin typeface="나눔스퀘어 ExtraBold"/>
                <a:ea typeface="나눔스퀘어 ExtraBold"/>
              </a:rPr>
              <a:t> 오채은</a:t>
            </a:r>
            <a:endParaRPr lang="ko-KR" altLang="en-US" sz="2800">
              <a:latin typeface="나눔스퀘어 ExtraBold"/>
              <a:ea typeface="나눔스퀘어 ExtraBold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026147" y="3355042"/>
            <a:ext cx="7730978" cy="290365"/>
            <a:chOff x="6969211" y="3355043"/>
            <a:chExt cx="4787914" cy="18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047" y="282206"/>
            <a:ext cx="5676442" cy="6969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비선형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8233137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2" name="TextBox 1"/>
          <p:cNvSpPr txBox="1"/>
          <p:nvPr/>
        </p:nvSpPr>
        <p:spPr>
          <a:xfrm>
            <a:off x="682989" y="1185821"/>
            <a:ext cx="11153877" cy="140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400" b="1"/>
              <a:t>가우시안 RBF 커널 (Gaussian RBF Kernel)</a:t>
            </a:r>
            <a:endParaRPr lang="ko-KR" altLang="en-US" sz="2400" b="1"/>
          </a:p>
          <a:p>
            <a:pPr marL="0" lvl="0" indent="0">
              <a:buFont typeface="Arial"/>
              <a:buNone/>
              <a:defRPr/>
            </a:pPr>
            <a:r>
              <a:rPr lang="ko-KR" altLang="en-US" sz="2100" b="0"/>
              <a:t>다항 특성과 마찬가지로 유사도 특성 방식도 머신러닝 알고리즘에 유용하게 사용</a:t>
            </a:r>
            <a:endParaRPr lang="ko-KR" altLang="en-US" sz="2100" b="0"/>
          </a:p>
          <a:p>
            <a:pPr marL="0" lvl="0" indent="0">
              <a:buFont typeface="Arial"/>
              <a:buNone/>
              <a:defRPr/>
            </a:pPr>
            <a:r>
              <a:rPr lang="ko-KR" altLang="en-US" sz="2100" b="0"/>
              <a:t>추가 특성을 모두 계산하려면 연산 비용이 많이 듦</a:t>
            </a:r>
            <a:r>
              <a:rPr lang="en-US" altLang="ko-KR" sz="2100" b="0"/>
              <a:t>(</a:t>
            </a:r>
            <a:r>
              <a:rPr lang="ko-KR" altLang="en-US" sz="2100" b="0"/>
              <a:t>훈련세트가 클수록 더 많은 시간 필요</a:t>
            </a:r>
            <a:r>
              <a:rPr lang="en-US" altLang="ko-KR" sz="2100" b="0"/>
              <a:t>)</a:t>
            </a:r>
            <a:endParaRPr lang="en-US" altLang="ko-KR" sz="2100" b="0"/>
          </a:p>
          <a:p>
            <a:pPr marL="0" lvl="0" indent="0">
              <a:buFont typeface="Arial"/>
              <a:buNone/>
              <a:defRPr/>
            </a:pPr>
            <a:r>
              <a:rPr lang="en-US" altLang="ko-KR" sz="2100" b="0"/>
              <a:t>=&gt;</a:t>
            </a:r>
            <a:r>
              <a:rPr lang="ko-KR" altLang="en-US" sz="2100" b="0"/>
              <a:t>커널 트릭을 사용하여 유사도 특성을 많이 추가하는 것과 같은 비슷한 결과를 얻음</a:t>
            </a:r>
            <a:endParaRPr lang="ko-KR" altLang="en-US" sz="2100" b="0"/>
          </a:p>
        </p:txBody>
      </p:sp>
      <p:sp>
        <p:nvSpPr>
          <p:cNvPr id="1035" name="TextBox 1"/>
          <p:cNvSpPr txBox="1"/>
          <p:nvPr/>
        </p:nvSpPr>
        <p:spPr>
          <a:xfrm>
            <a:off x="672057" y="4512068"/>
            <a:ext cx="7116106" cy="1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gamma </a:t>
            </a:r>
            <a:r>
              <a:rPr lang="ko-KR" altLang="en-US"/>
              <a:t>값 증가</a:t>
            </a:r>
            <a:r>
              <a:rPr lang="en-US" altLang="ko-KR"/>
              <a:t>:</a:t>
            </a:r>
            <a:r>
              <a:rPr lang="ko-KR" altLang="en-US"/>
              <a:t> 좁은 종모양 그래프</a:t>
            </a:r>
            <a:r>
              <a:rPr lang="en-US" altLang="ko-KR"/>
              <a:t>(</a:t>
            </a:r>
            <a:r>
              <a:rPr lang="ko-KR" altLang="en-US"/>
              <a:t>가우시안</a:t>
            </a:r>
            <a:r>
              <a:rPr lang="en-US" altLang="ko-KR"/>
              <a:t>RGB</a:t>
            </a:r>
            <a:r>
              <a:rPr lang="ko-KR" altLang="en-US"/>
              <a:t>가 작아짐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Font typeface="Arial"/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=&gt;</a:t>
            </a:r>
            <a:r>
              <a:rPr lang="ko-KR" altLang="en-US"/>
              <a:t>결정 경계가 좀 더 불규칙해지고 각 샘플을 따라 휘어짐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gamma</a:t>
            </a:r>
            <a:r>
              <a:rPr lang="ko-KR" altLang="en-US"/>
              <a:t> 값 감소</a:t>
            </a:r>
            <a:r>
              <a:rPr lang="en-US" altLang="ko-KR"/>
              <a:t>:</a:t>
            </a:r>
            <a:r>
              <a:rPr lang="ko-KR" altLang="en-US"/>
              <a:t> 넓은 종모양의 그래프</a:t>
            </a:r>
            <a:r>
              <a:rPr lang="en-US" altLang="ko-KR"/>
              <a:t>(</a:t>
            </a:r>
            <a:r>
              <a:rPr lang="ko-KR" altLang="en-US"/>
              <a:t>가우시안</a:t>
            </a:r>
            <a:r>
              <a:rPr lang="en-US" altLang="ko-KR"/>
              <a:t>RGB</a:t>
            </a:r>
            <a:r>
              <a:rPr lang="ko-KR" altLang="en-US"/>
              <a:t>가 커짐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Font typeface="Arial"/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=&gt;</a:t>
            </a:r>
            <a:r>
              <a:rPr lang="ko-KR" altLang="en-US"/>
              <a:t>샘플이 넓은 범위에 걸쳐 영향을 주고 결정경계가 부드러워짐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모델이 과대적합일 경우 감소</a:t>
            </a:r>
            <a:r>
              <a:rPr lang="en-US" altLang="ko-KR"/>
              <a:t>,</a:t>
            </a:r>
            <a:r>
              <a:rPr lang="ko-KR" altLang="en-US"/>
              <a:t> 과소적합일 경우 증가 시켜야함</a:t>
            </a:r>
            <a:endParaRPr lang="ko-KR" altLang="en-US"/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0035" y="3759062"/>
            <a:ext cx="4673398" cy="3098937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285" y="2629728"/>
            <a:ext cx="6791054" cy="1598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0222" y="154926"/>
            <a:ext cx="2890718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바른고딕 UltraLight"/>
                <a:ea typeface="나눔스퀘어 ExtraBold"/>
              </a:rPr>
              <a:t>SVM </a:t>
            </a:r>
            <a:r>
              <a:rPr lang="ko-KR" altLang="en-US" sz="4800">
                <a:latin typeface="나눔바른고딕 UltraLight"/>
                <a:ea typeface="나눔스퀘어 ExtraBold"/>
              </a:rPr>
              <a:t>회귀</a:t>
            </a:r>
            <a:endParaRPr lang="ko-KR" altLang="en-US" sz="4800">
              <a:latin typeface="나눔바른고딕 UltraLight"/>
              <a:ea typeface="나눔스퀘어 ExtraBold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7" name="TextBox 1"/>
          <p:cNvSpPr txBox="1"/>
          <p:nvPr/>
        </p:nvSpPr>
        <p:spPr>
          <a:xfrm>
            <a:off x="682989" y="1530625"/>
            <a:ext cx="11153877" cy="189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 b="0"/>
              <a:t>분류와는 반대로  제한된 마진 오류 안에서 도로 안에 가능한 한 많은 샘플이 들어가도록 학습하는 것</a:t>
            </a:r>
            <a:endParaRPr lang="ko-KR" altLang="en-US" sz="2400" b="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 b="0"/>
              <a:t>도로의 폭은 하이퍼파라미터 </a:t>
            </a:r>
            <a:r>
              <a:rPr lang="el-GR" altLang="en-US" sz="2400" b="0"/>
              <a:t>ε</a:t>
            </a:r>
            <a:r>
              <a:rPr lang="ko-KR" altLang="en-US" sz="2400" b="0"/>
              <a:t>으로 조절</a:t>
            </a:r>
            <a:endParaRPr lang="ko-KR" altLang="en-US" sz="2400" b="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 b="0"/>
              <a:t>마진 안에서는 훈련 샘플이 추가되어도 모델의 예측에는 영향 없음</a:t>
            </a:r>
            <a:endParaRPr lang="ko-KR" altLang="en-US" sz="2400" b="0"/>
          </a:p>
          <a:p>
            <a:pPr marL="0" lvl="0" indent="0">
              <a:buFont typeface="Arial"/>
              <a:buNone/>
              <a:defRPr/>
            </a:pPr>
            <a:r>
              <a:rPr lang="en-US" altLang="ko-KR" sz="2400" b="0"/>
              <a:t>=&gt;</a:t>
            </a:r>
            <a:r>
              <a:rPr lang="el-GR" altLang="en-US" sz="2400" b="0"/>
              <a:t>ε</a:t>
            </a:r>
            <a:r>
              <a:rPr lang="ko-KR" altLang="en-US" sz="2400" b="0"/>
              <a:t>에 민감하지 않다고 말할 수 있음</a:t>
            </a:r>
            <a:endParaRPr lang="ko-KR" altLang="en-US" sz="2400" b="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028" y="3656772"/>
            <a:ext cx="6096000" cy="26670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689901"/>
            <a:ext cx="607695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6" name="타원 5"/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79307" y="157291"/>
            <a:ext cx="2922132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spc="8"/>
              <a:t>S</a:t>
            </a:r>
            <a:r>
              <a:rPr lang="en-US" altLang="ko-KR" sz="4800" spc="-45"/>
              <a:t>V</a:t>
            </a:r>
            <a:r>
              <a:rPr lang="en-US" altLang="ko-KR" sz="4800"/>
              <a:t>M</a:t>
            </a:r>
            <a:r>
              <a:rPr lang="ko-KR" altLang="en-US" sz="4800"/>
              <a:t> 이론</a:t>
            </a:r>
            <a:endParaRPr lang="ko-KR" altLang="en-US" sz="4800"/>
          </a:p>
        </p:txBody>
      </p:sp>
      <p:grpSp>
        <p:nvGrpSpPr>
          <p:cNvPr id="3" name="그룹 2"/>
          <p:cNvGrpSpPr/>
          <p:nvPr/>
        </p:nvGrpSpPr>
        <p:grpSpPr>
          <a:xfrm rot="0"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0602" y="1234065"/>
            <a:ext cx="10350794" cy="2024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200" b="1"/>
              <a:t>결정 함수와 예측</a:t>
            </a:r>
            <a:endParaRPr lang="ko-KR" altLang="en-US" sz="21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100"/>
              <a:t>선형 </a:t>
            </a:r>
            <a:r>
              <a:rPr lang="en-US" altLang="ko-KR" sz="2100"/>
              <a:t>SVM</a:t>
            </a:r>
            <a:r>
              <a:rPr lang="ko-KR" altLang="en-US" sz="2100"/>
              <a:t>분류기 모델은 단순히 결정함수를 계산해서 새로운 샘플 </a:t>
            </a:r>
            <a:r>
              <a:rPr lang="en-US" altLang="ko-KR" sz="2100"/>
              <a:t>X</a:t>
            </a:r>
            <a:r>
              <a:rPr lang="ko-KR" altLang="en-US" sz="2100"/>
              <a:t>의 클래스를 예측함</a:t>
            </a:r>
            <a:endParaRPr lang="ko-KR" altLang="en-US" sz="21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100"/>
              <a:t> 결과 값이 </a:t>
            </a:r>
            <a:r>
              <a:rPr lang="en-US" altLang="ko-KR" sz="2100"/>
              <a:t>0</a:t>
            </a:r>
            <a:r>
              <a:rPr lang="ko-KR" altLang="en-US" sz="2100"/>
              <a:t>보다 크면 예측된 클래스는 양성클래스</a:t>
            </a:r>
            <a:r>
              <a:rPr lang="en-US" altLang="ko-KR" sz="2100"/>
              <a:t>(1),</a:t>
            </a:r>
            <a:r>
              <a:rPr lang="ko-KR" altLang="en-US" sz="2100"/>
              <a:t> </a:t>
            </a: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r>
              <a:rPr lang="ko-KR" altLang="en-US" sz="2100"/>
              <a:t>    그렇지 않으면 음성 클래스</a:t>
            </a:r>
            <a:r>
              <a:rPr lang="en-US" altLang="ko-KR" sz="2100"/>
              <a:t>(0)</a:t>
            </a:r>
            <a:endParaRPr lang="en-US" altLang="ko-KR" sz="2100"/>
          </a:p>
          <a:p>
            <a:pPr marL="342720" lvl="0" indent="-342720">
              <a:buFont typeface="Arial"/>
              <a:buChar char="•"/>
              <a:defRPr/>
            </a:pPr>
            <a:endParaRPr lang="ko-KR" altLang="en-US" sz="21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75" y="3003953"/>
            <a:ext cx="6153503" cy="3327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7940367" y="2638425"/>
                <a:ext cx="2724150" cy="790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>
                              <a:latin typeface="Cambria Math"/>
                              <a:sym typeface="Cambria Math"/>
                            </a:rPr>
                            <m:t>y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^</m:t>
                          </m:r>
                        </m:sup>
                      </m:sSup>
                      <m:r>
                        <a:rPr sz="2000">
                          <a:latin typeface="Cambria Math"/>
                          <a:sym typeface="Cambria Math"/>
                        </a:rPr>
                        <m:t xml:space="preserve">= </m:t>
                      </m:r>
                      <m:d>
                        <m:dPr>
                          <m:begChr m:val="{"/>
                          <m:endChr m:val="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0  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&lt;0</m:t>
                              </m:r>
                            </m:e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1  </m:t>
                              </m:r>
                              <m:sSup>
                                <m:sSupPr>
                                  <m:ctrlP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≥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7940367" y="2638425"/>
                <a:ext cx="2724150" cy="790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3" name="TextBox 1"/>
          <p:cNvSpPr txBox="1"/>
          <p:nvPr/>
        </p:nvSpPr>
        <p:spPr>
          <a:xfrm>
            <a:off x="6096000" y="4066970"/>
            <a:ext cx="6137016" cy="161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lvl="0" indent="-342720">
              <a:buFont typeface="Arial"/>
              <a:buChar char="•"/>
              <a:defRPr/>
            </a:pPr>
            <a:r>
              <a:rPr lang="ko-KR" altLang="en-US" sz="2000"/>
              <a:t>결정 함수의 기울기가 누울수록 마진이 커진다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000"/>
              <a:t>선형 </a:t>
            </a:r>
            <a:r>
              <a:rPr lang="en-US" altLang="ko-KR" sz="2000"/>
              <a:t>SVM</a:t>
            </a:r>
            <a:r>
              <a:rPr lang="ko-KR" altLang="en-US" sz="2000"/>
              <a:t> 분류기를 훈련한다는 것은 마진 오류를 하나도 발생하지 않거나</a:t>
            </a:r>
            <a:r>
              <a:rPr lang="en-US" altLang="ko-KR" sz="2000"/>
              <a:t>,</a:t>
            </a:r>
            <a:r>
              <a:rPr lang="ko-KR" altLang="en-US" sz="2000"/>
              <a:t> 제한적인 마진 오류를 가지면서</a:t>
            </a:r>
            <a:r>
              <a:rPr lang="en-US" altLang="ko-KR" sz="2000"/>
              <a:t>(</a:t>
            </a:r>
            <a:r>
              <a:rPr lang="ko-KR" altLang="en-US" sz="2000"/>
              <a:t>소프트 마진</a:t>
            </a:r>
            <a:r>
              <a:rPr lang="en-US" altLang="ko-KR" sz="2000"/>
              <a:t>)</a:t>
            </a:r>
            <a:r>
              <a:rPr lang="ko-KR" altLang="en-US" sz="2000"/>
              <a:t> 가능한 한 마진을 크게 하는 </a:t>
            </a:r>
            <a:r>
              <a:rPr lang="en-US" altLang="ko-KR" sz="2000"/>
              <a:t>W(</a:t>
            </a:r>
            <a:r>
              <a:rPr lang="ko-KR" altLang="en-US" sz="2000"/>
              <a:t>가중치</a:t>
            </a:r>
            <a:r>
              <a:rPr lang="en-US" altLang="ko-KR" sz="2000"/>
              <a:t>)</a:t>
            </a:r>
            <a:r>
              <a:rPr lang="ko-KR" altLang="en-US" sz="2000"/>
              <a:t>와 </a:t>
            </a:r>
            <a:r>
              <a:rPr lang="en-US" altLang="ko-KR" sz="2000"/>
              <a:t>b(</a:t>
            </a:r>
            <a:r>
              <a:rPr lang="ko-KR" altLang="en-US" sz="2000"/>
              <a:t>편향</a:t>
            </a:r>
            <a:r>
              <a:rPr lang="en-US" altLang="ko-KR" sz="2000"/>
              <a:t>)</a:t>
            </a:r>
            <a:r>
              <a:rPr lang="ko-KR" altLang="en-US" sz="2000"/>
              <a:t>를 찾는것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6" name="타원 5"/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79307" y="157291"/>
            <a:ext cx="2922132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spc="8"/>
              <a:t>S</a:t>
            </a:r>
            <a:r>
              <a:rPr lang="en-US" altLang="ko-KR" sz="4800" spc="-45"/>
              <a:t>V</a:t>
            </a:r>
            <a:r>
              <a:rPr lang="en-US" altLang="ko-KR" sz="4800"/>
              <a:t>M</a:t>
            </a:r>
            <a:r>
              <a:rPr lang="ko-KR" altLang="en-US" sz="4800"/>
              <a:t> 이론</a:t>
            </a:r>
            <a:endParaRPr lang="ko-KR" altLang="en-US" sz="4800"/>
          </a:p>
        </p:txBody>
      </p:sp>
      <p:grpSp>
        <p:nvGrpSpPr>
          <p:cNvPr id="3" name="그룹 2"/>
          <p:cNvGrpSpPr/>
          <p:nvPr/>
        </p:nvGrpSpPr>
        <p:grpSpPr>
          <a:xfrm rot="0"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0602" y="1234063"/>
            <a:ext cx="10350794" cy="296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100" b="1"/>
              <a:t>하드 마진 선형 </a:t>
            </a:r>
            <a:r>
              <a:rPr lang="en-US" altLang="ko-KR" sz="2100" b="1"/>
              <a:t>SVM</a:t>
            </a:r>
            <a:r>
              <a:rPr lang="ko-KR" altLang="en-US" sz="2100" b="1"/>
              <a:t> 분류기의 목적함수</a:t>
            </a:r>
            <a:endParaRPr lang="ko-KR" altLang="en-US" sz="2100"/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100"/>
              <a:t> 마진 오류를 하나도 만들지 않아야 하드마진</a:t>
            </a:r>
            <a:endParaRPr lang="ko-KR" altLang="en-US" sz="2100"/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100"/>
              <a:t> 결정 함수가 모든 양성 훈련 샘플에서 </a:t>
            </a:r>
            <a:r>
              <a:rPr lang="en-US" altLang="ko-KR" sz="2100"/>
              <a:t>1</a:t>
            </a:r>
            <a:r>
              <a:rPr lang="ko-KR" altLang="en-US" sz="2100"/>
              <a:t>보다 커야 하고 음성 훈련 샘플에서는</a:t>
            </a: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r>
              <a:rPr lang="ko-KR" altLang="en-US" sz="2100"/>
              <a:t>    </a:t>
            </a:r>
            <a:r>
              <a:rPr lang="en-US" altLang="ko-KR" sz="2100"/>
              <a:t>-1</a:t>
            </a:r>
            <a:r>
              <a:rPr lang="ko-KR" altLang="en-US" sz="2100"/>
              <a:t>보다 작아야 함</a:t>
            </a: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endParaRPr lang="en-US" altLang="ko-KR" sz="2100"/>
          </a:p>
          <a:p>
            <a:pPr marL="342720" lvl="0" indent="-342720">
              <a:buFont typeface="Arial"/>
              <a:buChar char="•"/>
              <a:defRPr/>
            </a:pPr>
            <a:endParaRPr lang="ko-KR" altLang="en-US" sz="2100"/>
          </a:p>
        </p:txBody>
      </p:sp>
      <p:sp>
        <p:nvSpPr>
          <p:cNvPr id="23" name="TextBox 1"/>
          <p:cNvSpPr txBox="1"/>
          <p:nvPr/>
        </p:nvSpPr>
        <p:spPr>
          <a:xfrm>
            <a:off x="1007181" y="3775928"/>
            <a:ext cx="9700072" cy="1308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000" b="1"/>
              <a:t>소프트 마진 선형 </a:t>
            </a:r>
            <a:r>
              <a:rPr lang="en-US" altLang="ko-KR" sz="2000" b="1"/>
              <a:t>SVM</a:t>
            </a:r>
            <a:r>
              <a:rPr lang="ko-KR" altLang="en-US" sz="2000" b="1"/>
              <a:t> 분류기의 목적 함수</a:t>
            </a:r>
            <a:endParaRPr lang="ko-KR" altLang="en-US" sz="20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000"/>
              <a:t>하드 마진 함수와는 다르게  각 샘플에 대해 슬랙 변수 </a:t>
            </a:r>
            <a:r>
              <a:rPr lang="el-GR" altLang="en-US" sz="2000"/>
              <a:t>ζ</a:t>
            </a:r>
            <a:r>
              <a:rPr lang="ko-KR" altLang="en-US" sz="2000"/>
              <a:t> ≥ </a:t>
            </a:r>
            <a:r>
              <a:rPr lang="en-US" altLang="ko-KR" sz="2000"/>
              <a:t>0</a:t>
            </a:r>
            <a:r>
              <a:rPr lang="ko-KR" altLang="en-US" sz="2000"/>
              <a:t>을</a:t>
            </a:r>
            <a:r>
              <a:rPr lang="en-US" altLang="ko-KR" sz="2000"/>
              <a:t> </a:t>
            </a:r>
            <a:r>
              <a:rPr lang="ko-KR" altLang="en-US" sz="2000"/>
              <a:t>도입</a:t>
            </a:r>
            <a:endParaRPr lang="ko-KR" altLang="en-US" sz="2000"/>
          </a:p>
          <a:p>
            <a:pPr marL="342720" lvl="0" indent="-342720">
              <a:buFont typeface="Arial"/>
              <a:buChar char="•"/>
              <a:defRPr/>
            </a:pPr>
            <a:r>
              <a:rPr lang="el-GR" altLang="en-US" sz="2000"/>
              <a:t>ζ</a:t>
            </a:r>
            <a:r>
              <a:rPr lang="ko-KR" altLang="en-US" sz="2000"/>
              <a:t>는 마진을 얼마나 위반할지 정해줌</a:t>
            </a:r>
            <a:endParaRPr lang="ko-KR" altLang="en-US" sz="20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000"/>
              <a:t>하이퍼파라미터 </a:t>
            </a:r>
            <a:r>
              <a:rPr lang="en-US" altLang="ko-KR" sz="2000"/>
              <a:t>C</a:t>
            </a:r>
            <a:r>
              <a:rPr lang="ko-KR" altLang="en-US" sz="2000"/>
              <a:t>가 두 목표 사이의 트레이드오프 정의</a:t>
            </a:r>
            <a:endParaRPr lang="ko-KR" altLang="en-US" sz="20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1299" y="2601207"/>
            <a:ext cx="4724400" cy="103822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7636" y="5108575"/>
            <a:ext cx="6543674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6" name="타원 5"/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79307" y="157291"/>
            <a:ext cx="2922132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spc="8"/>
              <a:t>S</a:t>
            </a:r>
            <a:r>
              <a:rPr lang="en-US" altLang="ko-KR" sz="4800" spc="-45"/>
              <a:t>V</a:t>
            </a:r>
            <a:r>
              <a:rPr lang="en-US" altLang="ko-KR" sz="4800"/>
              <a:t>M</a:t>
            </a:r>
            <a:r>
              <a:rPr lang="ko-KR" altLang="en-US" sz="4800"/>
              <a:t> 이론</a:t>
            </a:r>
            <a:endParaRPr lang="ko-KR" altLang="en-US" sz="4800"/>
          </a:p>
        </p:txBody>
      </p:sp>
      <p:grpSp>
        <p:nvGrpSpPr>
          <p:cNvPr id="3" name="그룹 2"/>
          <p:cNvGrpSpPr/>
          <p:nvPr/>
        </p:nvGrpSpPr>
        <p:grpSpPr>
          <a:xfrm rot="0"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0602" y="1234063"/>
            <a:ext cx="10350794" cy="72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100" b="1"/>
              <a:t>커널 </a:t>
            </a:r>
            <a:r>
              <a:rPr lang="en-US" altLang="ko-KR" sz="2100" b="1"/>
              <a:t>SVM</a:t>
            </a:r>
            <a:endParaRPr lang="en-US" altLang="ko-KR" sz="2100" b="1"/>
          </a:p>
          <a:p>
            <a:pPr marL="0" lvl="0" indent="0">
              <a:buFont typeface="Arial"/>
              <a:buNone/>
              <a:defRPr/>
            </a:pPr>
            <a:r>
              <a:rPr lang="en-US" altLang="ko-KR" sz="2100" b="0"/>
              <a:t>2</a:t>
            </a:r>
            <a:r>
              <a:rPr lang="ko-KR" altLang="en-US" sz="2100" b="0"/>
              <a:t>차 다항식 매핑</a:t>
            </a:r>
            <a:endParaRPr lang="ko-KR" altLang="en-US" sz="2100" b="0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725" y="1907998"/>
            <a:ext cx="2590800" cy="141922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1729" y="3876146"/>
            <a:ext cx="6134100" cy="2333625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892526" y="3429000"/>
            <a:ext cx="4427362" cy="407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/>
              <a:t>2</a:t>
            </a:r>
            <a:r>
              <a:rPr lang="ko-KR" altLang="en-US" sz="2100"/>
              <a:t>차 다항식 매핑을 위한 커널 트릭</a:t>
            </a:r>
            <a:endParaRPr lang="ko-KR" altLang="en-US" sz="2100"/>
          </a:p>
        </p:txBody>
      </p:sp>
      <p:sp>
        <p:nvSpPr>
          <p:cNvPr id="29" name=""/>
          <p:cNvSpPr txBox="1"/>
          <p:nvPr/>
        </p:nvSpPr>
        <p:spPr>
          <a:xfrm>
            <a:off x="7242529" y="4200701"/>
            <a:ext cx="4550836" cy="173746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변환된 벡터의 점곱이 원래 벡터의 점곱의 제곱과 같음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이러한 함수를 커널 함수라 부름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굳이 특성을 높이지 않고도 두 벡터 사이의 거리를 마치 고차원 특성에서의 거리를 계산하는 것과 같은 효과를 줌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7216070" y="1255007"/>
            <a:ext cx="3854098" cy="3623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대표적인 커널 함수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1444" y="1651001"/>
            <a:ext cx="447675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969E905-061B-4A52-8C7D-B941D70FA6B9}"/>
              </a:ext>
            </a:extLst>
          </p:cNvPr>
          <p:cNvSpPr/>
          <p:nvPr/>
        </p:nvSpPr>
        <p:spPr>
          <a:xfrm>
            <a:off x="3955145" y="2665087"/>
            <a:ext cx="4007674" cy="163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70192" y="1969008"/>
            <a:ext cx="2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0964" y="3067010"/>
            <a:ext cx="285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THANK U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501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6" name="순서도: 다른 페이지 연결선 15"/>
          <p:cNvSpPr/>
          <p:nvPr/>
        </p:nvSpPr>
        <p:spPr>
          <a:xfrm>
            <a:off x="1657223" y="3623922"/>
            <a:ext cx="478531" cy="743460"/>
          </a:xfrm>
          <a:prstGeom prst="flowChartOffpage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다른 페이지 연결선 17"/>
          <p:cNvSpPr/>
          <p:nvPr/>
        </p:nvSpPr>
        <p:spPr>
          <a:xfrm>
            <a:off x="6670580" y="2271025"/>
            <a:ext cx="478531" cy="743460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54914" y="3809320"/>
            <a:ext cx="25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7338" y="2456423"/>
            <a:ext cx="25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120" y="190403"/>
            <a:ext cx="4645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ea typeface="나눔스퀘어 ExtraBold"/>
              </a:rPr>
              <a:t>INDEX</a:t>
            </a:r>
            <a:endParaRPr lang="ko-KR" altLang="en-US" sz="4000">
              <a:ea typeface="나눔스퀘어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6158" y="2333521"/>
            <a:ext cx="1767840" cy="512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/>
              <a:t>SVM</a:t>
            </a:r>
            <a:endParaRPr lang="en-US" altLang="ko-KR" sz="2800"/>
          </a:p>
        </p:txBody>
      </p:sp>
      <p:sp>
        <p:nvSpPr>
          <p:cNvPr id="10" name="TextBox 9"/>
          <p:cNvSpPr txBox="1"/>
          <p:nvPr/>
        </p:nvSpPr>
        <p:spPr>
          <a:xfrm>
            <a:off x="2660757" y="3750737"/>
            <a:ext cx="2037430" cy="519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선형 </a:t>
            </a:r>
            <a:r>
              <a:rPr lang="en-US" altLang="ko-KR" sz="2800"/>
              <a:t>SVM</a:t>
            </a:r>
            <a:endParaRPr lang="en-US" altLang="ko-KR" sz="2800"/>
          </a:p>
        </p:txBody>
      </p:sp>
      <p:sp>
        <p:nvSpPr>
          <p:cNvPr id="14" name="TextBox 13"/>
          <p:cNvSpPr txBox="1"/>
          <p:nvPr/>
        </p:nvSpPr>
        <p:spPr>
          <a:xfrm>
            <a:off x="7755977" y="2353512"/>
            <a:ext cx="2349250" cy="51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비선형 </a:t>
            </a:r>
            <a:r>
              <a:rPr lang="en-US" altLang="ko-KR" sz="2800"/>
              <a:t>SVM</a:t>
            </a:r>
            <a:endParaRPr lang="en-US" altLang="ko-KR" sz="2800"/>
          </a:p>
        </p:txBody>
      </p:sp>
      <p:sp>
        <p:nvSpPr>
          <p:cNvPr id="24" name="순서도: 다른 페이지 연결선 5"/>
          <p:cNvSpPr/>
          <p:nvPr/>
        </p:nvSpPr>
        <p:spPr>
          <a:xfrm>
            <a:off x="1681633" y="2238241"/>
            <a:ext cx="478531" cy="743460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"/>
          <p:cNvSpPr txBox="1"/>
          <p:nvPr/>
        </p:nvSpPr>
        <p:spPr>
          <a:xfrm>
            <a:off x="1778014" y="2414777"/>
            <a:ext cx="25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순서도: 다른 페이지 연결선 15"/>
          <p:cNvSpPr/>
          <p:nvPr/>
        </p:nvSpPr>
        <p:spPr>
          <a:xfrm>
            <a:off x="6686777" y="3593465"/>
            <a:ext cx="478531" cy="743460"/>
          </a:xfrm>
          <a:prstGeom prst="flowChartOffpage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16"/>
          <p:cNvSpPr txBox="1"/>
          <p:nvPr/>
        </p:nvSpPr>
        <p:spPr>
          <a:xfrm>
            <a:off x="6784468" y="3778863"/>
            <a:ext cx="25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0" name="TextBox 4"/>
          <p:cNvSpPr txBox="1"/>
          <p:nvPr/>
        </p:nvSpPr>
        <p:spPr>
          <a:xfrm>
            <a:off x="7900921" y="3705355"/>
            <a:ext cx="1767840" cy="51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/>
              <a:t>SVM</a:t>
            </a:r>
            <a:r>
              <a:rPr lang="ko-KR" altLang="en-US" sz="2800"/>
              <a:t> 이론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96" y="368956"/>
            <a:ext cx="7086178" cy="69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 ExtraBold"/>
                <a:ea typeface="나눔스퀘어 ExtraBold"/>
              </a:rPr>
              <a:t>SVM(Support Vector Machine)</a:t>
            </a:r>
            <a:endParaRPr lang="en-US" altLang="ko-KR" sz="4000">
              <a:latin typeface="나눔스퀘어 ExtraBold"/>
              <a:ea typeface="나눔스퀘어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9587" y="1685078"/>
            <a:ext cx="11153876" cy="44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 매우 강력하고 선형이나 비선형 분류</a:t>
            </a:r>
            <a:r>
              <a:rPr lang="en-US" altLang="ko-KR" sz="2400"/>
              <a:t>,</a:t>
            </a:r>
            <a:r>
              <a:rPr lang="ko-KR" altLang="en-US" sz="2400"/>
              <a:t> 회귀</a:t>
            </a:r>
            <a:r>
              <a:rPr lang="en-US" altLang="ko-KR" sz="2400"/>
              <a:t>,</a:t>
            </a:r>
            <a:r>
              <a:rPr lang="ko-KR" altLang="en-US" sz="2400"/>
              <a:t> 이상치 탐색에도 사용 가능한 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   다목적 머신러닝 모델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복잡한 분류 문제에 잘 맞음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작거나 중간 크기의 데이터셋에 적합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2400"/>
              <a:t>=&gt;</a:t>
            </a:r>
            <a:r>
              <a:rPr lang="ko-KR" altLang="en-US" sz="2400"/>
              <a:t> 머신러닝의 분야 중 하나로 데이터를 선형으로 분류하기 위해 가장 최적의 결정 경계(Decision Boundary)를 찾는 알고리즘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047" y="282206"/>
            <a:ext cx="5184952" cy="692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8233137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2" name="TextBox 1"/>
          <p:cNvSpPr txBox="1"/>
          <p:nvPr/>
        </p:nvSpPr>
        <p:spPr>
          <a:xfrm>
            <a:off x="682989" y="1341120"/>
            <a:ext cx="11153877" cy="81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 b="1"/>
              <a:t>라지 마진 분류</a:t>
            </a:r>
            <a:endParaRPr lang="ko-KR" altLang="en-US" sz="2400"/>
          </a:p>
          <a:p>
            <a:pPr marL="0" lvl="0" indent="0">
              <a:buFont typeface="Arial"/>
              <a:buNone/>
              <a:defRPr/>
            </a:pPr>
            <a:r>
              <a:rPr lang="ko-KR" altLang="en-US" sz="2400"/>
              <a:t>   </a:t>
            </a:r>
            <a:r>
              <a:rPr lang="en-US" altLang="ko-KR" sz="2400"/>
              <a:t>SVM</a:t>
            </a:r>
            <a:r>
              <a:rPr lang="ko-KR" altLang="en-US" sz="2400"/>
              <a:t> 분류기를 클래스 사이에 가장 폭이 넓은 도로를 찾는 것</a:t>
            </a:r>
            <a:endParaRPr lang="ko-KR" altLang="en-US" sz="2400"/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5602" y="2317926"/>
            <a:ext cx="8460796" cy="2222147"/>
          </a:xfrm>
          <a:prstGeom prst="rect">
            <a:avLst/>
          </a:prstGeom>
        </p:spPr>
      </p:pic>
      <p:sp>
        <p:nvSpPr>
          <p:cNvPr id="1035" name="TextBox 1"/>
          <p:cNvSpPr txBox="1"/>
          <p:nvPr/>
        </p:nvSpPr>
        <p:spPr>
          <a:xfrm>
            <a:off x="777892" y="4933869"/>
            <a:ext cx="11153877" cy="90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endParaRPr lang="ko-KR" altLang="en-US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/>
              <a:t>도로 바깥쪽에 훈련 샘플을 더 추가해도 결정경계에는 아무런 여향을 미치지 않음</a:t>
            </a:r>
            <a:endParaRPr lang="ko-KR" altLang="en-US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/>
              <a:t>도로 경계에 위치한 샘플에 의해 전적으로 결정되는데 이런 샘플을 서포트 벡터라 함</a:t>
            </a:r>
            <a:endParaRPr lang="ko-KR" altLang="en-US"/>
          </a:p>
        </p:txBody>
      </p:sp>
      <p:cxnSp>
        <p:nvCxnSpPr>
          <p:cNvPr id="1037" name=""/>
          <p:cNvCxnSpPr/>
          <p:nvPr/>
        </p:nvCxnSpPr>
        <p:spPr>
          <a:xfrm flipV="1">
            <a:off x="7842059" y="3158966"/>
            <a:ext cx="684085" cy="540067"/>
          </a:xfrm>
          <a:prstGeom prst="bentConnector3">
            <a:avLst>
              <a:gd name="adj1" fmla="val 100174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"/>
          <p:cNvSpPr txBox="1"/>
          <p:nvPr/>
        </p:nvSpPr>
        <p:spPr>
          <a:xfrm>
            <a:off x="8580784" y="3682655"/>
            <a:ext cx="1325217" cy="334990"/>
          </a:xfrm>
          <a:prstGeom prst="rect">
            <a:avLst/>
          </a:prstGeom>
          <a:solidFill>
            <a:srgbClr val="ffe7d8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서포트 벡터</a:t>
            </a:r>
            <a:endParaRPr lang="ko-KR" altLang="en-US" sz="1600"/>
          </a:p>
        </p:txBody>
      </p:sp>
      <p:sp>
        <p:nvSpPr>
          <p:cNvPr id="1039" name=""/>
          <p:cNvSpPr/>
          <p:nvPr/>
        </p:nvSpPr>
        <p:spPr>
          <a:xfrm>
            <a:off x="2161760" y="2062369"/>
            <a:ext cx="4389783" cy="2484782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1037" grpId="1" animBg="1"/>
      <p:bldP spid="1038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238" y="229290"/>
            <a:ext cx="5184952" cy="692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2" name="TextBox 1"/>
          <p:cNvSpPr txBox="1"/>
          <p:nvPr/>
        </p:nvSpPr>
        <p:spPr>
          <a:xfrm>
            <a:off x="682989" y="1341120"/>
            <a:ext cx="11153877" cy="26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400" b="1"/>
              <a:t>하드 마진 분류</a:t>
            </a:r>
            <a:endParaRPr lang="ko-KR" altLang="en-US" sz="24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/>
              <a:t>모든 샘플이 도로 바깥쪽에 올바르게 분류</a:t>
            </a:r>
            <a:endParaRPr lang="ko-KR" altLang="en-US" sz="24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/>
              <a:t>문제점      데이터가 선형적으로 구분되어있어야 함</a:t>
            </a:r>
            <a:endParaRPr lang="ko-KR" altLang="en-US" sz="2400"/>
          </a:p>
          <a:p>
            <a:pPr marL="0" lvl="0" indent="0">
              <a:buFont typeface="Arial"/>
              <a:buNone/>
              <a:defRPr/>
            </a:pPr>
            <a:r>
              <a:rPr lang="ko-KR" altLang="en-US" sz="2400"/>
              <a:t>                  이상치에 민감                  </a:t>
            </a:r>
            <a:endParaRPr lang="ko-KR" altLang="en-US" sz="2400"/>
          </a:p>
          <a:p>
            <a:pPr marL="0" lvl="0" indent="0">
              <a:buFont typeface="Arial"/>
              <a:buNone/>
              <a:defRPr/>
            </a:pPr>
            <a:endParaRPr lang="ko-KR" altLang="en-US" sz="2400"/>
          </a:p>
          <a:p>
            <a:pPr marL="0" lvl="0" indent="0">
              <a:buFont typeface="Arial"/>
              <a:buNone/>
              <a:defRPr/>
            </a:pPr>
            <a:endParaRPr lang="ko-KR" altLang="en-US" sz="2400"/>
          </a:p>
          <a:p>
            <a:pPr marL="0" lvl="0" indent="0">
              <a:buFont typeface="Arial"/>
              <a:buNone/>
              <a:defRPr/>
            </a:pPr>
            <a:endParaRPr lang="ko-KR" altLang="en-US" sz="2400"/>
          </a:p>
        </p:txBody>
      </p:sp>
      <p:cxnSp>
        <p:nvCxnSpPr>
          <p:cNvPr id="1036" name=""/>
          <p:cNvCxnSpPr/>
          <p:nvPr/>
        </p:nvCxnSpPr>
        <p:spPr>
          <a:xfrm>
            <a:off x="2068581" y="2253904"/>
            <a:ext cx="569429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"/>
          <p:cNvCxnSpPr/>
          <p:nvPr/>
        </p:nvCxnSpPr>
        <p:spPr>
          <a:xfrm>
            <a:off x="2345626" y="2673858"/>
            <a:ext cx="288036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"/>
          <p:cNvCxnSpPr/>
          <p:nvPr/>
        </p:nvCxnSpPr>
        <p:spPr>
          <a:xfrm rot="5400000">
            <a:off x="2120931" y="2456783"/>
            <a:ext cx="432054" cy="1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6121" y="3429000"/>
            <a:ext cx="8279757" cy="217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238" y="229290"/>
            <a:ext cx="5184952" cy="692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2" name="TextBox 1"/>
          <p:cNvSpPr txBox="1"/>
          <p:nvPr/>
        </p:nvSpPr>
        <p:spPr>
          <a:xfrm>
            <a:off x="682989" y="1341120"/>
            <a:ext cx="11153877" cy="118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400" b="1"/>
              <a:t>소프트 마진 분류</a:t>
            </a:r>
            <a:endParaRPr lang="ko-KR" altLang="en-US" sz="24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/>
              <a:t>하드 마진 분류의 문제점을 보완</a:t>
            </a:r>
            <a:endParaRPr lang="ko-KR" altLang="en-US" sz="24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400"/>
              <a:t>도로의 폭을 가장 넓게 유지함과 동시에 마진 오류 사이에 적절한 균형 필요</a:t>
            </a:r>
            <a:endParaRPr lang="ko-KR" altLang="en-US" sz="2400"/>
          </a:p>
        </p:txBody>
      </p:sp>
      <p:pic>
        <p:nvPicPr>
          <p:cNvPr id="10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6389" y="3062653"/>
            <a:ext cx="9759221" cy="2563166"/>
          </a:xfrm>
          <a:prstGeom prst="rect">
            <a:avLst/>
          </a:prstGeom>
        </p:spPr>
      </p:pic>
      <p:sp>
        <p:nvSpPr>
          <p:cNvPr id="1043" name=""/>
          <p:cNvSpPr txBox="1"/>
          <p:nvPr/>
        </p:nvSpPr>
        <p:spPr>
          <a:xfrm>
            <a:off x="1095376" y="5672799"/>
            <a:ext cx="8820980" cy="11852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사이킷런의 SVM 모델에서는 C 하이퍼파라미터를 사용해 이 균형을 조절할 수 있음 C값을 줄이면 도로의 폭이 넓어지지만 마진 오류도 커짐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72" y="282206"/>
            <a:ext cx="5676442" cy="6969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비선형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8233137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5" name="TextBox 1"/>
          <p:cNvSpPr txBox="1"/>
          <p:nvPr/>
        </p:nvSpPr>
        <p:spPr>
          <a:xfrm>
            <a:off x="716155" y="4369424"/>
            <a:ext cx="11153879" cy="90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/>
              <a:t>선형 </a:t>
            </a:r>
            <a:r>
              <a:rPr lang="en-US" altLang="ko-KR"/>
              <a:t>SVM</a:t>
            </a:r>
            <a:r>
              <a:rPr lang="ko-KR" altLang="en-US"/>
              <a:t> 분류기가 효율적이고 대부분의 경우 잘 작동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Font typeface="Arial"/>
              <a:buNone/>
              <a:defRPr/>
            </a:pPr>
            <a:r>
              <a:rPr lang="ko-KR" altLang="en-US"/>
              <a:t>하지만 선형적으로 분류가 불가능한 데이터셋이 많음</a:t>
            </a:r>
            <a:endParaRPr lang="ko-KR" altLang="en-US"/>
          </a:p>
          <a:p>
            <a:pPr marL="0" lvl="0" indent="0">
              <a:buFont typeface="Arial"/>
              <a:buNone/>
              <a:defRPr/>
            </a:pPr>
            <a:r>
              <a:rPr lang="ko-KR" altLang="en-US"/>
              <a:t>비선형 데이터 셋을 다루는 방법중 하나는 다항 특성과 같은 특성을 추가 해 주는것</a:t>
            </a:r>
            <a:endParaRPr lang="ko-KR" altLang="en-US"/>
          </a:p>
        </p:txBody>
      </p:sp>
      <p:sp>
        <p:nvSpPr>
          <p:cNvPr id="1042" name=""/>
          <p:cNvSpPr txBox="1"/>
          <p:nvPr/>
        </p:nvSpPr>
        <p:spPr>
          <a:xfrm>
            <a:off x="3132666" y="3706812"/>
            <a:ext cx="784930" cy="3584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0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190" y="1561041"/>
            <a:ext cx="7679620" cy="261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047" y="282206"/>
            <a:ext cx="5676442" cy="6969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비선형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8233137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2" name="TextBox 1"/>
          <p:cNvSpPr txBox="1"/>
          <p:nvPr/>
        </p:nvSpPr>
        <p:spPr>
          <a:xfrm>
            <a:off x="682989" y="1182370"/>
            <a:ext cx="11153877" cy="269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400" b="1"/>
              <a:t>다항식 커널</a:t>
            </a:r>
            <a:endParaRPr lang="ko-KR" altLang="en-US" sz="2400" b="1"/>
          </a:p>
          <a:p>
            <a:pPr marL="0" lvl="0" indent="0">
              <a:buFont typeface="Arial"/>
              <a:buNone/>
              <a:defRPr/>
            </a:pPr>
            <a:r>
              <a:rPr lang="ko-KR" altLang="en-US" sz="2100"/>
              <a:t>다항식의 특성</a:t>
            </a:r>
            <a:endParaRPr lang="ko-KR" altLang="en-US" sz="24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100"/>
              <a:t>낮은 차수의 다항식은 매우 복잡한 데이터셋을 잘 표현하지 못함</a:t>
            </a:r>
            <a:endParaRPr lang="ko-KR" altLang="en-US" sz="2100"/>
          </a:p>
          <a:p>
            <a:pPr marL="342720" lvl="0" indent="-342720">
              <a:buFont typeface="Arial"/>
              <a:buChar char="•"/>
              <a:defRPr/>
            </a:pPr>
            <a:r>
              <a:rPr lang="ko-KR" altLang="en-US" sz="2100"/>
              <a:t>높은 차수의 다항식은 굉장히 많은 특성의 추가 </a:t>
            </a:r>
            <a:r>
              <a:rPr lang="en-US" altLang="ko-KR" sz="2100"/>
              <a:t>-&gt;</a:t>
            </a:r>
            <a:r>
              <a:rPr lang="ko-KR" altLang="en-US" sz="2100"/>
              <a:t> 모델이 느려짐</a:t>
            </a: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r>
              <a:rPr lang="en-US" altLang="ko-KR" sz="2100"/>
              <a:t>=&gt;</a:t>
            </a:r>
            <a:r>
              <a:rPr lang="ko-KR" altLang="en-US" sz="2100"/>
              <a:t> 이러한 이유로 </a:t>
            </a:r>
            <a:r>
              <a:rPr lang="en-US" altLang="ko-KR" sz="2100"/>
              <a:t>SVM</a:t>
            </a:r>
            <a:r>
              <a:rPr lang="ko-KR" altLang="en-US" sz="2100"/>
              <a:t>을 사용 할 땐 커널 트릭</a:t>
            </a:r>
            <a:r>
              <a:rPr lang="en-US" altLang="ko-KR" sz="2100"/>
              <a:t>(Kernel Trick)</a:t>
            </a:r>
            <a:r>
              <a:rPr lang="ko-KR" altLang="en-US" sz="2100"/>
              <a:t> 적용</a:t>
            </a: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endParaRPr lang="ko-KR" altLang="en-US" sz="2100"/>
          </a:p>
          <a:p>
            <a:pPr marL="0" lvl="0" indent="0">
              <a:buFont typeface="Arial"/>
              <a:buNone/>
              <a:defRPr/>
            </a:pPr>
            <a:r>
              <a:rPr lang="ko-KR" altLang="en-US" sz="2100"/>
              <a:t>커널 트릭</a:t>
            </a:r>
            <a:r>
              <a:rPr lang="en-US" altLang="ko-KR" sz="2100"/>
              <a:t>(Kernel Trick)</a:t>
            </a:r>
            <a:endParaRPr lang="en-US" altLang="ko-KR" sz="2100"/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100"/>
              <a:t>실제로는 특성을 추가하진 않지만 다항식 특성을 많이 추가한 것과 같은 결과를 얻음</a:t>
            </a:r>
            <a:endParaRPr lang="ko-KR" altLang="en-US" sz="2100"/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3650" y="4009319"/>
            <a:ext cx="7124700" cy="2667000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8698" y="1796344"/>
            <a:ext cx="6505574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047" y="282206"/>
            <a:ext cx="5676442" cy="6969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 ExtraBold"/>
                <a:ea typeface="나눔스퀘어 ExtraBold"/>
              </a:rPr>
              <a:t>비선형 </a:t>
            </a:r>
            <a:r>
              <a:rPr lang="en-US" altLang="ko-KR" sz="4000">
                <a:latin typeface="나눔스퀘어 ExtraBold"/>
                <a:ea typeface="나눔바른고딕 UltraLight"/>
              </a:rPr>
              <a:t>SVM</a:t>
            </a:r>
            <a:r>
              <a:rPr lang="ko-KR" altLang="en-US" sz="4000">
                <a:latin typeface="나눔스퀘어 ExtraBold"/>
                <a:ea typeface="나눔바른고딕 UltraLight"/>
              </a:rPr>
              <a:t>의 분류 방법</a:t>
            </a:r>
            <a:endParaRPr lang="ko-KR" altLang="en-US" sz="4000">
              <a:latin typeface="나눔스퀘어 ExtraBold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8233137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1032" name="TextBox 1"/>
          <p:cNvSpPr txBox="1"/>
          <p:nvPr/>
        </p:nvSpPr>
        <p:spPr>
          <a:xfrm>
            <a:off x="674169" y="1164731"/>
            <a:ext cx="11153877" cy="77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2400" b="1"/>
              <a:t>유사도 특성</a:t>
            </a:r>
            <a:endParaRPr lang="ko-KR" altLang="en-US" sz="2400"/>
          </a:p>
          <a:p>
            <a:pPr marL="0" lvl="0" indent="0">
              <a:buFont typeface="Arial"/>
              <a:buNone/>
              <a:defRPr/>
            </a:pPr>
            <a:r>
              <a:rPr lang="ko-KR" altLang="en-US" sz="2100"/>
              <a:t>각 샘플이 특정 랜드마크와 얼마나 닮았는지 측정하는 유사도 함수로 계산한 특성을 추가</a:t>
            </a:r>
            <a:endParaRPr lang="ko-KR" altLang="en-US" sz="2100"/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3132" y="4191000"/>
            <a:ext cx="7124700" cy="2667000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42514" y="4204581"/>
            <a:ext cx="3238500" cy="676275"/>
          </a:xfrm>
          <a:prstGeom prst="rect">
            <a:avLst/>
          </a:prstGeom>
        </p:spPr>
      </p:pic>
      <p:sp>
        <p:nvSpPr>
          <p:cNvPr id="1035" name="TextBox 1"/>
          <p:cNvSpPr txBox="1"/>
          <p:nvPr/>
        </p:nvSpPr>
        <p:spPr>
          <a:xfrm>
            <a:off x="8476433" y="4694140"/>
            <a:ext cx="3348671" cy="28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ko-KR" altLang="en-US" sz="1300"/>
              <a:t>가우시안 방사 기저 함수</a:t>
            </a:r>
            <a:r>
              <a:rPr lang="en-US" altLang="ko-KR" sz="1300"/>
              <a:t>(RBF)</a:t>
            </a:r>
            <a:endParaRPr lang="en-US" altLang="ko-KR" sz="1300"/>
          </a:p>
        </p:txBody>
      </p:sp>
      <p:sp>
        <p:nvSpPr>
          <p:cNvPr id="1043" name="TextBox 1"/>
          <p:cNvSpPr txBox="1"/>
          <p:nvPr/>
        </p:nvSpPr>
        <p:spPr>
          <a:xfrm>
            <a:off x="810602" y="1877921"/>
            <a:ext cx="10570795" cy="233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lang="el-GR" altLang="en-US" sz="2000" b="0"/>
              <a:t>γ</a:t>
            </a:r>
            <a:r>
              <a:rPr lang="en-US" altLang="ko-KR" sz="2000" b="0"/>
              <a:t>=0.3</a:t>
            </a:r>
            <a:r>
              <a:rPr lang="ko-KR" altLang="en-US" sz="2000" b="0"/>
              <a:t>인 가우시안 </a:t>
            </a:r>
            <a:r>
              <a:rPr lang="en-US" altLang="ko-KR" sz="2000" b="0"/>
              <a:t>RBF</a:t>
            </a:r>
            <a:r>
              <a:rPr lang="ko-KR" altLang="en-US" sz="2000" b="0"/>
              <a:t>를 유사도 함수로 정의</a:t>
            </a:r>
            <a:endParaRPr lang="ko-KR" altLang="en-US" sz="2000" b="0"/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b="0"/>
              <a:t>이 함수의 값은 </a:t>
            </a:r>
            <a:r>
              <a:rPr lang="en-US" altLang="ko-KR" sz="2000" b="0"/>
              <a:t>0(</a:t>
            </a:r>
            <a:r>
              <a:rPr lang="ko-KR" altLang="en-US" sz="2000" b="0"/>
              <a:t>랜드마크와 가장 멀리 떨어진 경우</a:t>
            </a:r>
            <a:r>
              <a:rPr lang="en-US" altLang="ko-KR" sz="2000" b="0"/>
              <a:t>)~1(</a:t>
            </a:r>
            <a:r>
              <a:rPr lang="ko-KR" altLang="en-US" sz="2000" b="0"/>
              <a:t>랜드마크와 같은 위치인 경우</a:t>
            </a:r>
            <a:r>
              <a:rPr lang="en-US" altLang="ko-KR" sz="2000" b="0"/>
              <a:t>)</a:t>
            </a:r>
            <a:r>
              <a:rPr lang="ko-KR" altLang="en-US" sz="2000" b="0"/>
              <a:t>까지 변화하며 종모양으로 나타냄</a:t>
            </a:r>
            <a:endParaRPr lang="ko-KR" altLang="en-US" sz="2000" b="0"/>
          </a:p>
          <a:p>
            <a:pPr marL="285600" lvl="0" indent="-285600">
              <a:buFont typeface="Arial"/>
              <a:buChar char="•"/>
              <a:defRPr/>
            </a:pPr>
            <a:r>
              <a:rPr lang="en-US" altLang="ko-KR" b="0"/>
              <a:t>ex)</a:t>
            </a:r>
            <a:endParaRPr lang="en-US" altLang="ko-KR" b="0"/>
          </a:p>
          <a:p>
            <a:pPr marL="0" lvl="0" indent="0">
              <a:buFont typeface="Arial"/>
              <a:buNone/>
              <a:defRPr/>
            </a:pPr>
            <a:r>
              <a:rPr lang="ko-KR" altLang="en-US" b="0"/>
              <a:t>   </a:t>
            </a:r>
            <a:r>
              <a:rPr lang="en-US" altLang="ko-KR" b="0"/>
              <a:t> x</a:t>
            </a:r>
            <a:r>
              <a:rPr lang="ko-KR" altLang="en-US" b="0"/>
              <a:t>₁</a:t>
            </a:r>
            <a:r>
              <a:rPr lang="en-US" altLang="ko-KR" b="0"/>
              <a:t> = -1</a:t>
            </a:r>
            <a:r>
              <a:rPr lang="ko-KR" altLang="en-US" b="0"/>
              <a:t>인 샘플을 보면</a:t>
            </a:r>
            <a:endParaRPr lang="ko-KR" altLang="en-US" b="0"/>
          </a:p>
          <a:p>
            <a:pPr marL="0" lvl="0" indent="0">
              <a:buFont typeface="Arial"/>
              <a:buNone/>
              <a:defRPr/>
            </a:pPr>
            <a:r>
              <a:rPr lang="ko-KR" altLang="en-US" b="0"/>
              <a:t>    첫 번째 랜드마크와의 거리 </a:t>
            </a:r>
            <a:r>
              <a:rPr lang="en-US" altLang="ko-KR" b="0"/>
              <a:t>:</a:t>
            </a:r>
            <a:r>
              <a:rPr lang="ko-KR" altLang="en-US" b="0"/>
              <a:t> </a:t>
            </a:r>
            <a:r>
              <a:rPr lang="en-US" altLang="ko-KR" b="0"/>
              <a:t>1,</a:t>
            </a:r>
            <a:r>
              <a:rPr lang="ko-KR" altLang="en-US" b="0"/>
              <a:t> 두 번째 랜드마크와의 거리 </a:t>
            </a:r>
            <a:r>
              <a:rPr lang="en-US" altLang="ko-KR" b="0"/>
              <a:t>:</a:t>
            </a:r>
            <a:r>
              <a:rPr lang="ko-KR" altLang="en-US" b="0"/>
              <a:t> </a:t>
            </a:r>
            <a:r>
              <a:rPr lang="en-US" altLang="ko-KR" b="0"/>
              <a:t>2</a:t>
            </a:r>
            <a:endParaRPr lang="en-US" altLang="ko-KR" b="0"/>
          </a:p>
          <a:p>
            <a:pPr marL="0" lvl="0" indent="0">
              <a:buFont typeface="Arial"/>
              <a:buNone/>
              <a:defRPr/>
            </a:pPr>
            <a:r>
              <a:rPr lang="ko-KR" altLang="en-US" b="0"/>
              <a:t>    따라서  </a:t>
            </a:r>
            <a:r>
              <a:rPr lang="en-US" altLang="ko-KR" b="0"/>
              <a:t>x</a:t>
            </a:r>
            <a:r>
              <a:rPr lang="ko-KR" altLang="en-US" b="0"/>
              <a:t>₂</a:t>
            </a:r>
            <a:r>
              <a:rPr lang="en-US" altLang="ko-KR" b="0"/>
              <a:t> = exp(-0.3*1²)</a:t>
            </a:r>
            <a:r>
              <a:rPr lang="ko-KR" altLang="en-US" b="0"/>
              <a:t>≈</a:t>
            </a:r>
            <a:r>
              <a:rPr lang="en-US" altLang="ko-KR" b="0"/>
              <a:t>0.74, x</a:t>
            </a:r>
            <a:r>
              <a:rPr lang="ko-KR" altLang="en-US" b="0"/>
              <a:t>₃</a:t>
            </a:r>
            <a:r>
              <a:rPr lang="en-US" altLang="ko-KR" b="0"/>
              <a:t> = exp(-0.3*1²)</a:t>
            </a:r>
            <a:r>
              <a:rPr lang="ko-KR" altLang="en-US" b="0"/>
              <a:t>≈</a:t>
            </a:r>
            <a:r>
              <a:rPr lang="en-US" altLang="ko-KR" b="0"/>
              <a:t>0.30</a:t>
            </a:r>
            <a:r>
              <a:rPr lang="ko-KR" altLang="en-US" b="0"/>
              <a:t> 으로 왼쪽 그래프와 선형적으로</a:t>
            </a:r>
            <a:endParaRPr lang="ko-KR" altLang="en-US" b="0"/>
          </a:p>
          <a:p>
            <a:pPr marL="0" lvl="0" indent="0">
              <a:buFont typeface="Arial"/>
              <a:buNone/>
              <a:defRPr/>
            </a:pPr>
            <a:r>
              <a:rPr lang="ko-KR" altLang="en-US" b="0"/>
              <a:t>    구분 가능</a:t>
            </a:r>
            <a:endParaRPr lang="ko-KR" altLang="en-US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584</ep:Words>
  <ep:PresentationFormat>사용자 지정</ep:PresentationFormat>
  <ep:Paragraphs>98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2019-04-01T11:39:14.000</dcterms:created>
  <dc:creator>조점례</dc:creator>
  <cp:lastModifiedBy>samsung</cp:lastModifiedBy>
  <dcterms:modified xsi:type="dcterms:W3CDTF">2021-07-15T21:09:36.023</dcterms:modified>
  <cp:revision>90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