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1" r:id="rId4"/>
    <p:sldId id="262" r:id="rId5"/>
    <p:sldId id="259" r:id="rId6"/>
    <p:sldId id="263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2" r:id="rId21"/>
    <p:sldId id="284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1038" autoAdjust="0"/>
  </p:normalViewPr>
  <p:slideViewPr>
    <p:cSldViewPr snapToGrid="0">
      <p:cViewPr varScale="1">
        <p:scale>
          <a:sx n="144" d="100"/>
          <a:sy n="144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4251-3976-4651-A906-7AF79BFB47A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4AB0B-47C2-4C41-8BD0-BFAA7E619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3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챕터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강을 맡게</a:t>
            </a:r>
            <a:r>
              <a:rPr lang="ko-KR" altLang="en-US" baseline="0" dirty="0" smtClean="0"/>
              <a:t> 된 </a:t>
            </a:r>
            <a:r>
              <a:rPr lang="ko-KR" altLang="en-US" baseline="0" dirty="0" err="1" smtClean="0"/>
              <a:t>김동환입니다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파트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처음 부분을 맡게 되었었는데 파트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도 처음 부분을 맡게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앞서 비지도 학습을 듣고 바로 또 이어서 하게 되어 지칠 수도 있지만 재미있게 들으셨으면 좋겠습니다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참여 형식으로 몇 가지 장이 있으니 참고하여 마이크를 켜시던 채팅을 치시던 하셨으면 좋겠습니다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89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TLU</a:t>
            </a:r>
            <a:r>
              <a:rPr lang="ko-KR" altLang="en-US" dirty="0" smtClean="0"/>
              <a:t>는 무엇인가 하면은 입력의 가중치 합의 계산한 뒤 계산된 합에 </a:t>
            </a:r>
            <a:r>
              <a:rPr lang="ko-KR" altLang="en-US" dirty="0" err="1" smtClean="0"/>
              <a:t>계단함수를</a:t>
            </a:r>
            <a:r>
              <a:rPr lang="ko-KR" altLang="en-US" dirty="0" smtClean="0"/>
              <a:t> 적용하여 결과를 출력하는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식을 </a:t>
            </a:r>
            <a:r>
              <a:rPr lang="ko-KR" altLang="en-US" dirty="0" err="1" smtClean="0"/>
              <a:t>함게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살펴보면은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z=</a:t>
            </a:r>
            <a:r>
              <a:rPr lang="ko-KR" altLang="en-US" dirty="0" smtClean="0"/>
              <a:t>는 가중치의 합이고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입력 신호 </a:t>
            </a:r>
            <a:r>
              <a:rPr lang="en-US" altLang="ko-KR" dirty="0" smtClean="0"/>
              <a:t>w</a:t>
            </a:r>
            <a:r>
              <a:rPr lang="ko-KR" altLang="en-US" dirty="0" smtClean="0"/>
              <a:t>는 가중치입니다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개의 입력이 들어왔을 때 그 가중치가 더해지고 그게 여러 개가 계속 </a:t>
            </a:r>
            <a:r>
              <a:rPr lang="ko-KR" altLang="en-US" dirty="0" err="1" smtClean="0"/>
              <a:t>들어가면은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로 가중치의 합이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혹시나 해서 계단 함수를 모르시는 분이 있으면 말씀해주시길 바랍니다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2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 내용 말씀드리는 것들을 적용하면 다음과 같이 나타납니다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계단 함수 적용 결과는 그림과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0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퍼셉트론에서</a:t>
            </a:r>
            <a:r>
              <a:rPr lang="ko-KR" altLang="en-US" dirty="0" smtClean="0"/>
              <a:t> 가장 널리 사용되는 계단 함수는 단위 계단 </a:t>
            </a:r>
            <a:r>
              <a:rPr lang="ko-KR" altLang="en-US" dirty="0" err="1" smtClean="0"/>
              <a:t>함수라고도</a:t>
            </a:r>
            <a:r>
              <a:rPr lang="ko-KR" altLang="en-US" dirty="0" smtClean="0"/>
              <a:t> 불리는 </a:t>
            </a:r>
            <a:r>
              <a:rPr lang="ko-KR" altLang="en-US" dirty="0" err="1" smtClean="0"/>
              <a:t>헤비사이드</a:t>
            </a:r>
            <a:r>
              <a:rPr lang="ko-KR" altLang="en-US" dirty="0" smtClean="0"/>
              <a:t> 계단 함수입니다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책에서 두 가지의 형태를 보여주고 있는데 먼저 첫</a:t>
            </a:r>
            <a:r>
              <a:rPr lang="ko-KR" altLang="en-US" baseline="0" dirty="0" smtClean="0"/>
              <a:t>번째부터 살펴보겠습니다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식에서는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기준으로 점이 되었지만 평행이동도 가능합니다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식은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미만일 때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출력하고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이상이면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아래의 식은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미만일 때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초과는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출력이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0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층이 하나뿐인 </a:t>
            </a:r>
            <a:r>
              <a:rPr lang="en-US" altLang="ko-KR" dirty="0" smtClean="0"/>
              <a:t>TLU</a:t>
            </a:r>
            <a:r>
              <a:rPr lang="ko-KR" altLang="en-US" dirty="0" smtClean="0"/>
              <a:t>로 구성이 되는데 각 </a:t>
            </a:r>
            <a:r>
              <a:rPr lang="en-US" altLang="ko-KR" dirty="0" smtClean="0"/>
              <a:t>TLU</a:t>
            </a:r>
            <a:r>
              <a:rPr lang="ko-KR" altLang="en-US" dirty="0" smtClean="0"/>
              <a:t>는 모든 입력에 연결되어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층에 있는 모든 뉴런이 이전 층의 모든 뉴런과 연결되어 있을 때 이를 완전 연결 층 또는 밀집 층이라고 부릅니다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퍼셉트론의</a:t>
            </a:r>
            <a:r>
              <a:rPr lang="ko-KR" altLang="en-US" dirty="0" smtClean="0"/>
              <a:t> 입력은 입력 뉴런이라 불리는 특별한 통과 뉴런에 주입이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뉴런은 어떤 입력이 주입되든 그냥 출력으로 통과시킵니다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입력층은</a:t>
            </a:r>
            <a:r>
              <a:rPr lang="ko-KR" altLang="en-US" dirty="0" smtClean="0"/>
              <a:t> 모두 입력 뉴런으로 구성됩니다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보통 거기에 편향 특성이 더해집니다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전형적으로 이 편향 특성은 항상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출력하는 특별한 종류의 뉴런인 편향 뉴런으로 표현됩니다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우측 그림은 입력 두 개와 출력 세 개로 구성된 </a:t>
            </a:r>
            <a:r>
              <a:rPr lang="ko-KR" altLang="en-US" baseline="0" dirty="0" err="1" smtClean="0"/>
              <a:t>퍼셉트론이며</a:t>
            </a:r>
            <a:r>
              <a:rPr lang="ko-KR" altLang="en-US" baseline="0" dirty="0" smtClean="0"/>
              <a:t> 이 </a:t>
            </a:r>
            <a:r>
              <a:rPr lang="ko-KR" altLang="en-US" baseline="0" dirty="0" err="1" smtClean="0"/>
              <a:t>퍼셉트론은</a:t>
            </a:r>
            <a:r>
              <a:rPr lang="ko-KR" altLang="en-US" baseline="0" dirty="0" smtClean="0"/>
              <a:t> 샘플을 세 개의 다른 이진 클래스로 동시에 분류할 수 있으므로 다중 레이블 </a:t>
            </a:r>
            <a:r>
              <a:rPr lang="ko-KR" altLang="en-US" baseline="0" dirty="0" err="1" smtClean="0"/>
              <a:t>분류기입니다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4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번에 여러 샘플에 대해 인공 뉴런 층의 출력을 효율적으로 계산할 수 있는데 우측 식과 같습니다</a:t>
            </a:r>
            <a:r>
              <a:rPr lang="en-US" altLang="ko-KR" dirty="0" smtClean="0"/>
              <a:t>.</a:t>
            </a:r>
          </a:p>
          <a:p>
            <a:endParaRPr lang="en-US" altLang="ko-KR" sz="1200" b="0" i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화이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공집합 모양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는 활성화 함수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ko-KR" altLang="en-US" sz="1200" b="0" i="0" dirty="0" err="1" smtClean="0">
                <a:solidFill>
                  <a:schemeClr val="tx1"/>
                </a:solidFill>
                <a:latin typeface="+mn-lt"/>
                <a:ea typeface="+mn-ea"/>
              </a:rPr>
              <a:t>는입력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 특성의 행렬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W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는 가중치 행렬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b</a:t>
            </a:r>
            <a:r>
              <a:rPr lang="ko-KR" altLang="en-US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는 편향 벡터입니다</a:t>
            </a:r>
            <a:r>
              <a:rPr lang="en-US" altLang="ko-KR" sz="1200" b="0" i="0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1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훈련 알고리즘에 대해서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프랑크 </a:t>
            </a:r>
            <a:r>
              <a:rPr lang="ko-KR" altLang="en-US" dirty="0" err="1" smtClean="0"/>
              <a:t>로젠블라트가</a:t>
            </a:r>
            <a:r>
              <a:rPr lang="ko-KR" altLang="en-US" dirty="0" smtClean="0"/>
              <a:t> 제안한 </a:t>
            </a:r>
            <a:r>
              <a:rPr lang="ko-KR" altLang="en-US" dirty="0" err="1" smtClean="0"/>
              <a:t>페섭트론의</a:t>
            </a:r>
            <a:r>
              <a:rPr lang="ko-KR" altLang="en-US" dirty="0" smtClean="0"/>
              <a:t> 훈련 알고리즘은 </a:t>
            </a:r>
            <a:r>
              <a:rPr lang="ko-KR" altLang="en-US" dirty="0" err="1" smtClean="0"/>
              <a:t>헤브의</a:t>
            </a:r>
            <a:r>
              <a:rPr lang="ko-KR" altLang="en-US" dirty="0" smtClean="0"/>
              <a:t> 규칙에서 영감을 많이 받았습니다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헤브의</a:t>
            </a:r>
            <a:r>
              <a:rPr lang="ko-KR" altLang="en-US" dirty="0" smtClean="0"/>
              <a:t> 규칙을 이야기한 도널드 </a:t>
            </a:r>
            <a:r>
              <a:rPr lang="ko-KR" altLang="en-US" dirty="0" err="1" smtClean="0"/>
              <a:t>헤브는</a:t>
            </a:r>
            <a:r>
              <a:rPr lang="ko-KR" altLang="en-US" dirty="0" smtClean="0"/>
              <a:t> 생물학적 뉴런이 다른 뉴런을 활성화 </a:t>
            </a:r>
            <a:r>
              <a:rPr lang="ko-KR" altLang="en-US" dirty="0" err="1" smtClean="0"/>
              <a:t>시킬때</a:t>
            </a:r>
            <a:r>
              <a:rPr lang="ko-KR" altLang="en-US" dirty="0" smtClean="0"/>
              <a:t> 두 뉴런의 연결이 더 강해진다고 제안했는데 나중에 </a:t>
            </a:r>
            <a:r>
              <a:rPr lang="ko-KR" altLang="en-US" dirty="0" err="1" smtClean="0"/>
              <a:t>시에그리드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로웰에</a:t>
            </a:r>
            <a:r>
              <a:rPr lang="ko-KR" altLang="en-US" dirty="0" smtClean="0"/>
              <a:t> 의해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서로 </a:t>
            </a:r>
            <a:r>
              <a:rPr lang="ko-KR" altLang="en-US" dirty="0" err="1" smtClean="0"/>
              <a:t>화설화되는</a:t>
            </a:r>
            <a:r>
              <a:rPr lang="ko-KR" altLang="en-US" dirty="0" smtClean="0"/>
              <a:t> 세포가 서로 연결된다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라고 요약되었습니다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뉴런이 동시에 활성화될 때마다 이들 사이의 연결 가중치가 증가하는 경향이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네트워크가 예측할 때 만드는 오차를 반영하도록 조금 변형된 규칙을 사용하여 훈련되는데 오차가 감소되도록 연결을 강화시킵니다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조금 더 구체적으로 말하면 </a:t>
            </a:r>
            <a:r>
              <a:rPr lang="ko-KR" altLang="en-US" dirty="0" err="1" smtClean="0"/>
              <a:t>퍼셉트론에</a:t>
            </a:r>
            <a:r>
              <a:rPr lang="ko-KR" altLang="en-US" dirty="0" smtClean="0"/>
              <a:t> 한 번에 한 개의 샘플이 주입되면 각 샘플에 대해 예측이 만들어집니다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잘못된 예측을 하는 모든 출력</a:t>
            </a:r>
            <a:r>
              <a:rPr lang="ko-KR" altLang="en-US" baseline="0" dirty="0" smtClean="0"/>
              <a:t> 뉴런에 대해 올바른 예측을 만들 수 있도록 입력에 연결된 가중치를 강화시킵니다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퍼셉트론의</a:t>
            </a:r>
            <a:r>
              <a:rPr lang="ko-KR" altLang="en-US" baseline="0" dirty="0" smtClean="0"/>
              <a:t> 규칙에 대해서는 다음 페이지에서 알아보겠습니다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4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입력 뉴런과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출력 뉴런 사이를 연결하는 가중치입니다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n(</a:t>
            </a:r>
            <a:r>
              <a:rPr lang="ko-KR" altLang="en-US" dirty="0" err="1" smtClean="0"/>
              <a:t>에타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학습률입니다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y</a:t>
            </a:r>
            <a:r>
              <a:rPr lang="ko-KR" altLang="en-US" dirty="0" smtClean="0"/>
              <a:t>는 현재 훈련 샘플의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출력 뉴런의 </a:t>
            </a:r>
            <a:r>
              <a:rPr lang="ko-KR" altLang="en-US" dirty="0" err="1" smtClean="0"/>
              <a:t>타깃값입니다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는 현재 훈련 샘플의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출력 뉴런의 </a:t>
            </a:r>
            <a:r>
              <a:rPr lang="ko-KR" altLang="en-US" dirty="0" err="1" smtClean="0"/>
              <a:t>출력값입니다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는 현재 훈련 샘플의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뉴런의 </a:t>
            </a:r>
            <a:r>
              <a:rPr lang="ko-KR" altLang="en-US" dirty="0" err="1" smtClean="0"/>
              <a:t>입력값입니다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61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출력 뉴런의 결정 경계는 선형이므로 </a:t>
            </a:r>
            <a:r>
              <a:rPr lang="ko-KR" altLang="en-US" dirty="0" err="1" smtClean="0"/>
              <a:t>퍼셉트론도</a:t>
            </a:r>
            <a:r>
              <a:rPr lang="ko-KR" altLang="en-US" dirty="0" smtClean="0"/>
              <a:t> 복잡한 패턴을 학습하지 못합니다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로젠블라트는</a:t>
            </a:r>
            <a:r>
              <a:rPr lang="ko-KR" altLang="en-US" dirty="0" smtClean="0"/>
              <a:t> 훈련 샘플이 선형적으로 구분될 수 있다면 이 알고리즘이 정답에 수렴한다는 것을 증명했습니다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수렴 이론이라고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5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앞서 </a:t>
            </a:r>
            <a:r>
              <a:rPr lang="ko-KR" altLang="en-US" dirty="0" err="1" smtClean="0"/>
              <a:t>최용현</a:t>
            </a:r>
            <a:r>
              <a:rPr lang="ko-KR" altLang="en-US" dirty="0" smtClean="0"/>
              <a:t> 선배님이 발표한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장에서 모델 훈련 파트를 통해 선형 회귀와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회귀를 통해 </a:t>
            </a:r>
            <a:r>
              <a:rPr lang="ko-KR" altLang="en-US" dirty="0" err="1" smtClean="0"/>
              <a:t>머신러닝이</a:t>
            </a:r>
            <a:r>
              <a:rPr lang="ko-KR" altLang="en-US" dirty="0" smtClean="0"/>
              <a:t> 결국 선이나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평면을 그리는 작업이라는 것을 배웠습니다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이와 같은 개념이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역시 선을 긋는 작업이라고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인공지능 분야의 선구자였던 사람들</a:t>
            </a:r>
            <a:r>
              <a:rPr lang="ko-KR" altLang="en-US" baseline="0" dirty="0" smtClean="0"/>
              <a:t>조차 간단한 </a:t>
            </a:r>
            <a:r>
              <a:rPr lang="en-US" altLang="ko-KR" baseline="0" dirty="0" smtClean="0"/>
              <a:t>XOR </a:t>
            </a:r>
            <a:r>
              <a:rPr lang="ko-KR" altLang="en-US" baseline="0" dirty="0" smtClean="0"/>
              <a:t>문제를 해결하지 못해 한동안 침체기를 겪게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XOR</a:t>
            </a:r>
            <a:r>
              <a:rPr lang="ko-KR" altLang="en-US" baseline="0" dirty="0" smtClean="0"/>
              <a:t>를 왜 하지 못할까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의문을 많이 가질 것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그러면은 한번 </a:t>
            </a:r>
            <a:r>
              <a:rPr lang="ko-KR" altLang="en-US" baseline="0" dirty="0" err="1" smtClean="0"/>
              <a:t>진리표와</a:t>
            </a:r>
            <a:r>
              <a:rPr lang="ko-KR" altLang="en-US" baseline="0" dirty="0" smtClean="0"/>
              <a:t> 그래프를 통해 알아봅시다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미리 앞서 이산 수학을 했다고 가정하에 간단하게 보고 넘어가겠습니다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 </a:t>
            </a:r>
            <a:r>
              <a:rPr lang="ko-KR" altLang="en-US" baseline="0" dirty="0" err="1" smtClean="0"/>
              <a:t>진리표는</a:t>
            </a:r>
            <a:r>
              <a:rPr lang="ko-KR" altLang="en-US" baseline="0" dirty="0" smtClean="0"/>
              <a:t> 우측 표와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진리표를</a:t>
            </a:r>
            <a:r>
              <a:rPr lang="ko-KR" altLang="en-US" baseline="0" dirty="0" smtClean="0"/>
              <a:t> 그대로 그래프로 그리면 우측 그림과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결과가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 흰 점으로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이면은 검은색 점으로 표현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앞에서 선형 회귀와 </a:t>
            </a:r>
            <a:r>
              <a:rPr lang="ko-KR" altLang="en-US" baseline="0" dirty="0" err="1" smtClean="0"/>
              <a:t>로지스틱</a:t>
            </a:r>
            <a:r>
              <a:rPr lang="ko-KR" altLang="en-US" baseline="0" dirty="0" smtClean="0"/>
              <a:t> 회귀를 통해 결국 선이나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차원 </a:t>
            </a:r>
            <a:r>
              <a:rPr lang="ko-KR" altLang="en-US" baseline="0" dirty="0" err="1" smtClean="0"/>
              <a:t>그리는것이라고</a:t>
            </a:r>
            <a:r>
              <a:rPr lang="ko-KR" altLang="en-US" baseline="0" dirty="0" smtClean="0"/>
              <a:t> 이야기 했으므로 색이 같은 </a:t>
            </a:r>
            <a:r>
              <a:rPr lang="ko-KR" altLang="en-US" baseline="0" dirty="0" err="1" smtClean="0"/>
              <a:t>점끼리</a:t>
            </a:r>
            <a:r>
              <a:rPr lang="ko-KR" altLang="en-US" baseline="0" dirty="0" smtClean="0"/>
              <a:t> 나누어 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OR</a:t>
            </a:r>
            <a:r>
              <a:rPr lang="ko-KR" altLang="en-US" baseline="0" dirty="0" smtClean="0"/>
              <a:t>은 빨간 색 선처럼 표현이 가능하지만 </a:t>
            </a:r>
            <a:r>
              <a:rPr lang="en-US" altLang="ko-KR" baseline="0" dirty="0" smtClean="0"/>
              <a:t>XOR</a:t>
            </a:r>
            <a:r>
              <a:rPr lang="ko-KR" altLang="en-US" baseline="0" dirty="0" smtClean="0"/>
              <a:t>는 직선으로는 같은 색들로 구분 할 수 없습니다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혹시나 곡선으로 두 개를 나누면 되지 않을까 생각하시는 분들이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그러면은 비선형 분류가 되겠죠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이것이 </a:t>
            </a:r>
            <a:r>
              <a:rPr lang="ko-KR" altLang="en-US" baseline="0" dirty="0" err="1" smtClean="0"/>
              <a:t>퍼셉트론의</a:t>
            </a:r>
            <a:r>
              <a:rPr lang="ko-KR" altLang="en-US" baseline="0" dirty="0" smtClean="0"/>
              <a:t> 한계이며 다른 선형 </a:t>
            </a:r>
            <a:r>
              <a:rPr lang="ko-KR" altLang="en-US" baseline="0" dirty="0" err="1" smtClean="0"/>
              <a:t>분류기도</a:t>
            </a:r>
            <a:r>
              <a:rPr lang="ko-KR" altLang="en-US" baseline="0" dirty="0" smtClean="0"/>
              <a:t> 마찬가지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인공지능 학자들은 인공 신경망을 개발하기 위해서 반드시 </a:t>
            </a:r>
            <a:r>
              <a:rPr lang="en-US" altLang="ko-KR" baseline="0" dirty="0" smtClean="0"/>
              <a:t>XOR</a:t>
            </a:r>
            <a:r>
              <a:rPr lang="ko-KR" altLang="en-US" baseline="0" dirty="0" smtClean="0"/>
              <a:t> 문제를 극복해야만 했습니다</a:t>
            </a:r>
            <a:r>
              <a:rPr lang="en-US" altLang="ko-KR" baseline="0" dirty="0" smtClean="0"/>
              <a:t>. 10</a:t>
            </a:r>
            <a:r>
              <a:rPr lang="ko-KR" altLang="en-US" baseline="0" dirty="0" err="1" smtClean="0"/>
              <a:t>분뒤에</a:t>
            </a:r>
            <a:r>
              <a:rPr lang="ko-KR" altLang="en-US" baseline="0" dirty="0" smtClean="0"/>
              <a:t> 어떻게 극복했는지 알려드리겠습니다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목차 부분으로 처음은 생물학적 뉴런에서 인공 뉴런까지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</a:t>
            </a:r>
            <a:r>
              <a:rPr lang="ko-KR" altLang="en-US" baseline="0" dirty="0" smtClean="0"/>
              <a:t> 번째는 </a:t>
            </a:r>
            <a:r>
              <a:rPr lang="ko-KR" altLang="en-US" baseline="0" dirty="0" err="1" smtClean="0"/>
              <a:t>케라스로</a:t>
            </a:r>
            <a:r>
              <a:rPr lang="ko-KR" altLang="en-US" baseline="0" dirty="0" smtClean="0"/>
              <a:t> 다층 </a:t>
            </a:r>
            <a:r>
              <a:rPr lang="ko-KR" altLang="en-US" baseline="0" dirty="0" err="1" smtClean="0"/>
              <a:t>퍼셉트론</a:t>
            </a:r>
            <a:r>
              <a:rPr lang="ko-KR" altLang="en-US" baseline="0" dirty="0" smtClean="0"/>
              <a:t> 구현하기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 번째로는 신경망 </a:t>
            </a:r>
            <a:r>
              <a:rPr lang="ko-KR" altLang="en-US" baseline="0" dirty="0" err="1" smtClean="0"/>
              <a:t>하이퍼파라미터</a:t>
            </a:r>
            <a:r>
              <a:rPr lang="ko-KR" altLang="en-US" baseline="0" dirty="0" smtClean="0"/>
              <a:t> 튜닝하기 이렇게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29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문제를 해결한 것은 다층 </a:t>
            </a:r>
            <a:r>
              <a:rPr lang="ko-KR" altLang="en-US" dirty="0" err="1" smtClean="0"/>
              <a:t>퍼셉트론입니다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앞서 본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단층 </a:t>
            </a:r>
            <a:r>
              <a:rPr lang="ko-KR" altLang="en-US" dirty="0" err="1" smtClean="0"/>
              <a:t>퍼셉트론이라고</a:t>
            </a:r>
            <a:r>
              <a:rPr lang="ko-KR" altLang="en-US" dirty="0" smtClean="0"/>
              <a:t> 하는데 단층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제약 사항을 보완하기</a:t>
            </a:r>
            <a:r>
              <a:rPr lang="ko-KR" altLang="en-US" baseline="0" dirty="0" smtClean="0"/>
              <a:t> 위해 생긴 </a:t>
            </a:r>
            <a:r>
              <a:rPr lang="ko-KR" altLang="en-US" baseline="0" dirty="0" err="1" smtClean="0"/>
              <a:t>퍼셉트론이</a:t>
            </a:r>
            <a:r>
              <a:rPr lang="ko-KR" altLang="en-US" baseline="0" dirty="0" smtClean="0"/>
              <a:t> 다층 </a:t>
            </a:r>
            <a:r>
              <a:rPr lang="ko-KR" altLang="en-US" baseline="0" dirty="0" err="1" smtClean="0"/>
              <a:t>퍼셉트론입니다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다층 </a:t>
            </a:r>
            <a:r>
              <a:rPr lang="ko-KR" altLang="en-US" baseline="0" dirty="0" err="1" smtClean="0"/>
              <a:t>퍼셉트론은</a:t>
            </a:r>
            <a:r>
              <a:rPr lang="ko-KR" altLang="en-US" baseline="0" dirty="0" smtClean="0"/>
              <a:t> 단층 </a:t>
            </a:r>
            <a:r>
              <a:rPr lang="ko-KR" altLang="en-US" baseline="0" dirty="0" err="1" smtClean="0"/>
              <a:t>퍼셉트론에서</a:t>
            </a:r>
            <a:r>
              <a:rPr lang="ko-KR" altLang="en-US" baseline="0" dirty="0" smtClean="0"/>
              <a:t> 좌표 평면 자체에 변화를 주는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개의 </a:t>
            </a:r>
            <a:r>
              <a:rPr lang="ko-KR" altLang="en-US" baseline="0" dirty="0" err="1" smtClean="0"/>
              <a:t>퍼셉트론을</a:t>
            </a:r>
            <a:r>
              <a:rPr lang="ko-KR" altLang="en-US" baseline="0" dirty="0" smtClean="0"/>
              <a:t> 한 번에 계산하기 위해 </a:t>
            </a:r>
            <a:r>
              <a:rPr lang="ko-KR" altLang="en-US" baseline="0" dirty="0" err="1" smtClean="0"/>
              <a:t>은닉층을</a:t>
            </a:r>
            <a:r>
              <a:rPr lang="ko-KR" altLang="en-US" baseline="0" dirty="0" smtClean="0"/>
              <a:t> 추가합니다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다층 </a:t>
            </a:r>
            <a:r>
              <a:rPr lang="ko-KR" altLang="en-US" baseline="0" dirty="0" err="1" smtClean="0"/>
              <a:t>퍼셉트론의</a:t>
            </a:r>
            <a:r>
              <a:rPr lang="ko-KR" altLang="en-US" baseline="0" dirty="0" smtClean="0"/>
              <a:t> 구성은 아래의 그림과 같이 </a:t>
            </a:r>
            <a:r>
              <a:rPr lang="ko-KR" altLang="en-US" baseline="0" dirty="0" err="1" smtClean="0"/>
              <a:t>입력층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은닉층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출력층으로</a:t>
            </a:r>
            <a:r>
              <a:rPr lang="ko-KR" altLang="en-US" baseline="0" dirty="0" smtClean="0"/>
              <a:t> 구성되어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다층 </a:t>
            </a:r>
            <a:r>
              <a:rPr lang="ko-KR" altLang="en-US" baseline="0" dirty="0" err="1" smtClean="0"/>
              <a:t>퍼셉트론에</a:t>
            </a:r>
            <a:r>
              <a:rPr lang="ko-KR" altLang="en-US" baseline="0" dirty="0" smtClean="0"/>
              <a:t> 들어가기 전에 한번 용어와 개념을 정리하고 들어가겠습니다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03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다들 용어에 대해서 이해하기 어려울 수도 있기에 다시 한번 설명하면서 이해를 시켜드리겠습니다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입력층은</a:t>
            </a:r>
            <a:r>
              <a:rPr lang="ko-KR" altLang="en-US" dirty="0" smtClean="0"/>
              <a:t> 들어온 신호를 그대로 다음 뉴런에 전달하는 역할로 마트에 들어오는 입구라고 생각하시면은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출력층은</a:t>
            </a:r>
            <a:r>
              <a:rPr lang="ko-KR" altLang="en-US" dirty="0" smtClean="0"/>
              <a:t> 뉴런의 출력이 신경망의 결과값을 내는 층인데 마트에 사람이 들어와서 얻는 이득이라고 생각하시면은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은닉층은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사이에 숨어 있는 층인데 마트에서 사람이 들어와서 무엇을 사는지 외부에서 알 수 없기 때문에 말 그대로 숨겨진 층이라고 생각하시면은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79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계속 말했지만 두 개의 입력이 있어야 출력이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입력과 출력 사이에 외부에서 관여할 수 없는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추가됩니다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말하면은</a:t>
            </a:r>
            <a:r>
              <a:rPr lang="ko-KR" altLang="en-US" dirty="0" smtClean="0"/>
              <a:t> 정확하게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이해하기가 어렵습니다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그림을 보면서 더 정확하게 이해를 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73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계속 말했지만 두 개의 입력이 있어야 출력이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입력과 출력 사이에 외부에서 관여할 수 없는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추가됩니다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말하면은</a:t>
            </a:r>
            <a:r>
              <a:rPr lang="ko-KR" altLang="en-US" dirty="0" smtClean="0"/>
              <a:t> 정확하게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이해하기가 어렵습니다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그림을 보면서 더 정확하게 이해를 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62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 말했던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그래프 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입력층에서</a:t>
            </a:r>
            <a:r>
              <a:rPr lang="ko-KR" altLang="en-US" dirty="0" smtClean="0"/>
              <a:t> 첫번째 그림과 같이 입력이 들어왔지만 선형으로는 풀 수 없는 문제입니다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은닉층에</a:t>
            </a:r>
            <a:r>
              <a:rPr lang="ko-KR" altLang="en-US" dirty="0" smtClean="0"/>
              <a:t> 들어가서 좌표 평면 자체에 변화를 주면 어떻게 될까요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과연 선형으로 표현할 수 없을까요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 값을 놓고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결과를 구분한다고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직선으로도 이를 해결할 수 없지만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만들어 공간을 왜곡하면 두 영역을 가로지르는 건 일도 </a:t>
            </a:r>
            <a:r>
              <a:rPr lang="ko-KR" altLang="en-US" dirty="0" err="1" smtClean="0"/>
              <a:t>아니였습니다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84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그러면은 제가 </a:t>
            </a:r>
            <a:r>
              <a:rPr lang="ko-KR" altLang="en-US" dirty="0" err="1" smtClean="0"/>
              <a:t>보여줬던건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하나밖에 없었는데 하나만</a:t>
            </a:r>
            <a:r>
              <a:rPr lang="ko-KR" altLang="en-US" baseline="0" dirty="0" smtClean="0"/>
              <a:t> 있을 수도 있지만 여러 개 있을 수도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이를 심층 신경망이라고 부릅니다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71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챕터에서 핵심이라고 불리는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알고리즘에 </a:t>
            </a:r>
            <a:r>
              <a:rPr lang="ko-KR" altLang="en-US" dirty="0" err="1" smtClean="0"/>
              <a:t>들어가기전</a:t>
            </a:r>
            <a:r>
              <a:rPr lang="ko-KR" altLang="en-US" dirty="0" smtClean="0"/>
              <a:t> 이전에 배웠던 경사하강법을 다시 짚고 넘어가겠습니다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책에서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장에 다 들어있는 내용이고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최용현</a:t>
            </a:r>
            <a:r>
              <a:rPr lang="ko-KR" altLang="en-US" dirty="0" smtClean="0"/>
              <a:t> 선배님께서 잘 설명해주셨기에 깊게 짚고 넘어가지는 않겠습니다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경사하강법은 비용  함수를 최소화하기 위해 반복해서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조정해가는 방법입니다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간단하게 개념만 다시 설명하자면 </a:t>
            </a:r>
            <a:r>
              <a:rPr lang="ko-KR" altLang="en-US" dirty="0" err="1" smtClean="0"/>
              <a:t>그레디언트가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경우가 비용 함수의 최소 지점입니다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무작위 초기화한 </a:t>
            </a:r>
            <a:r>
              <a:rPr lang="ko-KR" altLang="en-US" dirty="0" err="1" smtClean="0"/>
              <a:t>쎄타</a:t>
            </a:r>
            <a:r>
              <a:rPr lang="ko-KR" altLang="en-US" dirty="0" smtClean="0"/>
              <a:t> 값을 변경합니다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중요한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스텝으로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함수에서 </a:t>
            </a:r>
            <a:r>
              <a:rPr lang="ko-KR" altLang="en-US" dirty="0" err="1" smtClean="0"/>
              <a:t>하이퍼파라미터로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학습률로</a:t>
            </a:r>
            <a:r>
              <a:rPr lang="ko-KR" altLang="en-US" dirty="0" smtClean="0"/>
              <a:t>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기억이 제대로 나지 않는다면 나중에 복습하면서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참고해주시길 바랍니다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2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연구자들은 다층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훈련할 방법을 찾기 위해 오랫동안 고군분투했지만 성공하지 못했습니다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1974</a:t>
            </a:r>
            <a:r>
              <a:rPr lang="ko-KR" altLang="en-US" dirty="0" smtClean="0"/>
              <a:t>년도 폴 </a:t>
            </a:r>
            <a:r>
              <a:rPr lang="ko-KR" altLang="en-US" dirty="0" err="1" smtClean="0"/>
              <a:t>웨어보스가</a:t>
            </a:r>
            <a:r>
              <a:rPr lang="ko-KR" altLang="en-US" dirty="0" smtClean="0"/>
              <a:t> 처음으로 제안했지만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문제 때문에 연구 분위기가 침체되어 주목받지 못하고 </a:t>
            </a:r>
            <a:r>
              <a:rPr lang="en-US" altLang="ko-KR" dirty="0" smtClean="0"/>
              <a:t>1986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제프리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힌턴</a:t>
            </a:r>
            <a:r>
              <a:rPr lang="ko-KR" altLang="en-US" dirty="0" smtClean="0"/>
              <a:t> 교수가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훈련 알고리즘을 재 발견 하면서 다시 세계로 나왔습니다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알고리즘은 오늘날에도 여전히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알고리즘은 계산 결과와 정답의 오차를 구해 이 오차에 관여하는 값들의 가중치를 수정하여 오차가 작아지는 방향으로 일정 횟수를 반복해 수정하는 방법입니다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효율적인 기법으로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그레디언트를</a:t>
            </a:r>
            <a:r>
              <a:rPr lang="ko-KR" altLang="en-US" baseline="0" dirty="0" smtClean="0"/>
              <a:t> 자동으로 계산하는 경사 </a:t>
            </a:r>
            <a:r>
              <a:rPr lang="ko-KR" altLang="en-US" baseline="0" dirty="0" err="1" smtClean="0"/>
              <a:t>하강법이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역전파는</a:t>
            </a:r>
            <a:r>
              <a:rPr lang="ko-KR" altLang="en-US" dirty="0" smtClean="0"/>
              <a:t> 네트워크를 두</a:t>
            </a:r>
            <a:r>
              <a:rPr lang="ko-KR" altLang="en-US" baseline="0" dirty="0" smtClean="0"/>
              <a:t> 번 즉 </a:t>
            </a:r>
            <a:r>
              <a:rPr lang="ko-KR" altLang="en-US" baseline="0" dirty="0" err="1" smtClean="0"/>
              <a:t>정방향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역방향으로 통과하는 것만으로 모든 모델 </a:t>
            </a:r>
            <a:r>
              <a:rPr lang="ko-KR" altLang="en-US" baseline="0" dirty="0" err="1" smtClean="0"/>
              <a:t>파라미터에</a:t>
            </a:r>
            <a:r>
              <a:rPr lang="ko-KR" altLang="en-US" baseline="0" dirty="0" smtClean="0"/>
              <a:t> 대한 네트워크 오차의 </a:t>
            </a:r>
            <a:r>
              <a:rPr lang="ko-KR" altLang="en-US" baseline="0" dirty="0" err="1" smtClean="0"/>
              <a:t>그레디언트를</a:t>
            </a:r>
            <a:r>
              <a:rPr lang="ko-KR" altLang="en-US" baseline="0" dirty="0" smtClean="0"/>
              <a:t> 계산할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전체 과정은 네트워크가 어떤 해결책으로 수렴될 때까지 반복합니다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설명하면 이해하기가 어려울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장을 통해서 더 세부적으로 말씀드리겠습니다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8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 간단한 다층 </a:t>
            </a:r>
            <a:r>
              <a:rPr lang="ko-KR" altLang="en-US" dirty="0" err="1" smtClean="0"/>
              <a:t>퍼셉트론이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간단한 네트워크로 가정하고 </a:t>
            </a:r>
            <a:r>
              <a:rPr lang="ko-KR" altLang="en-US" dirty="0" err="1" smtClean="0"/>
              <a:t>입력층에</a:t>
            </a:r>
            <a:r>
              <a:rPr lang="ko-KR" altLang="en-US" dirty="0" smtClean="0"/>
              <a:t> 전달되어 첫 번째 </a:t>
            </a:r>
            <a:r>
              <a:rPr lang="ko-KR" altLang="en-US" dirty="0" err="1" smtClean="0"/>
              <a:t>은닉층으로</a:t>
            </a:r>
            <a:r>
              <a:rPr lang="ko-KR" altLang="en-US" dirty="0" smtClean="0"/>
              <a:t> 보내집니다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그림에서는 한 개의 </a:t>
            </a:r>
            <a:r>
              <a:rPr lang="ko-KR" altLang="en-US" dirty="0" err="1" smtClean="0"/>
              <a:t>은닉층만</a:t>
            </a:r>
            <a:r>
              <a:rPr lang="ko-KR" altLang="en-US" dirty="0" smtClean="0"/>
              <a:t> 표현했지만 그 다음 층이 있으면은 계속 다음 층으로 결과를 보내고 </a:t>
            </a:r>
            <a:r>
              <a:rPr lang="ko-KR" altLang="en-US" dirty="0" err="1" smtClean="0"/>
              <a:t>출력층에</a:t>
            </a:r>
            <a:r>
              <a:rPr lang="ko-KR" altLang="en-US" dirty="0" smtClean="0"/>
              <a:t> 도달할</a:t>
            </a:r>
            <a:r>
              <a:rPr lang="ko-KR" altLang="en-US" baseline="0" dirty="0" smtClean="0"/>
              <a:t> 때까지 계속 보냅니다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과정을 </a:t>
            </a:r>
            <a:r>
              <a:rPr lang="ko-KR" altLang="en-US" baseline="0" dirty="0" err="1" smtClean="0"/>
              <a:t>정방향</a:t>
            </a:r>
            <a:r>
              <a:rPr lang="ko-KR" altLang="en-US" baseline="0" dirty="0" smtClean="0"/>
              <a:t> 계산이라고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정방향</a:t>
            </a:r>
            <a:r>
              <a:rPr lang="ko-KR" altLang="en-US" baseline="0" dirty="0" smtClean="0"/>
              <a:t> 계산을 하면서 결과는 오차를 가지게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 오차를 가지게 되지 않는다면 미흡하지만 제가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장에서 다뤘던 문제가 발생하게 되겠죠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연쇄 법칙을 이용하여 각 출력</a:t>
            </a:r>
            <a:r>
              <a:rPr lang="ko-KR" altLang="en-US" baseline="0" dirty="0" smtClean="0"/>
              <a:t> 연결이 이 오차에 기여하는 정도를 계산합니다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연쇄 법칙을 이용하여 계산한 오차들을 </a:t>
            </a:r>
            <a:r>
              <a:rPr lang="ko-KR" altLang="en-US" baseline="0" dirty="0" err="1" smtClean="0"/>
              <a:t>입력층에</a:t>
            </a:r>
            <a:r>
              <a:rPr lang="ko-KR" altLang="en-US" baseline="0" dirty="0" smtClean="0"/>
              <a:t> 도달할 때까지 역방향으로 계속됩니다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이런 역방향 단계는 오차 </a:t>
            </a:r>
            <a:r>
              <a:rPr lang="ko-KR" altLang="en-US" dirty="0" err="1" smtClean="0"/>
              <a:t>그레디언트를</a:t>
            </a:r>
            <a:r>
              <a:rPr lang="ko-KR" altLang="en-US" dirty="0" smtClean="0"/>
              <a:t> 거꾸로 전파함으로써 효율적으로 네트워크에 있는 모든 연결 가중치에 대한 오차 </a:t>
            </a:r>
            <a:r>
              <a:rPr lang="ko-KR" altLang="en-US" dirty="0" err="1" smtClean="0"/>
              <a:t>그레디언트를</a:t>
            </a:r>
            <a:r>
              <a:rPr lang="ko-KR" altLang="en-US" dirty="0" smtClean="0"/>
              <a:t> 측정합니다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여담으로 여기서 </a:t>
            </a:r>
            <a:r>
              <a:rPr lang="ko-KR" altLang="en-US" dirty="0" err="1" smtClean="0"/>
              <a:t>역전파라는</a:t>
            </a:r>
            <a:r>
              <a:rPr lang="ko-KR" altLang="en-US" dirty="0" smtClean="0"/>
              <a:t> 알고리즘의 이름이 유래되었습니다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한번 갔다가 돌아오는 한 단계를 </a:t>
            </a:r>
            <a:r>
              <a:rPr lang="ko-KR" altLang="en-US" dirty="0" err="1" smtClean="0"/>
              <a:t>에포크라고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알고리즘은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수행하여 방금 계산한 오차 </a:t>
            </a:r>
            <a:r>
              <a:rPr lang="ko-KR" altLang="en-US" dirty="0" err="1" smtClean="0"/>
              <a:t>그레디언트를</a:t>
            </a:r>
            <a:r>
              <a:rPr lang="ko-KR" altLang="en-US" dirty="0" smtClean="0"/>
              <a:t> 사용해 네트워크에 있는 모든 연결 가중치를 수정합니다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알고리즘은 아주 중요하니 다시 예시를 들어서 설명해드리겠습니다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45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오른쪽 그림을 보면은 </a:t>
            </a:r>
            <a:r>
              <a:rPr lang="ko-KR" altLang="en-US" dirty="0" err="1" smtClean="0"/>
              <a:t>출력층에서</a:t>
            </a:r>
            <a:r>
              <a:rPr lang="ko-KR" altLang="en-US" dirty="0" smtClean="0"/>
              <a:t> 나온 결과 값이 가진 오차가 </a:t>
            </a:r>
            <a:r>
              <a:rPr lang="en-US" altLang="ko-KR" dirty="0" smtClean="0"/>
              <a:t>0.6</a:t>
            </a:r>
            <a:r>
              <a:rPr lang="ko-KR" altLang="en-US" dirty="0" smtClean="0"/>
              <a:t>이라고 되어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이전 뉴런에서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라는 값을 전달하였기 때문에 위 뉴런은 </a:t>
            </a:r>
            <a:r>
              <a:rPr lang="en-US" altLang="ko-KR" baseline="0" dirty="0" smtClean="0"/>
              <a:t>60% </a:t>
            </a:r>
            <a:r>
              <a:rPr lang="ko-KR" altLang="en-US" baseline="0" dirty="0" smtClean="0"/>
              <a:t>아래 뉴런은 </a:t>
            </a:r>
            <a:r>
              <a:rPr lang="en-US" altLang="ko-KR" baseline="0" dirty="0" smtClean="0"/>
              <a:t>40% </a:t>
            </a:r>
            <a:r>
              <a:rPr lang="ko-KR" altLang="en-US" baseline="0" dirty="0" smtClean="0"/>
              <a:t>영향을 주었다고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균등하게 가중치를 나눠줄 수 있지만 영향을 미친 만큼 오차를 다시 </a:t>
            </a:r>
            <a:r>
              <a:rPr lang="ko-KR" altLang="en-US" baseline="0" dirty="0" err="1" smtClean="0"/>
              <a:t>역전파하는게</a:t>
            </a:r>
            <a:r>
              <a:rPr lang="ko-KR" altLang="en-US" baseline="0" dirty="0" smtClean="0"/>
              <a:t> 맞기 때문에 위 뉴런에는 </a:t>
            </a:r>
            <a:r>
              <a:rPr lang="en-US" altLang="ko-KR" baseline="0" dirty="0" smtClean="0"/>
              <a:t>0.36 </a:t>
            </a:r>
            <a:r>
              <a:rPr lang="ko-KR" altLang="en-US" baseline="0" dirty="0" smtClean="0"/>
              <a:t>아래 뉴런에는 </a:t>
            </a:r>
            <a:r>
              <a:rPr lang="en-US" altLang="ko-KR" baseline="0" dirty="0" smtClean="0"/>
              <a:t>0.24</a:t>
            </a:r>
            <a:r>
              <a:rPr lang="ko-KR" altLang="en-US" baseline="0" dirty="0" smtClean="0"/>
              <a:t>가 전달이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역전파는</a:t>
            </a:r>
            <a:r>
              <a:rPr lang="ko-KR" altLang="en-US" dirty="0" smtClean="0"/>
              <a:t> 말 그대로 이렇게 오차를 점점 거슬러 올라가면서 다시 전파하는 것을 의미합니다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사람이 편리하게 살기 위해 또는 더 나은 세상을 살기 위해서 어떤 것에 대해 영감을 얻어 새로운 것을 만듭니다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그러면은 비행기는 무엇에 영감을 얻었고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찍찍이</a:t>
            </a:r>
            <a:r>
              <a:rPr lang="ko-KR" altLang="en-US" dirty="0" smtClean="0"/>
              <a:t> 즉 </a:t>
            </a:r>
            <a:r>
              <a:rPr lang="ko-KR" altLang="en-US" dirty="0" err="1" smtClean="0"/>
              <a:t>벨크로는</a:t>
            </a:r>
            <a:r>
              <a:rPr lang="ko-KR" altLang="en-US" dirty="0" smtClean="0"/>
              <a:t> 어디에서 영감을 </a:t>
            </a:r>
            <a:r>
              <a:rPr lang="ko-KR" altLang="en-US" dirty="0" err="1" smtClean="0"/>
              <a:t>얻었을까요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정답을 맞추신 분께는 상품은 없지만 기분이 좋아질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이미 책을 한번이라도 보신 분은 정답을 알 것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비행기는 새에서 영감을 얻었고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벨크로는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산우엉에서</a:t>
            </a:r>
            <a:r>
              <a:rPr lang="ko-KR" altLang="en-US" dirty="0" smtClean="0"/>
              <a:t> 영감을 얻었습니다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그러면은 우리가 다루는 컴퓨터는 어디에서 영감을 얻어 더 발전을 시킬 수 있을까요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챕터를 통해 알아봅시다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94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역전파는</a:t>
            </a:r>
            <a:r>
              <a:rPr lang="ko-KR" altLang="en-US" dirty="0" smtClean="0"/>
              <a:t> 승훈 선배님께서 가장 중요하다가 말씀하셨기에 다시 한번 정리하겠습니다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첫번째로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각 훈련 샘플에 대해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알고리즘이 먼저 예측을 만들고 오차를 측정합니다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정방향</a:t>
            </a:r>
            <a:r>
              <a:rPr lang="ko-KR" altLang="en-US" dirty="0" smtClean="0"/>
              <a:t> 계산이라고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두번째로 역방향으로 각 층을 거치면서 각 연결이 오차에 기여한 정도를 측정합니다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역방향 계산이라고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이 오차가 감소하도록 가중치를 조정합니다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효율적인 기법으로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그러면은 </a:t>
            </a:r>
            <a:r>
              <a:rPr lang="ko-KR" altLang="en-US" dirty="0" err="1" smtClean="0"/>
              <a:t>역전파를</a:t>
            </a:r>
            <a:r>
              <a:rPr lang="ko-KR" altLang="en-US" baseline="0" dirty="0" smtClean="0"/>
              <a:t> 활용할 수 있는 것에는 무엇이 있는지 한번 살펴보겠습니다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6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주로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알고리즘은 활성화 함수에 많이 사용되고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활성화 함수는 신경망 회로에서</a:t>
            </a:r>
            <a:r>
              <a:rPr lang="ko-KR" altLang="en-US" baseline="0" dirty="0" smtClean="0"/>
              <a:t> 한 뉴런에 대해 </a:t>
            </a:r>
            <a:r>
              <a:rPr lang="ko-KR" altLang="en-US" baseline="0" dirty="0" err="1" smtClean="0"/>
              <a:t>입력값을</a:t>
            </a:r>
            <a:r>
              <a:rPr lang="ko-KR" altLang="en-US" baseline="0" dirty="0" smtClean="0"/>
              <a:t> 다음 뉴런에 보낼지 말지에 대해 결정하는 함수입니다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제가 소개 시켜드릴 주요 활성화 함수는 총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가지이며 일단 먼저 </a:t>
            </a:r>
            <a:r>
              <a:rPr lang="ko-KR" altLang="en-US" baseline="0" dirty="0" err="1" smtClean="0"/>
              <a:t>소개시켜드리겠습니다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 번째는 제가 </a:t>
            </a:r>
            <a:r>
              <a:rPr lang="ko-KR" altLang="en-US" baseline="0" dirty="0" err="1" smtClean="0"/>
              <a:t>설명드렸던</a:t>
            </a:r>
            <a:r>
              <a:rPr lang="ko-KR" altLang="en-US" baseline="0" dirty="0" smtClean="0"/>
              <a:t> 계단 함수입니다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기준으로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보다 작으면 데이터를 보내지 않고</a:t>
            </a:r>
            <a:r>
              <a:rPr lang="en-US" altLang="ko-KR" baseline="0" dirty="0" smtClean="0"/>
              <a:t>, 0</a:t>
            </a:r>
            <a:r>
              <a:rPr lang="ko-KR" altLang="en-US" baseline="0" dirty="0" smtClean="0"/>
              <a:t>보다 같거나 크면 데이터를 보내는 유형의 함수입니다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번째는 </a:t>
            </a:r>
            <a:r>
              <a:rPr lang="ko-KR" altLang="en-US" baseline="0" dirty="0" err="1" smtClean="0"/>
              <a:t>시그모이드</a:t>
            </a:r>
            <a:r>
              <a:rPr lang="ko-KR" altLang="en-US" baseline="0" dirty="0" smtClean="0"/>
              <a:t> 함수입니다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함수는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장에서 다뤘던 내용입니다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시그모이드</a:t>
            </a:r>
            <a:r>
              <a:rPr lang="ko-KR" altLang="en-US" baseline="0" dirty="0" smtClean="0"/>
              <a:t> 함수에 대한 설명은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장에 잘 나와있으므로 간단하게 설명하자면 계단 함수보다는 훨씬 부드러워졌고 연속이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소개 시켜드릴 두 활성화 함수는 </a:t>
            </a:r>
            <a:r>
              <a:rPr lang="ko-KR" altLang="en-US" baseline="0" dirty="0" err="1" smtClean="0"/>
              <a:t>역전파에서</a:t>
            </a:r>
            <a:r>
              <a:rPr lang="ko-KR" altLang="en-US" baseline="0" dirty="0" smtClean="0"/>
              <a:t> 널리 쓰이는 함수입니다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3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하이퍼볼릭</a:t>
            </a:r>
            <a:r>
              <a:rPr lang="ko-KR" altLang="en-US" dirty="0" smtClean="0"/>
              <a:t> 탄젠트 함수는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함수처럼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자 모양이고 연속적이며 미분이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출력 </a:t>
            </a:r>
            <a:r>
              <a:rPr lang="ko-KR" altLang="en-US" dirty="0" err="1" smtClean="0"/>
              <a:t>범위인것과</a:t>
            </a:r>
            <a:r>
              <a:rPr lang="ko-KR" altLang="en-US" dirty="0" smtClean="0"/>
              <a:t> 달리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범위는 훈련 초기에 각 층의 출력을 원점 근처로 모으는 경향이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종종 빠르게 수렴되도록 도와줍니다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함수는 </a:t>
            </a:r>
            <a:r>
              <a:rPr lang="ko-KR" altLang="en-US" dirty="0" err="1" smtClean="0"/>
              <a:t>레유</a:t>
            </a:r>
            <a:r>
              <a:rPr lang="ko-KR" altLang="en-US" dirty="0" smtClean="0"/>
              <a:t> 함수입니다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레유함수는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작으면 기울기가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 크면 </a:t>
            </a:r>
            <a:r>
              <a:rPr lang="ko-KR" altLang="en-US" dirty="0" err="1" smtClean="0"/>
              <a:t>함수값이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이되는</a:t>
            </a:r>
            <a:r>
              <a:rPr lang="ko-KR" altLang="en-US" dirty="0" smtClean="0"/>
              <a:t> 함수입니다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시그모이드</a:t>
            </a:r>
            <a:r>
              <a:rPr lang="ko-KR" altLang="en-US" baseline="0" dirty="0" smtClean="0"/>
              <a:t> 함수와 탄젠트 함수와 </a:t>
            </a:r>
            <a:r>
              <a:rPr lang="ko-KR" altLang="en-US" baseline="0" dirty="0" err="1" smtClean="0"/>
              <a:t>비교할대</a:t>
            </a:r>
            <a:r>
              <a:rPr lang="ko-KR" altLang="en-US" baseline="0" dirty="0" smtClean="0"/>
              <a:t> 계산 속도가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빠르다는 장점이 있어 기본 활성화 함수가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보다 작으면 기울기가 이기 때문에 뉴런이 죽을 수 있는 단점이 존재하는데 이 단점을 보안하는 것에 대해서는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장에서 자세하게 나와있습니다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4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회귀 작업에 사용할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일반적으로는 값 하나를 예측하는 데 출력 뉴런이 하나만 필요합니다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예측된 값이라고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동시에 여러 값을 예측하는 경우는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회귀라고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들어 이미지에서 물체의 중심 위치를 파악하려면 </a:t>
            </a:r>
            <a:r>
              <a:rPr lang="en-US" altLang="ko-KR" dirty="0" smtClean="0"/>
              <a:t>2D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좌표를 예측해야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출력 뉴런 두 개가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출력 </a:t>
            </a:r>
            <a:r>
              <a:rPr lang="ko-KR" altLang="en-US" baseline="0" dirty="0" err="1" smtClean="0"/>
              <a:t>차원마다</a:t>
            </a:r>
            <a:r>
              <a:rPr lang="ko-KR" altLang="en-US" baseline="0" dirty="0" smtClean="0"/>
              <a:t> 출력 뉴런이 하나씩 필요합니다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5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</a:t>
            </a:r>
            <a:r>
              <a:rPr lang="ko-KR" altLang="en-US" dirty="0" err="1" smtClean="0"/>
              <a:t>회귀용</a:t>
            </a:r>
            <a:r>
              <a:rPr lang="ko-KR" altLang="en-US" dirty="0" smtClean="0"/>
              <a:t> 다층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만들 때 출력 뉴런에 활성화 함수를 사용하지 않고 어떤 범위의 값도 </a:t>
            </a:r>
            <a:r>
              <a:rPr lang="ko-KR" altLang="en-US" dirty="0" err="1" smtClean="0"/>
              <a:t>출려되도록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출력이 항상 양수여야 한다면 </a:t>
            </a:r>
            <a:r>
              <a:rPr lang="ko-KR" altLang="en-US" dirty="0" err="1" smtClean="0"/>
              <a:t>출력층에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ReLU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 또는 </a:t>
            </a:r>
            <a:r>
              <a:rPr lang="en-US" altLang="ko-KR" baseline="0" dirty="0" err="1" smtClean="0"/>
              <a:t>softplus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사용합니다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Softplus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함수는 </a:t>
            </a:r>
            <a:r>
              <a:rPr lang="en-US" altLang="ko-KR" baseline="0" dirty="0" err="1" smtClean="0"/>
              <a:t>ReLU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함수의 변종이라고 생각하시면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장에서 자세하게 다룰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어떤 범위 안의 값을 예측하고 싶다면 </a:t>
            </a:r>
            <a:r>
              <a:rPr lang="ko-KR" altLang="en-US" baseline="0" dirty="0" err="1" smtClean="0"/>
              <a:t>로지스틱</a:t>
            </a:r>
            <a:r>
              <a:rPr lang="ko-KR" altLang="en-US" baseline="0" dirty="0" smtClean="0"/>
              <a:t> 함수나 </a:t>
            </a:r>
            <a:r>
              <a:rPr lang="ko-KR" altLang="en-US" baseline="0" dirty="0" err="1" smtClean="0"/>
              <a:t>하이퍼볼릭</a:t>
            </a:r>
            <a:r>
              <a:rPr lang="ko-KR" altLang="en-US" baseline="0" dirty="0" smtClean="0"/>
              <a:t> 탄젠트 함수를 사용하면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장과 </a:t>
            </a:r>
            <a:r>
              <a:rPr lang="ko-KR" altLang="en-US" baseline="0" dirty="0" err="1" smtClean="0"/>
              <a:t>이번장에서</a:t>
            </a:r>
            <a:r>
              <a:rPr lang="ko-KR" altLang="en-US" baseline="0" dirty="0" smtClean="0"/>
              <a:t> 배웠지만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로지스틱은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사이를 출력하고 </a:t>
            </a:r>
            <a:r>
              <a:rPr lang="ko-KR" altLang="en-US" baseline="0" dirty="0" err="1" smtClean="0"/>
              <a:t>하이퍼볼릭</a:t>
            </a:r>
            <a:r>
              <a:rPr lang="ko-KR" altLang="en-US" baseline="0" dirty="0" smtClean="0"/>
              <a:t> 탄젠트 함수는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사이를 출력하기에 범위 안의 값을 예측 할 수 있겠죠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38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366</a:t>
            </a:r>
            <a:r>
              <a:rPr lang="ko-KR" altLang="en-US" baseline="0" dirty="0" smtClean="0"/>
              <a:t>의 표 </a:t>
            </a:r>
            <a:r>
              <a:rPr lang="en-US" altLang="ko-KR" baseline="0" dirty="0" smtClean="0"/>
              <a:t>10-1</a:t>
            </a:r>
            <a:r>
              <a:rPr lang="ko-KR" altLang="en-US" baseline="0" dirty="0" smtClean="0"/>
              <a:t>은 실습할 때 알아야하는 </a:t>
            </a:r>
            <a:r>
              <a:rPr lang="ko-KR" altLang="en-US" baseline="0" dirty="0" err="1" smtClean="0"/>
              <a:t>파라미터들입니다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앞서 제가 소개 시켜드린 내용들이 거의 요약으로 나와있기 때문에 보고 넘어가겠습니다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62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분류 작업에도 사용할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이진 분류 문제에서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활성화 함수를 가진 하나의 출력 뉴런만 필요합니다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출력은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baseline="0" dirty="0" smtClean="0"/>
              <a:t> 사이의 실수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이를 양성 클래스에 대한 예측 확률로 해석할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음성 클래스에 대한 예측 확률은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양성 클래스의 예측 확률을 뺀 값입니다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예시로는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장의 다중 레이블 이진 분류 문제로 다층 </a:t>
            </a:r>
            <a:r>
              <a:rPr lang="ko-KR" altLang="en-US" baseline="0" dirty="0" err="1" smtClean="0"/>
              <a:t>퍼셉트론은</a:t>
            </a:r>
            <a:r>
              <a:rPr lang="ko-KR" altLang="en-US" baseline="0" dirty="0" smtClean="0"/>
              <a:t> 이를 쉽게 처리할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37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367 </a:t>
            </a:r>
            <a:r>
              <a:rPr lang="ko-KR" altLang="en-US" baseline="0" dirty="0" smtClean="0"/>
              <a:t>표 </a:t>
            </a:r>
            <a:r>
              <a:rPr lang="en-US" altLang="ko-KR" baseline="0" dirty="0" smtClean="0"/>
              <a:t>10-2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이진분류와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다중분류</a:t>
            </a:r>
            <a:r>
              <a:rPr lang="ko-KR" altLang="en-US" baseline="0" dirty="0" smtClean="0"/>
              <a:t> 실습할 때 어떤 </a:t>
            </a:r>
            <a:r>
              <a:rPr lang="ko-KR" altLang="en-US" baseline="0" dirty="0" err="1" smtClean="0"/>
              <a:t>하이퍼파라미터를</a:t>
            </a:r>
            <a:r>
              <a:rPr lang="ko-KR" altLang="en-US" baseline="0" dirty="0" smtClean="0"/>
              <a:t> 사용해야하는지 잘 나와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파라미터를</a:t>
            </a:r>
            <a:r>
              <a:rPr lang="ko-KR" altLang="en-US" baseline="0" dirty="0" smtClean="0"/>
              <a:t> 따라 가보겠습니다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입력층과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은닉층은</a:t>
            </a:r>
            <a:r>
              <a:rPr lang="ko-KR" altLang="en-US" baseline="0" dirty="0" smtClean="0"/>
              <a:t> 모두 회귀와 동일합니다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출력 뉴런 수는 이진은 한 개 다중 레이블은 </a:t>
            </a:r>
            <a:r>
              <a:rPr lang="ko-KR" altLang="en-US" baseline="0" dirty="0" err="1" smtClean="0"/>
              <a:t>레이블마다</a:t>
            </a:r>
            <a:r>
              <a:rPr lang="ko-KR" altLang="en-US" baseline="0" dirty="0" smtClean="0"/>
              <a:t> 한 개 다중 분류는 클래스 마다 한 개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출력층의</a:t>
            </a:r>
            <a:r>
              <a:rPr lang="ko-KR" altLang="en-US" baseline="0" dirty="0" smtClean="0"/>
              <a:t> 활성화 함수는 이진과 다중 레이블은 </a:t>
            </a:r>
            <a:r>
              <a:rPr lang="ko-KR" altLang="en-US" baseline="0" dirty="0" err="1" smtClean="0"/>
              <a:t>로지스틱</a:t>
            </a:r>
            <a:r>
              <a:rPr lang="ko-KR" altLang="en-US" baseline="0" dirty="0" smtClean="0"/>
              <a:t> 함수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다중 분류는 </a:t>
            </a:r>
            <a:r>
              <a:rPr lang="ko-KR" altLang="en-US" baseline="0" dirty="0" err="1" smtClean="0"/>
              <a:t>소프트맥스</a:t>
            </a:r>
            <a:r>
              <a:rPr lang="ko-KR" altLang="en-US" baseline="0" dirty="0" smtClean="0"/>
              <a:t> 함수를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소프트 맥스 함수가 잘 기억이 나지 않는다면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장에 잘 소개되어 있으므로 복습하시면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손실 함수는 전부 크로스 엔트로피 이며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장에서 소프트 맥스 함수와 함께 설명되어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5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챕터에서는 인공 신경망에 대해서 다루고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인공 신경망은 뇌에 있는 생물학적 뉴런의 </a:t>
            </a:r>
            <a:r>
              <a:rPr lang="ko-KR" altLang="en-US" dirty="0" err="1" smtClean="0"/>
              <a:t>네트웨크에서</a:t>
            </a:r>
            <a:r>
              <a:rPr lang="ko-KR" altLang="en-US" dirty="0" smtClean="0"/>
              <a:t> 영감을 받은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모델이라고 책에 적혀있습니다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장은 인공 신경망의 초창기 구조를 간단히 소개하는 것으로 시작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4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인공 뉴런에 관해 이야기하기 전에 생물학적 뉴런을 간단히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그림과 같은 세포는 대부분 동물의 뇌에서 발견됩니다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세포는 핵을 포함하는 </a:t>
            </a:r>
            <a:r>
              <a:rPr lang="ko-KR" altLang="en-US" dirty="0" err="1" smtClean="0"/>
              <a:t>세포체와</a:t>
            </a:r>
            <a:r>
              <a:rPr lang="ko-KR" altLang="en-US" dirty="0" smtClean="0"/>
              <a:t> 복잡한 구성 요소로 이루어져있습니다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수상돌기라는 나뭇가지 모양의 돌기와 </a:t>
            </a:r>
            <a:r>
              <a:rPr lang="ko-KR" altLang="en-US" dirty="0" err="1" smtClean="0"/>
              <a:t>축삭돌기라는</a:t>
            </a:r>
            <a:r>
              <a:rPr lang="ko-KR" altLang="en-US" dirty="0" smtClean="0"/>
              <a:t> 아주 긴 돌기 하나가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축삭돌기의</a:t>
            </a:r>
            <a:r>
              <a:rPr lang="ko-KR" altLang="en-US" dirty="0" smtClean="0"/>
              <a:t> 끝은 </a:t>
            </a:r>
            <a:r>
              <a:rPr lang="ko-KR" altLang="en-US" dirty="0" err="1" smtClean="0"/>
              <a:t>축삭끝가지라는</a:t>
            </a:r>
            <a:r>
              <a:rPr lang="ko-KR" altLang="en-US" dirty="0" smtClean="0"/>
              <a:t> 여러 가지로 나뉘고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가지 끝은 시냅스 말단이라는 미세한 구조이며 다른 뉴런의 </a:t>
            </a:r>
            <a:r>
              <a:rPr lang="ko-KR" altLang="en-US" dirty="0" err="1" smtClean="0"/>
              <a:t>수상돌기나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세포체에</a:t>
            </a:r>
            <a:r>
              <a:rPr lang="ko-KR" altLang="en-US" dirty="0" smtClean="0"/>
              <a:t> 연결됩니다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생물학적 뉴런은 활동 전위 또는 간단한 신호라고 부르는 짧은 전기 자극을 만듭니다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신호는 </a:t>
            </a:r>
            <a:r>
              <a:rPr lang="ko-KR" altLang="en-US" dirty="0" err="1" smtClean="0"/>
              <a:t>축삭돌기를</a:t>
            </a:r>
            <a:r>
              <a:rPr lang="ko-KR" altLang="en-US" dirty="0" smtClean="0"/>
              <a:t> 따라 이동하여 시냅스가 신경 </a:t>
            </a:r>
            <a:r>
              <a:rPr lang="ko-KR" altLang="en-US" dirty="0" err="1" smtClean="0"/>
              <a:t>전달물질이라는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화확적</a:t>
            </a:r>
            <a:r>
              <a:rPr lang="ko-KR" altLang="en-US" dirty="0" smtClean="0"/>
              <a:t> 신호를 발생하게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이와 같이 생물학적 뉴런 하나는 아주 단순하게 동작하지만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보통은 수십억 개로 구성된 거대한 네트워크로 조직되며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보통 다른 뉴런 네트워크 수천 개와 연결됩니다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1943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매컬러와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피츠가</a:t>
            </a:r>
            <a:r>
              <a:rPr lang="ko-KR" altLang="en-US" dirty="0" smtClean="0"/>
              <a:t> 생물학적 뉴런에서 착안한 매우 단순한 신경망 모델을 제안했는데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이것이 나중에 인공 뉴런이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그들은 인간의 두뇌를 논리적 서술을 구현하는 이진 원소들의 결합으로 추측했는데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 원소인 뉴런은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상태를 나타냅니다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인공 뉴런은 단순히 입력이 일정 개수만큼 활성화되었을 때 출력을 내보냅니다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논문에서 </a:t>
            </a:r>
            <a:r>
              <a:rPr lang="ko-KR" altLang="en-US" dirty="0" err="1" smtClean="0"/>
              <a:t>매컬러와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피츠는</a:t>
            </a:r>
            <a:r>
              <a:rPr lang="ko-KR" altLang="en-US" dirty="0" smtClean="0"/>
              <a:t> 이런 간단한 모델로 인공 뉴런의 네트워크를 만들어 어떤 논리 명제도 계산할 수 있다는 것을 증명했습니다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증명에 대한 논문은 우측 내용이므로 한번 읽고 넘어가겠습니다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네트워크가 어떻게 작동하는지 알아보기 위해 논리 연산을 수행하는 인공 신경망을 몇 개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그림에서는 적어도 입력이 둘은 준비되어야 뉴런이 활성화된다고 가정했습니다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아래 식들은 이산 수학을 했으면 이해하리라 믿고 넘어가는데 혹시나 이산 수학을 아직 안</a:t>
            </a:r>
            <a:r>
              <a:rPr lang="ko-KR" altLang="en-US" baseline="0" dirty="0" smtClean="0"/>
              <a:t> 배운 학우가 있어도 이 정도는 이해하리라 믿고 넘어가겠습니다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혹시나 모르면 복습하면서 한 번 찾아보시길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첫번째는 </a:t>
            </a:r>
            <a:r>
              <a:rPr lang="ko-KR" altLang="en-US" baseline="0" dirty="0" err="1" smtClean="0"/>
              <a:t>항등</a:t>
            </a:r>
            <a:r>
              <a:rPr lang="ko-KR" altLang="en-US" baseline="0" dirty="0" smtClean="0"/>
              <a:t> 함수로 </a:t>
            </a:r>
            <a:r>
              <a:rPr lang="en-US" altLang="ko-KR" baseline="0" dirty="0" smtClean="0"/>
              <a:t>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9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복잡한 논리 표현식을 계산하기 위해 이런 네트워크들을 어떻게 연결할 수 있는지 상상할 수 있어야 하기에 연습문제를 한 번 풀어보겠습니다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분정도의</a:t>
            </a:r>
            <a:r>
              <a:rPr lang="ko-KR" altLang="en-US" dirty="0" smtClean="0"/>
              <a:t> 시간을 </a:t>
            </a:r>
            <a:r>
              <a:rPr lang="ko-KR" altLang="en-US" dirty="0" err="1" smtClean="0"/>
              <a:t>드릴테니</a:t>
            </a:r>
            <a:r>
              <a:rPr lang="ko-KR" altLang="en-US" dirty="0" smtClean="0"/>
              <a:t> 한번 </a:t>
            </a:r>
            <a:r>
              <a:rPr lang="ko-KR" altLang="en-US" dirty="0" err="1" smtClean="0"/>
              <a:t>풀어보시길</a:t>
            </a:r>
            <a:r>
              <a:rPr lang="ko-KR" altLang="en-US" dirty="0" smtClean="0"/>
              <a:t> 바랍니다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다른 문제 풀이도 있지만 책에 있는 그대로 따라 가겠습니다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en-US" altLang="ko-KR" baseline="0" dirty="0" smtClean="0"/>
              <a:t> XOR 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부정 곱 과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부정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곱의 합으로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부정의 곱을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라고 하고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부정과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곱을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라고 합시다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그러면은 </a:t>
            </a:r>
            <a:r>
              <a:rPr lang="ko-KR" altLang="en-US" baseline="0" dirty="0" err="1" smtClean="0"/>
              <a:t>최정</a:t>
            </a:r>
            <a:r>
              <a:rPr lang="ko-KR" altLang="en-US" baseline="0" dirty="0" smtClean="0"/>
              <a:t> 결과적으로 </a:t>
            </a:r>
            <a:r>
              <a:rPr lang="en-US" altLang="ko-KR" baseline="0" dirty="0" smtClean="0"/>
              <a:t>A XOR 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의 합이라고 할 수 있겠죠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그러면은 다음 그림과 같이 표현이 되는데 답이 여러가지가 있으니 다른 답이 나온 분들은 책과 다르다고 실망하실 필요는 없습니다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9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소개 시켜드릴 것은 </a:t>
            </a:r>
            <a:r>
              <a:rPr lang="ko-KR" altLang="en-US" dirty="0" err="1" smtClean="0"/>
              <a:t>퍼셉트론입니다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가장 간단한 인공 신경망 구조 중 하나입니다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TLU</a:t>
            </a:r>
            <a:r>
              <a:rPr lang="ko-KR" altLang="en-US" dirty="0" smtClean="0"/>
              <a:t>라고 불리는 조금 다른 형태의 인공 뉴런을 기반으로 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신경망의 기원이 되는 알고리즘 중 하나이며 인공 뉴런의 이진 값이 아닌 어떤 숫자이고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입력 연결은 가중치에 연관이 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4AB0B-47C2-4C41-8BD0-BFAA7E6196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9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7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7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6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4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84AF-DE78-48BE-B438-A2D6E0EA868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7341-874D-4DE4-A5C9-4E055AC0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5635" y="2610187"/>
            <a:ext cx="979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Raleway Thin" panose="020B0203030101060003" pitchFamily="34" charset="0"/>
              </a:rPr>
              <a:t>케라스</a:t>
            </a:r>
            <a:r>
              <a:rPr lang="ko-KR" altLang="en-US" sz="4000" dirty="0" err="1" smtClean="0">
                <a:latin typeface="Raleway Thin" panose="020B0203030101060003" pitchFamily="34" charset="0"/>
              </a:rPr>
              <a:t>를</a:t>
            </a:r>
            <a:r>
              <a:rPr lang="ko-KR" altLang="en-US" sz="4000" b="1" dirty="0" smtClean="0">
                <a:latin typeface="Raleway Thin" panose="020B0203030101060003" pitchFamily="34" charset="0"/>
              </a:rPr>
              <a:t> </a:t>
            </a:r>
            <a:r>
              <a:rPr lang="ko-KR" altLang="en-US" sz="4000" dirty="0" smtClean="0">
                <a:latin typeface="Raleway Thin" panose="020B0203030101060003" pitchFamily="34" charset="0"/>
              </a:rPr>
              <a:t>사용한</a:t>
            </a:r>
            <a:r>
              <a:rPr lang="ko-KR" altLang="en-US" sz="4000" b="1" dirty="0" smtClean="0">
                <a:latin typeface="Raleway Thin" panose="020B0203030101060003" pitchFamily="34" charset="0"/>
              </a:rPr>
              <a:t> 인공 신경망 </a:t>
            </a:r>
            <a:r>
              <a:rPr lang="ko-KR" altLang="en-US" sz="4000" dirty="0" smtClean="0">
                <a:latin typeface="Raleway Thin" panose="020B0203030101060003" pitchFamily="34" charset="0"/>
              </a:rPr>
              <a:t>소개</a:t>
            </a:r>
            <a:endParaRPr lang="ko-KR" altLang="en-US" sz="4000" dirty="0">
              <a:latin typeface="Raleway Thin" panose="020B02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4430" y="3723384"/>
            <a:ext cx="282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  <a:alpha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201820983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  <a:alpha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김동환</a:t>
            </a:r>
            <a:endParaRPr lang="ko-KR" altLang="en-US" dirty="0">
              <a:solidFill>
                <a:schemeClr val="tx1">
                  <a:lumMod val="50000"/>
                  <a:lumOff val="50000"/>
                  <a:alpha val="7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7769" y="508797"/>
            <a:ext cx="1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Raleway Thin" panose="020B0203030101060003" pitchFamily="34" charset="0"/>
              </a:rPr>
              <a:t>Login</a:t>
            </a:r>
            <a:endParaRPr lang="ko-KR" altLang="en-US" sz="1600" dirty="0">
              <a:latin typeface="Raleway Thin" panose="020B02030301010600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00" y="38100"/>
            <a:ext cx="12090400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21589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75271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28953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175741" y="314225"/>
            <a:ext cx="1944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521437" y="216827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90805" y="153850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862897" y="136704"/>
            <a:ext cx="199378" cy="199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1878805" y="130629"/>
            <a:ext cx="178512" cy="205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242048"/>
            <a:ext cx="356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TLU</a:t>
            </a:r>
          </a:p>
          <a:p>
            <a:r>
              <a:rPr lang="en-US" altLang="ko-K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Threshold Logic Unit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31571" y="1319524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입력의 가중치 합을 계산한 뒤 계산된 합에 계단 함수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(step function)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적용하여 결과를 출력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31570" y="2072771"/>
                <a:ext cx="67357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+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  <a:ea typeface="나눔바른고딕 UltraLight" panose="020B0603020101020101" pitchFamily="50" charset="-127"/>
                  </a:rPr>
                  <a:t>· · ·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w ( x=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입력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신호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w=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가중치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z=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가중치의 합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70" y="2072771"/>
                <a:ext cx="6735751" cy="338554"/>
              </a:xfrm>
              <a:prstGeom prst="rect">
                <a:avLst/>
              </a:prstGeom>
              <a:blipFill>
                <a:blip r:embed="rId3"/>
                <a:stretch>
                  <a:fillRect l="-452" t="-71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7099061" y="3421047"/>
            <a:ext cx="2050116" cy="1656296"/>
            <a:chOff x="4842809" y="2656117"/>
            <a:chExt cx="2050116" cy="1656296"/>
          </a:xfrm>
        </p:grpSpPr>
        <p:grpSp>
          <p:nvGrpSpPr>
            <p:cNvPr id="32" name="그룹 31"/>
            <p:cNvGrpSpPr/>
            <p:nvPr/>
          </p:nvGrpSpPr>
          <p:grpSpPr>
            <a:xfrm>
              <a:off x="4842809" y="2656117"/>
              <a:ext cx="2050116" cy="1656296"/>
              <a:chOff x="6893859" y="2903767"/>
              <a:chExt cx="2050116" cy="1656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타원 2"/>
                  <p:cNvSpPr/>
                  <p:nvPr/>
                </p:nvSpPr>
                <p:spPr>
                  <a:xfrm>
                    <a:off x="6893859" y="2903767"/>
                    <a:ext cx="380066" cy="38006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180000" tIns="0" bIns="72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타원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859" y="2903767"/>
                    <a:ext cx="380066" cy="3800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타원 26"/>
                  <p:cNvSpPr/>
                  <p:nvPr/>
                </p:nvSpPr>
                <p:spPr>
                  <a:xfrm>
                    <a:off x="6893859" y="3437047"/>
                    <a:ext cx="380066" cy="38006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180000" tIns="0" bIns="72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타원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859" y="3437047"/>
                    <a:ext cx="380066" cy="3800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타원 29"/>
                  <p:cNvSpPr/>
                  <p:nvPr/>
                </p:nvSpPr>
                <p:spPr>
                  <a:xfrm>
                    <a:off x="6897147" y="4179997"/>
                    <a:ext cx="380066" cy="38006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180000" tIns="0" bIns="72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타원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147" y="4179997"/>
                    <a:ext cx="380066" cy="38006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타원 30"/>
                  <p:cNvSpPr/>
                  <p:nvPr/>
                </p:nvSpPr>
                <p:spPr>
                  <a:xfrm>
                    <a:off x="8563909" y="3565487"/>
                    <a:ext cx="380066" cy="38006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180000" tIns="0" bIns="72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타원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3909" y="3565487"/>
                    <a:ext cx="380066" cy="38006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직선 화살표 연결선 6"/>
              <p:cNvCxnSpPr>
                <a:stCxn id="3" idx="6"/>
                <a:endCxn id="31" idx="2"/>
              </p:cNvCxnSpPr>
              <p:nvPr/>
            </p:nvCxnSpPr>
            <p:spPr>
              <a:xfrm>
                <a:off x="7273925" y="3093800"/>
                <a:ext cx="1289984" cy="661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27" idx="6"/>
                <a:endCxn id="31" idx="2"/>
              </p:cNvCxnSpPr>
              <p:nvPr/>
            </p:nvCxnSpPr>
            <p:spPr>
              <a:xfrm>
                <a:off x="7273925" y="3627080"/>
                <a:ext cx="1289984" cy="128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30" idx="6"/>
                <a:endCxn id="31" idx="2"/>
              </p:cNvCxnSpPr>
              <p:nvPr/>
            </p:nvCxnSpPr>
            <p:spPr>
              <a:xfrm flipV="1">
                <a:off x="7277213" y="3755520"/>
                <a:ext cx="1286696" cy="614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7746905" y="3230996"/>
                    <a:ext cx="344023" cy="143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직사각형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6905" y="3230996"/>
                    <a:ext cx="344023" cy="1437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7613699" y="3555193"/>
                    <a:ext cx="344023" cy="143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직사각형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3699" y="3555193"/>
                    <a:ext cx="344023" cy="14375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7722161" y="4112048"/>
                    <a:ext cx="344023" cy="143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직사각형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2161" y="4112048"/>
                    <a:ext cx="344023" cy="1437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타원 34"/>
            <p:cNvSpPr/>
            <p:nvPr/>
          </p:nvSpPr>
          <p:spPr>
            <a:xfrm>
              <a:off x="5013271" y="3630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009982" y="37430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009981" y="38398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97637" y="3991770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 뉴런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51" name="직사각형 50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242048"/>
            <a:ext cx="356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TLU</a:t>
            </a:r>
          </a:p>
          <a:p>
            <a:r>
              <a:rPr lang="en-US" altLang="ko-K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Threshold Logic Unit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52132" y="1494273"/>
                <a:ext cx="67357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계단 함수 적용 결과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𝑠𝑡𝑒𝑝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𝑧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𝑡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𝑤</m:t>
                    </m:r>
                  </m:oMath>
                </a14:m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32" y="1494273"/>
                <a:ext cx="6735751" cy="338554"/>
              </a:xfrm>
              <a:prstGeom prst="rect">
                <a:avLst/>
              </a:prstGeom>
              <a:blipFill>
                <a:blip r:embed="rId3"/>
                <a:stretch>
                  <a:fillRect l="-45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23" y="2119132"/>
            <a:ext cx="4544059" cy="39820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2" name="직사각형 31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/>
          <p:nvPr/>
        </p:nvCxnSpPr>
        <p:spPr>
          <a:xfrm>
            <a:off x="8163699" y="2866389"/>
            <a:ext cx="199675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9221563" y="2114224"/>
            <a:ext cx="0" cy="75216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797858"/>
            <a:ext cx="356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헤비사이드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계단 함수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H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eaviside Step Function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25906" y="2256949"/>
                <a:ext cx="2698927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h𝑒𝑎𝑣𝑖𝑠𝑖𝑑𝑒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0 (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𝑧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&lt;0)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1 (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𝑧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06" y="2256949"/>
                <a:ext cx="2698927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>
            <a:off x="8421841" y="2866390"/>
            <a:ext cx="79972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221563" y="2414129"/>
            <a:ext cx="833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9037665" y="1891616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heaviside</m:t>
                      </m:r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65" y="1891616"/>
                <a:ext cx="485191" cy="250601"/>
              </a:xfrm>
              <a:prstGeom prst="rect">
                <a:avLst/>
              </a:prstGeom>
              <a:blipFill>
                <a:blip r:embed="rId4"/>
                <a:stretch>
                  <a:fillRect l="-40506" r="-34177" b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10054698" y="2741088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698" y="2741088"/>
                <a:ext cx="485191" cy="25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8987893" y="2847727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893" y="2847727"/>
                <a:ext cx="485191" cy="250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8930641" y="2297232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41" y="2297232"/>
                <a:ext cx="485191" cy="250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9189416" y="2834241"/>
            <a:ext cx="64294" cy="6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191991" y="2381982"/>
            <a:ext cx="64294" cy="64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25905" y="4311008"/>
                <a:ext cx="2698927" cy="87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𝑠𝑔𝑛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0  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05" y="4311008"/>
                <a:ext cx="2698927" cy="878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>
            <a:off x="8072064" y="4931219"/>
            <a:ext cx="199675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9129928" y="4179054"/>
            <a:ext cx="8925" cy="134330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330206" y="5299520"/>
            <a:ext cx="79972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9129928" y="4478959"/>
            <a:ext cx="833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8946030" y="3956446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030" y="3956446"/>
                <a:ext cx="485191" cy="250601"/>
              </a:xfrm>
              <a:prstGeom prst="rect">
                <a:avLst/>
              </a:prstGeom>
              <a:blipFill>
                <a:blip r:embed="rId9"/>
                <a:stretch>
                  <a:fillRect l="-6329"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9963063" y="4805918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063" y="4805918"/>
                <a:ext cx="485191" cy="2506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8827843" y="4729560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43" y="4729560"/>
                <a:ext cx="485191" cy="250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8839006" y="4362062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006" y="4362062"/>
                <a:ext cx="485191" cy="250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9100356" y="5267373"/>
            <a:ext cx="64294" cy="6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100356" y="4446812"/>
            <a:ext cx="64294" cy="6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055376" y="5169126"/>
                <a:ext cx="485191" cy="25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376" y="5169126"/>
                <a:ext cx="485191" cy="250601"/>
              </a:xfrm>
              <a:prstGeom prst="rect">
                <a:avLst/>
              </a:prstGeom>
              <a:blipFill>
                <a:blip r:embed="rId12"/>
                <a:stretch>
                  <a:fillRect t="-2439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/>
          <p:cNvSpPr/>
          <p:nvPr/>
        </p:nvSpPr>
        <p:spPr>
          <a:xfrm>
            <a:off x="9100356" y="4906589"/>
            <a:ext cx="64294" cy="64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62" name="직사각형 61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484644"/>
            <a:ext cx="35620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완전 연결 층</a:t>
            </a:r>
            <a:endParaRPr lang="en-US" altLang="ko-KR" sz="5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F</a:t>
            </a:r>
            <a:r>
              <a:rPr lang="en-US" altLang="ko-K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ully Connected Layer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층에 있는 모든 뉴런이 이전 층의 모든 뉴런과 연결 되어 있는 것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73" y="1699186"/>
            <a:ext cx="6602070" cy="38618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214188" y="4595207"/>
            <a:ext cx="199636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 뉴런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입력을 그대로 통과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6335" y="3777306"/>
            <a:ext cx="223505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편향 뉴런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항상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출력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01251" y="5195371"/>
            <a:ext cx="223505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52890" y="3545494"/>
            <a:ext cx="115175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입력층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352890" y="2394504"/>
            <a:ext cx="115175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력층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39177" y="2650941"/>
            <a:ext cx="22350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TLU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8575" y="1734648"/>
            <a:ext cx="22350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5" name="직사각형 34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484644"/>
            <a:ext cx="35620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완전 연결 층</a:t>
            </a:r>
            <a:endParaRPr lang="en-US" altLang="ko-KR" sz="5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F</a:t>
            </a:r>
            <a:r>
              <a:rPr lang="en-US" altLang="ko-K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ully Connected Layer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층에 있는 모든 뉴런이 이전 층의 모든 뉴런과 연결 되어 있는 것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04188" y="3427980"/>
                <a:ext cx="6735751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= </m:t>
                      </m:r>
                      <m:r>
                        <a:rPr lang="ko-KR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𝜙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88" y="3427980"/>
                <a:ext cx="6735751" cy="349326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 16"/>
          <p:cNvCxnSpPr/>
          <p:nvPr/>
        </p:nvCxnSpPr>
        <p:spPr>
          <a:xfrm rot="5400000" flipH="1" flipV="1">
            <a:off x="8216364" y="2808251"/>
            <a:ext cx="747267" cy="492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24119" y="2419103"/>
            <a:ext cx="163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특성의 행렬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7" name="꺾인 연결선 26"/>
          <p:cNvCxnSpPr/>
          <p:nvPr/>
        </p:nvCxnSpPr>
        <p:spPr>
          <a:xfrm rot="16200000" flipV="1">
            <a:off x="7464626" y="2783218"/>
            <a:ext cx="747267" cy="5795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77081" y="2423814"/>
            <a:ext cx="163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활성화 함수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6" name="직사각형 35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335350"/>
            <a:ext cx="3562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4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훈련 알고리즘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프랑크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로젠블라트가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헤브의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규칙에서 영감을 받아 제안한 훈련 알고리즘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1571" y="1319524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도널드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헤브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생물학적 뉴런이 다른 뉴런을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활성화시킬때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이 두 뉴런의 연결이 더 강해진다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.”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1571" y="2072771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시에그리드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로웰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서로 활성화되는 세포가 서로 연결 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”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1571" y="2734490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뉴런이 동시에 활성화될 때마다 이들 사이의 연결 가중치가 증가하는 경향이 있음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헤브의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규칙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또는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헤브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학습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1571" y="4550370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퍼셉트론에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한 번에 한 개의 샘플이 주입되면 각 샘플에 대해 예측이 만들어 진다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2" name="직사각형 31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29" y="2335350"/>
            <a:ext cx="3562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4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훈련 알고리즘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프랑크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로젠블라트가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헤브의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규칙에서 영감을 받아 제안한 훈련 알고리즘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05773" y="3261322"/>
                <a:ext cx="326671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𝑖</m:t>
                              </m:r>
                              <m:r>
                                <a:rPr lang="en-US" altLang="ko-KR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,</m:t>
                              </m:r>
                              <m:r>
                                <a:rPr lang="en-US" altLang="ko-KR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(</m:t>
                          </m:r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𝑛𝑒𝑥𝑡</m:t>
                          </m:r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 </m:t>
                          </m:r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𝑠𝑡𝑒𝑝</m:t>
                          </m:r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)</m:t>
                          </m:r>
                        </m:sup>
                      </m:sSup>
                      <m:r>
                        <a:rPr lang="en-US" altLang="ko-KR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𝑖</m:t>
                          </m:r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,</m:t>
                          </m:r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+</m:t>
                      </m:r>
                      <m:r>
                        <a:rPr lang="ko-KR" altLang="en-US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𝜂</m:t>
                      </m:r>
                      <m:r>
                        <a:rPr lang="en-US" altLang="ko-KR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바른고딕 UltraLight" panose="020B0603020101020101" pitchFamily="50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773" y="3261322"/>
                <a:ext cx="3266713" cy="374270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꺾인 연결선 5"/>
          <p:cNvCxnSpPr>
            <a:stCxn id="25" idx="0"/>
            <a:endCxn id="24" idx="2"/>
          </p:cNvCxnSpPr>
          <p:nvPr/>
        </p:nvCxnSpPr>
        <p:spPr>
          <a:xfrm rot="16200000" flipV="1">
            <a:off x="6197671" y="2519863"/>
            <a:ext cx="853294" cy="6296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94105" y="1807864"/>
            <a:ext cx="1630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번째 입력 뉴런과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번째 출력 뉴런 사이를 연결하는 가중치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rot="5400000" flipH="1" flipV="1">
            <a:off x="6686449" y="3754734"/>
            <a:ext cx="903742" cy="606602"/>
          </a:xfrm>
          <a:prstGeom prst="bentConnector3">
            <a:avLst>
              <a:gd name="adj1" fmla="val 489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71674" y="4527387"/>
            <a:ext cx="163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3" name="꺾인 연결선 32"/>
          <p:cNvCxnSpPr/>
          <p:nvPr/>
        </p:nvCxnSpPr>
        <p:spPr>
          <a:xfrm rot="5400000" flipH="1" flipV="1">
            <a:off x="7489951" y="2544651"/>
            <a:ext cx="903742" cy="606602"/>
          </a:xfrm>
          <a:prstGeom prst="bentConnector3">
            <a:avLst>
              <a:gd name="adj1" fmla="val 489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29722" y="1997686"/>
            <a:ext cx="1630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 훈련 샘플의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번째 출력 뉴런의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타깃값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5" name="꺾인 연결선 34"/>
          <p:cNvCxnSpPr/>
          <p:nvPr/>
        </p:nvCxnSpPr>
        <p:spPr>
          <a:xfrm rot="16200000" flipV="1">
            <a:off x="7994038" y="3704521"/>
            <a:ext cx="921223" cy="724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01503" y="4572119"/>
            <a:ext cx="1630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 훈련 샘플의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번째 출력 뉴런의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출력값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0" name="직선 연결선 39"/>
          <p:cNvCxnSpPr>
            <a:stCxn id="25" idx="3"/>
          </p:cNvCxnSpPr>
          <p:nvPr/>
        </p:nvCxnSpPr>
        <p:spPr>
          <a:xfrm flipV="1">
            <a:off x="8572486" y="3144416"/>
            <a:ext cx="898085" cy="304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61693" y="2880980"/>
            <a:ext cx="1630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 훈련 샘플의 </a:t>
            </a:r>
            <a:r>
              <a:rPr lang="en-US" altLang="ko-K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번째 뉴런의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입력값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9" name="직사각형 3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093" y="2650147"/>
            <a:ext cx="3740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수렴 이론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Perceptron convergence theorem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프랑크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로젠블라트가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증명한 이론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1571" y="1319524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 출력 뉴런의 결정 경계는 선형이므로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복잡한 패턴을 학습하지 못한다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1571" y="2511648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훈련 샘플이 선형적으로 구분될 수 있다면 이 알고리즘은 정답에 수렴한다</a:t>
            </a:r>
            <a:endParaRPr lang="ko-KR" altLang="en-US" sz="16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29" name="직사각형 2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2754" y="3168424"/>
            <a:ext cx="374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퍼셉트론의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한계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선형이므로 간단한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XOR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함수도 처리하지 못한다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3493" y="2940993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논리 회로에서 간단한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XOR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도 해결하지 못한다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493" y="4237991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분야 연구 침체기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0" name="직사각형 29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000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2754" y="3168424"/>
            <a:ext cx="374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퍼셉트론의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한계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선형이므로 간단한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XOR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함수도 처리하지 못한다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51" y="1624084"/>
            <a:ext cx="6440804" cy="1470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86936" y="1880482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36" y="1880482"/>
                <a:ext cx="28436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82672" y="1880482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72" y="1880482"/>
                <a:ext cx="28436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70332" y="1880482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32" y="1880482"/>
                <a:ext cx="28436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66068" y="1880482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068" y="1880482"/>
                <a:ext cx="28436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248629" y="1880482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629" y="1880482"/>
                <a:ext cx="28436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44365" y="1880482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365" y="1880482"/>
                <a:ext cx="28436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5010645" y="5258161"/>
            <a:ext cx="1396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010645" y="4107168"/>
            <a:ext cx="0" cy="114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8411" y="3973557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11" y="3973557"/>
                <a:ext cx="28436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65453" y="5290038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453" y="5290038"/>
                <a:ext cx="2843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4935051" y="5192351"/>
            <a:ext cx="151188" cy="15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114266" y="5192351"/>
            <a:ext cx="151188" cy="15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948978" y="4284898"/>
            <a:ext cx="151188" cy="15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112019" y="4284898"/>
            <a:ext cx="151188" cy="151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335948" y="5240617"/>
            <a:ext cx="1396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335948" y="4089624"/>
            <a:ext cx="0" cy="114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53714" y="3956013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14" y="3956013"/>
                <a:ext cx="2843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590756" y="5272494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756" y="5272494"/>
                <a:ext cx="2843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/>
          <p:cNvSpPr/>
          <p:nvPr/>
        </p:nvSpPr>
        <p:spPr>
          <a:xfrm>
            <a:off x="7260354" y="5174807"/>
            <a:ext cx="151188" cy="15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439569" y="5174807"/>
            <a:ext cx="151188" cy="151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274281" y="4267354"/>
            <a:ext cx="151188" cy="151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437322" y="4267354"/>
            <a:ext cx="151188" cy="151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9525424" y="5258161"/>
            <a:ext cx="1396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9525424" y="4107168"/>
            <a:ext cx="0" cy="114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243190" y="3973557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190" y="3973557"/>
                <a:ext cx="2843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80232" y="5290038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 UltraLight" panose="020B060302010102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232" y="5290038"/>
                <a:ext cx="2843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/>
          <p:cNvSpPr/>
          <p:nvPr/>
        </p:nvSpPr>
        <p:spPr>
          <a:xfrm>
            <a:off x="9449830" y="5192351"/>
            <a:ext cx="151188" cy="15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0629045" y="5192351"/>
            <a:ext cx="151188" cy="151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463757" y="4284898"/>
            <a:ext cx="151188" cy="151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0626798" y="4284898"/>
            <a:ext cx="151188" cy="15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100166" y="3778628"/>
            <a:ext cx="1701146" cy="1701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92348" y="4089624"/>
            <a:ext cx="1522672" cy="1522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61" name="직사각형 60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769" y="508797"/>
            <a:ext cx="1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Raleway Thin" panose="020B0203030101060003" pitchFamily="34" charset="0"/>
              </a:rPr>
              <a:t>Login</a:t>
            </a:r>
            <a:endParaRPr lang="ko-KR" altLang="en-US" sz="1600" dirty="0">
              <a:latin typeface="Raleway Thin" panose="020B02030301010600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00" y="38100"/>
            <a:ext cx="12090400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21589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75271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28953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175741" y="314225"/>
            <a:ext cx="1944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521437" y="216827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90805" y="153850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862897" y="136704"/>
            <a:ext cx="199378" cy="199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1878805" y="130629"/>
            <a:ext cx="178512" cy="205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147" y="1362870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Raleway Thin" panose="020B0203030101060003" pitchFamily="34" charset="0"/>
              </a:rPr>
              <a:t>목 차</a:t>
            </a:r>
            <a:endParaRPr lang="ko-KR" altLang="en-US" sz="5400" dirty="0">
              <a:latin typeface="Raleway Thin" panose="020B0203030101060003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494123" y="2671342"/>
            <a:ext cx="5251123" cy="473809"/>
            <a:chOff x="3494123" y="2671342"/>
            <a:chExt cx="5251123" cy="473809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3576000" y="3145151"/>
              <a:ext cx="504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Image result for pencil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000" y="2731075"/>
              <a:ext cx="313246" cy="31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3494123" y="2671342"/>
              <a:ext cx="4920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인공 신경망과 인공 뉴런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70437" y="3664745"/>
            <a:ext cx="5251123" cy="473809"/>
            <a:chOff x="3494123" y="2671342"/>
            <a:chExt cx="5251123" cy="473809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3576000" y="3145151"/>
              <a:ext cx="504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2" descr="Image result for pencil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000" y="2731075"/>
              <a:ext cx="313246" cy="31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494123" y="2671342"/>
              <a:ext cx="4920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퍼셉트론과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 다층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퍼셉트론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093" y="2650147"/>
            <a:ext cx="3740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Multi-layer Perceptron (MLP)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637" y="3991770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 이상인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1571" y="1319524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제약사항을 보완하기 위한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1571" y="2085311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좌표 평면 자체에 변화를 줌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1571" y="2851098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개의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한 번에 계산하기 위해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추가함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1571" y="3616885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입력층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출력층으로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구성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22" y="4151457"/>
            <a:ext cx="3255261" cy="224934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0" name="직사각형 29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용어 정리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929" y="2086512"/>
            <a:ext cx="977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입력층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들어온 신호를 그대로 다음 뉴런에 전달하는 역할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723" y="2671287"/>
            <a:ext cx="977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출력층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뉴런의 출력이 신경망의 결과값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723" y="3256062"/>
            <a:ext cx="977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입력층과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출력층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사이에 있는 숨어 있는 층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신경망의 외부에서 이 층을 직접 접근할 수 없음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28" name="직사각형 27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개념 정리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4945" y="2379694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81773" y="3175191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81773" y="4107709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32767" y="3641449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652160" y="4350103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3154" y="3887384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7" idx="6"/>
            <a:endCxn id="30" idx="3"/>
          </p:cNvCxnSpPr>
          <p:nvPr/>
        </p:nvCxnSpPr>
        <p:spPr>
          <a:xfrm flipV="1">
            <a:off x="1986394" y="3816104"/>
            <a:ext cx="976339" cy="39391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" idx="6"/>
            <a:endCxn id="30" idx="1"/>
          </p:cNvCxnSpPr>
          <p:nvPr/>
        </p:nvCxnSpPr>
        <p:spPr>
          <a:xfrm>
            <a:off x="1986394" y="3277502"/>
            <a:ext cx="976339" cy="39391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588" y="5180311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개의 입력이 있어야 한다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7687" y="2379693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97675" y="3175191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397675" y="4107709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166111" y="3641448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68062" y="4350103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67204" y="3887384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3490" y="5180311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입력과 출력 사이에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추가된다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232439" y="3175191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232439" y="4107709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008494" y="4350103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8" name="직선 화살표 연결선 7"/>
          <p:cNvCxnSpPr>
            <a:stCxn id="33" idx="6"/>
            <a:endCxn id="42" idx="2"/>
          </p:cNvCxnSpPr>
          <p:nvPr/>
        </p:nvCxnSpPr>
        <p:spPr>
          <a:xfrm>
            <a:off x="6602296" y="3277502"/>
            <a:ext cx="16301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4" idx="6"/>
            <a:endCxn id="43" idx="2"/>
          </p:cNvCxnSpPr>
          <p:nvPr/>
        </p:nvCxnSpPr>
        <p:spPr>
          <a:xfrm>
            <a:off x="6602296" y="4210020"/>
            <a:ext cx="16301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43" idx="1"/>
          </p:cNvCxnSpPr>
          <p:nvPr/>
        </p:nvCxnSpPr>
        <p:spPr>
          <a:xfrm>
            <a:off x="6602296" y="3277502"/>
            <a:ext cx="1660109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42" idx="3"/>
          </p:cNvCxnSpPr>
          <p:nvPr/>
        </p:nvCxnSpPr>
        <p:spPr>
          <a:xfrm flipV="1">
            <a:off x="6602296" y="3349846"/>
            <a:ext cx="1660109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6"/>
            <a:endCxn id="36" idx="1"/>
          </p:cNvCxnSpPr>
          <p:nvPr/>
        </p:nvCxnSpPr>
        <p:spPr>
          <a:xfrm>
            <a:off x="8437060" y="3277502"/>
            <a:ext cx="1759017" cy="3939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3" idx="6"/>
            <a:endCxn id="36" idx="3"/>
          </p:cNvCxnSpPr>
          <p:nvPr/>
        </p:nvCxnSpPr>
        <p:spPr>
          <a:xfrm flipV="1">
            <a:off x="8437060" y="3816103"/>
            <a:ext cx="1759017" cy="3939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47" name="직사각형 46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개념 정리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4945" y="2379694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81773" y="3175191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81773" y="4107709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32767" y="3641449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652160" y="4350103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3154" y="3887384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7" idx="6"/>
            <a:endCxn id="30" idx="3"/>
          </p:cNvCxnSpPr>
          <p:nvPr/>
        </p:nvCxnSpPr>
        <p:spPr>
          <a:xfrm flipV="1">
            <a:off x="1986394" y="3816104"/>
            <a:ext cx="976339" cy="39391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" idx="6"/>
            <a:endCxn id="30" idx="1"/>
          </p:cNvCxnSpPr>
          <p:nvPr/>
        </p:nvCxnSpPr>
        <p:spPr>
          <a:xfrm>
            <a:off x="1986394" y="3277502"/>
            <a:ext cx="976339" cy="39391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588" y="5180311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개의 입력이 있어야 한다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7687" y="2379693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97675" y="3175191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397675" y="4107709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166111" y="3641448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68062" y="4350103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67204" y="3887384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3490" y="5180311"/>
            <a:ext cx="460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입력과 출력 사이에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추가된다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232439" y="3175191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232439" y="4107709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008494" y="4350103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8" name="직선 화살표 연결선 7"/>
          <p:cNvCxnSpPr>
            <a:stCxn id="33" idx="6"/>
            <a:endCxn id="42" idx="2"/>
          </p:cNvCxnSpPr>
          <p:nvPr/>
        </p:nvCxnSpPr>
        <p:spPr>
          <a:xfrm>
            <a:off x="6602296" y="3277502"/>
            <a:ext cx="16301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4" idx="6"/>
            <a:endCxn id="43" idx="2"/>
          </p:cNvCxnSpPr>
          <p:nvPr/>
        </p:nvCxnSpPr>
        <p:spPr>
          <a:xfrm>
            <a:off x="6602296" y="4210020"/>
            <a:ext cx="16301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43" idx="1"/>
          </p:cNvCxnSpPr>
          <p:nvPr/>
        </p:nvCxnSpPr>
        <p:spPr>
          <a:xfrm>
            <a:off x="6602296" y="3277502"/>
            <a:ext cx="1660109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42" idx="3"/>
          </p:cNvCxnSpPr>
          <p:nvPr/>
        </p:nvCxnSpPr>
        <p:spPr>
          <a:xfrm flipV="1">
            <a:off x="6602296" y="3349846"/>
            <a:ext cx="1660109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6"/>
            <a:endCxn id="36" idx="1"/>
          </p:cNvCxnSpPr>
          <p:nvPr/>
        </p:nvCxnSpPr>
        <p:spPr>
          <a:xfrm>
            <a:off x="8437060" y="3277502"/>
            <a:ext cx="1759017" cy="3939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3" idx="6"/>
            <a:endCxn id="36" idx="3"/>
          </p:cNvCxnSpPr>
          <p:nvPr/>
        </p:nvCxnSpPr>
        <p:spPr>
          <a:xfrm flipV="1">
            <a:off x="8437060" y="3816103"/>
            <a:ext cx="1759017" cy="3939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47" name="직사각형 46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개념 정리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75559" y="4107153"/>
            <a:ext cx="1997832" cy="22423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94021" y="3774376"/>
            <a:ext cx="1997833" cy="2907863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198018" y="2568976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98018" y="3501494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204911" y="3091851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68405" y="3743888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06004" y="3337787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52012" y="2564568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152012" y="3497086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928067" y="3739480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5" name="직선 화살표 연결선 54"/>
          <p:cNvCxnSpPr>
            <a:stCxn id="45" idx="6"/>
            <a:endCxn id="52" idx="2"/>
          </p:cNvCxnSpPr>
          <p:nvPr/>
        </p:nvCxnSpPr>
        <p:spPr>
          <a:xfrm flipV="1">
            <a:off x="2402639" y="2666879"/>
            <a:ext cx="3749373" cy="440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7" idx="6"/>
            <a:endCxn id="53" idx="2"/>
          </p:cNvCxnSpPr>
          <p:nvPr/>
        </p:nvCxnSpPr>
        <p:spPr>
          <a:xfrm flipV="1">
            <a:off x="2402639" y="3599397"/>
            <a:ext cx="3749373" cy="440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6"/>
            <a:endCxn id="53" idx="1"/>
          </p:cNvCxnSpPr>
          <p:nvPr/>
        </p:nvCxnSpPr>
        <p:spPr>
          <a:xfrm>
            <a:off x="2402639" y="2671287"/>
            <a:ext cx="3779339" cy="85576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7" idx="6"/>
            <a:endCxn id="52" idx="3"/>
          </p:cNvCxnSpPr>
          <p:nvPr/>
        </p:nvCxnSpPr>
        <p:spPr>
          <a:xfrm flipV="1">
            <a:off x="2402639" y="2739223"/>
            <a:ext cx="3779339" cy="86458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2" idx="6"/>
            <a:endCxn id="49" idx="1"/>
          </p:cNvCxnSpPr>
          <p:nvPr/>
        </p:nvCxnSpPr>
        <p:spPr>
          <a:xfrm>
            <a:off x="6356633" y="2666879"/>
            <a:ext cx="3878244" cy="45493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3" idx="6"/>
            <a:endCxn id="49" idx="3"/>
          </p:cNvCxnSpPr>
          <p:nvPr/>
        </p:nvCxnSpPr>
        <p:spPr>
          <a:xfrm flipV="1">
            <a:off x="6356633" y="3266506"/>
            <a:ext cx="3878244" cy="33289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89722" y="4803913"/>
            <a:ext cx="2020956" cy="1848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289850" y="4178327"/>
            <a:ext cx="2020956" cy="1848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717774" y="5347252"/>
            <a:ext cx="3776869" cy="278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5" name="직사각형 34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093" y="2650147"/>
            <a:ext cx="3740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심층 신경망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Deep Neural Network (DNN)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여러 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쌓아올린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52579" y="3095678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052579" y="4028196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1484702" y="3574007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22966" y="4270590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85795" y="3819943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145495" y="3095678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45495" y="4028196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21550" y="4270590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6" idx="6"/>
            <a:endCxn id="32" idx="2"/>
          </p:cNvCxnSpPr>
          <p:nvPr/>
        </p:nvCxnSpPr>
        <p:spPr>
          <a:xfrm>
            <a:off x="5257200" y="3197989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6"/>
            <a:endCxn id="33" idx="2"/>
          </p:cNvCxnSpPr>
          <p:nvPr/>
        </p:nvCxnSpPr>
        <p:spPr>
          <a:xfrm>
            <a:off x="5257200" y="4130507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6" idx="6"/>
            <a:endCxn id="33" idx="1"/>
          </p:cNvCxnSpPr>
          <p:nvPr/>
        </p:nvCxnSpPr>
        <p:spPr>
          <a:xfrm>
            <a:off x="5257200" y="3197989"/>
            <a:ext cx="918261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7" idx="6"/>
            <a:endCxn id="32" idx="3"/>
          </p:cNvCxnSpPr>
          <p:nvPr/>
        </p:nvCxnSpPr>
        <p:spPr>
          <a:xfrm flipV="1">
            <a:off x="5257200" y="3270333"/>
            <a:ext cx="918261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238411" y="3095678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238411" y="4028196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014466" y="4270590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>
            <a:off x="6350116" y="3197989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5" idx="2"/>
          </p:cNvCxnSpPr>
          <p:nvPr/>
        </p:nvCxnSpPr>
        <p:spPr>
          <a:xfrm>
            <a:off x="6350116" y="4130507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5" idx="1"/>
          </p:cNvCxnSpPr>
          <p:nvPr/>
        </p:nvCxnSpPr>
        <p:spPr>
          <a:xfrm>
            <a:off x="6350116" y="3197989"/>
            <a:ext cx="918261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4" idx="3"/>
          </p:cNvCxnSpPr>
          <p:nvPr/>
        </p:nvCxnSpPr>
        <p:spPr>
          <a:xfrm flipV="1">
            <a:off x="6350116" y="3270333"/>
            <a:ext cx="918261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7450981" y="3197989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450981" y="4130507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450981" y="3197989"/>
            <a:ext cx="918261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7450981" y="3270333"/>
            <a:ext cx="918261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10377642" y="3095678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0377642" y="4028196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153697" y="4270590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78" name="직선 화살표 연결선 77"/>
          <p:cNvCxnSpPr>
            <a:endCxn id="75" idx="2"/>
          </p:cNvCxnSpPr>
          <p:nvPr/>
        </p:nvCxnSpPr>
        <p:spPr>
          <a:xfrm>
            <a:off x="9489347" y="3197989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76" idx="2"/>
          </p:cNvCxnSpPr>
          <p:nvPr/>
        </p:nvCxnSpPr>
        <p:spPr>
          <a:xfrm>
            <a:off x="9489347" y="4130507"/>
            <a:ext cx="88829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6" idx="1"/>
          </p:cNvCxnSpPr>
          <p:nvPr/>
        </p:nvCxnSpPr>
        <p:spPr>
          <a:xfrm>
            <a:off x="9489347" y="3197989"/>
            <a:ext cx="918261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75" idx="3"/>
          </p:cNvCxnSpPr>
          <p:nvPr/>
        </p:nvCxnSpPr>
        <p:spPr>
          <a:xfrm flipV="1">
            <a:off x="9489347" y="3270333"/>
            <a:ext cx="918261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6"/>
            <a:endCxn id="29" idx="1"/>
          </p:cNvCxnSpPr>
          <p:nvPr/>
        </p:nvCxnSpPr>
        <p:spPr>
          <a:xfrm>
            <a:off x="10582263" y="3197989"/>
            <a:ext cx="932405" cy="40598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6"/>
            <a:endCxn id="29" idx="3"/>
          </p:cNvCxnSpPr>
          <p:nvPr/>
        </p:nvCxnSpPr>
        <p:spPr>
          <a:xfrm flipV="1">
            <a:off x="10582263" y="3748662"/>
            <a:ext cx="932405" cy="38184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8680369" y="3574007"/>
            <a:ext cx="112447" cy="11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974089" y="3587973"/>
            <a:ext cx="112447" cy="11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67809" y="3583950"/>
            <a:ext cx="112447" cy="11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53" name="직사각형 5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경사하강법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Gradient Descent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비용 함수를 최소화하기 위해 반복해서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파라미터를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조정해가는 방법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1106" y="3363129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그레디언트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(Gradient)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 경우가 비용 함수의 최소 지점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268F66-535A-4791-9FC1-AB7ECBE9A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t="15947" r="8804" b="18084"/>
          <a:stretch/>
        </p:blipFill>
        <p:spPr>
          <a:xfrm>
            <a:off x="4561341" y="1246114"/>
            <a:ext cx="3161176" cy="1884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21106" y="3965266"/>
                <a:ext cx="632520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무작위 초기화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(Random Initialization)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한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𝜃</m:t>
                    </m:r>
                    <m:r>
                      <a:rPr lang="ko-KR" altLang="en-US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값</m:t>
                    </m:r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을 변경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06" y="3965266"/>
                <a:ext cx="6325204" cy="343235"/>
              </a:xfrm>
              <a:prstGeom prst="rect">
                <a:avLst/>
              </a:prstGeom>
              <a:blipFill>
                <a:blip r:embed="rId4"/>
                <a:stretch>
                  <a:fillRect l="-482" t="-5263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721106" y="4550041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중요한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파라미터는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스텝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(Step)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으로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하강법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함수에서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하이퍼파라미터로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Learing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Rate)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 사용됨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0" name="직사각형 29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훈련 알고리즘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BackPropagation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훈련하는 방법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31571" y="3212784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계산 결과와 정답의 오차를 구해 이 오차에 관여하는 값들의 가중치를 수정하여 오차가 작아지는 방향으로 일정 횟수를 반복해 수정</a:t>
            </a:r>
            <a:endParaRPr lang="ko-KR" altLang="en-US" sz="16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31571" y="2072771"/>
            <a:ext cx="632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1974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년도 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웨어보스가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처음으로 제안했지만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XOR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문제 때문에 분위기가 침체되어 주목받지 못하고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1986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년에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제프리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힌턴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교수가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역전파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훈련 알고리즘을 재 발견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1571" y="4103306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그레디언트를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자동으로 계산하는 경사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하강법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효율적인 기법</a:t>
            </a:r>
            <a:endParaRPr lang="ko-KR" altLang="en-US" sz="16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31571" y="4821299"/>
            <a:ext cx="632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네트워크를 두 번 통과하는 것만으로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역전파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알고리즘은 모든 모델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파라미터에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대한 네트워크 오차의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그레디언트를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계산할 수 있다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어떤 해결책으로 수렴될 때까지 반복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29" name="직사각형 2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5088835" y="2279374"/>
            <a:ext cx="5830956" cy="3969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훈련 알고리즘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BackPropagation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훈련하는 방법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849336" y="3096646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849336" y="4029164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617772" y="3562903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9723" y="4271558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18865" y="3808839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684100" y="3096646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684100" y="4029164"/>
            <a:ext cx="204621" cy="2046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60155" y="4271558"/>
            <a:ext cx="6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은닉층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3" name="직선 화살표 연결선 32"/>
          <p:cNvCxnSpPr>
            <a:stCxn id="23" idx="6"/>
            <a:endCxn id="30" idx="2"/>
          </p:cNvCxnSpPr>
          <p:nvPr/>
        </p:nvCxnSpPr>
        <p:spPr>
          <a:xfrm>
            <a:off x="6053957" y="3198957"/>
            <a:ext cx="16301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6"/>
            <a:endCxn id="31" idx="2"/>
          </p:cNvCxnSpPr>
          <p:nvPr/>
        </p:nvCxnSpPr>
        <p:spPr>
          <a:xfrm>
            <a:off x="6053957" y="4131475"/>
            <a:ext cx="16301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3" idx="6"/>
            <a:endCxn id="31" idx="1"/>
          </p:cNvCxnSpPr>
          <p:nvPr/>
        </p:nvCxnSpPr>
        <p:spPr>
          <a:xfrm>
            <a:off x="6053957" y="3198957"/>
            <a:ext cx="1660109" cy="8601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6"/>
            <a:endCxn id="30" idx="3"/>
          </p:cNvCxnSpPr>
          <p:nvPr/>
        </p:nvCxnSpPr>
        <p:spPr>
          <a:xfrm flipV="1">
            <a:off x="6053957" y="3271301"/>
            <a:ext cx="1660109" cy="86017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6"/>
            <a:endCxn id="27" idx="1"/>
          </p:cNvCxnSpPr>
          <p:nvPr/>
        </p:nvCxnSpPr>
        <p:spPr>
          <a:xfrm>
            <a:off x="7888721" y="3198957"/>
            <a:ext cx="1759017" cy="3939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6"/>
            <a:endCxn id="27" idx="3"/>
          </p:cNvCxnSpPr>
          <p:nvPr/>
        </p:nvCxnSpPr>
        <p:spPr>
          <a:xfrm flipV="1">
            <a:off x="7888721" y="3737558"/>
            <a:ext cx="1759017" cy="3939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849336" y="4898115"/>
            <a:ext cx="404920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80965" y="4898114"/>
            <a:ext cx="101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2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정방향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계산</a:t>
            </a:r>
            <a:endParaRPr lang="en-US" altLang="ko-KR" sz="1100" dirty="0" smtClean="0">
              <a:solidFill>
                <a:schemeClr val="bg2">
                  <a:lumMod val="7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Forward Pass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179414" y="3562902"/>
            <a:ext cx="204621" cy="2046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049801" y="3808839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오차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5849336" y="5446967"/>
            <a:ext cx="39730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0965" y="5441844"/>
            <a:ext cx="1010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</a:t>
            </a:r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방향 계산</a:t>
            </a:r>
            <a:endParaRPr lang="en-US" altLang="ko-KR" sz="1100" dirty="0" smtClean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8" name="구부러진 연결선 57"/>
          <p:cNvCxnSpPr>
            <a:stCxn id="40" idx="0"/>
            <a:endCxn id="30" idx="7"/>
          </p:cNvCxnSpPr>
          <p:nvPr/>
        </p:nvCxnSpPr>
        <p:spPr>
          <a:xfrm rot="16200000" flipV="1">
            <a:off x="8852095" y="2133272"/>
            <a:ext cx="436290" cy="2422970"/>
          </a:xfrm>
          <a:prstGeom prst="curvedConnector3">
            <a:avLst>
              <a:gd name="adj1" fmla="val 1592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30" idx="1"/>
            <a:endCxn id="23" idx="7"/>
          </p:cNvCxnSpPr>
          <p:nvPr/>
        </p:nvCxnSpPr>
        <p:spPr>
          <a:xfrm rot="16200000" flipV="1">
            <a:off x="6869029" y="2281574"/>
            <a:ext cx="12700" cy="1690075"/>
          </a:xfrm>
          <a:prstGeom prst="curvedConnector3">
            <a:avLst>
              <a:gd name="adj1" fmla="val 20359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40" idx="3"/>
            <a:endCxn id="31" idx="5"/>
          </p:cNvCxnSpPr>
          <p:nvPr/>
        </p:nvCxnSpPr>
        <p:spPr>
          <a:xfrm rot="5400000">
            <a:off x="8800937" y="2795376"/>
            <a:ext cx="466262" cy="2350625"/>
          </a:xfrm>
          <a:prstGeom prst="curvedConnector3">
            <a:avLst>
              <a:gd name="adj1" fmla="val 1554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1" idx="3"/>
            <a:endCxn id="26" idx="5"/>
          </p:cNvCxnSpPr>
          <p:nvPr/>
        </p:nvCxnSpPr>
        <p:spPr>
          <a:xfrm rot="5400000">
            <a:off x="6869029" y="3358782"/>
            <a:ext cx="12700" cy="1690075"/>
          </a:xfrm>
          <a:prstGeom prst="curvedConnector3">
            <a:avLst>
              <a:gd name="adj1" fmla="val 20359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70643" y="2007704"/>
            <a:ext cx="2186609" cy="496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에포크</a:t>
            </a:r>
            <a:r>
              <a:rPr lang="en-US" altLang="ko-KR" dirty="0" smtClean="0">
                <a:solidFill>
                  <a:schemeClr val="tx1"/>
                </a:solidFill>
              </a:rPr>
              <a:t>(Epoch)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48" name="직사각형 47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훈련 알고리즘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BackPropagation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훈련하는 방법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17772" y="3562903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227983" y="3035020"/>
            <a:ext cx="64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18865" y="3808839"/>
            <a:ext cx="463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력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872123" y="3063515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872123" y="3996033"/>
            <a:ext cx="204621" cy="2046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1" idx="6"/>
            <a:endCxn id="48" idx="1"/>
          </p:cNvCxnSpPr>
          <p:nvPr/>
        </p:nvCxnSpPr>
        <p:spPr>
          <a:xfrm>
            <a:off x="6076744" y="3165826"/>
            <a:ext cx="3570994" cy="4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2" idx="6"/>
            <a:endCxn id="48" idx="3"/>
          </p:cNvCxnSpPr>
          <p:nvPr/>
        </p:nvCxnSpPr>
        <p:spPr>
          <a:xfrm flipV="1">
            <a:off x="6076744" y="3737558"/>
            <a:ext cx="3570994" cy="36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106004" y="3449769"/>
            <a:ext cx="463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오차</a:t>
            </a:r>
            <a:endParaRPr lang="en-US" altLang="ko-KR" sz="1100" dirty="0" smtClean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0.6</a:t>
            </a:r>
            <a:endParaRPr lang="ko-KR" altLang="en-US" sz="11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72" name="구부러진 연결선 71"/>
          <p:cNvCxnSpPr>
            <a:stCxn id="48" idx="6"/>
            <a:endCxn id="51" idx="7"/>
          </p:cNvCxnSpPr>
          <p:nvPr/>
        </p:nvCxnSpPr>
        <p:spPr>
          <a:xfrm flipH="1" flipV="1">
            <a:off x="6046778" y="3093481"/>
            <a:ext cx="3775615" cy="571733"/>
          </a:xfrm>
          <a:prstGeom prst="curvedConnector4">
            <a:avLst>
              <a:gd name="adj1" fmla="val -6055"/>
              <a:gd name="adj2" fmla="val 1452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6"/>
            <a:endCxn id="52" idx="5"/>
          </p:cNvCxnSpPr>
          <p:nvPr/>
        </p:nvCxnSpPr>
        <p:spPr>
          <a:xfrm flipH="1">
            <a:off x="6046778" y="3665214"/>
            <a:ext cx="3775615" cy="505474"/>
          </a:xfrm>
          <a:prstGeom prst="curvedConnector4">
            <a:avLst>
              <a:gd name="adj1" fmla="val -6055"/>
              <a:gd name="adj2" fmla="val 15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27983" y="3967538"/>
            <a:ext cx="64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08157" y="3097874"/>
            <a:ext cx="64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08157" y="3909078"/>
            <a:ext cx="64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39672" y="4436961"/>
            <a:ext cx="64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0.24</a:t>
            </a:r>
            <a:endParaRPr lang="ko-KR" altLang="en-US" sz="11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9672" y="2541585"/>
            <a:ext cx="64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0.36</a:t>
            </a:r>
            <a:endParaRPr lang="ko-KR" altLang="en-US" sz="11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769" y="508797"/>
            <a:ext cx="1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Raleway Thin" panose="020B0203030101060003" pitchFamily="34" charset="0"/>
              </a:rPr>
              <a:t>Login</a:t>
            </a:r>
            <a:endParaRPr lang="ko-KR" altLang="en-US" sz="1600" dirty="0">
              <a:latin typeface="Raleway Thin" panose="020B02030301010600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00" y="38100"/>
            <a:ext cx="12090400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21589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75271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28953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175741" y="314225"/>
            <a:ext cx="1944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521437" y="216827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90805" y="153850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862897" y="136704"/>
            <a:ext cx="199378" cy="199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1878805" y="130629"/>
            <a:ext cx="178512" cy="205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5" b="100000" l="972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1152" y="1736378"/>
            <a:ext cx="1029912" cy="108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23" y="1736378"/>
            <a:ext cx="999574" cy="1080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6"/>
          <a:srcRect l="9256" r="10438"/>
          <a:stretch/>
        </p:blipFill>
        <p:spPr>
          <a:xfrm>
            <a:off x="8407742" y="3311780"/>
            <a:ext cx="614467" cy="116211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318" y="3560757"/>
            <a:ext cx="1197183" cy="66416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6486" y="4969297"/>
            <a:ext cx="1514170" cy="122549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362" y="4969297"/>
            <a:ext cx="864578" cy="1215813"/>
          </a:xfrm>
          <a:prstGeom prst="rect">
            <a:avLst/>
          </a:prstGeom>
        </p:spPr>
      </p:pic>
      <p:sp>
        <p:nvSpPr>
          <p:cNvPr id="61" name="오른쪽 화살표 60"/>
          <p:cNvSpPr/>
          <p:nvPr/>
        </p:nvSpPr>
        <p:spPr>
          <a:xfrm>
            <a:off x="5495731" y="2099388"/>
            <a:ext cx="1194318" cy="35456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5495731" y="3715555"/>
            <a:ext cx="1194318" cy="35456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5502351" y="5399921"/>
            <a:ext cx="1194318" cy="35456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훈련 알고리즘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BackPropagation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다층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퍼셉트론을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훈련하는 방법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7099" y="2072771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 훈련 샘플에 대해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역전파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알고리즘이 먼저 예측을 만들고 오차를 측정한다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(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정방향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7099" y="3624278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역방향으로 각 층을 거치면서 각 연결이 오차에 기여한 정도를 측정한다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(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역방향 계산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7099" y="5175785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오차가 감소하도록 가중치를 조정한다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(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하강법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단계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159" y="2195881"/>
            <a:ext cx="31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6159" y="3747388"/>
            <a:ext cx="31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6159" y="5175785"/>
            <a:ext cx="31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 회로에서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 뉴런에 대해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입력값을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다음 뉴런에 보낼지 말지에 대해 결정하는 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29066" y="1446887"/>
            <a:ext cx="472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계단 함수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Step Function 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활성화 함수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Activation Function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10" y="1446887"/>
            <a:ext cx="2308160" cy="15196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29066" y="2270700"/>
            <a:ext cx="47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기준으로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보다 작으면 데이터를 보내지 않고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보다 같거나 크면 데이터를 보내는 유형의 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10" y="4017879"/>
            <a:ext cx="2308160" cy="15196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29065" y="4105894"/>
            <a:ext cx="472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시그모이드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함수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Sigmoid Function 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9065" y="4772406"/>
            <a:ext cx="47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계단 함수보다는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부드러워지고 연속이 가능한 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7" name="직사각형 36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 회로에서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 뉴런에 대해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입력값을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다음 뉴런에 보낼지 말지에 대해 결정하는 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29066" y="1446887"/>
            <a:ext cx="47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하이퍼볼릭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탄젠트 함수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Hyperbolic Tangent Function)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활성화 함수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Activation Function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9066" y="2270700"/>
            <a:ext cx="47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시그모이드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함수처럼 연속적이고 미분이 가능하지만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 범위가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-1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사이인 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9065" y="4105894"/>
            <a:ext cx="472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레유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Rectified Linear Unit Function 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9065" y="4772406"/>
            <a:ext cx="47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보다 작으면 기울기가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보다 크면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함수값이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이되는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10" y="1509500"/>
            <a:ext cx="2367961" cy="14291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10" y="3797559"/>
            <a:ext cx="2367961" cy="150562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29" name="직사각형 2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74" y="3965266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동시에 여러 값을 예측하는 경우에 사용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99689" y="1568320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일반적으로 값 하나를 예측하는데 출력 뉴런이 하나만 필요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예측된 값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9689" y="2505257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동시에 여러 값을 예측 하려면 차원 마다 출력 뉴런이 하나 씩 필요</a:t>
            </a:r>
            <a:endParaRPr lang="ko-KR" altLang="en-US" sz="1600" dirty="0"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950" y="2966562"/>
            <a:ext cx="37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다변량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회귀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Multivariate Regression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010645" y="5258161"/>
            <a:ext cx="1396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010645" y="4107168"/>
            <a:ext cx="0" cy="114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728411" y="3973557"/>
                <a:ext cx="2843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𝑦</m:t>
                      </m:r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11" y="3973557"/>
                <a:ext cx="28436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186497" y="5264557"/>
                <a:ext cx="4422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𝑥</m:t>
                      </m:r>
                      <m:r>
                        <a:rPr lang="en-US" altLang="ko-KR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바른고딕 UltraLight" panose="020B0603020101020101" pitchFamily="50" charset="-127"/>
                        </a:rPr>
                        <m:t> </m:t>
                      </m:r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97" y="5264557"/>
                <a:ext cx="44227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 rot="20001540">
            <a:off x="5403272" y="4324688"/>
            <a:ext cx="824878" cy="31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63490" y="4429116"/>
            <a:ext cx="106018" cy="1060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41984" y="4189737"/>
            <a:ext cx="40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2D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에서 좌표를 예측하려면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값과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값을 알아야 하므로 출력 뉴런이 두 개 필요함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05296" y="2390820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출력이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항상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양수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여야 한다면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ReLU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softplus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950" y="2820790"/>
            <a:ext cx="3740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범위에 따른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회귀용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다층 </a:t>
            </a:r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84068" y="4589334"/>
            <a:ext cx="704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출력이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어떤 범위 안의 값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예측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로지스틱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하이퍼볼릭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탄젠트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950" y="2820790"/>
            <a:ext cx="3740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회귀 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MLP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의 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전형적인 구조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86766"/>
              </p:ext>
            </p:extLst>
          </p:nvPr>
        </p:nvGraphicFramePr>
        <p:xfrm>
          <a:off x="4705308" y="2239617"/>
          <a:ext cx="6629400" cy="2597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159">
                  <a:extLst>
                    <a:ext uri="{9D8B030D-6E8A-4147-A177-3AD203B41FA5}">
                      <a16:colId xmlns:a16="http://schemas.microsoft.com/office/drawing/2014/main" val="3823536181"/>
                    </a:ext>
                  </a:extLst>
                </a:gridCol>
                <a:gridCol w="4925241">
                  <a:extLst>
                    <a:ext uri="{9D8B030D-6E8A-4147-A177-3AD203B41FA5}">
                      <a16:colId xmlns:a16="http://schemas.microsoft.com/office/drawing/2014/main" val="2438123518"/>
                    </a:ext>
                  </a:extLst>
                </a:gridCol>
              </a:tblGrid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하이퍼파라미터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일반적인 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89649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입력 뉴런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특성마다 하나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00529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은닉층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문제에 따라 라므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일반적으로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에서 </a:t>
                      </a:r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사이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3693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은닉층의 뉴런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문제에 따라 다름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일반적으로 </a:t>
                      </a:r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>
                          <a:effectLst/>
                        </a:rPr>
                        <a:t>에서 </a:t>
                      </a:r>
                      <a:r>
                        <a:rPr lang="en-US" altLang="ko-KR" sz="1100" u="none" strike="noStrike" dirty="0">
                          <a:effectLst/>
                        </a:rPr>
                        <a:t>100</a:t>
                      </a:r>
                      <a:r>
                        <a:rPr lang="ko-KR" altLang="en-US" sz="1100" u="none" strike="noStrike" dirty="0">
                          <a:effectLst/>
                        </a:rPr>
                        <a:t>사이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81768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출력 뉴런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예측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차원마다</a:t>
                      </a:r>
                      <a:r>
                        <a:rPr lang="ko-KR" altLang="en-US" sz="1100" u="none" strike="noStrike" dirty="0">
                          <a:effectLst/>
                        </a:rPr>
                        <a:t> 하나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29579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은닉층의 활성화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ReLU ( 11</a:t>
                      </a:r>
                      <a:r>
                        <a:rPr lang="ko-KR" altLang="en-US" sz="1100" u="none" strike="noStrike">
                          <a:effectLst/>
                        </a:rPr>
                        <a:t>장 참고 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65341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출력층의 활성화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없음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또는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ko-KR" altLang="en-US" sz="1100" u="none" strike="noStrike">
                          <a:effectLst/>
                        </a:rPr>
                        <a:t>출력이 양수일 때 </a:t>
                      </a:r>
                      <a:r>
                        <a:rPr lang="en-US" altLang="ko-KR" sz="1100" u="none" strike="noStrike">
                          <a:effectLst/>
                        </a:rPr>
                        <a:t>) ReLU/softplus</a:t>
                      </a:r>
                      <a:r>
                        <a:rPr lang="ko-KR" altLang="en-US" sz="1100" u="none" strike="noStrike">
                          <a:effectLst/>
                        </a:rPr>
                        <a:t>나 </a:t>
                      </a:r>
                      <a:r>
                        <a:rPr lang="en-US" altLang="ko-KR" sz="1100" u="none" strike="noStrike">
                          <a:effectLst/>
                        </a:rPr>
                        <a:t>logistic/than</a:t>
                      </a:r>
                      <a:r>
                        <a:rPr lang="ko-KR" altLang="en-US" sz="1100" u="none" strike="noStrike">
                          <a:effectLst/>
                        </a:rPr>
                        <a:t>를 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99047"/>
                  </a:ext>
                </a:extLst>
              </a:tr>
              <a:tr h="324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손실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MSE</a:t>
                      </a:r>
                      <a:r>
                        <a:rPr lang="ko-KR" altLang="en-US" sz="1100" u="none" strike="noStrike" dirty="0">
                          <a:effectLst/>
                        </a:rPr>
                        <a:t>나 </a:t>
                      </a:r>
                      <a:r>
                        <a:rPr lang="en-US" sz="1100" u="none" strike="noStrike" dirty="0">
                          <a:effectLst/>
                        </a:rPr>
                        <a:t>MAE/Huber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884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705308" y="4837041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p.366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10-1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7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99689" y="1568320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로지스틱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활성화 함수를 가진 하나의 출력 뉴런만 필요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950" y="2820790"/>
            <a:ext cx="3740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분류를 위한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3974" y="3965266"/>
            <a:ext cx="351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이진 분류 문제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9689" y="2482236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사이의 실수이며 양성 클래스에 대한 예측 확률로 해석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9689" y="3396152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클래스에 대한 예측 확률은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에서 양성 클래스의 예측 확률을 뺀 값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5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33" name="직사각형 32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950" y="2820790"/>
            <a:ext cx="3740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분류 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MLP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의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전형적인 구조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94546"/>
              </p:ext>
            </p:extLst>
          </p:nvPr>
        </p:nvGraphicFramePr>
        <p:xfrm>
          <a:off x="4838014" y="2593699"/>
          <a:ext cx="6724507" cy="187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0419">
                  <a:extLst>
                    <a:ext uri="{9D8B030D-6E8A-4147-A177-3AD203B41FA5}">
                      <a16:colId xmlns:a16="http://schemas.microsoft.com/office/drawing/2014/main" val="407283235"/>
                    </a:ext>
                  </a:extLst>
                </a:gridCol>
                <a:gridCol w="1511526">
                  <a:extLst>
                    <a:ext uri="{9D8B030D-6E8A-4147-A177-3AD203B41FA5}">
                      <a16:colId xmlns:a16="http://schemas.microsoft.com/office/drawing/2014/main" val="3499843700"/>
                    </a:ext>
                  </a:extLst>
                </a:gridCol>
                <a:gridCol w="1571036">
                  <a:extLst>
                    <a:ext uri="{9D8B030D-6E8A-4147-A177-3AD203B41FA5}">
                      <a16:colId xmlns:a16="http://schemas.microsoft.com/office/drawing/2014/main" val="2702697210"/>
                    </a:ext>
                  </a:extLst>
                </a:gridCol>
                <a:gridCol w="1511526">
                  <a:extLst>
                    <a:ext uri="{9D8B030D-6E8A-4147-A177-3AD203B41FA5}">
                      <a16:colId xmlns:a16="http://schemas.microsoft.com/office/drawing/2014/main" val="1030067649"/>
                    </a:ext>
                  </a:extLst>
                </a:gridCol>
              </a:tblGrid>
              <a:tr h="375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하이퍼파라미터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이진 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다중 레이블 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다중 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47246"/>
                  </a:ext>
                </a:extLst>
              </a:tr>
              <a:tr h="375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입력층과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은닉층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회귀와 동일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회귀와 동일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회귀와 동일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37315"/>
                  </a:ext>
                </a:extLst>
              </a:tr>
              <a:tr h="375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출력 뉴런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레이블마다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클래스마다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79022"/>
                  </a:ext>
                </a:extLst>
              </a:tr>
              <a:tr h="375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출력층의 활성화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로지스틱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로지스틱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소프트맥스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15551"/>
                  </a:ext>
                </a:extLst>
              </a:tr>
              <a:tr h="375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손실 함수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크로스 엔트로피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크로스 엔트로피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크로스 엔트로피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5037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838014" y="4472609"/>
            <a:ext cx="682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p.367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10-2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9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81651" y="3655485"/>
            <a:ext cx="3254095" cy="807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99543" y="3735898"/>
            <a:ext cx="441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Raleway Thin" panose="020B0203030101060003" pitchFamily="34" charset="0"/>
                <a:ea typeface="나눔바른고딕 UltraLight" panose="020B0603020101020101" pitchFamily="50" charset="-127"/>
              </a:rPr>
              <a:t>Logout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022" y="2105561"/>
            <a:ext cx="7085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 Thin" panose="020B0203030101060003" pitchFamily="34" charset="0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800" y="38100"/>
            <a:ext cx="12090400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821589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475271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128953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1175741" y="314225"/>
            <a:ext cx="194423" cy="0"/>
          </a:xfrm>
          <a:prstGeom prst="line">
            <a:avLst/>
          </a:prstGeom>
          <a:ln w="222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521437" y="216827"/>
            <a:ext cx="139928" cy="9739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0805" y="153850"/>
            <a:ext cx="139928" cy="9739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1862897" y="136704"/>
            <a:ext cx="199378" cy="199378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878805" y="130629"/>
            <a:ext cx="178512" cy="205453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769" y="508797"/>
            <a:ext cx="1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Raleway Thin" panose="020B0203030101060003" pitchFamily="34" charset="0"/>
              </a:rPr>
              <a:t>Login</a:t>
            </a:r>
            <a:endParaRPr lang="ko-KR" altLang="en-US" sz="1600" dirty="0">
              <a:latin typeface="Raleway Thin" panose="020B02030301010600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00" y="38100"/>
            <a:ext cx="12090400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21589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75271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28953" y="90950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175741" y="314225"/>
            <a:ext cx="1944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521437" y="216827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90805" y="153850"/>
            <a:ext cx="139928" cy="9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862897" y="136704"/>
            <a:ext cx="199378" cy="199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1878805" y="130629"/>
            <a:ext cx="178512" cy="205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6028" y="2242048"/>
            <a:ext cx="5943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</a:t>
            </a:r>
            <a:endParaRPr lang="en-US" altLang="ko-KR" sz="5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Artificial Neural network (</a:t>
            </a:r>
            <a:r>
              <a:rPr lang="en-US" altLang="ko-K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A</a:t>
            </a:r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NN)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46028" y="3778628"/>
            <a:ext cx="5018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7637" y="3991770"/>
            <a:ext cx="641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뇌에 있는 생물학적 뉴런의 네트워크에서 영감을 받은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머신러닝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모델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8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72064" y="-5838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81" y="1748726"/>
            <a:ext cx="5458587" cy="33246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966" y="1758057"/>
            <a:ext cx="618565" cy="2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세포체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84541" y="4289763"/>
            <a:ext cx="753947" cy="2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수상돌기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82156" y="1925182"/>
            <a:ext cx="753947" cy="2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축삭돌기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7138" y="1925182"/>
            <a:ext cx="881562" cy="2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축삭끝가지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7918" y="3068486"/>
            <a:ext cx="1140869" cy="2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시냅스 말단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8759" y="4323545"/>
            <a:ext cx="6418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생물학적 뉴런 하나는 아주 단순하게 동작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수십억 개로 구성된 거대한 네트워크로 조직되며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보통 다른 뉴런 네트워크 수천 개와 연결된다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21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86068" y="-1060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029" y="2242048"/>
            <a:ext cx="356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en-US" altLang="ko-KR" sz="5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Artificial Neuron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637" y="3991770"/>
            <a:ext cx="35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매컬러와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피츠가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생물학적 뉴런에서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착안한 매우 단순한 신경망 모델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1571" y="1319524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매컬러와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피츠의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논문 中 뉴런의 오퍼레이션을 지배하는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개의 가정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31571" y="2072771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뉴런은 활성화되거나 혹은 활성화되지 않은 두 가지 상태이다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31571" y="2734490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어떤 뉴런을 실행 하려면 두 개 이상의 고정된 수의 시냅스가 일정한 시간 내에 활성화 되어야 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1571" y="3642430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 시스템에서 유일하게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의미있는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시간 지연은 시냅스에서 지연이다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1571" y="4550370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어떠한 억제적인 시냅스는 그 시각의 뉴런의 활성화를 절대적으로 방지한다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31571" y="5458310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신경망의 구조는 시간에 따라 변하지 않는다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24119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72064" y="-5838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04200" y="1119673"/>
            <a:ext cx="11583600" cy="5341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86068" y="-1060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4626" y="1602518"/>
            <a:ext cx="4769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입력이 둘은 준비되어야 뉴런이 활성화된다고 가정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474269" y="2272785"/>
            <a:ext cx="142184" cy="142184"/>
          </a:xfrm>
          <a:prstGeom prst="ellipse">
            <a:avLst/>
          </a:prstGeom>
          <a:solidFill>
            <a:srgbClr val="FF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68866" y="2174599"/>
            <a:ext cx="213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rgbClr val="FF2C55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항등함수</a:t>
            </a:r>
            <a:endParaRPr lang="ko-KR" altLang="en-US" sz="1600" spc="-150" dirty="0">
              <a:solidFill>
                <a:srgbClr val="FF2C55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68866" y="2472030"/>
            <a:ext cx="282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 되면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활성화된다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꺼지면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꺼진다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6" y="2728350"/>
            <a:ext cx="5725324" cy="2124371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6468033" y="3244224"/>
            <a:ext cx="142184" cy="142184"/>
          </a:xfrm>
          <a:prstGeom prst="ellipse">
            <a:avLst/>
          </a:prstGeom>
          <a:solidFill>
            <a:srgbClr val="FF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668866" y="3149401"/>
            <a:ext cx="213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FF2C55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논리곱 연산</a:t>
            </a:r>
            <a:endParaRPr lang="ko-KR" altLang="en-US" sz="1600" spc="-150" dirty="0">
              <a:solidFill>
                <a:srgbClr val="FF2C55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8866" y="3450586"/>
            <a:ext cx="340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모두 활성화될 때만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활성화된다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신호 하나만으로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활성화하지 못한다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)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468033" y="4222780"/>
            <a:ext cx="142184" cy="142184"/>
          </a:xfrm>
          <a:prstGeom prst="ellipse">
            <a:avLst/>
          </a:prstGeom>
          <a:solidFill>
            <a:srgbClr val="FF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668866" y="4127957"/>
            <a:ext cx="213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FF2C55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논리합 연산</a:t>
            </a:r>
            <a:endParaRPr lang="ko-KR" altLang="en-US" sz="1600" spc="-150" dirty="0">
              <a:solidFill>
                <a:srgbClr val="FF2C55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68866" y="4429142"/>
            <a:ext cx="340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 하나가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둘 다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활성화 되면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 된다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76974" y="5201336"/>
            <a:ext cx="142184" cy="142184"/>
          </a:xfrm>
          <a:prstGeom prst="ellipse">
            <a:avLst/>
          </a:prstGeom>
          <a:solidFill>
            <a:srgbClr val="FF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677807" y="5106513"/>
            <a:ext cx="213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FF2C55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복잡한 논리 명제</a:t>
            </a:r>
            <a:endParaRPr lang="ko-KR" altLang="en-US" sz="1600" spc="-150" dirty="0">
              <a:solidFill>
                <a:srgbClr val="FF2C55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77805" y="5407698"/>
            <a:ext cx="450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활성화되고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비활성화될 때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활성화된다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활성화되어 있다면 이 네트워크는 논리 부정 연산이 된다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비활성화될 때 뉴런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활성화되고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반대는 결과도 반대이다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24119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72064" y="-5838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86068" y="-1060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연습 문제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929" y="2086512"/>
            <a:ext cx="97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방금과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같이 초창기 인공 뉴런을 사용해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</a:t>
            </a:r>
            <a:r>
              <a:rPr lang="ko-KR" altLang="en-US" dirty="0"/>
              <a:t>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계산하는 인공 신경망을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그려보시오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(</a:t>
            </a:r>
            <a:r>
              <a:rPr lang="ko-KR" altLang="en-US" dirty="0"/>
              <a:t>⊕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XOR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연산자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AutoShape 2" descr="\oplus "/>
          <p:cNvSpPr>
            <a:spLocks noChangeAspect="1" noChangeArrowheads="1"/>
          </p:cNvSpPr>
          <p:nvPr/>
        </p:nvSpPr>
        <p:spPr bwMode="auto">
          <a:xfrm>
            <a:off x="161925" y="-144463"/>
            <a:ext cx="27661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99" b="81456" l="8438" r="47891"/>
                    </a14:imgEffect>
                  </a14:imgLayer>
                </a14:imgProps>
              </a:ext>
            </a:extLst>
          </a:blip>
          <a:srcRect l="8404" t="7643" r="52025" b="18332"/>
          <a:stretch/>
        </p:blipFill>
        <p:spPr>
          <a:xfrm>
            <a:off x="6788793" y="3074319"/>
            <a:ext cx="2834184" cy="2390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3417" y="3702276"/>
                <a:ext cx="3231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smtClean="0"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dirty="0" smtClean="0"/>
                  <a:t>B 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17" y="3702276"/>
                <a:ext cx="3231654" cy="276999"/>
              </a:xfrm>
              <a:prstGeom prst="rect">
                <a:avLst/>
              </a:prstGeom>
              <a:blipFill>
                <a:blip r:embed="rId5"/>
                <a:stretch>
                  <a:fillRect l="-2453" t="-28261" r="-358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33417" y="4150950"/>
                <a:ext cx="1414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smtClean="0"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17" y="4150950"/>
                <a:ext cx="1414683" cy="276999"/>
              </a:xfrm>
              <a:prstGeom prst="rect">
                <a:avLst/>
              </a:prstGeom>
              <a:blipFill>
                <a:blip r:embed="rId6"/>
                <a:stretch>
                  <a:fillRect l="-5603" t="-28889" r="-4741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4119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72064" y="-5838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06004" y="-7531"/>
            <a:ext cx="2085996" cy="723014"/>
            <a:chOff x="6692952" y="-5838"/>
            <a:chExt cx="2085996" cy="723014"/>
          </a:xfrm>
        </p:grpSpPr>
        <p:sp>
          <p:nvSpPr>
            <p:cNvPr id="19" name="직사각형 18"/>
            <p:cNvSpPr/>
            <p:nvPr/>
          </p:nvSpPr>
          <p:spPr>
            <a:xfrm>
              <a:off x="6692952" y="-5838"/>
              <a:ext cx="2085996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92952" y="80061"/>
              <a:ext cx="2085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신경망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하이퍼파라미터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Thin" panose="020B0203030101060003" pitchFamily="34" charset="0"/>
                </a:rPr>
                <a:t>구현하기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986068" y="-5838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20008" y="0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0179" y="89297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생물학적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뉴런에서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뉴런까지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029" y="2242048"/>
            <a:ext cx="356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en-US" altLang="ko-KR" sz="5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r>
              <a:rPr lang="en-US" altLang="ko-K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Perceptron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6028" y="3778628"/>
            <a:ext cx="35620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637" y="3991770"/>
            <a:ext cx="351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1957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년에 프랑크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로젠블라트가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제안한 가장 간단한 인공 신경망 구조 중 하나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1571" y="1319524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TLU(Threshold Logic Unit)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기반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 뉴런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10743" y="1194318"/>
            <a:ext cx="0" cy="52064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31571" y="2072771"/>
            <a:ext cx="632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딥러닝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기원이 되는 알고리즘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31571" y="2734490"/>
            <a:ext cx="63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 뉴런의 이진 값이 아닌 어떤 숫자이고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각각의 입력 연결은 가중치에 연관되어 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04937" y="116732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2723" y="96978"/>
            <a:ext cx="552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Raleway SemiBold" panose="020B0703030101060003" pitchFamily="34" charset="0"/>
              </a:rPr>
              <a:t>케라스</a:t>
            </a:r>
            <a:r>
              <a:rPr lang="ko-KR" altLang="en-US" sz="2500" dirty="0" err="1" smtClean="0">
                <a:latin typeface="Raleway SemiBold" panose="020B0703030101060003" pitchFamily="34" charset="0"/>
              </a:rPr>
              <a:t>를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 사용한 </a:t>
            </a:r>
            <a:r>
              <a:rPr lang="ko-KR" altLang="en-US" sz="2500" b="1" dirty="0" smtClean="0">
                <a:latin typeface="Raleway SemiBold" panose="020B0703030101060003" pitchFamily="34" charset="0"/>
              </a:rPr>
              <a:t>인공 신경망 </a:t>
            </a:r>
            <a:r>
              <a:rPr lang="ko-KR" altLang="en-US" sz="2500" dirty="0" smtClean="0">
                <a:latin typeface="Raleway SemiBold" panose="020B0703030101060003" pitchFamily="34" charset="0"/>
              </a:rPr>
              <a:t>소개</a:t>
            </a:r>
            <a:endParaRPr lang="ko-KR" altLang="en-US" sz="2500" dirty="0">
              <a:latin typeface="Raleway SemiBold" panose="020B07030301010600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106004" y="-7531"/>
            <a:ext cx="2085996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50000"/>
                </a:schemeClr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10115" y="78368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다층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퍼셉트론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20008" y="-4206"/>
            <a:ext cx="2085996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176175" y="94059"/>
            <a:ext cx="18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신경망과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 Thin" panose="020B0203030101060003" pitchFamily="34" charset="0"/>
              </a:rPr>
              <a:t>인공 뉴런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5337</Words>
  <Application>Microsoft Office PowerPoint</Application>
  <PresentationFormat>와이드스크린</PresentationFormat>
  <Paragraphs>1291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HY나무B</vt:lpstr>
      <vt:lpstr>고딕</vt:lpstr>
      <vt:lpstr>나눔고딕 Light</vt:lpstr>
      <vt:lpstr>나눔바른고딕 UltraLight</vt:lpstr>
      <vt:lpstr>Agency FB</vt:lpstr>
      <vt:lpstr>Arial</vt:lpstr>
      <vt:lpstr>Cambria Math</vt:lpstr>
      <vt:lpstr>Raleway SemiBold</vt:lpstr>
      <vt:lpstr>Raleway Thin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102</cp:revision>
  <dcterms:created xsi:type="dcterms:W3CDTF">2021-07-30T02:58:03Z</dcterms:created>
  <dcterms:modified xsi:type="dcterms:W3CDTF">2021-08-10T01:43:59Z</dcterms:modified>
</cp:coreProperties>
</file>